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323" r:id="rId6"/>
    <p:sldId id="346" r:id="rId7"/>
    <p:sldId id="308" r:id="rId8"/>
    <p:sldId id="755" r:id="rId9"/>
    <p:sldId id="754" r:id="rId10"/>
    <p:sldId id="757" r:id="rId11"/>
    <p:sldId id="753" r:id="rId12"/>
    <p:sldId id="758" r:id="rId13"/>
    <p:sldId id="320" r:id="rId14"/>
    <p:sldId id="330" r:id="rId15"/>
    <p:sldId id="319" r:id="rId16"/>
  </p:sldIdLst>
  <p:sldSz cx="12188825" cy="6858000"/>
  <p:notesSz cx="6858000" cy="9144000"/>
  <p:custDataLst>
    <p:tags r:id="rId19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6501" autoAdjust="0"/>
  </p:normalViewPr>
  <p:slideViewPr>
    <p:cSldViewPr showGuides="1">
      <p:cViewPr varScale="1">
        <p:scale>
          <a:sx n="69" d="100"/>
          <a:sy n="69" d="100"/>
        </p:scale>
        <p:origin x="780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3C41D4-E5C2-48B8-BFBA-E479B1DB16A9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6E30-EA26-42DB-A0B5-B3C4DF5444BE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3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64E8B-1C7B-96D0-4F38-64626658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C48DF9-61CF-3751-7EB5-C350CD817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C644F93-44A9-497F-8F70-A9B84C165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0B621D-FD67-4862-99E3-5BFB05FA9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83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CBDC-CF6A-CFE4-8FD0-CFF99547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970A12-F31D-1C56-AFD4-6FF188473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3FDBFD-556F-79C0-7734-D3A937D9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C54FD2-97E4-B518-DF4B-3004CF268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24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664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61AB-88AE-0BF9-F7EA-C3BD26EB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67DBF3-0C07-2A45-20EE-ED3D2DADC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4165887-E756-ACD0-0E85-1CEEACB5B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CD3FB-47BC-AC10-F584-8F35264D8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8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Gande vagu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C9BB84-030C-444D-9643-DB4640D1D408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47BED-57EE-49DB-82C8-4F2FFC5A9DFB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>
            <a:lvl1pPr>
              <a:defRPr/>
            </a:lvl1pPr>
          </a:lstStyle>
          <a:p>
            <a:fld id="{FE269BEA-5ED8-4CBA-967B-ABB92A3582B0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6A291E-F8B6-4258-952C-7ECA6FDB03E4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EE0A09-548B-45D5-86C5-89B221F4D121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52094A-2EC2-4D65-8983-A459FFE297B2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5CD3C3-33DF-4728-BDF9-CF7A787F4234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 title="Vag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B78387-BDB3-4A1C-B5B8-09CFBF11C426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E145E-6BAB-49B6-8D1B-867704934F2B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A6BC39-C39F-4877-B58D-BA3F5D20EEEC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 title="Vag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Image 9" descr="Gande vagu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6E09-8667-453C-BCCE-5C39DF28FF66}" type="datetime1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safrica.appli.edu.c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6814492" y="188640"/>
            <a:ext cx="4572001" cy="2049907"/>
          </a:xfrm>
        </p:spPr>
        <p:txBody>
          <a:bodyPr rtlCol="0">
            <a:normAutofit/>
          </a:bodyPr>
          <a:lstStyle/>
          <a:p>
            <a:r>
              <a:rPr lang="en-US" sz="3600" dirty="0"/>
              <a:t>GOOS-AFRICA: Current </a:t>
            </a:r>
            <a:r>
              <a:rPr lang="en-US" sz="3600" dirty="0" smtClean="0"/>
              <a:t>Status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5" name="Sous-titre 3"/>
          <p:cNvSpPr txBox="1">
            <a:spLocks/>
          </p:cNvSpPr>
          <p:nvPr/>
        </p:nvSpPr>
        <p:spPr>
          <a:xfrm>
            <a:off x="6436196" y="2348880"/>
            <a:ext cx="5752629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AFFIAN Kouadio / AMAN Angora </a:t>
            </a:r>
          </a:p>
          <a:p>
            <a:endParaRPr lang="fr-FR" sz="2800" dirty="0" smtClean="0"/>
          </a:p>
          <a:p>
            <a:r>
              <a:rPr lang="fr-FR" sz="2800" dirty="0" smtClean="0"/>
              <a:t>UFHB – Abidjan – Cote d’Ivoire</a:t>
            </a:r>
          </a:p>
          <a:p>
            <a:endParaRPr lang="fr-FR" sz="2800" dirty="0" smtClean="0"/>
          </a:p>
          <a:p>
            <a:r>
              <a:rPr lang="fr-FR" sz="2800" dirty="0" smtClean="0"/>
              <a:t>SEAMARCS workshop</a:t>
            </a:r>
          </a:p>
          <a:p>
            <a:endParaRPr lang="fr-FR" sz="2800" dirty="0" smtClean="0"/>
          </a:p>
          <a:p>
            <a:r>
              <a:rPr lang="fr-FR" sz="2800" dirty="0" smtClean="0"/>
              <a:t>24-26 </a:t>
            </a:r>
            <a:r>
              <a:rPr lang="fr-FR" sz="2800" dirty="0" err="1" smtClean="0"/>
              <a:t>september</a:t>
            </a:r>
            <a:r>
              <a:rPr lang="fr-FR" sz="2800" dirty="0" smtClean="0"/>
              <a:t> 2025, Mombasa, Kenya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4F5DE-7188-AAC2-C6A7-702644DCB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918E5F2D-321C-E4D6-0995-ACD6ADF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b="1" dirty="0"/>
              <a:t>Current Governance of GOOS-AFRICA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0BC0937-D9F9-E70C-0010-5A476039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dirty="0"/>
              <a:t>An Advisory Board has recently been formalized to provide strategic guidance and support.</a:t>
            </a:r>
          </a:p>
          <a:p>
            <a:pPr lvl="0"/>
            <a:r>
              <a:rPr lang="en-US" dirty="0"/>
              <a:t>Coordinated leadership structure at the African level (Leader of Working group included in the coordinating committee</a:t>
            </a:r>
            <a:endParaRPr lang="fr-FR" dirty="0"/>
          </a:p>
          <a:p>
            <a:pPr lvl="0"/>
            <a:r>
              <a:rPr lang="en-US" dirty="0"/>
              <a:t>Advisory Board in support (recently formalized)</a:t>
            </a:r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2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804BC6-7A1A-4643-BAF5-3B222EE75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260648"/>
            <a:ext cx="1025625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1B2FB-5D57-B3AA-8715-9241D9B28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B9B5F5C2-0D96-068E-3BF0-6C4CDC5A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b="1" dirty="0"/>
              <a:t>The main </a:t>
            </a:r>
            <a:r>
              <a:rPr lang="fr-FR" b="1" dirty="0" err="1"/>
              <a:t>Achievements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8C92365-B5B7-C200-2612-154D1735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1" y="1219200"/>
            <a:ext cx="9144001" cy="5378152"/>
          </a:xfrm>
        </p:spPr>
        <p:txBody>
          <a:bodyPr rtlCol="0">
            <a:noAutofit/>
          </a:bodyPr>
          <a:lstStyle/>
          <a:p>
            <a:r>
              <a:rPr lang="fr-FR" sz="2000" dirty="0"/>
              <a:t>Revitalisation of GOOS-AFRICA (2021) –</a:t>
            </a:r>
            <a:r>
              <a:rPr lang="fr-FR" sz="2000" dirty="0" err="1"/>
              <a:t>Africa</a:t>
            </a:r>
            <a:r>
              <a:rPr lang="fr-FR" sz="2000" dirty="0"/>
              <a:t> Union / </a:t>
            </a:r>
            <a:r>
              <a:rPr lang="fr-FR" sz="2000" dirty="0" err="1"/>
              <a:t>Government</a:t>
            </a:r>
            <a:r>
              <a:rPr lang="fr-FR" sz="2000" dirty="0"/>
              <a:t> of RCI)</a:t>
            </a:r>
          </a:p>
          <a:p>
            <a:r>
              <a:rPr lang="fr-FR" sz="2000" dirty="0"/>
              <a:t>Meeting on </a:t>
            </a:r>
            <a:r>
              <a:rPr lang="fr-FR" sz="2000" dirty="0" err="1"/>
              <a:t>operational</a:t>
            </a:r>
            <a:r>
              <a:rPr lang="fr-FR" sz="2000" dirty="0"/>
              <a:t> </a:t>
            </a:r>
            <a:r>
              <a:rPr lang="fr-FR" sz="2000" dirty="0" err="1"/>
              <a:t>oceanography</a:t>
            </a:r>
            <a:r>
              <a:rPr lang="fr-FR" sz="2000" dirty="0"/>
              <a:t> in </a:t>
            </a:r>
            <a:r>
              <a:rPr lang="fr-FR" sz="2000" dirty="0" err="1"/>
              <a:t>Africa</a:t>
            </a:r>
            <a:r>
              <a:rPr lang="fr-FR" sz="2000" dirty="0"/>
              <a:t> and GOOS</a:t>
            </a:r>
          </a:p>
          <a:p>
            <a:pPr marL="0" indent="0">
              <a:buNone/>
            </a:pPr>
            <a:r>
              <a:rPr lang="fr-FR" sz="2000" dirty="0"/>
              <a:t>-AFRICA </a:t>
            </a:r>
            <a:r>
              <a:rPr lang="fr-FR" sz="2000" dirty="0" err="1"/>
              <a:t>revitalization</a:t>
            </a:r>
            <a:r>
              <a:rPr lang="fr-FR" sz="2000" dirty="0"/>
              <a:t> in Abidjan 16-18 </a:t>
            </a:r>
            <a:r>
              <a:rPr lang="fr-FR" sz="2000" dirty="0" err="1"/>
              <a:t>December</a:t>
            </a:r>
            <a:r>
              <a:rPr lang="fr-FR" sz="2000" dirty="0"/>
              <a:t> 2019.</a:t>
            </a:r>
          </a:p>
          <a:p>
            <a:r>
              <a:rPr lang="fr-FR" sz="2000" dirty="0"/>
              <a:t>Establishment of partnership </a:t>
            </a:r>
            <a:r>
              <a:rPr lang="fr-FR" sz="2000" dirty="0" err="1"/>
              <a:t>between</a:t>
            </a:r>
            <a:r>
              <a:rPr lang="fr-FR" sz="2000" dirty="0"/>
              <a:t> GOOS-AFRICA and GMES &amp; AFRICA</a:t>
            </a:r>
          </a:p>
          <a:p>
            <a:r>
              <a:rPr lang="fr-FR" sz="2000" dirty="0"/>
              <a:t>Workshop on collaboration </a:t>
            </a:r>
            <a:r>
              <a:rPr lang="fr-FR" sz="2000" dirty="0" err="1"/>
              <a:t>between</a:t>
            </a:r>
            <a:r>
              <a:rPr lang="fr-FR" sz="2000" dirty="0"/>
              <a:t> GMES &amp; AFRICA and GOOS</a:t>
            </a:r>
          </a:p>
          <a:p>
            <a:pPr marL="0" indent="0">
              <a:buNone/>
            </a:pPr>
            <a:r>
              <a:rPr lang="fr-FR" sz="2000" dirty="0"/>
              <a:t>-AFRICA, Kigali Rwanda, 24th – 28th </a:t>
            </a:r>
            <a:r>
              <a:rPr lang="fr-FR" sz="2000" dirty="0" err="1"/>
              <a:t>October</a:t>
            </a:r>
            <a:r>
              <a:rPr lang="fr-FR" sz="2000" dirty="0"/>
              <a:t> 2022.</a:t>
            </a:r>
          </a:p>
          <a:p>
            <a:r>
              <a:rPr lang="fr-FR" sz="2000" dirty="0"/>
              <a:t>Training course on </a:t>
            </a:r>
            <a:r>
              <a:rPr lang="fr-FR" sz="2000" dirty="0" err="1"/>
              <a:t>remote</a:t>
            </a:r>
            <a:r>
              <a:rPr lang="fr-FR" sz="2000" dirty="0"/>
              <a:t> </a:t>
            </a:r>
            <a:r>
              <a:rPr lang="fr-FR" sz="2000" dirty="0" err="1"/>
              <a:t>sensing</a:t>
            </a:r>
            <a:r>
              <a:rPr lang="fr-FR" sz="2000" dirty="0"/>
              <a:t> at CURAT, Abidjan Côte d’Ivoire, </a:t>
            </a:r>
            <a:r>
              <a:rPr lang="fr-FR" sz="2000" dirty="0" err="1"/>
              <a:t>December</a:t>
            </a:r>
            <a:r>
              <a:rPr lang="fr-FR" sz="2000" dirty="0"/>
              <a:t> 2023</a:t>
            </a:r>
          </a:p>
          <a:p>
            <a:r>
              <a:rPr lang="fr-FR" sz="2000" dirty="0"/>
              <a:t>Webinar on </a:t>
            </a:r>
            <a:r>
              <a:rPr lang="fr-FR" sz="2000" dirty="0" err="1"/>
              <a:t>operational</a:t>
            </a:r>
            <a:r>
              <a:rPr lang="fr-FR" sz="2000" dirty="0"/>
              <a:t> </a:t>
            </a:r>
            <a:r>
              <a:rPr lang="fr-FR" sz="2000" dirty="0" err="1"/>
              <a:t>oceanography</a:t>
            </a:r>
            <a:endParaRPr lang="fr-FR" sz="2000" dirty="0"/>
          </a:p>
          <a:p>
            <a:r>
              <a:rPr lang="fr-FR" sz="2000" dirty="0"/>
              <a:t>Action plan in process</a:t>
            </a:r>
          </a:p>
          <a:p>
            <a:pPr rtl="0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98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A89AA-B601-B4EB-C2DC-0BD57283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273732"/>
            <a:ext cx="9144001" cy="671736"/>
          </a:xfrm>
        </p:spPr>
        <p:txBody>
          <a:bodyPr/>
          <a:lstStyle/>
          <a:p>
            <a:r>
              <a:rPr lang="fr-FR" dirty="0"/>
              <a:t>WHY GOOS </a:t>
            </a:r>
            <a:r>
              <a:rPr lang="fr-FR" dirty="0" smtClean="0"/>
              <a:t>AFRICA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36D7-ADC8-8942-DDBD-F72EF293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124744"/>
            <a:ext cx="10873208" cy="5328592"/>
          </a:xfrm>
        </p:spPr>
        <p:txBody>
          <a:bodyPr>
            <a:noAutofit/>
          </a:bodyPr>
          <a:lstStyle/>
          <a:p>
            <a:r>
              <a:rPr lang="en-US" dirty="0"/>
              <a:t>GOOS can’t exist in isolation, it is embedded in a network of international, regional, and national programs, with which it works to deliver a system that is fit for purpose. </a:t>
            </a:r>
          </a:p>
          <a:p>
            <a:r>
              <a:rPr lang="en-US" dirty="0"/>
              <a:t>Greater availability of ocean </a:t>
            </a:r>
            <a:r>
              <a:rPr lang="en-US" dirty="0" smtClean="0"/>
              <a:t>data </a:t>
            </a:r>
            <a:r>
              <a:rPr lang="en-US" dirty="0"/>
              <a:t>through the adoption of common approaches</a:t>
            </a:r>
          </a:p>
          <a:p>
            <a:r>
              <a:rPr lang="en-US" dirty="0"/>
              <a:t>The challenge is great. The ocean is vast and variable, making it an expensive place to operate. </a:t>
            </a:r>
          </a:p>
          <a:p>
            <a:r>
              <a:rPr lang="en-US" dirty="0"/>
              <a:t>GOOS believes that it is important to work with the community, partners, governments, and the public, towards achieving its goal</a:t>
            </a:r>
          </a:p>
          <a:p>
            <a:r>
              <a:rPr lang="en-US" dirty="0"/>
              <a:t>Trans-boundary issues in the ocean continue to grow, and a global and sustainable GOOS requires a determined level of capacity development through the </a:t>
            </a:r>
            <a:r>
              <a:rPr lang="en-US" b="1" dirty="0">
                <a:highlight>
                  <a:srgbClr val="FF0000"/>
                </a:highlight>
              </a:rPr>
              <a:t>GOOS Regional Alliances (GRAs)</a:t>
            </a:r>
            <a:endParaRPr lang="fr-FR" b="1" dirty="0">
              <a:highlight>
                <a:srgbClr val="FF00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3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ECD11-948E-8B61-0709-5CD6EBC1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03087"/>
            <a:ext cx="9144001" cy="671736"/>
          </a:xfrm>
        </p:spPr>
        <p:txBody>
          <a:bodyPr/>
          <a:lstStyle/>
          <a:p>
            <a:r>
              <a:rPr lang="fr-FR" dirty="0"/>
              <a:t>11 </a:t>
            </a:r>
            <a:r>
              <a:rPr lang="fr-FR" dirty="0" err="1"/>
              <a:t>regional</a:t>
            </a:r>
            <a:r>
              <a:rPr lang="fr-FR" dirty="0"/>
              <a:t> alliances</a:t>
            </a:r>
          </a:p>
        </p:txBody>
      </p:sp>
      <p:pic>
        <p:nvPicPr>
          <p:cNvPr id="1025" name="Image 1">
            <a:extLst>
              <a:ext uri="{FF2B5EF4-FFF2-40B4-BE49-F238E27FC236}">
                <a16:creationId xmlns:a16="http://schemas.microsoft.com/office/drawing/2014/main" id="{0AD8B2D5-C1FA-A672-F49C-99377089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55" y="836715"/>
            <a:ext cx="10527749" cy="52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261AFBF-8BEC-14E2-ED5C-0FB83880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96" y="608317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9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959768"/>
          </a:xfrm>
        </p:spPr>
        <p:txBody>
          <a:bodyPr rtlCol="0">
            <a:normAutofit fontScale="90000"/>
          </a:bodyPr>
          <a:lstStyle/>
          <a:p>
            <a:r>
              <a:rPr lang="fr-FR" b="1" dirty="0"/>
              <a:t>General </a:t>
            </a:r>
            <a:r>
              <a:rPr lang="fr-FR" b="1" dirty="0" err="1"/>
              <a:t>Context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845940" y="1340768"/>
            <a:ext cx="9144001" cy="4419600"/>
          </a:xfrm>
        </p:spPr>
        <p:txBody>
          <a:bodyPr rtlCol="0">
            <a:noAutofit/>
          </a:bodyPr>
          <a:lstStyle/>
          <a:p>
            <a:pPr lvl="0"/>
            <a:r>
              <a:rPr lang="en-US" dirty="0"/>
              <a:t>Establishing ocean observation in Africa is crucial because it:</a:t>
            </a:r>
          </a:p>
          <a:p>
            <a:pPr lvl="0"/>
            <a:r>
              <a:rPr lang="en-US" dirty="0"/>
              <a:t>enhances the continent’s ability to monitor and respond to climate change, </a:t>
            </a:r>
          </a:p>
          <a:p>
            <a:pPr lvl="0"/>
            <a:r>
              <a:rPr lang="en-US" dirty="0"/>
              <a:t>improve disaster preparedness (e.g. tsunamis, coastal flooding),</a:t>
            </a:r>
          </a:p>
          <a:p>
            <a:pPr lvl="0"/>
            <a:r>
              <a:rPr lang="en-US" dirty="0"/>
              <a:t>support sustainable fisheries, and protect marine ecosystems. It also</a:t>
            </a:r>
          </a:p>
          <a:p>
            <a:pPr lvl="0"/>
            <a:r>
              <a:rPr lang="en-US" dirty="0"/>
              <a:t>strengthens data-driven decision-making for maritime economies and regional development, </a:t>
            </a:r>
          </a:p>
          <a:p>
            <a:pPr lvl="0"/>
            <a:r>
              <a:rPr lang="fr-FR" i="1" u="sng" dirty="0" smtClean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https://goosafrica.appli.edu.ci/</a:t>
            </a:r>
            <a:endParaRPr lang="fr-FR" i="1" u="sng" dirty="0" smtClean="0">
              <a:solidFill>
                <a:srgbClr val="FFFF00"/>
              </a:solidFill>
            </a:endParaRPr>
          </a:p>
          <a:p>
            <a:pPr lvl="0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90B0-249B-324F-384D-7A3AF958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E7E5E0F1-AA7A-7238-24A2-1FA40F58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b="1" dirty="0"/>
              <a:t>Historical Background of GOOS-AFRICA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36C4434-0502-3770-E6F2-2BA7A098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1597077"/>
            <a:ext cx="9144001" cy="4419600"/>
          </a:xfrm>
        </p:spPr>
        <p:txBody>
          <a:bodyPr rtlCol="0">
            <a:normAutofit/>
          </a:bodyPr>
          <a:lstStyle/>
          <a:p>
            <a:pPr lvl="0"/>
            <a:r>
              <a:rPr lang="en-GB" b="1" dirty="0"/>
              <a:t>1998: Formal establishment at African Ministerial Conference</a:t>
            </a:r>
            <a:endParaRPr lang="fr-FR" dirty="0"/>
          </a:p>
          <a:p>
            <a:pPr lvl="0"/>
            <a:r>
              <a:rPr lang="en-GB" b="1" dirty="0"/>
              <a:t>1999: Adopted at IOC Assembly</a:t>
            </a:r>
            <a:endParaRPr lang="fr-FR" dirty="0"/>
          </a:p>
          <a:p>
            <a:pPr lvl="0"/>
            <a:r>
              <a:rPr lang="en-GB" b="1" dirty="0"/>
              <a:t>2000: Resolution of UNESCO General Conference </a:t>
            </a:r>
            <a:endParaRPr lang="fr-FR" dirty="0"/>
          </a:p>
          <a:p>
            <a:pPr lvl="0"/>
            <a:r>
              <a:rPr lang="en-GB" b="1" dirty="0"/>
              <a:t>2001: Integration of </a:t>
            </a:r>
            <a:r>
              <a:rPr lang="fr-FR" b="1" dirty="0"/>
              <a:t>the </a:t>
            </a:r>
            <a:r>
              <a:rPr lang="en-GB" b="1" dirty="0"/>
              <a:t>Nairobi Convention</a:t>
            </a:r>
            <a:endParaRPr lang="fr-FR" dirty="0"/>
          </a:p>
          <a:p>
            <a:pPr lvl="0"/>
            <a:r>
              <a:rPr lang="en-GB" b="1" dirty="0"/>
              <a:t>2002: Integration of </a:t>
            </a:r>
            <a:r>
              <a:rPr lang="fr-FR" b="1" dirty="0"/>
              <a:t>the </a:t>
            </a:r>
            <a:r>
              <a:rPr lang="en-GB" b="1" dirty="0"/>
              <a:t>Abidjan Convention</a:t>
            </a:r>
            <a:endParaRPr lang="fr-FR" dirty="0"/>
          </a:p>
          <a:p>
            <a:pPr lvl="0"/>
            <a:r>
              <a:rPr lang="en-GB" b="1" dirty="0"/>
              <a:t>2002: Adoption by the Summit of African Heads of States and 	presentation by the Heads of States at the WSSD as a 	Priority Program for Africa’s development </a:t>
            </a:r>
            <a:endParaRPr lang="fr-FR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5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8B4A2-0752-2DF7-1443-E4855829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599728"/>
          </a:xfrm>
        </p:spPr>
        <p:txBody>
          <a:bodyPr/>
          <a:lstStyle/>
          <a:p>
            <a:r>
              <a:rPr lang="fr-FR" dirty="0"/>
              <a:t>Mandate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812235-397B-FB51-9D37-52A5C735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124744"/>
            <a:ext cx="9144001" cy="5123656"/>
          </a:xfrm>
        </p:spPr>
        <p:txBody>
          <a:bodyPr>
            <a:normAutofit/>
          </a:bodyPr>
          <a:lstStyle/>
          <a:p>
            <a:r>
              <a:rPr lang="en-US" dirty="0"/>
              <a:t>GOOS AFRICA aims to provide Ocean &amp; Coastal Services to Africa. For this purpose GOOS-AFRICA works towards:</a:t>
            </a:r>
          </a:p>
          <a:p>
            <a:r>
              <a:rPr lang="en-US" dirty="0"/>
              <a:t>Effective management of coastal environments</a:t>
            </a:r>
          </a:p>
          <a:p>
            <a:r>
              <a:rPr lang="en-US" dirty="0"/>
              <a:t>Controlling pollution and safeguarding human health</a:t>
            </a:r>
          </a:p>
          <a:p>
            <a:r>
              <a:rPr lang="en-US" dirty="0"/>
              <a:t>Supporting expansion of economic activities in the coastal and offshore areas</a:t>
            </a:r>
          </a:p>
          <a:p>
            <a:r>
              <a:rPr lang="en-US" dirty="0"/>
              <a:t>Protection of the growing coastal populations, especially in the Great </a:t>
            </a:r>
            <a:r>
              <a:rPr lang="en-US" dirty="0" err="1"/>
              <a:t>Harbour</a:t>
            </a:r>
            <a:r>
              <a:rPr lang="en-US" dirty="0"/>
              <a:t> Cities of Africa</a:t>
            </a:r>
          </a:p>
          <a:p>
            <a:r>
              <a:rPr lang="en-US" dirty="0"/>
              <a:t>Effective management of living marine resources</a:t>
            </a:r>
          </a:p>
          <a:p>
            <a:r>
              <a:rPr lang="en-US" dirty="0"/>
              <a:t>Mitigation of natural disasters and extreme events and the impacts of climate change.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5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F4475-95D8-4C4E-0EFC-C28EA928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E253E-92C4-8796-6BCF-4D774AAE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599728"/>
          </a:xfrm>
        </p:spPr>
        <p:txBody>
          <a:bodyPr/>
          <a:lstStyle/>
          <a:p>
            <a:r>
              <a:rPr lang="fr-FR" dirty="0"/>
              <a:t>Mandate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FA1ED-49E3-606D-3B0A-4207E85B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124744"/>
            <a:ext cx="9144001" cy="5123656"/>
          </a:xfrm>
        </p:spPr>
        <p:txBody>
          <a:bodyPr>
            <a:normAutofit/>
          </a:bodyPr>
          <a:lstStyle/>
          <a:p>
            <a:r>
              <a:rPr lang="en-US" dirty="0"/>
              <a:t>Promoting operational oceanography with a multi-modular mechanism including stand alone and interconnected work packages.</a:t>
            </a:r>
          </a:p>
          <a:p>
            <a:r>
              <a:rPr lang="en-US" dirty="0"/>
              <a:t>In-situ observing stations in the coastal areas</a:t>
            </a:r>
          </a:p>
          <a:p>
            <a:r>
              <a:rPr lang="en-US" dirty="0"/>
              <a:t>Satellite remote sensing of marine and coastal environments</a:t>
            </a:r>
          </a:p>
          <a:p>
            <a:r>
              <a:rPr lang="en-US" dirty="0"/>
              <a:t>Ocean data assimilation, modelling &amp; forecasting</a:t>
            </a:r>
          </a:p>
          <a:p>
            <a:r>
              <a:rPr lang="en-US" dirty="0"/>
              <a:t>End-to-end communications &amp; information delivery systems</a:t>
            </a:r>
          </a:p>
          <a:p>
            <a:r>
              <a:rPr lang="en-US" dirty="0"/>
              <a:t>Strategic Business and Industry Partnerships</a:t>
            </a:r>
          </a:p>
          <a:p>
            <a:r>
              <a:rPr lang="en-US" dirty="0"/>
              <a:t>Project management integration and coordination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5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00EF2-6EBC-EB79-A3B5-23BA3E27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71736"/>
          </a:xfrm>
        </p:spPr>
        <p:txBody>
          <a:bodyPr/>
          <a:lstStyle/>
          <a:p>
            <a:r>
              <a:rPr lang="fr-FR" dirty="0"/>
              <a:t>Future Plan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F6BA7-78E0-327F-AEC0-935D964B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1052736"/>
            <a:ext cx="9144001" cy="5805264"/>
          </a:xfrm>
        </p:spPr>
        <p:txBody>
          <a:bodyPr>
            <a:noAutofit/>
          </a:bodyPr>
          <a:lstStyle/>
          <a:p>
            <a:r>
              <a:rPr lang="en-US" sz="2000" dirty="0"/>
              <a:t>For the future, GOOS-AFRICA will serve as an engine to:</a:t>
            </a:r>
          </a:p>
          <a:p>
            <a:r>
              <a:rPr lang="en-US" sz="2000" dirty="0"/>
              <a:t>maintain enhanced collaboration with the African Union through GMES &amp; Africa and other relevant initiatives in oceanography initiated by the AU;</a:t>
            </a:r>
          </a:p>
          <a:p>
            <a:r>
              <a:rPr lang="en-US" sz="2000" dirty="0"/>
              <a:t>Implement the GOOS Strategic Plan in Africa.</a:t>
            </a:r>
          </a:p>
          <a:p>
            <a:r>
              <a:rPr lang="en-US" sz="2000" dirty="0"/>
              <a:t>To fulfil that mission, GOOS-AFRICA’s actions will be:</a:t>
            </a:r>
          </a:p>
          <a:p>
            <a:r>
              <a:rPr lang="en-US" sz="2000" dirty="0"/>
              <a:t>Ensuring the functioning of the GOOS-AFRICA secretariat established at CURAT at the University F.H.B. Abidjan, Côte d'Ivoire;</a:t>
            </a:r>
          </a:p>
          <a:p>
            <a:r>
              <a:rPr lang="en-US" sz="2000" dirty="0"/>
              <a:t>Promoting in situ ocean observations and remote sensing in Africa;</a:t>
            </a:r>
          </a:p>
          <a:p>
            <a:r>
              <a:rPr lang="en-US" sz="2000" dirty="0"/>
              <a:t>Contributing to implementation of the African Decade of Oceans and Seas;</a:t>
            </a:r>
          </a:p>
          <a:p>
            <a:r>
              <a:rPr lang="en-US" sz="2000" dirty="0"/>
              <a:t>Contributing to implementation of the African Union's integrated marine strategy;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70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620FE-10EB-9B3D-A92C-6BF796C34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41015-51AE-2E11-C93D-918AD37D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71736"/>
          </a:xfrm>
        </p:spPr>
        <p:txBody>
          <a:bodyPr/>
          <a:lstStyle/>
          <a:p>
            <a:r>
              <a:rPr lang="fr-FR" dirty="0"/>
              <a:t>Future Plan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17CBC-868C-B703-2FA3-9E71A357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1052736"/>
            <a:ext cx="9144001" cy="5805264"/>
          </a:xfrm>
        </p:spPr>
        <p:txBody>
          <a:bodyPr>
            <a:noAutofit/>
          </a:bodyPr>
          <a:lstStyle/>
          <a:p>
            <a:r>
              <a:rPr lang="en-US" sz="2000" dirty="0"/>
              <a:t>Contributing to implementation of the blue economy strategy developed within the framework of the African Vision 2063;</a:t>
            </a:r>
          </a:p>
          <a:p>
            <a:r>
              <a:rPr lang="en-US" sz="2000" dirty="0"/>
              <a:t>Supporting the development of an ocean academy in Africa based on existing institutions and infrastructure;</a:t>
            </a:r>
          </a:p>
          <a:p>
            <a:r>
              <a:rPr lang="en-US" sz="2000" dirty="0"/>
              <a:t>Developing oceanography curricula at the Master's and Doctorate levels;</a:t>
            </a:r>
          </a:p>
          <a:p>
            <a:r>
              <a:rPr lang="en-US" sz="2000" dirty="0"/>
              <a:t>Developing networks of young researchers for GOOS-AFRICA;</a:t>
            </a:r>
          </a:p>
          <a:p>
            <a:r>
              <a:rPr lang="en-US" sz="2000" dirty="0"/>
              <a:t>Holding a Pan-African conference on ocean sciences, technology, and operational oceanography;</a:t>
            </a:r>
          </a:p>
          <a:p>
            <a:r>
              <a:rPr lang="en-US" sz="2000" dirty="0"/>
              <a:t>Implementing a project on the vulnerability of coastal areas to dangerous substance spills;</a:t>
            </a:r>
          </a:p>
          <a:p>
            <a:r>
              <a:rPr lang="en-US" sz="2000" dirty="0"/>
              <a:t>Promoting projects aimed at adaptation in coastal areas.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45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agu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5_TF02901025.potx" id="{28321B1A-4EE3-4769-AF44-038F34A54786}" vid="{15D348D7-834F-48CE-BAD9-7B196DDE4898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dcmitype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vagues océaniques (grand écran)</Template>
  <TotalTime>2064</TotalTime>
  <Words>738</Words>
  <Application>Microsoft Office PowerPoint</Application>
  <PresentationFormat>Personnalisé</PresentationFormat>
  <Paragraphs>84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Vagues 16x9</vt:lpstr>
      <vt:lpstr>GOOS-AFRICA: Current Status  </vt:lpstr>
      <vt:lpstr>WHY GOOS AFRICA</vt:lpstr>
      <vt:lpstr>11 regional alliances</vt:lpstr>
      <vt:lpstr>General Context </vt:lpstr>
      <vt:lpstr>Historical Background of GOOS-AFRICA </vt:lpstr>
      <vt:lpstr>Mandate (1/2)</vt:lpstr>
      <vt:lpstr>Mandate (2/2)</vt:lpstr>
      <vt:lpstr>Future Plan (1/2)</vt:lpstr>
      <vt:lpstr>Future Plan (2/2)</vt:lpstr>
      <vt:lpstr>Current Governance of GOOS-AFRICA </vt:lpstr>
      <vt:lpstr>Présentation PowerPoint</vt:lpstr>
      <vt:lpstr>The main Achievements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GOOS-AFRICA: Current Status, Achievements, and Future Prospects</dc:title>
  <dc:creator>Kouadio Affian</dc:creator>
  <cp:lastModifiedBy>Pr AMAN</cp:lastModifiedBy>
  <cp:revision>51</cp:revision>
  <dcterms:created xsi:type="dcterms:W3CDTF">2025-06-24T18:30:02Z</dcterms:created>
  <dcterms:modified xsi:type="dcterms:W3CDTF">2025-09-21T16:45:27Z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