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4"/>
    <p:sldMasterId id="2147483651" r:id="rId5"/>
  </p:sldMasterIdLst>
  <p:notesMasterIdLst>
    <p:notesMasterId r:id="rId11"/>
  </p:notesMasterIdLst>
  <p:sldIdLst>
    <p:sldId id="257" r:id="rId6"/>
    <p:sldId id="256" r:id="rId7"/>
    <p:sldId id="258" r:id="rId8"/>
    <p:sldId id="264" r:id="rId9"/>
    <p:sldId id="265" r:id="rId10"/>
  </p:sldIdLst>
  <p:sldSz cx="9144000" cy="6858000" type="screen4x3"/>
  <p:notesSz cx="6669088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go="http://customooxmlschemas.google.com/" r:id="rId15" roundtripDataSignature="AMtx7mhUweEYJCL+g0SfxN/lGZzNQRSz3Q==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FFFEC48-A5C6-7B33-7CCC-E5D5779D0835}" name="Champika Gallage" initials="CG" userId="S::cgallage@wmo.int::4a82e38a-957a-410d-b619-5a28fcbc322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CD5DECF-4723-7861-F210-6672EED810B6}" v="31" dt="2023-10-24T21:47:47.98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8938" autoAdjust="0"/>
  </p:normalViewPr>
  <p:slideViewPr>
    <p:cSldViewPr snapToGrid="0">
      <p:cViewPr varScale="1">
        <p:scale>
          <a:sx n="50" d="100"/>
          <a:sy n="50" d="100"/>
        </p:scale>
        <p:origin x="1824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8/10/relationships/authors" Target="authors.xml"/><Relationship Id="rId7" Type="http://schemas.openxmlformats.org/officeDocument/2006/relationships/slide" Target="slides/slide2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customschemas.google.com/relationships/presentationmetadata" Target="metadata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1" y="0"/>
            <a:ext cx="2890458" cy="496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778631" y="0"/>
            <a:ext cx="2890457" cy="496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854075" y="744538"/>
            <a:ext cx="4960938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889732" y="4715788"/>
            <a:ext cx="4889626" cy="44666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1" y="9429991"/>
            <a:ext cx="2890458" cy="4966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778631" y="9429991"/>
            <a:ext cx="2890457" cy="4966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1610459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:notes"/>
          <p:cNvSpPr txBox="1">
            <a:spLocks noGrp="1"/>
          </p:cNvSpPr>
          <p:nvPr>
            <p:ph type="body" idx="1"/>
          </p:nvPr>
        </p:nvSpPr>
        <p:spPr>
          <a:xfrm>
            <a:off x="889732" y="4715788"/>
            <a:ext cx="4889626" cy="44666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14" name="Google Shape;11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:notes"/>
          <p:cNvSpPr txBox="1">
            <a:spLocks noGrp="1"/>
          </p:cNvSpPr>
          <p:nvPr>
            <p:ph type="sldNum" idx="12"/>
          </p:nvPr>
        </p:nvSpPr>
        <p:spPr>
          <a:xfrm>
            <a:off x="3778631" y="9429991"/>
            <a:ext cx="2890457" cy="4966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9" name="Google Shape;109;p1:notes"/>
          <p:cNvSpPr txBox="1">
            <a:spLocks noGrp="1"/>
          </p:cNvSpPr>
          <p:nvPr>
            <p:ph type="body" idx="1"/>
          </p:nvPr>
        </p:nvSpPr>
        <p:spPr>
          <a:xfrm>
            <a:off x="889732" y="4715788"/>
            <a:ext cx="4889626" cy="44666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5b204c397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5b204c3975_0_0:notes"/>
          <p:cNvSpPr txBox="1">
            <a:spLocks noGrp="1"/>
          </p:cNvSpPr>
          <p:nvPr>
            <p:ph type="body" idx="1"/>
          </p:nvPr>
        </p:nvSpPr>
        <p:spPr>
          <a:xfrm>
            <a:off x="889732" y="4715788"/>
            <a:ext cx="4889700" cy="446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21;g5b204c3975_0_0:notes"/>
          <p:cNvSpPr txBox="1">
            <a:spLocks noGrp="1"/>
          </p:cNvSpPr>
          <p:nvPr>
            <p:ph type="sldNum" idx="12"/>
          </p:nvPr>
        </p:nvSpPr>
        <p:spPr>
          <a:xfrm>
            <a:off x="3778631" y="9429991"/>
            <a:ext cx="2890500" cy="4965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5b204c397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5b204c3975_0_0:notes"/>
          <p:cNvSpPr txBox="1">
            <a:spLocks noGrp="1"/>
          </p:cNvSpPr>
          <p:nvPr>
            <p:ph type="body" idx="1"/>
          </p:nvPr>
        </p:nvSpPr>
        <p:spPr>
          <a:xfrm>
            <a:off x="889732" y="4715788"/>
            <a:ext cx="4889700" cy="446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21;g5b204c3975_0_0:notes"/>
          <p:cNvSpPr txBox="1">
            <a:spLocks noGrp="1"/>
          </p:cNvSpPr>
          <p:nvPr>
            <p:ph type="sldNum" idx="12"/>
          </p:nvPr>
        </p:nvSpPr>
        <p:spPr>
          <a:xfrm>
            <a:off x="3778631" y="9429991"/>
            <a:ext cx="2890500" cy="4965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5b204c397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5b204c3975_0_0:notes"/>
          <p:cNvSpPr txBox="1">
            <a:spLocks noGrp="1"/>
          </p:cNvSpPr>
          <p:nvPr>
            <p:ph type="body" idx="1"/>
          </p:nvPr>
        </p:nvSpPr>
        <p:spPr>
          <a:xfrm>
            <a:off x="889732" y="4715788"/>
            <a:ext cx="4889700" cy="446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21;g5b204c3975_0_0:notes"/>
          <p:cNvSpPr txBox="1">
            <a:spLocks noGrp="1"/>
          </p:cNvSpPr>
          <p:nvPr>
            <p:ph type="sldNum" idx="12"/>
          </p:nvPr>
        </p:nvSpPr>
        <p:spPr>
          <a:xfrm>
            <a:off x="3778631" y="9429991"/>
            <a:ext cx="2890500" cy="4965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7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" name="Google Shape;22;p7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8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9" name="Google Shape;89;p18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0" name="Google Shape;90;p18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1" name="Google Shape;91;p1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2" name="Google Shape;92;p1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3" name="Google Shape;93;p1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96" name="Google Shape;96;p19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7" name="Google Shape;97;p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8" name="Google Shape;98;p1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9" name="Google Shape;99;p1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0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02" name="Google Shape;102;p20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3" name="Google Shape;103;p2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4" name="Google Shape;104;p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5" name="Google Shape;105;p2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Google Shape;25;p1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Google Shape;26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7" name="Google Shape;27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8" name="Google Shape;28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2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1" name="Google Shape;51;p12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marR="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Google Shape;52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3" name="Google Shape;53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4" name="Google Shape;54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7" name="Google Shape;57;p1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Google Shape;58;p13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Google Shape;59;p1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0" name="Google Shape;60;p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1" name="Google Shape;61;p1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4" name="Google Shape;64;p14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marR="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5" name="Google Shape;65;p14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Google Shape;66;p14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marR="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7" name="Google Shape;67;p14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9" name="Google Shape;69;p1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0" name="Google Shape;70;p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3" name="Google Shape;73;p1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4" name="Google Shape;74;p1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5" name="Google Shape;75;p1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8" name="Google Shape;78;p1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9" name="Google Shape;79;p1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7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2" name="Google Shape;82;p1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Google Shape;83;p17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4" name="Google Shape;84;p1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5" name="Google Shape;85;p1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6" name="Google Shape;86;p1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>
            <a:alpha val="0"/>
          </a:schemeClr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" name="Google Shape;11;p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5" name="Google Shape;15;p6"/>
          <p:cNvSpPr/>
          <p:nvPr/>
        </p:nvSpPr>
        <p:spPr>
          <a:xfrm>
            <a:off x="0" y="0"/>
            <a:ext cx="9144000" cy="2833352"/>
          </a:xfrm>
          <a:custGeom>
            <a:avLst/>
            <a:gdLst/>
            <a:ahLst/>
            <a:cxnLst/>
            <a:rect l="l" t="t" r="r" b="b"/>
            <a:pathLst>
              <a:path w="21600" h="30049" extrusionOk="0">
                <a:moveTo>
                  <a:pt x="0" y="0"/>
                </a:moveTo>
                <a:lnTo>
                  <a:pt x="21600" y="0"/>
                </a:lnTo>
                <a:lnTo>
                  <a:pt x="21600" y="17322"/>
                </a:lnTo>
                <a:cubicBezTo>
                  <a:pt x="13887" y="8682"/>
                  <a:pt x="8113" y="30049"/>
                  <a:pt x="0" y="20172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16;p6"/>
          <p:cNvSpPr/>
          <p:nvPr/>
        </p:nvSpPr>
        <p:spPr>
          <a:xfrm rot="10800000">
            <a:off x="0" y="4948238"/>
            <a:ext cx="9144000" cy="2705100"/>
          </a:xfrm>
          <a:custGeom>
            <a:avLst/>
            <a:gdLst/>
            <a:ahLst/>
            <a:cxnLst/>
            <a:rect l="l" t="t" r="r" b="b"/>
            <a:pathLst>
              <a:path w="21600" h="67609" extrusionOk="0">
                <a:moveTo>
                  <a:pt x="0" y="19190"/>
                </a:moveTo>
                <a:lnTo>
                  <a:pt x="21600" y="19190"/>
                </a:lnTo>
                <a:lnTo>
                  <a:pt x="21600" y="36512"/>
                </a:lnTo>
                <a:cubicBezTo>
                  <a:pt x="10775" y="0"/>
                  <a:pt x="1971" y="67609"/>
                  <a:pt x="0" y="39362"/>
                </a:cubicBezTo>
                <a:lnTo>
                  <a:pt x="0" y="19190"/>
                </a:lnTo>
                <a:close/>
              </a:path>
            </a:pathLst>
          </a:cu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7;p6"/>
          <p:cNvSpPr txBox="1"/>
          <p:nvPr/>
        </p:nvSpPr>
        <p:spPr>
          <a:xfrm>
            <a:off x="0" y="6592888"/>
            <a:ext cx="334803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endParaRPr sz="1000" b="0" i="0" u="none" strike="noStrike" cap="none">
              <a:solidFill>
                <a:srgbClr val="17365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8" name="Google Shape;18;p6" descr="dbcp_light_text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59800" y="274639"/>
            <a:ext cx="1206534" cy="1208172"/>
          </a:xfrm>
          <a:prstGeom prst="rect">
            <a:avLst/>
          </a:prstGeom>
          <a:noFill/>
          <a:ln>
            <a:noFill/>
          </a:ln>
          <a:effectLst>
            <a:outerShdw blurRad="292100" dist="139700" dir="2700000" algn="tl" rotWithShape="0">
              <a:srgbClr val="333333">
                <a:alpha val="64313"/>
              </a:srgbClr>
            </a:outerShdw>
          </a:effectLst>
        </p:spPr>
      </p:pic>
      <p:pic>
        <p:nvPicPr>
          <p:cNvPr id="6" name="Picture 5" descr="Logo, company name&#10;&#10;Description automatically generated">
            <a:extLst>
              <a:ext uri="{FF2B5EF4-FFF2-40B4-BE49-F238E27FC236}">
                <a16:creationId xmlns:a16="http://schemas.microsoft.com/office/drawing/2014/main" id="{7611912F-0A6A-46AC-9698-00CCE231A671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7772251" y="274637"/>
            <a:ext cx="1145517" cy="1136691"/>
          </a:xfrm>
          <a:prstGeom prst="rect">
            <a:avLst/>
          </a:prstGeom>
        </p:spPr>
      </p:pic>
      <p:pic>
        <p:nvPicPr>
          <p:cNvPr id="8" name="Picture 7" descr="Logo&#10;&#10;Description automatically generated">
            <a:extLst>
              <a:ext uri="{FF2B5EF4-FFF2-40B4-BE49-F238E27FC236}">
                <a16:creationId xmlns:a16="http://schemas.microsoft.com/office/drawing/2014/main" id="{06627352-1745-49DB-8C91-B1279429FD8B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6604034" y="274636"/>
            <a:ext cx="1145517" cy="1134033"/>
          </a:xfrm>
          <a:prstGeom prst="rect">
            <a:avLst/>
          </a:prstGeom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1" name="Google Shape;31;p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Google Shape;32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3" name="Google Shape;33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5" name="Google Shape;35;p8"/>
          <p:cNvSpPr/>
          <p:nvPr/>
        </p:nvSpPr>
        <p:spPr>
          <a:xfrm rot="10800000">
            <a:off x="0" y="4948238"/>
            <a:ext cx="9144000" cy="2705100"/>
          </a:xfrm>
          <a:custGeom>
            <a:avLst/>
            <a:gdLst/>
            <a:ahLst/>
            <a:cxnLst/>
            <a:rect l="l" t="t" r="r" b="b"/>
            <a:pathLst>
              <a:path w="21600" h="67609" extrusionOk="0">
                <a:moveTo>
                  <a:pt x="0" y="19190"/>
                </a:moveTo>
                <a:lnTo>
                  <a:pt x="21600" y="19190"/>
                </a:lnTo>
                <a:lnTo>
                  <a:pt x="21600" y="36512"/>
                </a:lnTo>
                <a:cubicBezTo>
                  <a:pt x="10775" y="0"/>
                  <a:pt x="1971" y="67609"/>
                  <a:pt x="0" y="39362"/>
                </a:cubicBezTo>
                <a:lnTo>
                  <a:pt x="0" y="19190"/>
                </a:lnTo>
                <a:close/>
              </a:path>
            </a:pathLst>
          </a:cu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6" name="Google Shape;36;p8" descr="dbcp_light_text.png"/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205242" y="199800"/>
            <a:ext cx="775061" cy="796978"/>
          </a:xfrm>
          <a:prstGeom prst="rect">
            <a:avLst/>
          </a:prstGeom>
          <a:noFill/>
          <a:ln>
            <a:noFill/>
          </a:ln>
          <a:effectLst>
            <a:outerShdw blurRad="292100" dist="139700" dir="2700000" algn="tl" rotWithShape="0">
              <a:srgbClr val="333333">
                <a:alpha val="64313"/>
              </a:srgbClr>
            </a:outerShdw>
          </a:effectLst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52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"/>
          <p:cNvSpPr txBox="1">
            <a:spLocks noGrp="1"/>
          </p:cNvSpPr>
          <p:nvPr>
            <p:ph type="title"/>
          </p:nvPr>
        </p:nvSpPr>
        <p:spPr>
          <a:xfrm>
            <a:off x="822960" y="714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National Report Template</a:t>
            </a:r>
            <a:endParaRPr sz="2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Google Shape;117;p2">
            <a:extLst>
              <a:ext uri="{FF2B5EF4-FFF2-40B4-BE49-F238E27FC236}">
                <a16:creationId xmlns:a16="http://schemas.microsoft.com/office/drawing/2014/main" id="{756BE129-65E7-4B05-A6A4-84115D26033A}"/>
              </a:ext>
            </a:extLst>
          </p:cNvPr>
          <p:cNvSpPr txBox="1">
            <a:spLocks/>
          </p:cNvSpPr>
          <p:nvPr/>
        </p:nvSpPr>
        <p:spPr>
          <a:xfrm>
            <a:off x="248619" y="1417637"/>
            <a:ext cx="8712499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342900" indent="-342900">
              <a:spcBef>
                <a:spcPts val="640"/>
              </a:spcBef>
              <a:spcAft>
                <a:spcPts val="1200"/>
              </a:spcAft>
              <a:buClr>
                <a:schemeClr val="dk1"/>
              </a:buClr>
              <a:buSzPts val="3200"/>
              <a:buChar char="•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1pPr>
            <a:lvl2pPr marL="914400" indent="-406400">
              <a:spcBef>
                <a:spcPts val="560"/>
              </a:spcBef>
              <a:buClr>
                <a:schemeClr val="dk1"/>
              </a:buClr>
              <a:buSzPts val="2800"/>
              <a:buChar char="–"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2pPr>
            <a:lvl3pPr marL="1371600" indent="-381000">
              <a:spcBef>
                <a:spcPts val="480"/>
              </a:spcBef>
              <a:buClr>
                <a:schemeClr val="dk1"/>
              </a:buClr>
              <a:buSzPts val="2400"/>
              <a:buChar char="•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3pPr>
            <a:lvl4pPr marL="1828800" indent="-355600">
              <a:spcBef>
                <a:spcPts val="400"/>
              </a:spcBef>
              <a:buClr>
                <a:schemeClr val="dk1"/>
              </a:buClr>
              <a:buSzPts val="2000"/>
              <a:buChar char="–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4pPr>
            <a:lvl5pPr marL="2286000" indent="-355600">
              <a:spcBef>
                <a:spcPts val="400"/>
              </a:spcBef>
              <a:buClr>
                <a:schemeClr val="dk1"/>
              </a:buClr>
              <a:buSzPts val="2000"/>
              <a:buChar char="»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5pPr>
            <a:lvl6pPr marL="2743200" indent="-355600">
              <a:spcBef>
                <a:spcPts val="400"/>
              </a:spcBef>
              <a:buClr>
                <a:schemeClr val="dk1"/>
              </a:buClr>
              <a:buSzPts val="2000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6pPr>
            <a:lvl7pPr marL="3200400" indent="-355600">
              <a:spcBef>
                <a:spcPts val="400"/>
              </a:spcBef>
              <a:buClr>
                <a:schemeClr val="dk1"/>
              </a:buClr>
              <a:buSzPts val="2000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7pPr>
            <a:lvl8pPr marL="3657600" indent="-355600">
              <a:spcBef>
                <a:spcPts val="400"/>
              </a:spcBef>
              <a:buClr>
                <a:schemeClr val="dk1"/>
              </a:buClr>
              <a:buSzPts val="2000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8pPr>
            <a:lvl9pPr marL="4114800" indent="-355600">
              <a:spcBef>
                <a:spcPts val="400"/>
              </a:spcBef>
              <a:buClr>
                <a:schemeClr val="dk1"/>
              </a:buClr>
              <a:buSzPts val="2000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9pPr>
          </a:lstStyle>
          <a:p>
            <a:r>
              <a:rPr lang="en-AU" dirty="0"/>
              <a:t>Your presentation will be allocated </a:t>
            </a:r>
            <a:r>
              <a:rPr lang="en-CH" dirty="0">
                <a:solidFill>
                  <a:srgbClr val="FF0000"/>
                </a:solidFill>
              </a:rPr>
              <a:t>5</a:t>
            </a:r>
            <a:r>
              <a:rPr lang="en-AU">
                <a:solidFill>
                  <a:srgbClr val="FF0000"/>
                </a:solidFill>
              </a:rPr>
              <a:t> </a:t>
            </a:r>
            <a:r>
              <a:rPr lang="en-AU" dirty="0">
                <a:solidFill>
                  <a:srgbClr val="FF0000"/>
                </a:solidFill>
              </a:rPr>
              <a:t>minutes;</a:t>
            </a:r>
          </a:p>
          <a:p>
            <a:r>
              <a:rPr lang="en-US" altLang="zh-CN" dirty="0"/>
              <a:t>When identifying gaps and needs, prioritize specificity;</a:t>
            </a:r>
          </a:p>
          <a:p>
            <a:r>
              <a:rPr lang="en-US" altLang="zh-CN" dirty="0"/>
              <a:t>If possible, we welcome examples of successful cases, including increased observation opportunities, expanded data sources,  enhanced forecast products by cooperation, or your proposed path forward.</a:t>
            </a:r>
            <a:endParaRPr lang="en-A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"/>
          <p:cNvSpPr txBox="1"/>
          <p:nvPr/>
        </p:nvSpPr>
        <p:spPr>
          <a:xfrm>
            <a:off x="0" y="2527437"/>
            <a:ext cx="9144000" cy="21236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ctr">
              <a:lnSpc>
                <a:spcPct val="150000"/>
              </a:lnSpc>
              <a:buSzPts val="4000"/>
            </a:pPr>
            <a:r>
              <a:rPr lang="en-GB" altLang="zh-CN" sz="2000" b="1" dirty="0"/>
              <a:t>DBCP Capacity Building Workshop on Ocean Observations for Operational Services in the Indian Ocean Region</a:t>
            </a:r>
            <a:endParaRPr lang="zh-CN" altLang="zh-CN" sz="2000" dirty="0"/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4000" b="1" i="0" u="none" strike="noStrike" cap="none" dirty="0">
                <a:solidFill>
                  <a:srgbClr val="0000CC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National Reports</a:t>
            </a:r>
          </a:p>
          <a:p>
            <a:pPr algn="ctr"/>
            <a:endParaRPr lang="en-GB" altLang="zh-CN" b="1" dirty="0"/>
          </a:p>
          <a:p>
            <a:pPr algn="ctr"/>
            <a:endParaRPr lang="en-GB" altLang="zh-CN" b="1" dirty="0"/>
          </a:p>
          <a:p>
            <a:pPr algn="ctr"/>
            <a:endParaRPr lang="en-GB" altLang="zh-CN" b="1" dirty="0"/>
          </a:p>
          <a:p>
            <a:pPr algn="ctr"/>
            <a:endParaRPr lang="en-GB" altLang="zh-CN" b="1" dirty="0"/>
          </a:p>
          <a:p>
            <a:pPr algn="ctr"/>
            <a:endParaRPr lang="en-GB" altLang="zh-CN" b="1" dirty="0"/>
          </a:p>
          <a:p>
            <a:pPr algn="ctr"/>
            <a:r>
              <a:rPr lang="en-GB" altLang="zh-CN" sz="1800" b="1" dirty="0"/>
              <a:t>05 - 07 August 2025</a:t>
            </a:r>
            <a:endParaRPr lang="zh-CN" altLang="zh-CN" sz="1800" dirty="0"/>
          </a:p>
          <a:p>
            <a:pPr algn="ctr"/>
            <a:r>
              <a:rPr lang="en-GB" altLang="zh-CN" sz="1800" b="1" dirty="0"/>
              <a:t>Hyderabad, India </a:t>
            </a:r>
            <a:endParaRPr lang="zh-CN" altLang="zh-CN" sz="1800" dirty="0"/>
          </a:p>
          <a:p>
            <a:r>
              <a:rPr lang="en-GB" altLang="zh-CN" b="1" dirty="0"/>
              <a:t> </a:t>
            </a:r>
            <a:endParaRPr lang="zh-CN" altLang="zh-CN" dirty="0"/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5b204c3975_0_0"/>
          <p:cNvSpPr txBox="1">
            <a:spLocks noGrp="1"/>
          </p:cNvSpPr>
          <p:nvPr>
            <p:ph type="title"/>
          </p:nvPr>
        </p:nvSpPr>
        <p:spPr>
          <a:xfrm>
            <a:off x="1091820" y="245659"/>
            <a:ext cx="7717809" cy="109009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/>
              <a:t>1. Existing Capacities/Activities for Observation /Forecasting</a:t>
            </a:r>
            <a:endParaRPr b="1" dirty="0"/>
          </a:p>
        </p:txBody>
      </p:sp>
      <p:sp>
        <p:nvSpPr>
          <p:cNvPr id="124" name="Google Shape;124;g5b204c3975_0_0"/>
          <p:cNvSpPr txBox="1">
            <a:spLocks noGrp="1"/>
          </p:cNvSpPr>
          <p:nvPr>
            <p:ph type="body" idx="1"/>
          </p:nvPr>
        </p:nvSpPr>
        <p:spPr>
          <a:xfrm>
            <a:off x="457200" y="1417638"/>
            <a:ext cx="8229600" cy="452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82600" lvl="0" indent="-4572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3200"/>
              <a:buFont typeface="+mj-lt"/>
              <a:buAutoNum type="arabicPeriod"/>
            </a:pPr>
            <a:endParaRPr lang="en-US" sz="2400" dirty="0"/>
          </a:p>
          <a:p>
            <a:pPr marL="939800" lvl="1" indent="-457200">
              <a:lnSpc>
                <a:spcPct val="115000"/>
              </a:lnSpc>
              <a:spcBef>
                <a:spcPts val="600"/>
              </a:spcBef>
              <a:buSzPts val="3200"/>
              <a:buFont typeface="+mj-lt"/>
              <a:buAutoNum type="arabicPeriod"/>
            </a:pPr>
            <a:endParaRPr lang="en-US" sz="2400" dirty="0"/>
          </a:p>
          <a:p>
            <a:pPr marL="457200" lvl="0" indent="-4318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3200"/>
              <a:buChar char="•"/>
            </a:pPr>
            <a:endParaRPr lang="en-US" sz="2400" dirty="0"/>
          </a:p>
          <a:p>
            <a:pPr marL="457200" lvl="0" indent="-4318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3200"/>
              <a:buChar char="•"/>
            </a:pPr>
            <a:endParaRPr lang="en-US" sz="2400" dirty="0"/>
          </a:p>
          <a:p>
            <a:pPr marL="457200" lvl="0" indent="-4318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3200"/>
              <a:buChar char="•"/>
            </a:pPr>
            <a:endParaRPr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5b204c3975_0_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-US" b="1" dirty="0"/>
              <a:t>2. Gaps and Needs for </a:t>
            </a:r>
            <a:r>
              <a:rPr lang="en-US" altLang="zh-CN" b="1" dirty="0"/>
              <a:t>Observation /Forecasting</a:t>
            </a:r>
            <a:endParaRPr b="1" dirty="0"/>
          </a:p>
        </p:txBody>
      </p:sp>
      <p:sp>
        <p:nvSpPr>
          <p:cNvPr id="124" name="Google Shape;124;g5b204c3975_0_0"/>
          <p:cNvSpPr txBox="1">
            <a:spLocks noGrp="1"/>
          </p:cNvSpPr>
          <p:nvPr>
            <p:ph type="body" idx="1"/>
          </p:nvPr>
        </p:nvSpPr>
        <p:spPr>
          <a:xfrm>
            <a:off x="457200" y="1417638"/>
            <a:ext cx="8229600" cy="452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82600" lvl="0" indent="-4572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3200"/>
              <a:buFont typeface="+mj-lt"/>
              <a:buAutoNum type="arabicPeriod"/>
            </a:pPr>
            <a:endParaRPr lang="en-US" sz="2400" dirty="0"/>
          </a:p>
          <a:p>
            <a:pPr marL="939800" lvl="1" indent="-457200">
              <a:lnSpc>
                <a:spcPct val="115000"/>
              </a:lnSpc>
              <a:spcBef>
                <a:spcPts val="600"/>
              </a:spcBef>
              <a:buSzPts val="3200"/>
              <a:buFont typeface="+mj-lt"/>
              <a:buAutoNum type="arabicPeriod"/>
            </a:pPr>
            <a:endParaRPr lang="en-US" sz="2400" dirty="0"/>
          </a:p>
          <a:p>
            <a:pPr marL="457200" lvl="0" indent="-4318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3200"/>
              <a:buChar char="•"/>
            </a:pPr>
            <a:endParaRPr lang="en-US" sz="2400" dirty="0"/>
          </a:p>
          <a:p>
            <a:pPr marL="457200" lvl="0" indent="-4318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3200"/>
              <a:buChar char="•"/>
            </a:pPr>
            <a:endParaRPr lang="en-US" sz="2400" dirty="0"/>
          </a:p>
          <a:p>
            <a:pPr marL="457200" lvl="0" indent="-4318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3200"/>
              <a:buChar char="•"/>
            </a:pPr>
            <a:endParaRPr sz="2400" dirty="0"/>
          </a:p>
        </p:txBody>
      </p:sp>
    </p:spTree>
    <p:extLst>
      <p:ext uri="{BB962C8B-B14F-4D97-AF65-F5344CB8AC3E}">
        <p14:creationId xmlns:p14="http://schemas.microsoft.com/office/powerpoint/2010/main" val="23545224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5b204c3975_0_0"/>
          <p:cNvSpPr txBox="1">
            <a:spLocks noGrp="1"/>
          </p:cNvSpPr>
          <p:nvPr>
            <p:ph type="title"/>
          </p:nvPr>
        </p:nvSpPr>
        <p:spPr>
          <a:xfrm>
            <a:off x="0" y="97217"/>
            <a:ext cx="9294124" cy="1143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/>
              <a:t>3. Case sharing</a:t>
            </a:r>
            <a:br>
              <a:rPr lang="en-US" b="1" dirty="0"/>
            </a:br>
            <a:r>
              <a:rPr lang="en-US" b="1" dirty="0"/>
              <a:t> (if have)</a:t>
            </a:r>
            <a:endParaRPr b="1" dirty="0"/>
          </a:p>
        </p:txBody>
      </p:sp>
      <p:sp>
        <p:nvSpPr>
          <p:cNvPr id="124" name="Google Shape;124;g5b204c3975_0_0"/>
          <p:cNvSpPr txBox="1">
            <a:spLocks noGrp="1"/>
          </p:cNvSpPr>
          <p:nvPr>
            <p:ph type="body" idx="1"/>
          </p:nvPr>
        </p:nvSpPr>
        <p:spPr>
          <a:xfrm>
            <a:off x="470848" y="2100026"/>
            <a:ext cx="8229600" cy="452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82600" lvl="0" indent="-4572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3200"/>
              <a:buFont typeface="+mj-lt"/>
              <a:buAutoNum type="arabicPeriod"/>
            </a:pPr>
            <a:endParaRPr lang="en-US" sz="2400" dirty="0"/>
          </a:p>
          <a:p>
            <a:pPr marL="482600" lvl="1" indent="0">
              <a:lnSpc>
                <a:spcPct val="115000"/>
              </a:lnSpc>
              <a:spcBef>
                <a:spcPts val="600"/>
              </a:spcBef>
              <a:buSzPts val="3200"/>
              <a:buNone/>
            </a:pPr>
            <a:endParaRPr lang="en-US" sz="2400" dirty="0"/>
          </a:p>
          <a:p>
            <a:pPr marL="457200" lvl="0" indent="-4318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3200"/>
              <a:buChar char="•"/>
            </a:pPr>
            <a:endParaRPr lang="en-US" sz="2400" dirty="0"/>
          </a:p>
          <a:p>
            <a:pPr marL="457200" lvl="0" indent="-4318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3200"/>
              <a:buChar char="•"/>
            </a:pPr>
            <a:endParaRPr lang="en-US" sz="2400" dirty="0"/>
          </a:p>
          <a:p>
            <a:pPr marL="457200" lvl="0" indent="-4318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3200"/>
              <a:buChar char="•"/>
            </a:pPr>
            <a:endParaRPr sz="2400" dirty="0"/>
          </a:p>
        </p:txBody>
      </p:sp>
    </p:spTree>
    <p:extLst>
      <p:ext uri="{BB962C8B-B14F-4D97-AF65-F5344CB8AC3E}">
        <p14:creationId xmlns:p14="http://schemas.microsoft.com/office/powerpoint/2010/main" val="4946871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372671858FF0B4B80590C0985A5F158" ma:contentTypeVersion="20" ma:contentTypeDescription="Create a new document." ma:contentTypeScope="" ma:versionID="e33e11e6fd825f9ba7d37aa9bb6909e9">
  <xsd:schema xmlns:xsd="http://www.w3.org/2001/XMLSchema" xmlns:xs="http://www.w3.org/2001/XMLSchema" xmlns:p="http://schemas.microsoft.com/office/2006/metadata/properties" xmlns:ns2="c1a465f0-9ed0-43de-8189-a8c6f1075a5f" xmlns:ns3="1b00f30f-36d4-4fa1-aff8-52ec48b6e084" targetNamespace="http://schemas.microsoft.com/office/2006/metadata/properties" ma:root="true" ma:fieldsID="5ebc2b5c80afb90a04620209b0486c06" ns2:_="" ns3:_="">
    <xsd:import namespace="c1a465f0-9ed0-43de-8189-a8c6f1075a5f"/>
    <xsd:import namespace="1b00f30f-36d4-4fa1-aff8-52ec48b6e08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_Flow_SignoffStatus" minOccurs="0"/>
                <xsd:element ref="ns2:MediaLengthInSeconds" minOccurs="0"/>
                <xsd:element ref="ns3:TaxCatchAll" minOccurs="0"/>
                <xsd:element ref="ns2:lcf76f155ced4ddcb4097134ff3c332f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a465f0-9ed0-43de-8189-a8c6f1075a5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_Flow_SignoffStatus" ma:index="20" nillable="true" ma:displayName="Sign-off status" ma:internalName="Sign_x002d_off_x0020_status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92a3b380-abf6-46f2-87bb-c2c114de1c9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00f30f-36d4-4fa1-aff8-52ec48b6e084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69773870-99e4-457a-a664-b7de85dfa00c}" ma:internalName="TaxCatchAll" ma:showField="CatchAllData" ma:web="1b00f30f-36d4-4fa1-aff8-52ec48b6e08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c1a465f0-9ed0-43de-8189-a8c6f1075a5f" xsi:nil="true"/>
    <lcf76f155ced4ddcb4097134ff3c332f xmlns="c1a465f0-9ed0-43de-8189-a8c6f1075a5f">
      <Terms xmlns="http://schemas.microsoft.com/office/infopath/2007/PartnerControls"/>
    </lcf76f155ced4ddcb4097134ff3c332f>
    <TaxCatchAll xmlns="1b00f30f-36d4-4fa1-aff8-52ec48b6e084" xsi:nil="true"/>
  </documentManagement>
</p:properties>
</file>

<file path=customXml/itemProps1.xml><?xml version="1.0" encoding="utf-8"?>
<ds:datastoreItem xmlns:ds="http://schemas.openxmlformats.org/officeDocument/2006/customXml" ds:itemID="{D1DAAD23-9995-4989-9D39-7A13C19A323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2C7FBD0-CF30-434F-ACA9-4CF699022E7A}">
  <ds:schemaRefs>
    <ds:schemaRef ds:uri="1b00f30f-36d4-4fa1-aff8-52ec48b6e084"/>
    <ds:schemaRef ds:uri="c1a465f0-9ed0-43de-8189-a8c6f1075a5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09B975FA-416E-4C5D-B58A-DFC1E9FBF07C}">
  <ds:schemaRefs>
    <ds:schemaRef ds:uri="http://purl.org/dc/elements/1.1/"/>
    <ds:schemaRef ds:uri="http://schemas.microsoft.com/office/2006/documentManagement/types"/>
    <ds:schemaRef ds:uri="c1a465f0-9ed0-43de-8189-a8c6f1075a5f"/>
    <ds:schemaRef ds:uri="http://schemas.microsoft.com/office/infopath/2007/PartnerControls"/>
    <ds:schemaRef ds:uri="http://purl.org/dc/dcmitype/"/>
    <ds:schemaRef ds:uri="http://www.w3.org/XML/1998/namespace"/>
    <ds:schemaRef ds:uri="http://schemas.microsoft.com/office/2006/metadata/properties"/>
    <ds:schemaRef ds:uri="http://schemas.openxmlformats.org/package/2006/metadata/core-properties"/>
    <ds:schemaRef ds:uri="1b00f30f-36d4-4fa1-aff8-52ec48b6e084"/>
    <ds:schemaRef ds:uri="http://purl.org/dc/terms/"/>
  </ds:schemaRefs>
</ds:datastoreItem>
</file>

<file path=docMetadata/LabelInfo.xml><?xml version="1.0" encoding="utf-8"?>
<clbl:labelList xmlns:clbl="http://schemas.microsoft.com/office/2020/mipLabelMetadata">
  <clbl:label id="{e962d134-526b-49fe-8fc7-dd80537250d0}" enabled="1" method="Standard" siteId="{eaa6be54-4687-40c4-9827-c044bd8e8d3c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3124</TotalTime>
  <Words>110</Words>
  <Application>Microsoft Office PowerPoint</Application>
  <PresentationFormat>On-screen Show (4:3)</PresentationFormat>
  <Paragraphs>30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Office Theme</vt:lpstr>
      <vt:lpstr>Custom Design</vt:lpstr>
      <vt:lpstr>National Report Template</vt:lpstr>
      <vt:lpstr>PowerPoint Presentation</vt:lpstr>
      <vt:lpstr>1. Existing Capacities/Activities for Observation /Forecasting</vt:lpstr>
      <vt:lpstr>2. Gaps and Needs for Observation /Forecasting</vt:lpstr>
      <vt:lpstr>3. Case sharing  (if have)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Boris Kelly-Gerreyn</dc:creator>
  <cp:lastModifiedBy>Champika Gallage</cp:lastModifiedBy>
  <cp:revision>49</cp:revision>
  <dcterms:modified xsi:type="dcterms:W3CDTF">2025-07-11T12:57:17Z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0x0101007372671858FF0B4B80590C0985A5F158</vt:lpwstr>
  </property>
  <property fmtid="{D5CDD505-2E9C-101B-9397-08002B2CF9AE}" pid="3" name="MediaServiceImageTags">
    <vt:lpwstr/>
  </property>
</Properties>
</file>