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668950" cx="10077450"/>
  <p:notesSz cx="7559675" cy="106918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gNU1nYz+1dyR2Y8zNPivrQ/Vu1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project will be looking at how do we enable a more holistic, coordinated and interoperable ocean observing system to advance our understanding of life and better manage our marine resources.</a:t>
            </a:r>
            <a:endParaRPr/>
          </a:p>
        </p:txBody>
      </p:sp>
      <p:sp>
        <p:nvSpPr>
          <p:cNvPr id="51" name="Google Shape;51;p2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3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503280" y="425520"/>
            <a:ext cx="906840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3664080" y="5095800"/>
            <a:ext cx="319392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7224480" y="51642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0"/>
          <p:cNvSpPr txBox="1"/>
          <p:nvPr>
            <p:ph idx="10" type="dt"/>
          </p:nvPr>
        </p:nvSpPr>
        <p:spPr>
          <a:xfrm>
            <a:off x="914400" y="50958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503280" y="425520"/>
            <a:ext cx="906840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503280" y="1513080"/>
            <a:ext cx="9068400" cy="328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914400" y="50958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1" type="ftr"/>
          </p:nvPr>
        </p:nvSpPr>
        <p:spPr>
          <a:xfrm>
            <a:off x="3664080" y="5095800"/>
            <a:ext cx="319392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7224480" y="51642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/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/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/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/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/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/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/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/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3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type="title"/>
          </p:nvPr>
        </p:nvSpPr>
        <p:spPr>
          <a:xfrm>
            <a:off x="503280" y="425520"/>
            <a:ext cx="906840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503280" y="1513080"/>
            <a:ext cx="9068400" cy="328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664080" y="5095800"/>
            <a:ext cx="319392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7224480" y="51642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914400" y="50958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3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3664080" y="5095800"/>
            <a:ext cx="319392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7224480" y="51642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3"/>
          <p:cNvSpPr txBox="1"/>
          <p:nvPr>
            <p:ph idx="10" type="dt"/>
          </p:nvPr>
        </p:nvSpPr>
        <p:spPr>
          <a:xfrm>
            <a:off x="914400" y="50958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3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503280" y="425520"/>
            <a:ext cx="906840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subTitle"/>
          </p:nvPr>
        </p:nvSpPr>
        <p:spPr>
          <a:xfrm>
            <a:off x="503280" y="1513080"/>
            <a:ext cx="9068400" cy="32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1" type="ftr"/>
          </p:nvPr>
        </p:nvSpPr>
        <p:spPr>
          <a:xfrm>
            <a:off x="3664080" y="5095800"/>
            <a:ext cx="319392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7224480" y="51642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914400" y="50958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503280" y="425520"/>
            <a:ext cx="906840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503280" y="1513080"/>
            <a:ext cx="9068400" cy="328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914400" y="50958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664080" y="5095800"/>
            <a:ext cx="319392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7224480" y="5164200"/>
            <a:ext cx="2347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13" Type="http://schemas.openxmlformats.org/officeDocument/2006/relationships/image" Target="../media/image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5" Type="http://schemas.openxmlformats.org/officeDocument/2006/relationships/image" Target="../media/image1.png"/><Relationship Id="rId14" Type="http://schemas.openxmlformats.org/officeDocument/2006/relationships/image" Target="../media/image10.png"/><Relationship Id="rId17" Type="http://schemas.openxmlformats.org/officeDocument/2006/relationships/image" Target="../media/image18.png"/><Relationship Id="rId16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1.png"/><Relationship Id="rId13" Type="http://schemas.openxmlformats.org/officeDocument/2006/relationships/image" Target="../media/image27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Relationship Id="rId8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gif"/><Relationship Id="rId4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title"/>
          </p:nvPr>
        </p:nvSpPr>
        <p:spPr>
          <a:xfrm>
            <a:off x="532800" y="1143000"/>
            <a:ext cx="906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lang="en-US" sz="4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BioEcoOcean and EOV implementation</a:t>
            </a:r>
            <a:br>
              <a:rPr b="0" lang="en-US" sz="4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091069" y="3329609"/>
            <a:ext cx="43011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Lara-Lopez &amp; Lina Mtwana-Norlund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/>
        </p:nvSpPr>
        <p:spPr>
          <a:xfrm>
            <a:off x="849744" y="683782"/>
            <a:ext cx="90331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SECTION 1. EOV INFORMATION provides clear guidance on the main measurements (sub-variables) and supplementary measurements (supporting variables) needed to observe this EOV on a global scale?</a:t>
            </a:r>
            <a:endParaRPr/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225" y="1779044"/>
            <a:ext cx="6023018" cy="2928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 txBox="1"/>
          <p:nvPr/>
        </p:nvSpPr>
        <p:spPr>
          <a:xfrm>
            <a:off x="6373091" y="4338145"/>
            <a:ext cx="742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N=33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/>
        </p:nvSpPr>
        <p:spPr>
          <a:xfrm>
            <a:off x="526473" y="573222"/>
            <a:ext cx="944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2. PHENOMENA TO OBSERVE Are the example phenomena in this table relevant to the EOV and is the information to describe the phenomena clear?</a:t>
            </a:r>
            <a:endParaRPr/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525" y="1514764"/>
            <a:ext cx="5662939" cy="295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6400801" y="4098831"/>
            <a:ext cx="742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N=32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/>
        </p:nvSpPr>
        <p:spPr>
          <a:xfrm>
            <a:off x="1422400" y="286830"/>
            <a:ext cx="66432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GOOS OBSERVING SPECIFICATIONS OR REQUIREMENTS Do the tables provide clear and sufficient guidance on each measurement and the scales needed to observe, including units of measurement where appropriate?</a:t>
            </a:r>
            <a:endParaRPr/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400" y="1574832"/>
            <a:ext cx="6420333" cy="28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 txBox="1"/>
          <p:nvPr/>
        </p:nvSpPr>
        <p:spPr>
          <a:xfrm>
            <a:off x="6373091" y="4338145"/>
            <a:ext cx="742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N=33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2225" y="1656267"/>
            <a:ext cx="6234564" cy="286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 txBox="1"/>
          <p:nvPr/>
        </p:nvSpPr>
        <p:spPr>
          <a:xfrm>
            <a:off x="1117599" y="499146"/>
            <a:ext cx="80541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OBSERVING APPROACHES - are the approaches shown in the table the most known, feasible to implement globally and provide the most impactful information? 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6400801" y="4098831"/>
            <a:ext cx="742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N=32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/>
        </p:nvSpPr>
        <p:spPr>
          <a:xfrm>
            <a:off x="637309" y="813044"/>
            <a:ext cx="90516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AND METADATA - Are the instructions clear on how you would submit metadata and data to the system (ODIS and OBIS)?</a:t>
            </a:r>
            <a:endParaRPr/>
          </a:p>
        </p:txBody>
      </p:sp>
      <p:pic>
        <p:nvPicPr>
          <p:cNvPr id="174" name="Google Shape;1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660" y="1459375"/>
            <a:ext cx="6357793" cy="33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4"/>
          <p:cNvSpPr txBox="1"/>
          <p:nvPr/>
        </p:nvSpPr>
        <p:spPr>
          <a:xfrm>
            <a:off x="6400801" y="4098831"/>
            <a:ext cx="742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N=33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/>
        </p:nvSpPr>
        <p:spPr>
          <a:xfrm>
            <a:off x="581024" y="609707"/>
            <a:ext cx="93111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Translating the specification sheets into observing implementation 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1510146" y="1357621"/>
            <a:ext cx="64812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you find the information needed to work in your living lab?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1510146" y="2109587"/>
            <a:ext cx="19287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missing?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1510146" y="2870666"/>
            <a:ext cx="66095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if I need to collect data for more than one EOV?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100" y="704906"/>
            <a:ext cx="8137249" cy="457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6"/>
          <p:cNvSpPr txBox="1"/>
          <p:nvPr/>
        </p:nvSpPr>
        <p:spPr>
          <a:xfrm>
            <a:off x="1137616" y="130381"/>
            <a:ext cx="93111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about the Technical Readiness Level?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mature are BioEco EOVs and the observing communities</a:t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020" y="476647"/>
            <a:ext cx="8383410" cy="471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810578" y="390882"/>
            <a:ext cx="7716916" cy="1297678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84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We aim to advance BioEco ocean observations and service delivery by building on existing knowledge, models, and data management flows related to biology and ecosystem Essential Ocean Variables (EOVs)</a:t>
            </a:r>
            <a:r>
              <a:rPr lang="en-US" sz="198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4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>
            <p:ph idx="1" type="body"/>
          </p:nvPr>
        </p:nvSpPr>
        <p:spPr>
          <a:xfrm>
            <a:off x="848003" y="1802005"/>
            <a:ext cx="7961551" cy="2755856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</a:pPr>
            <a:r>
              <a:rPr b="1" lang="en-US" sz="1653">
                <a:solidFill>
                  <a:schemeClr val="dk1"/>
                </a:solidFill>
              </a:rPr>
              <a:t>BioEcoOcean’s </a:t>
            </a:r>
            <a:r>
              <a:rPr b="1" lang="en-US" sz="1653"/>
              <a:t>Ultimate goal: </a:t>
            </a:r>
            <a:endParaRPr sz="1653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</a:pPr>
            <a:r>
              <a:rPr lang="en-US" sz="1653"/>
              <a:t>Enhance the BioEco ocean observing capacity for advancing scientific understanding of the Ocean</a:t>
            </a:r>
            <a:endParaRPr sz="1653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</a:pPr>
            <a:r>
              <a:rPr lang="en-US" sz="1653">
                <a:highlight>
                  <a:srgbClr val="FFFFFF"/>
                </a:highlight>
              </a:rPr>
              <a:t>Increase the utility of ocean observations</a:t>
            </a:r>
            <a:endParaRPr sz="1653"/>
          </a:p>
          <a:p>
            <a:pPr indent="-1236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</a:pPr>
            <a:r>
              <a:t/>
            </a:r>
            <a:endParaRPr sz="1653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</a:pPr>
            <a:r>
              <a:rPr b="1" lang="en-US" sz="1653"/>
              <a:t>We need coordination and interoperability </a:t>
            </a:r>
            <a:endParaRPr b="1" sz="1653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</a:pPr>
            <a:r>
              <a:rPr lang="en-US" sz="1653"/>
              <a:t>Making the system operational requires more consistent communication and collaboration among sectors and stakeholders</a:t>
            </a:r>
            <a:endParaRPr sz="1653"/>
          </a:p>
        </p:txBody>
      </p:sp>
      <p:sp>
        <p:nvSpPr>
          <p:cNvPr id="55" name="Google Shape;55;p2"/>
          <p:cNvSpPr txBox="1"/>
          <p:nvPr/>
        </p:nvSpPr>
        <p:spPr>
          <a:xfrm>
            <a:off x="4669036" y="4557861"/>
            <a:ext cx="5337090" cy="39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8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BioEcoOcean: Feb 2024 – Jan 2028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/>
          <p:nvPr/>
        </p:nvSpPr>
        <p:spPr>
          <a:xfrm>
            <a:off x="77031" y="335885"/>
            <a:ext cx="9895970" cy="138778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 txBox="1"/>
          <p:nvPr>
            <p:ph type="title"/>
          </p:nvPr>
        </p:nvSpPr>
        <p:spPr>
          <a:xfrm>
            <a:off x="692824" y="183732"/>
            <a:ext cx="8691801" cy="1095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6"/>
              <a:buFont typeface="Calibri"/>
              <a:buNone/>
            </a:pPr>
            <a:r>
              <a:rPr lang="en-US" sz="330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Project Objectives</a:t>
            </a:r>
            <a:endParaRPr sz="6612"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673315" y="1161321"/>
            <a:ext cx="8691801" cy="4039027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i="0" lang="en-US" sz="2400" u="none" strike="noStrike">
                <a:solidFill>
                  <a:srgbClr val="000000"/>
                </a:solidFill>
              </a:rPr>
              <a:t>Accelerate </a:t>
            </a:r>
            <a:r>
              <a:rPr b="1" lang="en-US" sz="2400">
                <a:solidFill>
                  <a:srgbClr val="000000"/>
                </a:solidFill>
              </a:rPr>
              <a:t>and improve the implementation and usage of EOVs for biology and ecosystems </a:t>
            </a:r>
            <a:r>
              <a:rPr lang="en-US" sz="2400">
                <a:solidFill>
                  <a:srgbClr val="000000"/>
                </a:solidFill>
              </a:rPr>
              <a:t>to drive progress towards global biodiversity, ecosystem and climate assessments.</a:t>
            </a:r>
            <a:endParaRPr i="0" sz="2400">
              <a:solidFill>
                <a:srgbClr val="000000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A white fish in a green circle&#10;&#10;AI-generated content may be incorrect."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2344" y="294488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oral in a green circle&#10;&#10;AI-generated content may be incorrect." id="65" name="Google Shape;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034" y="3817037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starfish in a green circle&#10;&#10;AI-generated content may be incorrect." id="66" name="Google Shape;6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6060" y="378764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plant in a green circle&#10;&#10;AI-generated content may be incorrect." id="67" name="Google Shape;6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1406" y="3799298"/>
            <a:ext cx="756893" cy="755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circle with white flowers&#10;&#10;AI-generated content may be incorrect." id="68" name="Google Shape;6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41553" y="3799299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whale in a green circle&#10;&#10;AI-generated content may be incorrect." id="69" name="Google Shape;6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3034" y="294488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circle with a white outline on it&#10;&#10;AI-generated content may be incorrect." id="70" name="Google Shape;7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23425" y="294488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and green circular design&#10;&#10;AI-generated content may be incorrect." id="71" name="Google Shape;71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16797" y="378764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circle with a white turtle&#10;&#10;AI-generated content may be incorrect." id="72" name="Google Shape;72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08300" y="294488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bird in a green circle&#10;&#10;AI-generated content may be incorrect." id="73" name="Google Shape;73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54075" y="294488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circle with white outline of plants&#10;&#10;AI-generated content may be incorrect." id="74" name="Google Shape;74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36060" y="294488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and black logo&#10;&#10;AI-generated content may be incorrect." id="75" name="Google Shape;75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16797" y="294488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white waves in it&#10;&#10;Description automatically generated" id="76" name="Google Shape;76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139729" y="3916874"/>
            <a:ext cx="755809" cy="732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a speaker icon and waves&#10;&#10;Description automatically generated" id="77" name="Google Shape;77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045125" y="3902702"/>
            <a:ext cx="755809" cy="732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a white plastic bottle in the middle&#10;&#10;Description automatically generated" id="78" name="Google Shape;78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043551" y="2981560"/>
            <a:ext cx="755809" cy="724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idx="1" type="body"/>
          </p:nvPr>
        </p:nvSpPr>
        <p:spPr>
          <a:xfrm>
            <a:off x="2189356" y="0"/>
            <a:ext cx="5698737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EOV implementation</a:t>
            </a:r>
            <a:endParaRPr/>
          </a:p>
        </p:txBody>
      </p:sp>
      <p:pic>
        <p:nvPicPr>
          <p:cNvPr descr="A diagram of a sea life&#10;&#10;Description automatically generated"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960" y="759821"/>
            <a:ext cx="6933053" cy="46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8534" y="1037093"/>
            <a:ext cx="4232425" cy="3522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205" y="548767"/>
            <a:ext cx="2390958" cy="14100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/>
          <p:nvPr/>
        </p:nvSpPr>
        <p:spPr>
          <a:xfrm flipH="1">
            <a:off x="3278542" y="945849"/>
            <a:ext cx="345142" cy="43948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/>
          <p:nvPr/>
        </p:nvSpPr>
        <p:spPr>
          <a:xfrm flipH="1" rot="10800000">
            <a:off x="2616868" y="1998851"/>
            <a:ext cx="300378" cy="42954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 b="55385" l="78116" r="0" t="41512"/>
          <a:stretch/>
        </p:blipFill>
        <p:spPr>
          <a:xfrm>
            <a:off x="3830762" y="299955"/>
            <a:ext cx="1834707" cy="15347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 flipH="1" rot="10800000">
            <a:off x="4619428" y="765504"/>
            <a:ext cx="300378" cy="42954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5561" y="474953"/>
            <a:ext cx="2059767" cy="238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white information&#10;&#10;AI-generated content may be incorrect." id="96" name="Google Shape;9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35050" y="2283734"/>
            <a:ext cx="2359848" cy="1291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white chart&#10;&#10;AI-generated content may be incorrect." id="97" name="Google Shape;9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40073" y="2493771"/>
            <a:ext cx="2432248" cy="1291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diagram&#10;&#10;AI-generated content may be incorrect." id="98" name="Google Shape;9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17602" y="2780606"/>
            <a:ext cx="2359848" cy="1305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white sign with white text&#10;&#10;AI-generated content may be incorrect." id="99" name="Google Shape;99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95997" y="4142258"/>
            <a:ext cx="3278542" cy="979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document&#10;&#10;AI-generated content may be incorrect." id="100" name="Google Shape;100;p5"/>
          <p:cNvPicPr preferRelativeResize="0"/>
          <p:nvPr/>
        </p:nvPicPr>
        <p:blipFill rotWithShape="1">
          <a:blip r:embed="rId10">
            <a:alphaModFix/>
          </a:blip>
          <a:srcRect b="67092" l="0" r="0" t="0"/>
          <a:stretch/>
        </p:blipFill>
        <p:spPr>
          <a:xfrm>
            <a:off x="4166540" y="4545763"/>
            <a:ext cx="2276411" cy="29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19428" y="4792858"/>
            <a:ext cx="1415873" cy="87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message&#10;&#10;AI-generated content may be incorrect." id="102" name="Google Shape;102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62206" y="3858640"/>
            <a:ext cx="3173412" cy="752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document&#10;&#10;AI-generated content may be incorrect." id="103" name="Google Shape;103;p5"/>
          <p:cNvPicPr preferRelativeResize="0"/>
          <p:nvPr/>
        </p:nvPicPr>
        <p:blipFill rotWithShape="1">
          <a:blip r:embed="rId10">
            <a:alphaModFix/>
          </a:blip>
          <a:srcRect b="67092" l="0" r="0" t="0"/>
          <a:stretch/>
        </p:blipFill>
        <p:spPr>
          <a:xfrm>
            <a:off x="262205" y="3518631"/>
            <a:ext cx="3016337" cy="390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document&#10;&#10;AI-generated content may be incorrect." id="104" name="Google Shape;104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64081" y="474953"/>
            <a:ext cx="2509500" cy="1172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able with text on it&#10;&#10;AI-generated content may be incorrect." id="105" name="Google Shape;105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008478" y="977586"/>
            <a:ext cx="2797273" cy="7607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6348180" y="991326"/>
            <a:ext cx="300378" cy="42954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6980866" y="2630778"/>
            <a:ext cx="300378" cy="42954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 rot="10800000">
            <a:off x="6985484" y="3328117"/>
            <a:ext cx="300378" cy="42954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 rot="5400000">
            <a:off x="6689923" y="3799173"/>
            <a:ext cx="300378" cy="42954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 flipH="1" rot="-5400000">
            <a:off x="2950653" y="3148718"/>
            <a:ext cx="345142" cy="43948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3370906" y="4049205"/>
            <a:ext cx="477019" cy="14884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/>
        </p:nvSpPr>
        <p:spPr>
          <a:xfrm>
            <a:off x="2309429" y="157016"/>
            <a:ext cx="5698737" cy="94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EOV spec sheet review</a:t>
            </a:r>
            <a:endParaRPr/>
          </a:p>
        </p:txBody>
      </p:sp>
      <p:pic>
        <p:nvPicPr>
          <p:cNvPr descr="A cartoon of a spongebob and a spongebob running&#10;&#10;AI-generated content may be incorrect.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832" y="1541386"/>
            <a:ext cx="26924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1843" y="1599291"/>
            <a:ext cx="3342544" cy="187249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/>
          <p:nvPr/>
        </p:nvSpPr>
        <p:spPr>
          <a:xfrm rot="10800000">
            <a:off x="3857775" y="2239418"/>
            <a:ext cx="477019" cy="73335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AI-generated content may be incorrect.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934" y="887505"/>
            <a:ext cx="3811462" cy="3325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4747492" y="979055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 responses</a:t>
            </a:r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3667170" y="157016"/>
            <a:ext cx="1957772" cy="63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  <p:pic>
        <p:nvPicPr>
          <p:cNvPr descr="Forms response chart. Question title: 1. Are you a (select from the list):. Number of responses: 17 responses." id="127" name="Google Shape;127;p7"/>
          <p:cNvPicPr preferRelativeResize="0"/>
          <p:nvPr/>
        </p:nvPicPr>
        <p:blipFill rotWithShape="1">
          <a:blip r:embed="rId4">
            <a:alphaModFix/>
          </a:blip>
          <a:srcRect b="0" l="17191" r="12579" t="20284"/>
          <a:stretch/>
        </p:blipFill>
        <p:spPr>
          <a:xfrm>
            <a:off x="4405746" y="1754910"/>
            <a:ext cx="5337703" cy="254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words&#10;&#10;AI-generated content may be incorrect."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9016" y="1211746"/>
            <a:ext cx="6317384" cy="324546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/>
        </p:nvSpPr>
        <p:spPr>
          <a:xfrm>
            <a:off x="1159728" y="469105"/>
            <a:ext cx="7555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1" i="0" lang="en-US" sz="1800" u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rimary information expected to be found in an EOV specification sheet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/>
        </p:nvSpPr>
        <p:spPr>
          <a:xfrm>
            <a:off x="1261053" y="415835"/>
            <a:ext cx="75553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BACKGROUND AND JUSTIFICATION section provide the needed high-level information about the importance of observing this specific EOV?</a:t>
            </a:r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4716" y="1569545"/>
            <a:ext cx="5618884" cy="338374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/>
        </p:nvSpPr>
        <p:spPr>
          <a:xfrm>
            <a:off x="6373091" y="4338145"/>
            <a:ext cx="742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N=33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2024-10-28T12:31:52Z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0x0101005F4066CB942D704AAB3FFA5045DECF8D</vt:lpwstr>
  </property>
  <property fmtid="{D5CDD505-2E9C-101B-9397-08002B2CF9AE}" pid="3" name="MediaServiceImageTags">
    <vt:lpwstr/>
  </property>
</Properties>
</file>