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3" roundtripDataSignature="AMtx7mixIUc36rpWL9RSVF+tdVwjmBPI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D26168-11CF-4D4D-89EB-C2B832EA7F15}">
  <a:tblStyle styleId="{9ED26168-11CF-4D4D-89EB-C2B832EA7F1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dbdc5b94c4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2dbdc5b94c4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2b47258814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32b47258814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f20a29f91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2f20a29f91e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b="1" lang="en-AU">
                <a:solidFill>
                  <a:schemeClr val="dk1"/>
                </a:solidFill>
              </a:rPr>
              <a:t>Global and Regional Coordination and Governance</a:t>
            </a:r>
            <a:r>
              <a:rPr lang="en-AU">
                <a:solidFill>
                  <a:schemeClr val="dk1"/>
                </a:solidFill>
              </a:rPr>
              <a:t> - an </a:t>
            </a:r>
            <a:r>
              <a:rPr b="1" lang="en-AU">
                <a:solidFill>
                  <a:schemeClr val="dk1"/>
                </a:solidFill>
              </a:rPr>
              <a:t>IOC Working Group (or Expert Advisory Group) on Biodiversity</a:t>
            </a:r>
            <a:r>
              <a:rPr lang="en-AU">
                <a:solidFill>
                  <a:schemeClr val="dk1"/>
                </a:solidFill>
              </a:rPr>
              <a:t>, which sets global priorities, defines data sharing policies, establishes standards, creates data pipelines, and ensures data product delivery. The </a:t>
            </a:r>
            <a:r>
              <a:rPr b="1" lang="en-AU">
                <a:solidFill>
                  <a:schemeClr val="dk1"/>
                </a:solidFill>
              </a:rPr>
              <a:t>Regional Coordination Mechanism</a:t>
            </a:r>
            <a:r>
              <a:rPr lang="en-AU">
                <a:solidFill>
                  <a:schemeClr val="dk1"/>
                </a:solidFill>
              </a:rPr>
              <a:t> enables countries within a region to collaboratively address shared issues. This involves monitoring, stocktaking of needs and capacities, and advocacy.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AU">
                <a:solidFill>
                  <a:schemeClr val="dk1"/>
                </a:solidFill>
              </a:rPr>
              <a:t>National Implementation</a:t>
            </a:r>
            <a:r>
              <a:rPr lang="en-AU">
                <a:solidFill>
                  <a:schemeClr val="dk1"/>
                </a:solidFill>
              </a:rPr>
              <a:t> is designed to translate global commitments into national strategies, which includes establishing </a:t>
            </a:r>
            <a:r>
              <a:rPr b="1" lang="en-AU">
                <a:solidFill>
                  <a:schemeClr val="dk1"/>
                </a:solidFill>
              </a:rPr>
              <a:t>national interdisciplinary expert teams</a:t>
            </a:r>
            <a:r>
              <a:rPr lang="en-AU">
                <a:solidFill>
                  <a:schemeClr val="dk1"/>
                </a:solidFill>
              </a:rPr>
              <a:t>, incorporating marine biodiversity into national action plans, and empowering local communities.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AU">
                <a:solidFill>
                  <a:schemeClr val="dk1"/>
                </a:solidFill>
              </a:rPr>
              <a:t>Science Capacity Development</a:t>
            </a:r>
            <a:r>
              <a:rPr lang="en-AU">
                <a:solidFill>
                  <a:schemeClr val="dk1"/>
                </a:solidFill>
              </a:rPr>
              <a:t> is focused on building the knowledge, skills, and infrastructure needed for biodiversity conservation. This involves human resources development, technical infrastructure, and the promotion of best practices.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AU">
                <a:solidFill>
                  <a:schemeClr val="dk1"/>
                </a:solidFill>
              </a:rPr>
              <a:t>Coordinated Observations and Networks</a:t>
            </a:r>
            <a:r>
              <a:rPr lang="en-AU">
                <a:solidFill>
                  <a:schemeClr val="dk1"/>
                </a:solidFill>
              </a:rPr>
              <a:t> uses local and global programs for comprehensive data collection and employs EOVs under GOOS to monitor changes.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AU">
                <a:solidFill>
                  <a:schemeClr val="dk1"/>
                </a:solidFill>
              </a:rPr>
              <a:t>Financial and Resource Mobilisation</a:t>
            </a:r>
            <a:r>
              <a:rPr lang="en-AU">
                <a:solidFill>
                  <a:schemeClr val="dk1"/>
                </a:solidFill>
              </a:rPr>
              <a:t> is another critical pillar that develops a resource plan and a dedicated fund to ensure adequate financial support.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AU">
                <a:solidFill>
                  <a:schemeClr val="dk1"/>
                </a:solidFill>
              </a:rPr>
              <a:t>Technology and Innovation</a:t>
            </a:r>
            <a:r>
              <a:rPr lang="en-AU">
                <a:solidFill>
                  <a:schemeClr val="dk1"/>
                </a:solidFill>
              </a:rPr>
              <a:t> leverages advancements such as AI and machine learning to improve monitoring, analysis, and data management.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AU">
                <a:solidFill>
                  <a:schemeClr val="dk1"/>
                </a:solidFill>
              </a:rPr>
              <a:t>Private Sector Engagement</a:t>
            </a:r>
            <a:r>
              <a:rPr lang="en-AU">
                <a:solidFill>
                  <a:schemeClr val="dk1"/>
                </a:solidFill>
              </a:rPr>
              <a:t> integrates economic and conservation priorities, involving corporate responsibility, market-based instruments, and collaboration with industries.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AU">
                <a:solidFill>
                  <a:schemeClr val="dk1"/>
                </a:solidFill>
              </a:rPr>
              <a:t>Advocacy, Education, and Awareness</a:t>
            </a:r>
            <a:r>
              <a:rPr lang="en-AU">
                <a:solidFill>
                  <a:schemeClr val="dk1"/>
                </a:solidFill>
              </a:rPr>
              <a:t> enhances biodiversity literacy through educational campaigns, youth engagement, and effective communication.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AU">
                <a:solidFill>
                  <a:schemeClr val="dk1"/>
                </a:solidFill>
              </a:rPr>
              <a:t>Finally, the </a:t>
            </a:r>
            <a:r>
              <a:rPr b="1" lang="en-AU">
                <a:solidFill>
                  <a:schemeClr val="dk1"/>
                </a:solidFill>
              </a:rPr>
              <a:t>Monitoring and Evaluation Framework</a:t>
            </a:r>
            <a:r>
              <a:rPr lang="en-AU">
                <a:solidFill>
                  <a:schemeClr val="dk1"/>
                </a:solidFill>
              </a:rPr>
              <a:t> tracks progress towards objectives and incorporates adaptive management to ensure effectiveness.</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2b4725881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32b47258814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AU"/>
              <a:t>Relevant BioEco Roadmap objectives: </a:t>
            </a:r>
            <a:endParaRPr/>
          </a:p>
          <a:p>
            <a:pPr indent="0" lvl="0" marL="0" rtl="0" algn="l">
              <a:lnSpc>
                <a:spcPct val="115000"/>
              </a:lnSpc>
              <a:spcBef>
                <a:spcPts val="0"/>
              </a:spcBef>
              <a:spcAft>
                <a:spcPts val="0"/>
              </a:spcAft>
              <a:buNone/>
            </a:pPr>
            <a:r>
              <a:rPr lang="en-AU" sz="1200">
                <a:latin typeface="Calibri"/>
                <a:ea typeface="Calibri"/>
                <a:cs typeface="Calibri"/>
                <a:sym typeface="Calibri"/>
              </a:rPr>
              <a:t>Communicate value proposition</a:t>
            </a:r>
            <a:endParaRPr sz="1200">
              <a:latin typeface="Calibri"/>
              <a:ea typeface="Calibri"/>
              <a:cs typeface="Calibri"/>
              <a:sym typeface="Calibri"/>
            </a:endParaRPr>
          </a:p>
          <a:p>
            <a:pPr indent="0" lvl="0" marL="0" rtl="0" algn="l">
              <a:lnSpc>
                <a:spcPct val="115000"/>
              </a:lnSpc>
              <a:spcBef>
                <a:spcPts val="0"/>
              </a:spcBef>
              <a:spcAft>
                <a:spcPts val="0"/>
              </a:spcAft>
              <a:buNone/>
            </a:pPr>
            <a:r>
              <a:rPr lang="en-AU" sz="1200">
                <a:latin typeface="Calibri"/>
                <a:ea typeface="Calibri"/>
                <a:cs typeface="Calibri"/>
                <a:sym typeface="Calibri"/>
              </a:rPr>
              <a:t>O1.2 Increased use of EOVs and derived information by decision makers</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AU" sz="1200">
                <a:latin typeface="Calibri"/>
                <a:ea typeface="Calibri"/>
                <a:cs typeface="Calibri"/>
                <a:sym typeface="Calibri"/>
              </a:rPr>
              <a:t>Identify leadership &amp; strengthen partnerships</a:t>
            </a:r>
            <a:endParaRPr sz="1200">
              <a:latin typeface="Calibri"/>
              <a:ea typeface="Calibri"/>
              <a:cs typeface="Calibri"/>
              <a:sym typeface="Calibri"/>
            </a:endParaRPr>
          </a:p>
          <a:p>
            <a:pPr indent="0" lvl="0" marL="0" rtl="0" algn="l">
              <a:lnSpc>
                <a:spcPct val="115000"/>
              </a:lnSpc>
              <a:spcBef>
                <a:spcPts val="0"/>
              </a:spcBef>
              <a:spcAft>
                <a:spcPts val="0"/>
              </a:spcAft>
              <a:buNone/>
            </a:pPr>
            <a:r>
              <a:rPr lang="en-AU" sz="1200">
                <a:latin typeface="Calibri"/>
                <a:ea typeface="Calibri"/>
                <a:cs typeface="Calibri"/>
                <a:sym typeface="Calibri"/>
              </a:rPr>
              <a:t>Establish the panel as the global resource on how to adopt and implement the EOVs</a:t>
            </a:r>
            <a:endParaRPr sz="1200">
              <a:latin typeface="Calibri"/>
              <a:ea typeface="Calibri"/>
              <a:cs typeface="Calibri"/>
              <a:sym typeface="Calibri"/>
            </a:endParaRPr>
          </a:p>
          <a:p>
            <a:pPr indent="0" lvl="0" marL="0" rtl="0" algn="l">
              <a:lnSpc>
                <a:spcPct val="115000"/>
              </a:lnSpc>
              <a:spcBef>
                <a:spcPts val="0"/>
              </a:spcBef>
              <a:spcAft>
                <a:spcPts val="0"/>
              </a:spcAft>
              <a:buNone/>
            </a:pPr>
            <a:r>
              <a:rPr lang="en-AU" sz="1200">
                <a:latin typeface="Calibri"/>
                <a:ea typeface="Calibri"/>
                <a:cs typeface="Calibri"/>
                <a:sym typeface="Calibri"/>
              </a:rPr>
              <a:t>O2.1 Build the observing community and leadership for each EOV</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AU" sz="1200">
                <a:latin typeface="Calibri"/>
                <a:ea typeface="Calibri"/>
                <a:cs typeface="Calibri"/>
                <a:sym typeface="Calibri"/>
              </a:rPr>
              <a:t>Establish the use of best practices &amp; SOPs for sustained monitoring</a:t>
            </a:r>
            <a:endParaRPr sz="1200">
              <a:latin typeface="Calibri"/>
              <a:ea typeface="Calibri"/>
              <a:cs typeface="Calibri"/>
              <a:sym typeface="Calibri"/>
            </a:endParaRPr>
          </a:p>
          <a:p>
            <a:pPr indent="0" lvl="0" marL="0" rtl="0" algn="l">
              <a:lnSpc>
                <a:spcPct val="115000"/>
              </a:lnSpc>
              <a:spcBef>
                <a:spcPts val="0"/>
              </a:spcBef>
              <a:spcAft>
                <a:spcPts val="0"/>
              </a:spcAft>
              <a:buNone/>
            </a:pPr>
            <a:r>
              <a:rPr lang="en-AU" sz="1200">
                <a:latin typeface="Calibri"/>
                <a:ea typeface="Calibri"/>
                <a:cs typeface="Calibri"/>
                <a:sym typeface="Calibri"/>
              </a:rPr>
              <a:t>O3.1 Coordinate developments and opportunities between EOVs for efficiency and effectiveness</a:t>
            </a:r>
            <a:endParaRPr sz="1200">
              <a:latin typeface="Calibri"/>
              <a:ea typeface="Calibri"/>
              <a:cs typeface="Calibri"/>
              <a:sym typeface="Calibri"/>
            </a:endParaRPr>
          </a:p>
          <a:p>
            <a:pPr indent="0" lvl="0" marL="0" rtl="0" algn="l">
              <a:lnSpc>
                <a:spcPct val="115000"/>
              </a:lnSpc>
              <a:spcBef>
                <a:spcPts val="0"/>
              </a:spcBef>
              <a:spcAft>
                <a:spcPts val="0"/>
              </a:spcAft>
              <a:buNone/>
            </a:pPr>
            <a:r>
              <a:rPr lang="en-AU" sz="1200">
                <a:latin typeface="Calibri"/>
                <a:ea typeface="Calibri"/>
                <a:cs typeface="Calibri"/>
                <a:sym typeface="Calibri"/>
              </a:rPr>
              <a:t>O3.2 Work with the community to establish and publish best practices and SOPs</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AU" sz="1200">
                <a:latin typeface="Calibri"/>
                <a:ea typeface="Calibri"/>
                <a:cs typeface="Calibri"/>
                <a:sym typeface="Calibri"/>
              </a:rPr>
              <a:t>Contribute indicators to policy assessment at national and global levels</a:t>
            </a:r>
            <a:endParaRPr sz="1200">
              <a:latin typeface="Calibri"/>
              <a:ea typeface="Calibri"/>
              <a:cs typeface="Calibri"/>
              <a:sym typeface="Calibri"/>
            </a:endParaRPr>
          </a:p>
          <a:p>
            <a:pPr indent="0" lvl="0" marL="0" rtl="0" algn="l">
              <a:lnSpc>
                <a:spcPct val="115000"/>
              </a:lnSpc>
              <a:spcBef>
                <a:spcPts val="0"/>
              </a:spcBef>
              <a:spcAft>
                <a:spcPts val="0"/>
              </a:spcAft>
              <a:buNone/>
            </a:pPr>
            <a:r>
              <a:rPr lang="en-AU" sz="1200">
                <a:latin typeface="Calibri"/>
                <a:ea typeface="Calibri"/>
                <a:cs typeface="Calibri"/>
                <a:sym typeface="Calibri"/>
              </a:rPr>
              <a:t>Engage with policy and synthesis bodies in order to align EOVs and derived information with national, regional and global reporting</a:t>
            </a:r>
            <a:endParaRPr sz="1200">
              <a:latin typeface="Calibri"/>
              <a:ea typeface="Calibri"/>
              <a:cs typeface="Calibri"/>
              <a:sym typeface="Calibri"/>
            </a:endParaRPr>
          </a:p>
          <a:p>
            <a:pPr indent="0" lvl="0" marL="0" rtl="0" algn="l">
              <a:lnSpc>
                <a:spcPct val="115000"/>
              </a:lnSpc>
              <a:spcBef>
                <a:spcPts val="0"/>
              </a:spcBef>
              <a:spcAft>
                <a:spcPts val="0"/>
              </a:spcAft>
              <a:buNone/>
            </a:pPr>
            <a:r>
              <a:rPr lang="en-AU" sz="1200">
                <a:latin typeface="Calibri"/>
                <a:ea typeface="Calibri"/>
                <a:cs typeface="Calibri"/>
                <a:sym typeface="Calibri"/>
              </a:rPr>
              <a:t>O7.1 Increased uptake of EOV derived information into the decisions and monitoring of key policy bodies (e.g., national governments, CBD, IPCC, ISA, UNEP RSPs)</a:t>
            </a:r>
            <a:endParaRPr sz="12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2b4725881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32b47258814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AU">
                <a:solidFill>
                  <a:schemeClr val="dk1"/>
                </a:solidFill>
              </a:rPr>
              <a:t>Relevant BioEco Roadmap objectives: </a:t>
            </a:r>
            <a:endParaRPr>
              <a:solidFill>
                <a:schemeClr val="dk1"/>
              </a:solidFill>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Communicate value proposition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O1.2 Increased use of EOVs and derived information by decision makers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Identify leadership &amp; strengthen partnerships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Establish the panel as the global resource on how to adopt and implement the EOVs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O2.1 Build the observing community and leadership for each EOV</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Establish the use of best practices &amp; SOPs for sustained monitoring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O3.1 Coordinate developments and opportunities between EOVs for efficiency and effectiveness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O3.2 Work with the community to establish and publish best practices and SOPs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Implement technological developments- Improve the capability of the global community to measure the EOVs cost effectively and synoptically; integrating remote and </a:t>
            </a:r>
            <a:r>
              <a:rPr i="1" lang="en-AU" sz="1200">
                <a:solidFill>
                  <a:schemeClr val="dk1"/>
                </a:solidFill>
                <a:latin typeface="Calibri"/>
                <a:ea typeface="Calibri"/>
                <a:cs typeface="Calibri"/>
                <a:sym typeface="Calibri"/>
              </a:rPr>
              <a:t>in situ</a:t>
            </a:r>
            <a:r>
              <a:rPr lang="en-AU" sz="1200">
                <a:solidFill>
                  <a:schemeClr val="dk1"/>
                </a:solidFill>
                <a:latin typeface="Calibri"/>
                <a:ea typeface="Calibri"/>
                <a:cs typeface="Calibri"/>
                <a:sym typeface="Calibri"/>
              </a:rPr>
              <a:t> monitoring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O4.1 Identify regionally appropriate </a:t>
            </a:r>
            <a:r>
              <a:rPr i="1" lang="en-AU" sz="1200">
                <a:solidFill>
                  <a:schemeClr val="dk1"/>
                </a:solidFill>
                <a:latin typeface="Calibri"/>
                <a:ea typeface="Calibri"/>
                <a:cs typeface="Calibri"/>
                <a:sym typeface="Calibri"/>
              </a:rPr>
              <a:t>in situ</a:t>
            </a:r>
            <a:r>
              <a:rPr lang="en-AU" sz="1200">
                <a:solidFill>
                  <a:schemeClr val="dk1"/>
                </a:solidFill>
                <a:latin typeface="Calibri"/>
                <a:ea typeface="Calibri"/>
                <a:cs typeface="Calibri"/>
                <a:sym typeface="Calibri"/>
              </a:rPr>
              <a:t> technologies and how they integrate with regional expertise and remote sensing technologies to build effective monitoring networks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O4.2 Identify and promote the development of new technologies and their appropriate uptake using standard approaches by the EOV community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Expand network coverage- Expand geographic coverage by EOV</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O5.1 Identify opportunities for expanding network coverage (extent, inclusivity and intensity)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Identify funding sources to advance EOV implementation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Capacity development - Increase capability of the community to monitor EOVs in a comprehensive and robust manner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O6.3 Work with existing networks to increase their capability and capacity to engage regionally and globally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Contribute indicators to policy assessment at national and global levels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Engage with policy and synthesis bodies in order to align EOVs and derived information with national, regional and global reporting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O7.1 Increased uptake of EOV derived information into the decisions and monitoring of key policy bodies (e.g., national governments, CBD, IPCC, ISA, UNEP RSPs)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2b4725881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32b47258814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AU">
                <a:solidFill>
                  <a:schemeClr val="dk1"/>
                </a:solidFill>
              </a:rPr>
              <a:t>Relevant BioEco Roadmap objectives: </a:t>
            </a:r>
            <a:endParaRPr>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Promote best practices &amp; SOPs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Establish the use of best practices &amp; SOPs for sustained monitoring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O3.1 Coordinate developments and opportunities between EOVs for efficiency and effectiveness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O3.2 Work with the community to establish and publish best practices and SOPs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O3.3 Work with the community to review and report on EOV performance and network coverage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Implement technological developments- Improve the capability of the global community to measure the EOVs cost effectively and synoptically; integrating remote and </a:t>
            </a:r>
            <a:r>
              <a:rPr i="1" lang="en-AU" sz="1200">
                <a:solidFill>
                  <a:schemeClr val="dk1"/>
                </a:solidFill>
                <a:latin typeface="Calibri"/>
                <a:ea typeface="Calibri"/>
                <a:cs typeface="Calibri"/>
                <a:sym typeface="Calibri"/>
              </a:rPr>
              <a:t>in situ</a:t>
            </a:r>
            <a:r>
              <a:rPr lang="en-AU" sz="1200">
                <a:solidFill>
                  <a:schemeClr val="dk1"/>
                </a:solidFill>
                <a:latin typeface="Calibri"/>
                <a:ea typeface="Calibri"/>
                <a:cs typeface="Calibri"/>
                <a:sym typeface="Calibri"/>
              </a:rPr>
              <a:t> monitoring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O4.1 Identify regionally appropriate </a:t>
            </a:r>
            <a:r>
              <a:rPr i="1" lang="en-AU" sz="1200">
                <a:solidFill>
                  <a:schemeClr val="dk1"/>
                </a:solidFill>
                <a:latin typeface="Calibri"/>
                <a:ea typeface="Calibri"/>
                <a:cs typeface="Calibri"/>
                <a:sym typeface="Calibri"/>
              </a:rPr>
              <a:t>in situ</a:t>
            </a:r>
            <a:r>
              <a:rPr lang="en-AU" sz="1200">
                <a:solidFill>
                  <a:schemeClr val="dk1"/>
                </a:solidFill>
                <a:latin typeface="Calibri"/>
                <a:ea typeface="Calibri"/>
                <a:cs typeface="Calibri"/>
                <a:sym typeface="Calibri"/>
              </a:rPr>
              <a:t> technologies and how they integrate with regional expertise and remote sensing technologies to build effective monitoring networks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O4.2 Identify and promote the development of new technologies and their appropriate uptake using standard approaches by the EOV community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Capacity development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Increase capability of the community to monitor EOVs in a comprehensive and robust manner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O6.1 Develop pilot projects to build monitoring capacity and test options for future network expansion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O6.2 Engage citizen science programs that provide robust information to support the EOVs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O6.3 Work with existing networks to increase their capability and capacity to engage regionally and globally</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2b4725881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32b47258814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AU">
                <a:solidFill>
                  <a:schemeClr val="dk1"/>
                </a:solidFill>
              </a:rPr>
              <a:t>Relevant BioEco Roadmap objectives: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Communicate value proposition - Increase recognition of panel by the community and increase uptake of EOVs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O1.1 Increased recognition of the BioEco panel's expertise on monitoring marine biodiversity by national, regional and international organisations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O1.2 Increased use of EOVs and derived information by decision makers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O1.3 Increased use of EOVs by the scientific community to plan and communicate marine biodiversity observations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Identify leadership &amp; strengthen partnerships - Establish the panel as the global resource on how to adopt and implement the EOVs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O2.1 Build the observing community and leadership for each EOV</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Promote best practices &amp; SOPs - Establish the use of best practices &amp; SOPs for sustained monitoring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AU" sz="1200">
                <a:solidFill>
                  <a:schemeClr val="dk1"/>
                </a:solidFill>
                <a:latin typeface="Calibri"/>
                <a:ea typeface="Calibri"/>
                <a:cs typeface="Calibri"/>
                <a:sym typeface="Calibri"/>
              </a:rPr>
              <a:t>O3.3 Work with the community to review and report on EOV performance and network coverage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Implement technological developments - Improve the capability of the global community to measure the EOVs cost effectively and synoptically; integrating remote and </a:t>
            </a:r>
            <a:r>
              <a:rPr i="1" lang="en-AU" sz="1200">
                <a:solidFill>
                  <a:schemeClr val="dk1"/>
                </a:solidFill>
                <a:latin typeface="Calibri"/>
                <a:ea typeface="Calibri"/>
                <a:cs typeface="Calibri"/>
                <a:sym typeface="Calibri"/>
              </a:rPr>
              <a:t>in situ</a:t>
            </a:r>
            <a:r>
              <a:rPr lang="en-AU" sz="1200">
                <a:solidFill>
                  <a:schemeClr val="dk1"/>
                </a:solidFill>
                <a:latin typeface="Calibri"/>
                <a:ea typeface="Calibri"/>
                <a:cs typeface="Calibri"/>
                <a:sym typeface="Calibri"/>
              </a:rPr>
              <a:t> monitoring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O4.1 Identify regionally appropriate </a:t>
            </a:r>
            <a:r>
              <a:rPr i="1" lang="en-AU" sz="1200">
                <a:solidFill>
                  <a:schemeClr val="dk1"/>
                </a:solidFill>
                <a:latin typeface="Calibri"/>
                <a:ea typeface="Calibri"/>
                <a:cs typeface="Calibri"/>
                <a:sym typeface="Calibri"/>
              </a:rPr>
              <a:t>in situ</a:t>
            </a:r>
            <a:r>
              <a:rPr lang="en-AU" sz="1200">
                <a:solidFill>
                  <a:schemeClr val="dk1"/>
                </a:solidFill>
                <a:latin typeface="Calibri"/>
                <a:ea typeface="Calibri"/>
                <a:cs typeface="Calibri"/>
                <a:sym typeface="Calibri"/>
              </a:rPr>
              <a:t> technologies and how they integrate with regional expertise and remote sensing technologies to build effective monitoring networks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O4.2 Identify and promote the development of new technologies and their appropriate uptake using standard approaches by the EOV community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Expand network coverage - Expand geographic coverage by EOV</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O5.1 Identify opportunities for expanding network coverage (extent, inclusivity and intensity)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O5.2 Identify funding sources to advance EOV implementation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Contribute indicators to policy assessment at national and global levels - Engage with policy and synthesis bodies in order to align EOVs and derived information with national, regional and global reporting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O7.1 Increased uptake of EOV derived information into the decisions and monitoring of key policy bodies (e.g., national governments, CBD, IPCC, ISA, UNEP RSPs)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d89d3980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d89d3980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2b4725881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32b47258814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AU">
                <a:solidFill>
                  <a:schemeClr val="dk1"/>
                </a:solidFill>
              </a:rPr>
              <a:t>Relevant BioEco Roadmap objectives: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Communicate value proposition - Increase recognition of panel by the community and increase uptake of EOVs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O1.2 Increased use of EOVs and derived information by decision makers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O1.3 Increased use of EOVs by the scientific community to plan and communicate marine biodiversity observations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Promote best practices &amp; SOPs - Establish the use of best practices &amp; SOPs for sustained monitoring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O3.1 Coordinate developments and opportunities between EOVs for efficiency and effectiveness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O3.2 Work with the community to establish and publish best practices and SOPs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Implement technological developments - Improve the capability of the global community to measure the EOVs cost effectively and synoptically; integrating remote and </a:t>
            </a:r>
            <a:r>
              <a:rPr i="1" lang="en-AU" sz="1200">
                <a:solidFill>
                  <a:schemeClr val="dk1"/>
                </a:solidFill>
                <a:latin typeface="Calibri"/>
                <a:ea typeface="Calibri"/>
                <a:cs typeface="Calibri"/>
                <a:sym typeface="Calibri"/>
              </a:rPr>
              <a:t>in situ</a:t>
            </a:r>
            <a:r>
              <a:rPr lang="en-AU" sz="1200">
                <a:solidFill>
                  <a:schemeClr val="dk1"/>
                </a:solidFill>
                <a:latin typeface="Calibri"/>
                <a:ea typeface="Calibri"/>
                <a:cs typeface="Calibri"/>
                <a:sym typeface="Calibri"/>
              </a:rPr>
              <a:t> monitoring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O4.1 Identify regionally appropriate </a:t>
            </a:r>
            <a:r>
              <a:rPr i="1" lang="en-AU" sz="1200">
                <a:solidFill>
                  <a:schemeClr val="dk1"/>
                </a:solidFill>
                <a:latin typeface="Calibri"/>
                <a:ea typeface="Calibri"/>
                <a:cs typeface="Calibri"/>
                <a:sym typeface="Calibri"/>
              </a:rPr>
              <a:t>in situ</a:t>
            </a:r>
            <a:r>
              <a:rPr lang="en-AU" sz="1200">
                <a:solidFill>
                  <a:schemeClr val="dk1"/>
                </a:solidFill>
                <a:latin typeface="Calibri"/>
                <a:ea typeface="Calibri"/>
                <a:cs typeface="Calibri"/>
                <a:sym typeface="Calibri"/>
              </a:rPr>
              <a:t> technologies and how they integrate with regional expertise and remote sensing technologies to build effective monitoring networks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O4.2 Identify and promote the development of new technologies and their appropriate uptake using standard approaches by the EOV community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Expand network coverage - Expand geographic coverage by EOV</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O5.1 Identify opportunities for expanding network coverage (extent, inclusivity and intensity)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O5.2 Identify funding sources to advance EOV implementation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Capacity development- Increase capability of the community to monitor EOVs in a comprehensive and robust manner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O6.1 Develop pilot projects to build monitoring capacity and test options for future network expansion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O6.2 Engage citizen science programs that provide robust information to support the EOVs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O6.3 Work with existing networks to increase their capability and capacity to engage regionally and globally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Contribute indicators to policy assessment at national and global levels - Engage with policy and synthesis bodies in order to align EOVs and derived information with national, regional and global reporting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O7.1 Increased uptake of EOV derived information into the decisions and monitoring of key policy bodies (e.g., national governments, CBD, IPCC, ISA, UNEP RSPs)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2b4725881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32b47258814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AU">
                <a:solidFill>
                  <a:schemeClr val="dk1"/>
                </a:solidFill>
              </a:rPr>
              <a:t>Relevant BioEco Roadmap objectives: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Communicate value proposition - Increase recognition of panel by the community and increase uptake of EOVs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O1.1 Increased recognition of the BioEco panel's expertise on monitoring marine biodiversity by national, regional and international organisations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O1.2 - Increased use of EOVs and derived information by decision makers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O1.3 Increased use of EOVs by the scientific community to plan and communicate marine biodiversity observations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Identify leadership &amp; strengthen partnerships- Establish the panel as the global resource on how to adopt and implement the EOVs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O2.1 Build the observing community and leadership for each EOV</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2b47258814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32b47258814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AU">
                <a:solidFill>
                  <a:schemeClr val="dk1"/>
                </a:solidFill>
              </a:rPr>
              <a:t>Relevant BioEco Roadmap objectives: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Communicate value proposition - Increase recognition of panel by the community and increase uptake of EOVs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O1.1 - Increased recognition of the BioEco panel's expertise on monitoring marine biodiversity by national, regional and international organisations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O1.2 -Increased use of EOVs and derived information by decision makers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O1.3 - Increased use of EOVs by the scientific community to plan and communicate marine biodiversity observations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Promote best practices &amp; SOPs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Establish the use of best practices &amp; SOPs for sustained monitoring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O3.1 Coordinate developments and opportunities between EOVs for efficiency and effectiveness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O3.2 Work with the community to establish and publish best practices and SOPs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O3.3 Work with the community to review and report on EOV performance and network coverage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Expand network coverage -Expand geographic coverage by EOV</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O5.1 Identify opportunities for expanding network coverage (extent, inclusivity and intensity)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Contribute indicators to policy assessment at national and global levels - Engage with policy and synthesis bodies in order to align EOVs and derived information with national, regional and global reporting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AU" sz="1200">
                <a:solidFill>
                  <a:schemeClr val="dk1"/>
                </a:solidFill>
                <a:latin typeface="Calibri"/>
                <a:ea typeface="Calibri"/>
                <a:cs typeface="Calibri"/>
                <a:sym typeface="Calibri"/>
              </a:rPr>
              <a:t>O7.1 Increased uptake of EOV derived information into the decisions and monitoring of key policy bodies (e.g., national governments, CBD, IPCC, ISA, UNEP RSPs)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ed700815d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2ed700815df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800"/>
              </a:spcBef>
              <a:spcAft>
                <a:spcPts val="0"/>
              </a:spcAft>
              <a:buSzPts val="1400"/>
              <a:buNone/>
            </a:pPr>
            <a:r>
              <a:t/>
            </a:r>
            <a:endParaRPr/>
          </a:p>
        </p:txBody>
      </p:sp>
      <p:sp>
        <p:nvSpPr>
          <p:cNvPr id="166" name="Google Shape;166;g2ed700815df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2bc68ae7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2bc68ae7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2b4725881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2b4725881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1253481a16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5454"/>
              </a:lnSpc>
              <a:spcBef>
                <a:spcPts val="0"/>
              </a:spcBef>
              <a:spcAft>
                <a:spcPts val="0"/>
              </a:spcAft>
              <a:buClr>
                <a:schemeClr val="dk1"/>
              </a:buClr>
              <a:buSzPts val="1100"/>
              <a:buFont typeface="Arial"/>
              <a:buNone/>
            </a:pPr>
            <a:r>
              <a:t/>
            </a:r>
            <a:endParaRPr/>
          </a:p>
        </p:txBody>
      </p:sp>
      <p:sp>
        <p:nvSpPr>
          <p:cNvPr id="301" name="Google Shape;301;g31253481a16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1253481a1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31253481a16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1253481a1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31253481a16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2b5929d9a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32b5929d9ad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2b5929d9ad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32b5929d9ad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2b4725881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32b4725881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d700815df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2ed700815df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ed700815d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2ed700815df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d700815d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2ed700815df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2b4725881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32b4725881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2b47258814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32b47258814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2b5929d9a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2b5929d9a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cbr@nforsk.no" TargetMode="External"/><Relationship Id="rId3" Type="http://schemas.openxmlformats.org/officeDocument/2006/relationships/hyperlink" Target="mailto:giulia.vecchi@embrc.eu" TargetMode="External"/><Relationship Id="rId4" Type="http://schemas.openxmlformats.org/officeDocument/2006/relationships/image" Target="../media/image16.png"/><Relationship Id="rId9" Type="http://schemas.openxmlformats.org/officeDocument/2006/relationships/image" Target="../media/image4.png"/><Relationship Id="rId5" Type="http://schemas.openxmlformats.org/officeDocument/2006/relationships/image" Target="../media/image10.jp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g2dbdc5b94c4_0_149"/>
          <p:cNvSpPr/>
          <p:nvPr/>
        </p:nvSpPr>
        <p:spPr>
          <a:xfrm>
            <a:off x="0" y="1393200"/>
            <a:ext cx="9144000" cy="3750300"/>
          </a:xfrm>
          <a:prstGeom prst="rect">
            <a:avLst/>
          </a:prstGeom>
          <a:solidFill>
            <a:schemeClr val="accen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 name="Google Shape;15;g2dbdc5b94c4_0_149"/>
          <p:cNvSpPr txBox="1"/>
          <p:nvPr>
            <p:ph type="ctrTitle"/>
          </p:nvPr>
        </p:nvSpPr>
        <p:spPr>
          <a:xfrm>
            <a:off x="1025999" y="2092500"/>
            <a:ext cx="5157600" cy="1107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800"/>
              <a:buFont typeface="Arial"/>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g2dbdc5b94c4_0_149"/>
          <p:cNvSpPr txBox="1"/>
          <p:nvPr>
            <p:ph idx="1" type="subTitle"/>
          </p:nvPr>
        </p:nvSpPr>
        <p:spPr>
          <a:xfrm>
            <a:off x="1025999" y="3447900"/>
            <a:ext cx="5157600" cy="6963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400"/>
              <a:buNone/>
              <a:defRPr b="1" sz="1400">
                <a:solidFill>
                  <a:schemeClr val="lt1"/>
                </a:solidFill>
              </a:defRPr>
            </a:lvl1pPr>
            <a:lvl2pPr lvl="1" algn="l">
              <a:lnSpc>
                <a:spcPct val="105000"/>
              </a:lnSpc>
              <a:spcBef>
                <a:spcPts val="0"/>
              </a:spcBef>
              <a:spcAft>
                <a:spcPts val="0"/>
              </a:spcAft>
              <a:buClr>
                <a:schemeClr val="lt1"/>
              </a:buClr>
              <a:buSzPts val="1400"/>
              <a:buNone/>
              <a:defRPr b="0" sz="1400">
                <a:solidFill>
                  <a:schemeClr val="lt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17" name="Google Shape;17;g2dbdc5b94c4_0_149"/>
          <p:cNvPicPr preferRelativeResize="0"/>
          <p:nvPr/>
        </p:nvPicPr>
        <p:blipFill rotWithShape="1">
          <a:blip r:embed="rId2">
            <a:alphaModFix/>
          </a:blip>
          <a:srcRect b="0" l="0" r="0" t="0"/>
          <a:stretch/>
        </p:blipFill>
        <p:spPr>
          <a:xfrm>
            <a:off x="1026000" y="432000"/>
            <a:ext cx="2227500" cy="629063"/>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g2dbdc5b94c4_0_212"/>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g2dbdc5b94c4_0_212"/>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g2dbdc5b94c4_0_21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86" name="Shape 86"/>
        <p:cNvGrpSpPr/>
        <p:nvPr/>
      </p:nvGrpSpPr>
      <p:grpSpPr>
        <a:xfrm>
          <a:off x="0" y="0"/>
          <a:ext cx="0" cy="0"/>
          <a:chOff x="0" y="0"/>
          <a:chExt cx="0" cy="0"/>
        </a:xfrm>
      </p:grpSpPr>
      <p:sp>
        <p:nvSpPr>
          <p:cNvPr id="87" name="Google Shape;87;g2dbdc5b94c4_0_216"/>
          <p:cNvSpPr txBox="1"/>
          <p:nvPr>
            <p:ph type="title"/>
          </p:nvPr>
        </p:nvSpPr>
        <p:spPr>
          <a:xfrm>
            <a:off x="540544" y="1412100"/>
            <a:ext cx="5805000" cy="21204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700"/>
              <a:buFont typeface="Arial"/>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g2dbdc5b94c4_0_21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g2dbdc5b94c4_0_21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g2dbdc5b94c4_0_21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91" name="Google Shape;91;g2dbdc5b94c4_0_216"/>
          <p:cNvSpPr txBox="1"/>
          <p:nvPr>
            <p:ph idx="1" type="body"/>
          </p:nvPr>
        </p:nvSpPr>
        <p:spPr>
          <a:xfrm>
            <a:off x="540544" y="3798900"/>
            <a:ext cx="5805000" cy="3357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Clr>
                <a:schemeClr val="lt1"/>
              </a:buClr>
              <a:buSzPts val="1400"/>
              <a:buFont typeface="Arial"/>
              <a:buChar char="–"/>
              <a:defRPr sz="1400">
                <a:solidFill>
                  <a:schemeClr val="lt1"/>
                </a:solidFill>
              </a:defRPr>
            </a:lvl1pPr>
            <a:lvl2pPr indent="-228600" lvl="1" marL="914400" algn="l">
              <a:lnSpc>
                <a:spcPct val="90000"/>
              </a:lnSpc>
              <a:spcBef>
                <a:spcPts val="0"/>
              </a:spcBef>
              <a:spcAft>
                <a:spcPts val="0"/>
              </a:spcAft>
              <a:buClr>
                <a:schemeClr val="accent3"/>
              </a:buClr>
              <a:buSzPts val="1400"/>
              <a:buNone/>
              <a:defRPr sz="1400"/>
            </a:lvl2pPr>
            <a:lvl3pPr indent="-228600" lvl="2" marL="1371600" algn="l">
              <a:lnSpc>
                <a:spcPct val="100000"/>
              </a:lnSpc>
              <a:spcBef>
                <a:spcPts val="400"/>
              </a:spcBef>
              <a:spcAft>
                <a:spcPts val="0"/>
              </a:spcAft>
              <a:buSzPts val="1400"/>
              <a:buNone/>
              <a:defRPr sz="1400"/>
            </a:lvl3pPr>
            <a:lvl4pPr indent="-317500" lvl="3" marL="1828800" algn="l">
              <a:lnSpc>
                <a:spcPct val="100000"/>
              </a:lnSpc>
              <a:spcBef>
                <a:spcPts val="21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92" name="Google Shape;92;g2dbdc5b94c4_0_216"/>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Image">
  <p:cSld name="1_Content and Image">
    <p:spTree>
      <p:nvGrpSpPr>
        <p:cNvPr id="93" name="Shape 93"/>
        <p:cNvGrpSpPr/>
        <p:nvPr/>
      </p:nvGrpSpPr>
      <p:grpSpPr>
        <a:xfrm>
          <a:off x="0" y="0"/>
          <a:ext cx="0" cy="0"/>
          <a:chOff x="0" y="0"/>
          <a:chExt cx="0" cy="0"/>
        </a:xfrm>
      </p:grpSpPr>
      <p:sp>
        <p:nvSpPr>
          <p:cNvPr id="94" name="Google Shape;94;g2dbdc5b94c4_0_22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g2dbdc5b94c4_0_22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g2dbdc5b94c4_0_22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97" name="Google Shape;97;g2dbdc5b94c4_0_223"/>
          <p:cNvSpPr txBox="1"/>
          <p:nvPr>
            <p:ph idx="1" type="body"/>
          </p:nvPr>
        </p:nvSpPr>
        <p:spPr>
          <a:xfrm>
            <a:off x="540545" y="972742"/>
            <a:ext cx="41391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None/>
              <a:defRPr/>
            </a:lvl1pPr>
            <a:lvl2pPr indent="-228600" lvl="1" marL="914400" algn="l">
              <a:lnSpc>
                <a:spcPct val="90000"/>
              </a:lnSpc>
              <a:spcBef>
                <a:spcPts val="1300"/>
              </a:spcBef>
              <a:spcAft>
                <a:spcPts val="0"/>
              </a:spcAft>
              <a:buSzPts val="1500"/>
              <a:buNone/>
              <a:defRPr/>
            </a:lvl2pPr>
            <a:lvl3pPr indent="-228600" lvl="2" marL="1371600" algn="l">
              <a:lnSpc>
                <a:spcPct val="100000"/>
              </a:lnSpc>
              <a:spcBef>
                <a:spcPts val="400"/>
              </a:spcBef>
              <a:spcAft>
                <a:spcPts val="0"/>
              </a:spcAft>
              <a:buSzPts val="1400"/>
              <a:buNone/>
              <a:defRPr/>
            </a:lvl3pPr>
            <a:lvl4pPr indent="-304800" lvl="3" marL="1828800" algn="l">
              <a:lnSpc>
                <a:spcPct val="100000"/>
              </a:lnSpc>
              <a:spcBef>
                <a:spcPts val="2100"/>
              </a:spcBef>
              <a:spcAft>
                <a:spcPts val="0"/>
              </a:spcAft>
              <a:buSzPts val="1200"/>
              <a:buChar char="•"/>
              <a:defRPr/>
            </a:lvl4pPr>
            <a:lvl5pPr indent="-304800" lvl="4" marL="2286000" algn="l">
              <a:lnSpc>
                <a:spcPct val="100000"/>
              </a:lnSpc>
              <a:spcBef>
                <a:spcPts val="600"/>
              </a:spcBef>
              <a:spcAft>
                <a:spcPts val="0"/>
              </a:spcAft>
              <a:buSzPts val="1200"/>
              <a:buChar char="•"/>
              <a:defRPr/>
            </a:lvl5pPr>
            <a:lvl6pPr indent="-317500" lvl="5" marL="2743200" algn="l">
              <a:lnSpc>
                <a:spcPct val="90000"/>
              </a:lnSpc>
              <a:spcBef>
                <a:spcPts val="6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98" name="Google Shape;98;g2dbdc5b94c4_0_223"/>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9" name="Google Shape;99;g2dbdc5b94c4_0_223"/>
          <p:cNvSpPr/>
          <p:nvPr>
            <p:ph idx="2" type="pic"/>
          </p:nvPr>
        </p:nvSpPr>
        <p:spPr>
          <a:xfrm>
            <a:off x="5175000" y="0"/>
            <a:ext cx="3969000" cy="5143500"/>
          </a:xfrm>
          <a:prstGeom prst="rect">
            <a:avLst/>
          </a:prstGeom>
          <a:solidFill>
            <a:srgbClr val="D8D8D8"/>
          </a:solidFill>
          <a:ln>
            <a:noFill/>
          </a:ln>
        </p:spPr>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100" name="Shape 100"/>
        <p:cNvGrpSpPr/>
        <p:nvPr/>
      </p:nvGrpSpPr>
      <p:grpSpPr>
        <a:xfrm>
          <a:off x="0" y="0"/>
          <a:ext cx="0" cy="0"/>
          <a:chOff x="0" y="0"/>
          <a:chExt cx="0" cy="0"/>
        </a:xfrm>
      </p:grpSpPr>
      <p:sp>
        <p:nvSpPr>
          <p:cNvPr id="101" name="Google Shape;101;g2dbdc5b94c4_0_230"/>
          <p:cNvSpPr txBox="1"/>
          <p:nvPr>
            <p:ph type="title"/>
          </p:nvPr>
        </p:nvSpPr>
        <p:spPr>
          <a:xfrm>
            <a:off x="685800" y="228600"/>
            <a:ext cx="7772400" cy="857400"/>
          </a:xfrm>
          <a:prstGeom prst="rect">
            <a:avLst/>
          </a:prstGeom>
          <a:noFill/>
          <a:ln>
            <a:noFill/>
          </a:ln>
        </p:spPr>
        <p:txBody>
          <a:bodyPr anchorCtr="0" anchor="ctr" bIns="25700" lIns="51425" spcFirstLastPara="1" rIns="51425" wrap="square" tIns="25700">
            <a:noAutofit/>
          </a:bodyPr>
          <a:lstStyle>
            <a:lvl1pPr lvl="0" algn="l">
              <a:lnSpc>
                <a:spcPct val="85000"/>
              </a:lnSpc>
              <a:spcBef>
                <a:spcPts val="0"/>
              </a:spcBef>
              <a:spcAft>
                <a:spcPts val="0"/>
              </a:spcAft>
              <a:buSzPts val="20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102" name="Google Shape;102;g2dbdc5b94c4_0_230"/>
          <p:cNvSpPr txBox="1"/>
          <p:nvPr>
            <p:ph idx="10" type="dt"/>
          </p:nvPr>
        </p:nvSpPr>
        <p:spPr>
          <a:xfrm>
            <a:off x="685800" y="4686300"/>
            <a:ext cx="1905000" cy="342900"/>
          </a:xfrm>
          <a:prstGeom prst="rect">
            <a:avLst/>
          </a:prstGeom>
          <a:noFill/>
          <a:ln>
            <a:noFill/>
          </a:ln>
        </p:spPr>
        <p:txBody>
          <a:bodyPr anchorCtr="0" anchor="t" bIns="25700" lIns="51425" spcFirstLastPara="1" rIns="51425" wrap="square" tIns="25700">
            <a:noAutofit/>
          </a:bodyPr>
          <a:lstStyle>
            <a:lvl1pPr lvl="0" algn="l">
              <a:lnSpc>
                <a:spcPct val="9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103" name="Google Shape;103;g2dbdc5b94c4_0_230"/>
          <p:cNvSpPr txBox="1"/>
          <p:nvPr>
            <p:ph idx="11" type="ftr"/>
          </p:nvPr>
        </p:nvSpPr>
        <p:spPr>
          <a:xfrm>
            <a:off x="3124200" y="4686300"/>
            <a:ext cx="2895600" cy="342900"/>
          </a:xfrm>
          <a:prstGeom prst="rect">
            <a:avLst/>
          </a:prstGeom>
          <a:noFill/>
          <a:ln>
            <a:noFill/>
          </a:ln>
        </p:spPr>
        <p:txBody>
          <a:bodyPr anchorCtr="0" anchor="t" bIns="25700" lIns="51425" spcFirstLastPara="1" rIns="51425" wrap="square" tIns="25700">
            <a:noAutofit/>
          </a:bodyPr>
          <a:lstStyle>
            <a:lvl1pPr lvl="0" algn="ctr">
              <a:lnSpc>
                <a:spcPct val="9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104" name="Google Shape;104;g2dbdc5b94c4_0_230"/>
          <p:cNvSpPr txBox="1"/>
          <p:nvPr>
            <p:ph idx="12" type="sldNum"/>
          </p:nvPr>
        </p:nvSpPr>
        <p:spPr>
          <a:xfrm>
            <a:off x="6553200" y="4686300"/>
            <a:ext cx="1905000" cy="342900"/>
          </a:xfrm>
          <a:prstGeom prst="rect">
            <a:avLst/>
          </a:prstGeom>
          <a:noFill/>
          <a:ln>
            <a:noFill/>
          </a:ln>
        </p:spPr>
        <p:txBody>
          <a:bodyPr anchorCtr="0" anchor="t" bIns="25700" lIns="51425" spcFirstLastPara="1" rIns="51425" wrap="square" tIns="25700">
            <a:noAutofit/>
          </a:bodyPr>
          <a:lstStyle>
            <a:lvl1pPr indent="0" lvl="0"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Blue">
  <p:cSld name="Content and Image Blue">
    <p:bg>
      <p:bgPr>
        <a:solidFill>
          <a:schemeClr val="accent1"/>
        </a:solidFill>
      </p:bgPr>
    </p:bg>
    <p:spTree>
      <p:nvGrpSpPr>
        <p:cNvPr id="105" name="Shape 105"/>
        <p:cNvGrpSpPr/>
        <p:nvPr/>
      </p:nvGrpSpPr>
      <p:grpSpPr>
        <a:xfrm>
          <a:off x="0" y="0"/>
          <a:ext cx="0" cy="0"/>
          <a:chOff x="0" y="0"/>
          <a:chExt cx="0" cy="0"/>
        </a:xfrm>
      </p:grpSpPr>
      <p:sp>
        <p:nvSpPr>
          <p:cNvPr id="106" name="Google Shape;106;g2dbdc5b94c4_0_235"/>
          <p:cNvSpPr txBox="1"/>
          <p:nvPr>
            <p:ph type="title"/>
          </p:nvPr>
        </p:nvSpPr>
        <p:spPr>
          <a:xfrm>
            <a:off x="891000" y="595313"/>
            <a:ext cx="3546600" cy="822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32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7" name="Google Shape;107;g2dbdc5b94c4_0_235"/>
          <p:cNvSpPr txBox="1"/>
          <p:nvPr>
            <p:ph idx="10" type="dt"/>
          </p:nvPr>
        </p:nvSpPr>
        <p:spPr>
          <a:xfrm>
            <a:off x="4168120" y="4698000"/>
            <a:ext cx="2057400" cy="2739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g2dbdc5b94c4_0_235"/>
          <p:cNvSpPr txBox="1"/>
          <p:nvPr>
            <p:ph idx="11" type="ftr"/>
          </p:nvPr>
        </p:nvSpPr>
        <p:spPr>
          <a:xfrm>
            <a:off x="513160" y="4698000"/>
            <a:ext cx="3086100" cy="273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g2dbdc5b94c4_0_235"/>
          <p:cNvSpPr/>
          <p:nvPr>
            <p:ph idx="2" type="pic"/>
          </p:nvPr>
        </p:nvSpPr>
        <p:spPr>
          <a:xfrm>
            <a:off x="4918501" y="0"/>
            <a:ext cx="4225500" cy="5143500"/>
          </a:xfrm>
          <a:prstGeom prst="rect">
            <a:avLst/>
          </a:prstGeom>
          <a:solidFill>
            <a:srgbClr val="D8D8D8"/>
          </a:solidFill>
          <a:ln>
            <a:noFill/>
          </a:ln>
        </p:spPr>
      </p:sp>
      <p:sp>
        <p:nvSpPr>
          <p:cNvPr id="110" name="Google Shape;110;g2dbdc5b94c4_0_235"/>
          <p:cNvSpPr txBox="1"/>
          <p:nvPr>
            <p:ph idx="1" type="body"/>
          </p:nvPr>
        </p:nvSpPr>
        <p:spPr>
          <a:xfrm>
            <a:off x="513160" y="1417502"/>
            <a:ext cx="3924300" cy="3045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500"/>
              <a:buNone/>
              <a:defRPr>
                <a:solidFill>
                  <a:schemeClr val="lt1"/>
                </a:solidFill>
              </a:defRPr>
            </a:lvl1pPr>
            <a:lvl2pPr indent="-228600" lvl="1" marL="914400" algn="l">
              <a:lnSpc>
                <a:spcPct val="100000"/>
              </a:lnSpc>
              <a:spcBef>
                <a:spcPts val="1100"/>
              </a:spcBef>
              <a:spcAft>
                <a:spcPts val="0"/>
              </a:spcAft>
              <a:buClr>
                <a:schemeClr val="lt1"/>
              </a:buClr>
              <a:buSzPts val="1800"/>
              <a:buNone/>
              <a:defRPr>
                <a:solidFill>
                  <a:schemeClr val="lt1"/>
                </a:solidFill>
              </a:defRPr>
            </a:lvl2pPr>
            <a:lvl3pPr indent="-228600" lvl="2" marL="1371600" algn="l">
              <a:lnSpc>
                <a:spcPct val="100000"/>
              </a:lnSpc>
              <a:spcBef>
                <a:spcPts val="1100"/>
              </a:spcBef>
              <a:spcAft>
                <a:spcPts val="0"/>
              </a:spcAft>
              <a:buSzPts val="2100"/>
              <a:buNone/>
              <a:defRPr>
                <a:solidFill>
                  <a:schemeClr val="lt1"/>
                </a:solidFill>
              </a:defRPr>
            </a:lvl3pPr>
            <a:lvl4pPr indent="-323850" lvl="3" marL="1828800" algn="l">
              <a:lnSpc>
                <a:spcPct val="120000"/>
              </a:lnSpc>
              <a:spcBef>
                <a:spcPts val="1100"/>
              </a:spcBef>
              <a:spcAft>
                <a:spcPts val="0"/>
              </a:spcAft>
              <a:buSzPts val="1500"/>
              <a:buChar char="―"/>
              <a:defRPr>
                <a:solidFill>
                  <a:schemeClr val="lt1"/>
                </a:solidFill>
              </a:defRPr>
            </a:lvl4pPr>
            <a:lvl5pPr indent="-323850" lvl="4" marL="2286000" algn="l">
              <a:lnSpc>
                <a:spcPct val="120000"/>
              </a:lnSpc>
              <a:spcBef>
                <a:spcPts val="1100"/>
              </a:spcBef>
              <a:spcAft>
                <a:spcPts val="0"/>
              </a:spcAft>
              <a:buSzPts val="1500"/>
              <a:buChar char="―"/>
              <a:defRPr>
                <a:solidFill>
                  <a:schemeClr val="lt1"/>
                </a:solidFill>
              </a:defRPr>
            </a:lvl5pPr>
            <a:lvl6pPr indent="-317500" lvl="5" marL="2743200" algn="l">
              <a:lnSpc>
                <a:spcPct val="90000"/>
              </a:lnSpc>
              <a:spcBef>
                <a:spcPts val="11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1" name="Shape 111"/>
        <p:cNvGrpSpPr/>
        <p:nvPr/>
      </p:nvGrpSpPr>
      <p:grpSpPr>
        <a:xfrm>
          <a:off x="0" y="0"/>
          <a:ext cx="0" cy="0"/>
          <a:chOff x="0" y="0"/>
          <a:chExt cx="0" cy="0"/>
        </a:xfrm>
      </p:grpSpPr>
      <p:sp>
        <p:nvSpPr>
          <p:cNvPr id="112" name="Google Shape;112;g2dbdc5b94c4_0_241"/>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g2dbdc5b94c4_0_241"/>
          <p:cNvSpPr txBox="1"/>
          <p:nvPr>
            <p:ph idx="1" type="body"/>
          </p:nvPr>
        </p:nvSpPr>
        <p:spPr>
          <a:xfrm>
            <a:off x="540542"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g2dbdc5b94c4_0_241"/>
          <p:cNvSpPr txBox="1"/>
          <p:nvPr>
            <p:ph idx="2" type="body"/>
          </p:nvPr>
        </p:nvSpPr>
        <p:spPr>
          <a:xfrm>
            <a:off x="4572000"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5" name="Google Shape;115;g2dbdc5b94c4_0_24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6" name="Google Shape;116;g2dbdc5b94c4_0_24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g2dbdc5b94c4_0_24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118" name="Shape 118"/>
        <p:cNvGrpSpPr/>
        <p:nvPr/>
      </p:nvGrpSpPr>
      <p:grpSpPr>
        <a:xfrm>
          <a:off x="0" y="0"/>
          <a:ext cx="0" cy="0"/>
          <a:chOff x="0" y="0"/>
          <a:chExt cx="0" cy="0"/>
        </a:xfrm>
      </p:grpSpPr>
      <p:sp>
        <p:nvSpPr>
          <p:cNvPr id="119" name="Google Shape;119;g2dbdc5b94c4_0_248"/>
          <p:cNvSpPr/>
          <p:nvPr/>
        </p:nvSpPr>
        <p:spPr>
          <a:xfrm>
            <a:off x="0" y="0"/>
            <a:ext cx="9144000" cy="1736100"/>
          </a:xfrm>
          <a:prstGeom prst="rect">
            <a:avLst/>
          </a:prstGeom>
          <a:solidFill>
            <a:schemeClr val="l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0" name="Google Shape;120;g2dbdc5b94c4_0_24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g2dbdc5b94c4_0_24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2" name="Google Shape;122;g2dbdc5b94c4_0_24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g2dbdc5b94c4_0_24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124" name="Google Shape;124;g2dbdc5b94c4_0_248"/>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5" name="Google Shape;125;g2dbdc5b94c4_0_248"/>
          <p:cNvSpPr txBox="1"/>
          <p:nvPr>
            <p:ph idx="2" type="body"/>
          </p:nvPr>
        </p:nvSpPr>
        <p:spPr>
          <a:xfrm>
            <a:off x="540543"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 name="Google Shape;126;g2dbdc5b94c4_0_248"/>
          <p:cNvSpPr txBox="1"/>
          <p:nvPr>
            <p:ph idx="3" type="body"/>
          </p:nvPr>
        </p:nvSpPr>
        <p:spPr>
          <a:xfrm>
            <a:off x="3272399"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7" name="Google Shape;127;g2dbdc5b94c4_0_248"/>
          <p:cNvSpPr txBox="1"/>
          <p:nvPr>
            <p:ph idx="4" type="body"/>
          </p:nvPr>
        </p:nvSpPr>
        <p:spPr>
          <a:xfrm>
            <a:off x="6004255"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28" name="Google Shape;128;g2dbdc5b94c4_0_248"/>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9" name="Shape 129"/>
        <p:cNvGrpSpPr/>
        <p:nvPr/>
      </p:nvGrpSpPr>
      <p:grpSpPr>
        <a:xfrm>
          <a:off x="0" y="0"/>
          <a:ext cx="0" cy="0"/>
          <a:chOff x="0" y="0"/>
          <a:chExt cx="0" cy="0"/>
        </a:xfrm>
      </p:grpSpPr>
      <p:sp>
        <p:nvSpPr>
          <p:cNvPr id="130" name="Google Shape;130;g2dbdc5b94c4_0_259"/>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g2dbdc5b94c4_0_25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2" name="Google Shape;132;g2dbdc5b94c4_0_25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3" name="Google Shape;133;g2dbdc5b94c4_0_25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134" name="Google Shape;134;g2dbdc5b94c4_0_259"/>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bg>
      <p:bgPr>
        <a:solidFill>
          <a:schemeClr val="lt1"/>
        </a:solidFill>
      </p:bgPr>
    </p:bg>
    <p:spTree>
      <p:nvGrpSpPr>
        <p:cNvPr id="135" name="Shape 135"/>
        <p:cNvGrpSpPr/>
        <p:nvPr/>
      </p:nvGrpSpPr>
      <p:grpSpPr>
        <a:xfrm>
          <a:off x="0" y="0"/>
          <a:ext cx="0" cy="0"/>
          <a:chOff x="0" y="0"/>
          <a:chExt cx="0" cy="0"/>
        </a:xfrm>
      </p:grpSpPr>
      <p:sp>
        <p:nvSpPr>
          <p:cNvPr id="136" name="Google Shape;136;g2f318e50129_0_482"/>
          <p:cNvSpPr/>
          <p:nvPr/>
        </p:nvSpPr>
        <p:spPr>
          <a:xfrm>
            <a:off x="211975" y="4473092"/>
            <a:ext cx="6100500" cy="5973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7" name="Google Shape;137;g2f318e50129_0_482"/>
          <p:cNvSpPr txBox="1"/>
          <p:nvPr>
            <p:ph type="title"/>
          </p:nvPr>
        </p:nvSpPr>
        <p:spPr>
          <a:xfrm>
            <a:off x="629841" y="491985"/>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SzPts val="3300"/>
              <a:buNone/>
              <a:defRPr sz="2400">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8" name="Google Shape;138;g2f318e50129_0_482"/>
          <p:cNvSpPr txBox="1"/>
          <p:nvPr>
            <p:ph idx="1" type="body"/>
          </p:nvPr>
        </p:nvSpPr>
        <p:spPr>
          <a:xfrm>
            <a:off x="629620" y="1698100"/>
            <a:ext cx="2949000" cy="8736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2100"/>
              <a:buNone/>
              <a:defRPr i="0" sz="1200">
                <a:solidFill>
                  <a:schemeClr val="lt2"/>
                </a:solidFill>
              </a:defRPr>
            </a:lvl1pPr>
            <a:lvl2pPr indent="-228600" lvl="1" marL="914400" algn="l">
              <a:lnSpc>
                <a:spcPct val="90000"/>
              </a:lnSpc>
              <a:spcBef>
                <a:spcPts val="400"/>
              </a:spcBef>
              <a:spcAft>
                <a:spcPts val="0"/>
              </a:spcAft>
              <a:buSzPts val="1800"/>
              <a:buNone/>
              <a:defRPr sz="1100"/>
            </a:lvl2pPr>
            <a:lvl3pPr indent="-228600" lvl="2" marL="1371600" algn="l">
              <a:lnSpc>
                <a:spcPct val="90000"/>
              </a:lnSpc>
              <a:spcBef>
                <a:spcPts val="400"/>
              </a:spcBef>
              <a:spcAft>
                <a:spcPts val="0"/>
              </a:spcAft>
              <a:buSzPts val="1500"/>
              <a:buNone/>
              <a:defRPr sz="900"/>
            </a:lvl3pPr>
            <a:lvl4pPr indent="-228600" lvl="3" marL="1828800" algn="l">
              <a:lnSpc>
                <a:spcPct val="90000"/>
              </a:lnSpc>
              <a:spcBef>
                <a:spcPts val="400"/>
              </a:spcBef>
              <a:spcAft>
                <a:spcPts val="0"/>
              </a:spcAft>
              <a:buSzPts val="1400"/>
              <a:buNone/>
              <a:defRPr sz="800"/>
            </a:lvl4pPr>
            <a:lvl5pPr indent="-228600" lvl="4" marL="2286000" algn="l">
              <a:lnSpc>
                <a:spcPct val="90000"/>
              </a:lnSpc>
              <a:spcBef>
                <a:spcPts val="400"/>
              </a:spcBef>
              <a:spcAft>
                <a:spcPts val="0"/>
              </a:spcAft>
              <a:buSzPts val="1400"/>
              <a:buNone/>
              <a:defRPr sz="800"/>
            </a:lvl5pPr>
            <a:lvl6pPr indent="-228600" lvl="5" marL="2743200" algn="l">
              <a:lnSpc>
                <a:spcPct val="90000"/>
              </a:lnSpc>
              <a:spcBef>
                <a:spcPts val="400"/>
              </a:spcBef>
              <a:spcAft>
                <a:spcPts val="0"/>
              </a:spcAft>
              <a:buSzPts val="1400"/>
              <a:buNone/>
              <a:defRPr sz="800"/>
            </a:lvl6pPr>
            <a:lvl7pPr indent="-228600" lvl="6" marL="3200400" algn="l">
              <a:lnSpc>
                <a:spcPct val="90000"/>
              </a:lnSpc>
              <a:spcBef>
                <a:spcPts val="400"/>
              </a:spcBef>
              <a:spcAft>
                <a:spcPts val="0"/>
              </a:spcAft>
              <a:buSzPts val="1400"/>
              <a:buNone/>
              <a:defRPr sz="800"/>
            </a:lvl7pPr>
            <a:lvl8pPr indent="-228600" lvl="7" marL="3657600" algn="l">
              <a:lnSpc>
                <a:spcPct val="90000"/>
              </a:lnSpc>
              <a:spcBef>
                <a:spcPts val="400"/>
              </a:spcBef>
              <a:spcAft>
                <a:spcPts val="0"/>
              </a:spcAft>
              <a:buSzPts val="1400"/>
              <a:buNone/>
              <a:defRPr sz="800"/>
            </a:lvl8pPr>
            <a:lvl9pPr indent="-228600" lvl="8" marL="4114800" algn="l">
              <a:lnSpc>
                <a:spcPct val="90000"/>
              </a:lnSpc>
              <a:spcBef>
                <a:spcPts val="400"/>
              </a:spcBef>
              <a:spcAft>
                <a:spcPts val="0"/>
              </a:spcAft>
              <a:buSzPts val="1400"/>
              <a:buNone/>
              <a:defRPr sz="800"/>
            </a:lvl9pPr>
          </a:lstStyle>
          <a:p/>
        </p:txBody>
      </p:sp>
      <p:sp>
        <p:nvSpPr>
          <p:cNvPr id="139" name="Google Shape;139;g2f318e50129_0_482"/>
          <p:cNvSpPr/>
          <p:nvPr/>
        </p:nvSpPr>
        <p:spPr>
          <a:xfrm>
            <a:off x="625799" y="2703809"/>
            <a:ext cx="3509700" cy="1401000"/>
          </a:xfrm>
          <a:prstGeom prst="rect">
            <a:avLst/>
          </a:prstGeom>
          <a:solidFill>
            <a:schemeClr val="lt2"/>
          </a:solidFill>
          <a:ln>
            <a:noFill/>
          </a:ln>
        </p:spPr>
        <p:txBody>
          <a:bodyPr anchorCtr="0" anchor="ctr" bIns="34275" lIns="162000" spcFirstLastPara="1" rIns="162000"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chemeClr val="lt1"/>
                </a:solidFill>
                <a:latin typeface="Arial"/>
                <a:ea typeface="Arial"/>
                <a:cs typeface="Arial"/>
                <a:sym typeface="Arial"/>
              </a:rPr>
              <a:t>Project Coordinator: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400"/>
              <a:buFont typeface="Arial"/>
              <a:buNone/>
            </a:pPr>
            <a:r>
              <a:rPr b="0" i="0" lang="en-AU" sz="1400" u="none" cap="none" strike="noStrike">
                <a:solidFill>
                  <a:schemeClr val="lt1"/>
                </a:solidFill>
                <a:latin typeface="Calibri"/>
                <a:ea typeface="Calibri"/>
                <a:cs typeface="Calibri"/>
                <a:sym typeface="Calibri"/>
              </a:rPr>
              <a:t>Nicolas Pade |</a:t>
            </a:r>
            <a:r>
              <a:rPr b="0" i="0" lang="en-AU" sz="1400" u="sng" cap="none" strike="noStrike">
                <a:solidFill>
                  <a:schemeClr val="lt1"/>
                </a:solidFill>
                <a:latin typeface="Calibri"/>
                <a:ea typeface="Calibri"/>
                <a:cs typeface="Calibri"/>
                <a:sym typeface="Calibri"/>
              </a:rPr>
              <a:t> </a:t>
            </a:r>
            <a:r>
              <a:rPr b="0" i="0" lang="en-AU" sz="1400" u="sng" cap="none" strike="noStrike">
                <a:solidFill>
                  <a:schemeClr val="lt1"/>
                </a:solidFill>
                <a:latin typeface="Calibri"/>
                <a:ea typeface="Calibri"/>
                <a:cs typeface="Calibri"/>
                <a:sym typeface="Calibri"/>
                <a:hlinkClick r:id="rId2">
                  <a:extLst>
                    <a:ext uri="{A12FA001-AC4F-418D-AE19-62706E023703}">
                      <ahyp:hlinkClr val="tx"/>
                    </a:ext>
                  </a:extLst>
                </a:hlinkClick>
              </a:rPr>
              <a:t>nicolas.pade@embrc.eu</a:t>
            </a:r>
            <a:endParaRPr b="0" i="0" sz="1200" u="none" cap="none" strike="noStrike">
              <a:solidFill>
                <a:srgbClr val="F8F8F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rgbClr val="F8F8F8"/>
                </a:solidFill>
                <a:latin typeface="Arial"/>
                <a:ea typeface="Arial"/>
                <a:cs typeface="Arial"/>
                <a:sym typeface="Arial"/>
              </a:rPr>
              <a:t>Project Manager: </a:t>
            </a:r>
            <a:br>
              <a:rPr b="1" i="0" lang="en-AU" sz="1200" u="none" cap="none" strike="noStrike">
                <a:solidFill>
                  <a:srgbClr val="F8F8F8"/>
                </a:solidFill>
                <a:latin typeface="Arial"/>
                <a:ea typeface="Arial"/>
                <a:cs typeface="Arial"/>
                <a:sym typeface="Arial"/>
              </a:rPr>
            </a:br>
            <a:r>
              <a:rPr b="0" i="0" lang="en-AU" sz="1400" u="none" cap="none" strike="noStrike">
                <a:solidFill>
                  <a:schemeClr val="lt1"/>
                </a:solidFill>
                <a:latin typeface="Calibri"/>
                <a:ea typeface="Calibri"/>
                <a:cs typeface="Calibri"/>
                <a:sym typeface="Calibri"/>
              </a:rPr>
              <a:t>Giulia Vecchi| </a:t>
            </a:r>
            <a:r>
              <a:rPr b="0" i="0" lang="en-AU"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giulia.vecchi@embrc.eu</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200"/>
              <a:buFont typeface="Arial"/>
              <a:buNone/>
            </a:pPr>
            <a:r>
              <a:rPr b="1" i="0" lang="en-AU" sz="1200" u="none" cap="none" strike="noStrike">
                <a:solidFill>
                  <a:srgbClr val="F8F8F8"/>
                </a:solidFill>
                <a:latin typeface="Arial"/>
                <a:ea typeface="Arial"/>
                <a:cs typeface="Arial"/>
                <a:sym typeface="Arial"/>
              </a:rPr>
              <a:t>Communications and Press: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AU" sz="1400" u="none" cap="none" strike="noStrike">
                <a:solidFill>
                  <a:schemeClr val="lt1"/>
                </a:solidFill>
                <a:latin typeface="Calibri"/>
                <a:ea typeface="Calibri"/>
                <a:cs typeface="Calibri"/>
                <a:sym typeface="Calibri"/>
              </a:rPr>
              <a:t>Mathilde Vidal | </a:t>
            </a:r>
            <a:r>
              <a:rPr b="0" i="0" lang="en-AU" sz="1400" u="sng" cap="none" strike="noStrike">
                <a:solidFill>
                  <a:schemeClr val="lt1"/>
                </a:solidFill>
                <a:latin typeface="Calibri"/>
                <a:ea typeface="Calibri"/>
                <a:cs typeface="Calibri"/>
                <a:sym typeface="Calibri"/>
              </a:rPr>
              <a:t>mathilde@erinn.eu</a:t>
            </a:r>
            <a:endParaRPr b="0" i="0" sz="1100" u="none" cap="none" strike="noStrike">
              <a:solidFill>
                <a:srgbClr val="000000"/>
              </a:solidFill>
              <a:latin typeface="Arial"/>
              <a:ea typeface="Arial"/>
              <a:cs typeface="Arial"/>
              <a:sym typeface="Arial"/>
            </a:endParaRPr>
          </a:p>
        </p:txBody>
      </p:sp>
      <p:pic>
        <p:nvPicPr>
          <p:cNvPr descr="Icon&#10;&#10;Description automatically generated" id="140" name="Google Shape;140;g2f318e50129_0_482"/>
          <p:cNvPicPr preferRelativeResize="0"/>
          <p:nvPr/>
        </p:nvPicPr>
        <p:blipFill rotWithShape="1">
          <a:blip r:embed="rId4">
            <a:alphaModFix/>
          </a:blip>
          <a:srcRect b="0" l="0" r="0" t="0"/>
          <a:stretch/>
        </p:blipFill>
        <p:spPr>
          <a:xfrm>
            <a:off x="5701489" y="305370"/>
            <a:ext cx="3071122" cy="3071122"/>
          </a:xfrm>
          <a:prstGeom prst="rect">
            <a:avLst/>
          </a:prstGeom>
          <a:noFill/>
          <a:ln>
            <a:noFill/>
          </a:ln>
        </p:spPr>
      </p:pic>
      <p:sp>
        <p:nvSpPr>
          <p:cNvPr id="141" name="Google Shape;141;g2f318e50129_0_482"/>
          <p:cNvSpPr txBox="1"/>
          <p:nvPr/>
        </p:nvSpPr>
        <p:spPr>
          <a:xfrm>
            <a:off x="371390" y="2730974"/>
            <a:ext cx="50715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7BA4D9"/>
              </a:buClr>
              <a:buSzPts val="900"/>
              <a:buFont typeface="Arial"/>
              <a:buNone/>
            </a:pPr>
            <a:r>
              <a:rPr b="0" i="0" lang="en-AU" sz="900" u="none" cap="none" strike="noStrike">
                <a:solidFill>
                  <a:srgbClr val="7BA4D9"/>
                </a:solidFill>
                <a:latin typeface="Arial"/>
                <a:ea typeface="Arial"/>
                <a:cs typeface="Arial"/>
                <a:sym typeface="Arial"/>
              </a:rPr>
              <a:t>                                                              </a:t>
            </a:r>
            <a:endParaRPr b="0" i="0" sz="1400" u="none" cap="none" strike="noStrike">
              <a:solidFill>
                <a:srgbClr val="326CB3"/>
              </a:solidFill>
              <a:latin typeface="Calibri"/>
              <a:ea typeface="Calibri"/>
              <a:cs typeface="Calibri"/>
              <a:sym typeface="Calibri"/>
            </a:endParaRPr>
          </a:p>
        </p:txBody>
      </p:sp>
      <p:pic>
        <p:nvPicPr>
          <p:cNvPr descr="Logo&#10;&#10;Description automatically generated" id="142" name="Google Shape;142;g2f318e50129_0_482"/>
          <p:cNvPicPr preferRelativeResize="0"/>
          <p:nvPr/>
        </p:nvPicPr>
        <p:blipFill rotWithShape="1">
          <a:blip r:embed="rId5">
            <a:alphaModFix/>
          </a:blip>
          <a:srcRect b="0" l="0" r="0" t="0"/>
          <a:stretch/>
        </p:blipFill>
        <p:spPr>
          <a:xfrm>
            <a:off x="690583" y="537527"/>
            <a:ext cx="2276083" cy="678108"/>
          </a:xfrm>
          <a:prstGeom prst="rect">
            <a:avLst/>
          </a:prstGeom>
          <a:noFill/>
          <a:ln>
            <a:noFill/>
          </a:ln>
        </p:spPr>
      </p:pic>
      <p:sp>
        <p:nvSpPr>
          <p:cNvPr id="143" name="Google Shape;143;g2f318e50129_0_482"/>
          <p:cNvSpPr txBox="1"/>
          <p:nvPr/>
        </p:nvSpPr>
        <p:spPr>
          <a:xfrm>
            <a:off x="1131904" y="4891842"/>
            <a:ext cx="34401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600"/>
              <a:buFont typeface="Arial"/>
              <a:buNone/>
            </a:pPr>
            <a:r>
              <a:rPr b="0" i="0" lang="en-AU" sz="600" u="none" cap="none" strike="noStrike">
                <a:solidFill>
                  <a:srgbClr val="555755"/>
                </a:solidFill>
                <a:latin typeface="Calibri"/>
                <a:ea typeface="Calibri"/>
                <a:cs typeface="Calibri"/>
                <a:sym typeface="Calibri"/>
              </a:rPr>
              <a:t>UK participants in MARCO-BOLO are supported by the UKRI's Horizon Europe Guarantee under the Grant No. 10068180 (MS); No. 10063994 (MBA) and No. 10048178 (NOC).</a:t>
            </a:r>
            <a:endParaRPr b="0" i="0" sz="1100" u="none" cap="none" strike="noStrike">
              <a:solidFill>
                <a:srgbClr val="000000"/>
              </a:solidFill>
              <a:latin typeface="Arial"/>
              <a:ea typeface="Arial"/>
              <a:cs typeface="Arial"/>
              <a:sym typeface="Arial"/>
            </a:endParaRPr>
          </a:p>
        </p:txBody>
      </p:sp>
      <p:pic>
        <p:nvPicPr>
          <p:cNvPr id="144" name="Google Shape;144;g2f318e50129_0_482"/>
          <p:cNvPicPr preferRelativeResize="0"/>
          <p:nvPr/>
        </p:nvPicPr>
        <p:blipFill rotWithShape="1">
          <a:blip r:embed="rId6">
            <a:alphaModFix/>
          </a:blip>
          <a:srcRect b="0" l="0" r="0" t="0"/>
          <a:stretch/>
        </p:blipFill>
        <p:spPr>
          <a:xfrm>
            <a:off x="625798" y="4468226"/>
            <a:ext cx="411115" cy="416537"/>
          </a:xfrm>
          <a:prstGeom prst="rect">
            <a:avLst/>
          </a:prstGeom>
          <a:noFill/>
          <a:ln>
            <a:noFill/>
          </a:ln>
        </p:spPr>
      </p:pic>
      <p:sp>
        <p:nvSpPr>
          <p:cNvPr id="145" name="Google Shape;145;g2f318e50129_0_482"/>
          <p:cNvSpPr txBox="1"/>
          <p:nvPr/>
        </p:nvSpPr>
        <p:spPr>
          <a:xfrm>
            <a:off x="1131904" y="4461863"/>
            <a:ext cx="3440100" cy="438600"/>
          </a:xfrm>
          <a:prstGeom prst="rect">
            <a:avLst/>
          </a:prstGeom>
          <a:no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Clr>
                <a:srgbClr val="555755"/>
              </a:buClr>
              <a:buSzPts val="600"/>
              <a:buFont typeface="Arial"/>
              <a:buNone/>
            </a:pPr>
            <a:r>
              <a:rPr b="0" i="0" lang="en-AU" sz="600" u="none" cap="none" strike="noStrike">
                <a:solidFill>
                  <a:srgbClr val="555755"/>
                </a:solidFill>
                <a:latin typeface="Calibri"/>
                <a:ea typeface="Calibri"/>
                <a:cs typeface="Calibri"/>
                <a:sym typeface="Calibri"/>
              </a:rPr>
              <a:t>Funded by the European Union under the Horizon Europe Programme, Grant Agreement No. 101082021 (MARCO-BOLO). Views and opinions expressed are however those of the author(s) only and do not necessarily reflect those of the European Union or European Research Executive Agency (REA). Neither the European Union nor the granting authority can be held responsible for them.</a:t>
            </a:r>
            <a:endParaRPr b="0" i="0" sz="600" u="none" cap="none" strike="noStrike">
              <a:solidFill>
                <a:srgbClr val="326CB3"/>
              </a:solidFill>
              <a:latin typeface="Calibri"/>
              <a:ea typeface="Calibri"/>
              <a:cs typeface="Calibri"/>
              <a:sym typeface="Calibri"/>
            </a:endParaRPr>
          </a:p>
        </p:txBody>
      </p:sp>
      <p:pic>
        <p:nvPicPr>
          <p:cNvPr id="146" name="Google Shape;146;g2f318e50129_0_482"/>
          <p:cNvPicPr preferRelativeResize="0"/>
          <p:nvPr/>
        </p:nvPicPr>
        <p:blipFill rotWithShape="1">
          <a:blip r:embed="rId7">
            <a:alphaModFix/>
          </a:blip>
          <a:srcRect b="0" l="0" r="0" t="0"/>
          <a:stretch/>
        </p:blipFill>
        <p:spPr>
          <a:xfrm>
            <a:off x="625799" y="4941079"/>
            <a:ext cx="479713" cy="141367"/>
          </a:xfrm>
          <a:prstGeom prst="rect">
            <a:avLst/>
          </a:prstGeom>
          <a:noFill/>
          <a:ln>
            <a:noFill/>
          </a:ln>
        </p:spPr>
      </p:pic>
      <p:grpSp>
        <p:nvGrpSpPr>
          <p:cNvPr id="147" name="Google Shape;147;g2f318e50129_0_482"/>
          <p:cNvGrpSpPr/>
          <p:nvPr/>
        </p:nvGrpSpPr>
        <p:grpSpPr>
          <a:xfrm>
            <a:off x="613757" y="4190095"/>
            <a:ext cx="4071521" cy="273825"/>
            <a:chOff x="1509205" y="5509259"/>
            <a:chExt cx="5428695" cy="365100"/>
          </a:xfrm>
        </p:grpSpPr>
        <p:sp>
          <p:nvSpPr>
            <p:cNvPr id="148" name="Google Shape;148;g2f318e50129_0_482"/>
            <p:cNvSpPr txBox="1"/>
            <p:nvPr/>
          </p:nvSpPr>
          <p:spPr>
            <a:xfrm>
              <a:off x="1629100" y="5509259"/>
              <a:ext cx="5308800" cy="365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b="0" i="0" lang="en-AU" sz="900" u="none" cap="none" strike="noStrike">
                  <a:solidFill>
                    <a:srgbClr val="8DA1C9"/>
                  </a:solidFill>
                  <a:latin typeface="Arial"/>
                  <a:ea typeface="Arial"/>
                  <a:cs typeface="Arial"/>
                  <a:sym typeface="Arial"/>
                </a:rPr>
                <a:t>@MARCOBOLO_EU                    MARCO-BOLO                     MarcoBolo-project.eu</a:t>
              </a:r>
              <a:endParaRPr b="0" i="0" sz="1100" u="none" cap="none" strike="noStrike">
                <a:solidFill>
                  <a:srgbClr val="000000"/>
                </a:solidFill>
                <a:latin typeface="Arial"/>
                <a:ea typeface="Arial"/>
                <a:cs typeface="Arial"/>
                <a:sym typeface="Arial"/>
              </a:endParaRPr>
            </a:p>
          </p:txBody>
        </p:sp>
        <p:pic>
          <p:nvPicPr>
            <p:cNvPr id="149" name="Google Shape;149;g2f318e50129_0_482"/>
            <p:cNvPicPr preferRelativeResize="0"/>
            <p:nvPr/>
          </p:nvPicPr>
          <p:blipFill rotWithShape="1">
            <a:blip r:embed="rId8">
              <a:alphaModFix amt="35000"/>
            </a:blip>
            <a:srcRect b="0" l="0" r="0" t="0"/>
            <a:stretch/>
          </p:blipFill>
          <p:spPr>
            <a:xfrm>
              <a:off x="1509205" y="5577364"/>
              <a:ext cx="408031" cy="229515"/>
            </a:xfrm>
            <a:prstGeom prst="rect">
              <a:avLst/>
            </a:prstGeom>
            <a:noFill/>
            <a:ln>
              <a:noFill/>
            </a:ln>
          </p:spPr>
        </p:pic>
        <p:pic>
          <p:nvPicPr>
            <p:cNvPr id="150" name="Google Shape;150;g2f318e50129_0_482"/>
            <p:cNvPicPr preferRelativeResize="0"/>
            <p:nvPr/>
          </p:nvPicPr>
          <p:blipFill rotWithShape="1">
            <a:blip r:embed="rId9">
              <a:alphaModFix amt="70000"/>
            </a:blip>
            <a:srcRect b="0" l="0" r="0" t="0"/>
            <a:stretch/>
          </p:blipFill>
          <p:spPr>
            <a:xfrm>
              <a:off x="3499180" y="5591048"/>
              <a:ext cx="202245" cy="202245"/>
            </a:xfrm>
            <a:prstGeom prst="rect">
              <a:avLst/>
            </a:prstGeom>
            <a:noFill/>
            <a:ln>
              <a:noFill/>
            </a:ln>
          </p:spPr>
        </p:pic>
        <p:grpSp>
          <p:nvGrpSpPr>
            <p:cNvPr id="151" name="Google Shape;151;g2f318e50129_0_482"/>
            <p:cNvGrpSpPr/>
            <p:nvPr/>
          </p:nvGrpSpPr>
          <p:grpSpPr>
            <a:xfrm>
              <a:off x="4947712" y="5584680"/>
              <a:ext cx="349931" cy="209165"/>
              <a:chOff x="4910948" y="5393723"/>
              <a:chExt cx="349931" cy="209165"/>
            </a:xfrm>
          </p:grpSpPr>
          <p:sp>
            <p:nvSpPr>
              <p:cNvPr id="152" name="Google Shape;152;g2f318e50129_0_482"/>
              <p:cNvSpPr/>
              <p:nvPr/>
            </p:nvSpPr>
            <p:spPr>
              <a:xfrm>
                <a:off x="4975610" y="5412746"/>
                <a:ext cx="220607" cy="136960"/>
              </a:xfrm>
              <a:custGeom>
                <a:rect b="b" l="l" r="r" t="t"/>
                <a:pathLst>
                  <a:path extrusionOk="0" h="136960" w="220607">
                    <a:moveTo>
                      <a:pt x="220593" y="136893"/>
                    </a:moveTo>
                    <a:lnTo>
                      <a:pt x="220608" y="0"/>
                    </a:lnTo>
                    <a:lnTo>
                      <a:pt x="0" y="0"/>
                    </a:lnTo>
                    <a:lnTo>
                      <a:pt x="0" y="136960"/>
                    </a:lnTo>
                    <a:close/>
                    <a:moveTo>
                      <a:pt x="7607" y="7607"/>
                    </a:moveTo>
                    <a:lnTo>
                      <a:pt x="213001" y="7607"/>
                    </a:lnTo>
                    <a:lnTo>
                      <a:pt x="212986" y="129288"/>
                    </a:lnTo>
                    <a:lnTo>
                      <a:pt x="7607" y="129351"/>
                    </a:lnTo>
                    <a:close/>
                  </a:path>
                </a:pathLst>
              </a:custGeom>
              <a:solidFill>
                <a:srgbClr val="7BA4D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3" name="Google Shape;153;g2f318e50129_0_482"/>
              <p:cNvSpPr/>
              <p:nvPr/>
            </p:nvSpPr>
            <p:spPr>
              <a:xfrm>
                <a:off x="4956593" y="5393723"/>
                <a:ext cx="258641" cy="171203"/>
              </a:xfrm>
              <a:custGeom>
                <a:rect b="b" l="l" r="r" t="t"/>
                <a:pathLst>
                  <a:path extrusionOk="0" h="171203" w="258641">
                    <a:moveTo>
                      <a:pt x="7607" y="15214"/>
                    </a:moveTo>
                    <a:cubicBezTo>
                      <a:pt x="7612" y="11015"/>
                      <a:pt x="11015" y="7612"/>
                      <a:pt x="15214" y="7607"/>
                    </a:cubicBezTo>
                    <a:lnTo>
                      <a:pt x="243428" y="7607"/>
                    </a:lnTo>
                    <a:cubicBezTo>
                      <a:pt x="247627" y="7612"/>
                      <a:pt x="251030" y="11015"/>
                      <a:pt x="251035" y="15214"/>
                    </a:cubicBezTo>
                    <a:lnTo>
                      <a:pt x="251035" y="171204"/>
                    </a:lnTo>
                    <a:lnTo>
                      <a:pt x="258642" y="171204"/>
                    </a:lnTo>
                    <a:lnTo>
                      <a:pt x="258642" y="15214"/>
                    </a:lnTo>
                    <a:cubicBezTo>
                      <a:pt x="258633" y="6815"/>
                      <a:pt x="251827" y="9"/>
                      <a:pt x="243428" y="0"/>
                    </a:cubicBezTo>
                    <a:lnTo>
                      <a:pt x="15214" y="0"/>
                    </a:lnTo>
                    <a:cubicBezTo>
                      <a:pt x="6815" y="9"/>
                      <a:pt x="9" y="6815"/>
                      <a:pt x="0" y="15214"/>
                    </a:cubicBezTo>
                    <a:lnTo>
                      <a:pt x="0" y="171204"/>
                    </a:lnTo>
                    <a:lnTo>
                      <a:pt x="7607" y="171204"/>
                    </a:lnTo>
                    <a:close/>
                  </a:path>
                </a:pathLst>
              </a:custGeom>
              <a:solidFill>
                <a:srgbClr val="7BA4D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4" name="Google Shape;154;g2f318e50129_0_482"/>
              <p:cNvSpPr/>
              <p:nvPr/>
            </p:nvSpPr>
            <p:spPr>
              <a:xfrm>
                <a:off x="4910948" y="5576265"/>
                <a:ext cx="349931" cy="26623"/>
              </a:xfrm>
              <a:custGeom>
                <a:rect b="b" l="l" r="r" t="t"/>
                <a:pathLst>
                  <a:path extrusionOk="0" h="26623" w="349931">
                    <a:moveTo>
                      <a:pt x="193984" y="0"/>
                    </a:moveTo>
                    <a:lnTo>
                      <a:pt x="193984" y="7607"/>
                    </a:lnTo>
                    <a:lnTo>
                      <a:pt x="155947" y="7607"/>
                    </a:lnTo>
                    <a:lnTo>
                      <a:pt x="155947" y="0"/>
                    </a:lnTo>
                    <a:lnTo>
                      <a:pt x="0" y="0"/>
                    </a:lnTo>
                    <a:lnTo>
                      <a:pt x="0" y="7603"/>
                    </a:lnTo>
                    <a:cubicBezTo>
                      <a:pt x="11" y="18102"/>
                      <a:pt x="8518" y="26610"/>
                      <a:pt x="19017" y="26624"/>
                    </a:cubicBezTo>
                    <a:lnTo>
                      <a:pt x="330910" y="26624"/>
                    </a:lnTo>
                    <a:cubicBezTo>
                      <a:pt x="341410" y="26612"/>
                      <a:pt x="349920" y="18103"/>
                      <a:pt x="349931" y="7603"/>
                    </a:cubicBezTo>
                    <a:lnTo>
                      <a:pt x="349931" y="0"/>
                    </a:lnTo>
                    <a:close/>
                    <a:moveTo>
                      <a:pt x="330910" y="19017"/>
                    </a:moveTo>
                    <a:lnTo>
                      <a:pt x="19017" y="19017"/>
                    </a:lnTo>
                    <a:cubicBezTo>
                      <a:pt x="12719" y="19009"/>
                      <a:pt x="7615" y="13905"/>
                      <a:pt x="7607" y="7607"/>
                    </a:cubicBezTo>
                    <a:lnTo>
                      <a:pt x="148340" y="7607"/>
                    </a:lnTo>
                    <a:cubicBezTo>
                      <a:pt x="148200" y="11668"/>
                      <a:pt x="151378" y="15073"/>
                      <a:pt x="155439" y="15214"/>
                    </a:cubicBezTo>
                    <a:cubicBezTo>
                      <a:pt x="155608" y="15219"/>
                      <a:pt x="155778" y="15219"/>
                      <a:pt x="155947" y="15214"/>
                    </a:cubicBezTo>
                    <a:lnTo>
                      <a:pt x="193984" y="15214"/>
                    </a:lnTo>
                    <a:cubicBezTo>
                      <a:pt x="198045" y="15354"/>
                      <a:pt x="201451" y="12175"/>
                      <a:pt x="201591" y="8115"/>
                    </a:cubicBezTo>
                    <a:cubicBezTo>
                      <a:pt x="201597" y="7945"/>
                      <a:pt x="201597" y="7776"/>
                      <a:pt x="201591" y="7607"/>
                    </a:cubicBezTo>
                    <a:lnTo>
                      <a:pt x="342324" y="7607"/>
                    </a:lnTo>
                    <a:cubicBezTo>
                      <a:pt x="342314" y="13906"/>
                      <a:pt x="337209" y="19009"/>
                      <a:pt x="330910" y="19017"/>
                    </a:cubicBezTo>
                    <a:close/>
                  </a:path>
                </a:pathLst>
              </a:custGeom>
              <a:solidFill>
                <a:srgbClr val="7BA4D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5" name="Google Shape;155;g2f318e50129_0_482"/>
              <p:cNvSpPr/>
              <p:nvPr/>
            </p:nvSpPr>
            <p:spPr>
              <a:xfrm>
                <a:off x="5036460" y="5431808"/>
                <a:ext cx="98888" cy="98888"/>
              </a:xfrm>
              <a:custGeom>
                <a:rect b="b" l="l" r="r" t="t"/>
                <a:pathLst>
                  <a:path extrusionOk="0" h="98888" w="98888">
                    <a:moveTo>
                      <a:pt x="49444" y="0"/>
                    </a:moveTo>
                    <a:cubicBezTo>
                      <a:pt x="22137" y="0"/>
                      <a:pt x="0" y="22137"/>
                      <a:pt x="0" y="49444"/>
                    </a:cubicBezTo>
                    <a:cubicBezTo>
                      <a:pt x="0" y="76751"/>
                      <a:pt x="22137" y="98888"/>
                      <a:pt x="49444" y="98888"/>
                    </a:cubicBezTo>
                    <a:cubicBezTo>
                      <a:pt x="76751" y="98888"/>
                      <a:pt x="98888" y="76751"/>
                      <a:pt x="98888" y="49444"/>
                    </a:cubicBezTo>
                    <a:cubicBezTo>
                      <a:pt x="98857" y="22150"/>
                      <a:pt x="76738" y="31"/>
                      <a:pt x="49444" y="0"/>
                    </a:cubicBezTo>
                    <a:close/>
                    <a:moveTo>
                      <a:pt x="91089" y="45641"/>
                    </a:moveTo>
                    <a:lnTo>
                      <a:pt x="77707" y="45641"/>
                    </a:lnTo>
                    <a:cubicBezTo>
                      <a:pt x="77181" y="32011"/>
                      <a:pt x="71505" y="19088"/>
                      <a:pt x="61824" y="9479"/>
                    </a:cubicBezTo>
                    <a:cubicBezTo>
                      <a:pt x="77985" y="14519"/>
                      <a:pt x="89529" y="28784"/>
                      <a:pt x="91089" y="45641"/>
                    </a:cubicBezTo>
                    <a:close/>
                    <a:moveTo>
                      <a:pt x="45641" y="12268"/>
                    </a:moveTo>
                    <a:lnTo>
                      <a:pt x="45641" y="45641"/>
                    </a:lnTo>
                    <a:lnTo>
                      <a:pt x="28808" y="45641"/>
                    </a:lnTo>
                    <a:cubicBezTo>
                      <a:pt x="29773" y="31297"/>
                      <a:pt x="36145" y="18789"/>
                      <a:pt x="45641" y="12268"/>
                    </a:cubicBezTo>
                    <a:close/>
                    <a:moveTo>
                      <a:pt x="45641" y="53248"/>
                    </a:moveTo>
                    <a:lnTo>
                      <a:pt x="45641" y="86624"/>
                    </a:lnTo>
                    <a:cubicBezTo>
                      <a:pt x="36155" y="80093"/>
                      <a:pt x="29781" y="67543"/>
                      <a:pt x="28811" y="53248"/>
                    </a:cubicBezTo>
                    <a:close/>
                    <a:moveTo>
                      <a:pt x="53248" y="86617"/>
                    </a:moveTo>
                    <a:lnTo>
                      <a:pt x="53248" y="53248"/>
                    </a:lnTo>
                    <a:lnTo>
                      <a:pt x="70078" y="53248"/>
                    </a:lnTo>
                    <a:cubicBezTo>
                      <a:pt x="69108" y="67527"/>
                      <a:pt x="62728" y="80083"/>
                      <a:pt x="53248" y="86617"/>
                    </a:cubicBezTo>
                    <a:close/>
                    <a:moveTo>
                      <a:pt x="53248" y="45641"/>
                    </a:moveTo>
                    <a:lnTo>
                      <a:pt x="53248" y="12274"/>
                    </a:lnTo>
                    <a:cubicBezTo>
                      <a:pt x="62727" y="18808"/>
                      <a:pt x="69108" y="31362"/>
                      <a:pt x="70078" y="45641"/>
                    </a:cubicBezTo>
                    <a:close/>
                    <a:moveTo>
                      <a:pt x="36994" y="9499"/>
                    </a:moveTo>
                    <a:cubicBezTo>
                      <a:pt x="27331" y="19105"/>
                      <a:pt x="21679" y="32024"/>
                      <a:pt x="21182" y="45641"/>
                    </a:cubicBezTo>
                    <a:lnTo>
                      <a:pt x="7800" y="45641"/>
                    </a:lnTo>
                    <a:cubicBezTo>
                      <a:pt x="9356" y="28810"/>
                      <a:pt x="20867" y="14560"/>
                      <a:pt x="36994" y="9499"/>
                    </a:cubicBezTo>
                    <a:close/>
                    <a:moveTo>
                      <a:pt x="7800" y="53248"/>
                    </a:moveTo>
                    <a:lnTo>
                      <a:pt x="21181" y="53248"/>
                    </a:lnTo>
                    <a:cubicBezTo>
                      <a:pt x="21701" y="66875"/>
                      <a:pt x="27373" y="79798"/>
                      <a:pt x="37051" y="89406"/>
                    </a:cubicBezTo>
                    <a:cubicBezTo>
                      <a:pt x="20896" y="84361"/>
                      <a:pt x="9359" y="70099"/>
                      <a:pt x="7800" y="53248"/>
                    </a:cubicBezTo>
                    <a:close/>
                    <a:moveTo>
                      <a:pt x="61828" y="89409"/>
                    </a:moveTo>
                    <a:cubicBezTo>
                      <a:pt x="71507" y="79799"/>
                      <a:pt x="77181" y="66877"/>
                      <a:pt x="77707" y="53248"/>
                    </a:cubicBezTo>
                    <a:lnTo>
                      <a:pt x="91089" y="53248"/>
                    </a:lnTo>
                    <a:cubicBezTo>
                      <a:pt x="89529" y="70103"/>
                      <a:pt x="77987" y="84367"/>
                      <a:pt x="61828" y="89409"/>
                    </a:cubicBezTo>
                    <a:close/>
                  </a:path>
                </a:pathLst>
              </a:custGeom>
              <a:solidFill>
                <a:srgbClr val="7BA4D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18" name="Shape 18"/>
        <p:cNvGrpSpPr/>
        <p:nvPr/>
      </p:nvGrpSpPr>
      <p:grpSpPr>
        <a:xfrm>
          <a:off x="0" y="0"/>
          <a:ext cx="0" cy="0"/>
          <a:chOff x="0" y="0"/>
          <a:chExt cx="0" cy="0"/>
        </a:xfrm>
      </p:grpSpPr>
      <p:sp>
        <p:nvSpPr>
          <p:cNvPr id="19" name="Google Shape;19;g2dbdc5b94c4_0_15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g2dbdc5b94c4_0_154"/>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g2dbdc5b94c4_0_15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g2dbdc5b94c4_0_15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g2dbdc5b94c4_0_15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24" name="Shape 24"/>
        <p:cNvGrpSpPr/>
        <p:nvPr/>
      </p:nvGrpSpPr>
      <p:grpSpPr>
        <a:xfrm>
          <a:off x="0" y="0"/>
          <a:ext cx="0" cy="0"/>
          <a:chOff x="0" y="0"/>
          <a:chExt cx="0" cy="0"/>
        </a:xfrm>
      </p:grpSpPr>
      <p:sp>
        <p:nvSpPr>
          <p:cNvPr id="25" name="Google Shape;25;g2dbdc5b94c4_0_178"/>
          <p:cNvSpPr txBox="1"/>
          <p:nvPr>
            <p:ph type="ctrTitle"/>
          </p:nvPr>
        </p:nvSpPr>
        <p:spPr>
          <a:xfrm>
            <a:off x="540544" y="2141101"/>
            <a:ext cx="3055500" cy="764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g2dbdc5b94c4_0_178"/>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1800"/>
              <a:buNone/>
              <a:defRPr b="0" sz="1800">
                <a:solidFill>
                  <a:schemeClr val="accent2"/>
                </a:solidFill>
              </a:defRPr>
            </a:lvl1pPr>
            <a:lvl2pPr lvl="1" algn="l">
              <a:lnSpc>
                <a:spcPct val="105000"/>
              </a:lnSpc>
              <a:spcBef>
                <a:spcPts val="0"/>
              </a:spcBef>
              <a:spcAft>
                <a:spcPts val="0"/>
              </a:spcAft>
              <a:buClr>
                <a:schemeClr val="accent2"/>
              </a:buClr>
              <a:buSzPts val="1800"/>
              <a:buNone/>
              <a:defRPr b="1" sz="1800">
                <a:solidFill>
                  <a:schemeClr val="accent2"/>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7" name="Google Shape;27;g2dbdc5b94c4_0_178"/>
          <p:cNvSpPr/>
          <p:nvPr>
            <p:ph idx="2" type="pic"/>
          </p:nvPr>
        </p:nvSpPr>
        <p:spPr>
          <a:xfrm>
            <a:off x="3965400" y="0"/>
            <a:ext cx="5143500" cy="5143500"/>
          </a:xfrm>
          <a:prstGeom prst="rect">
            <a:avLst/>
          </a:prstGeom>
          <a:solidFill>
            <a:srgbClr val="D8D8D8"/>
          </a:solidFill>
          <a:ln>
            <a:noFill/>
          </a:ln>
        </p:spPr>
      </p:sp>
      <p:pic>
        <p:nvPicPr>
          <p:cNvPr descr="Logo&#10;&#10;Description automatically generated" id="28" name="Google Shape;28;g2dbdc5b94c4_0_178"/>
          <p:cNvPicPr preferRelativeResize="0"/>
          <p:nvPr/>
        </p:nvPicPr>
        <p:blipFill rotWithShape="1">
          <a:blip r:embed="rId2">
            <a:alphaModFix/>
          </a:blip>
          <a:srcRect b="0" l="0" r="0" t="0"/>
          <a:stretch/>
        </p:blipFill>
        <p:spPr>
          <a:xfrm>
            <a:off x="540544" y="645300"/>
            <a:ext cx="2227500" cy="629063"/>
          </a:xfrm>
          <a:prstGeom prst="rect">
            <a:avLst/>
          </a:prstGeom>
          <a:noFill/>
          <a:ln>
            <a:noFill/>
          </a:ln>
        </p:spPr>
      </p:pic>
      <p:grpSp>
        <p:nvGrpSpPr>
          <p:cNvPr id="29" name="Google Shape;29;g2dbdc5b94c4_0_178"/>
          <p:cNvGrpSpPr/>
          <p:nvPr/>
        </p:nvGrpSpPr>
        <p:grpSpPr>
          <a:xfrm>
            <a:off x="540544" y="4104000"/>
            <a:ext cx="3006951" cy="521209"/>
            <a:chOff x="720725" y="5218493"/>
            <a:chExt cx="4009268" cy="694945"/>
          </a:xfrm>
        </p:grpSpPr>
        <p:pic>
          <p:nvPicPr>
            <p:cNvPr id="30" name="Google Shape;30;g2dbdc5b94c4_0_178"/>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31" name="Google Shape;31;g2dbdc5b94c4_0_178"/>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32" name="Google Shape;32;g2dbdc5b94c4_0_178"/>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33" name="Google Shape;33;g2dbdc5b94c4_0_178"/>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34" name="Shape 34"/>
        <p:cNvGrpSpPr/>
        <p:nvPr/>
      </p:nvGrpSpPr>
      <p:grpSpPr>
        <a:xfrm>
          <a:off x="0" y="0"/>
          <a:ext cx="0" cy="0"/>
          <a:chOff x="0" y="0"/>
          <a:chExt cx="0" cy="0"/>
        </a:xfrm>
      </p:grpSpPr>
      <p:sp>
        <p:nvSpPr>
          <p:cNvPr id="35" name="Google Shape;35;g2f318e50129_0_9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g2f318e50129_0_91"/>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37" name="Google Shape;37;g2f318e50129_0_9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g2f318e50129_0_9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g2f318e50129_0_9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1">
  <p:cSld name="1_Three Columns with Images">
    <p:spTree>
      <p:nvGrpSpPr>
        <p:cNvPr id="40" name="Shape 40"/>
        <p:cNvGrpSpPr/>
        <p:nvPr/>
      </p:nvGrpSpPr>
      <p:grpSpPr>
        <a:xfrm>
          <a:off x="0" y="0"/>
          <a:ext cx="0" cy="0"/>
          <a:chOff x="0" y="0"/>
          <a:chExt cx="0" cy="0"/>
        </a:xfrm>
      </p:grpSpPr>
      <p:sp>
        <p:nvSpPr>
          <p:cNvPr id="41" name="Google Shape;41;g2dbdc5b94c4_0_160"/>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g2dbdc5b94c4_0_160"/>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43" name="Google Shape;43;g2dbdc5b94c4_0_160"/>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44" name="Google Shape;44;g2dbdc5b94c4_0_16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45" name="Google Shape;45;g2dbdc5b94c4_0_160"/>
          <p:cNvSpPr/>
          <p:nvPr>
            <p:ph idx="2" type="pic"/>
          </p:nvPr>
        </p:nvSpPr>
        <p:spPr>
          <a:xfrm>
            <a:off x="540544" y="1393200"/>
            <a:ext cx="2597400" cy="1242000"/>
          </a:xfrm>
          <a:prstGeom prst="rect">
            <a:avLst/>
          </a:prstGeom>
          <a:solidFill>
            <a:srgbClr val="D8D8D8"/>
          </a:solidFill>
          <a:ln>
            <a:noFill/>
          </a:ln>
        </p:spPr>
      </p:sp>
      <p:sp>
        <p:nvSpPr>
          <p:cNvPr id="46" name="Google Shape;46;g2dbdc5b94c4_0_160"/>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 name="Google Shape;47;g2dbdc5b94c4_0_160"/>
          <p:cNvSpPr/>
          <p:nvPr>
            <p:ph idx="3" type="pic"/>
          </p:nvPr>
        </p:nvSpPr>
        <p:spPr>
          <a:xfrm>
            <a:off x="3273300" y="1393200"/>
            <a:ext cx="2597400" cy="1242000"/>
          </a:xfrm>
          <a:prstGeom prst="rect">
            <a:avLst/>
          </a:prstGeom>
          <a:solidFill>
            <a:srgbClr val="D8D8D8"/>
          </a:solidFill>
          <a:ln>
            <a:noFill/>
          </a:ln>
        </p:spPr>
      </p:sp>
      <p:sp>
        <p:nvSpPr>
          <p:cNvPr id="48" name="Google Shape;48;g2dbdc5b94c4_0_160"/>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 name="Google Shape;49;g2dbdc5b94c4_0_160"/>
          <p:cNvSpPr/>
          <p:nvPr>
            <p:ph idx="5" type="pic"/>
          </p:nvPr>
        </p:nvSpPr>
        <p:spPr>
          <a:xfrm>
            <a:off x="6006056" y="1393200"/>
            <a:ext cx="2597400" cy="1242000"/>
          </a:xfrm>
          <a:prstGeom prst="rect">
            <a:avLst/>
          </a:prstGeom>
          <a:solidFill>
            <a:srgbClr val="D8D8D8"/>
          </a:solidFill>
          <a:ln>
            <a:noFill/>
          </a:ln>
        </p:spPr>
      </p:sp>
      <p:sp>
        <p:nvSpPr>
          <p:cNvPr id="50" name="Google Shape;50;g2dbdc5b94c4_0_160"/>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51" name="Shape 51"/>
        <p:cNvGrpSpPr/>
        <p:nvPr/>
      </p:nvGrpSpPr>
      <p:grpSpPr>
        <a:xfrm>
          <a:off x="0" y="0"/>
          <a:ext cx="0" cy="0"/>
          <a:chOff x="0" y="0"/>
          <a:chExt cx="0" cy="0"/>
        </a:xfrm>
      </p:grpSpPr>
      <p:sp>
        <p:nvSpPr>
          <p:cNvPr id="52" name="Google Shape;52;g2dbdc5b94c4_0_17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g2dbdc5b94c4_0_17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g2dbdc5b94c4_0_17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55" name="Google Shape;55;g2dbdc5b94c4_0_171"/>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 name="Google Shape;56;g2dbdc5b94c4_0_171"/>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g2dbdc5b94c4_0_171"/>
          <p:cNvSpPr/>
          <p:nvPr>
            <p:ph idx="2" type="pic"/>
          </p:nvPr>
        </p:nvSpPr>
        <p:spPr>
          <a:xfrm>
            <a:off x="4000500" y="0"/>
            <a:ext cx="5143500" cy="5143500"/>
          </a:xfrm>
          <a:prstGeom prst="rect">
            <a:avLst/>
          </a:prstGeom>
          <a:solidFill>
            <a:srgbClr val="D8D8D8"/>
          </a:solidFill>
          <a:ln>
            <a:noFill/>
          </a:ln>
        </p:spPr>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8" name="Shape 58"/>
        <p:cNvGrpSpPr/>
        <p:nvPr/>
      </p:nvGrpSpPr>
      <p:grpSpPr>
        <a:xfrm>
          <a:off x="0" y="0"/>
          <a:ext cx="0" cy="0"/>
          <a:chOff x="0" y="0"/>
          <a:chExt cx="0" cy="0"/>
        </a:xfrm>
      </p:grpSpPr>
      <p:sp>
        <p:nvSpPr>
          <p:cNvPr id="59" name="Google Shape;59;g2dbdc5b94c4_0_188"/>
          <p:cNvSpPr txBox="1"/>
          <p:nvPr>
            <p:ph idx="1" type="body"/>
          </p:nvPr>
        </p:nvSpPr>
        <p:spPr>
          <a:xfrm>
            <a:off x="540544" y="972741"/>
            <a:ext cx="60885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0" name="Google Shape;60;g2dbdc5b94c4_0_18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g2dbdc5b94c4_0_18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2" name="Google Shape;62;g2dbdc5b94c4_0_18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63" name="Google Shape;63;g2dbdc5b94c4_0_188"/>
          <p:cNvSpPr txBox="1"/>
          <p:nvPr>
            <p:ph type="title"/>
          </p:nvPr>
        </p:nvSpPr>
        <p:spPr>
          <a:xfrm>
            <a:off x="540544" y="541735"/>
            <a:ext cx="60885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64" name="Shape 64"/>
        <p:cNvGrpSpPr/>
        <p:nvPr/>
      </p:nvGrpSpPr>
      <p:grpSpPr>
        <a:xfrm>
          <a:off x="0" y="0"/>
          <a:ext cx="0" cy="0"/>
          <a:chOff x="0" y="0"/>
          <a:chExt cx="0" cy="0"/>
        </a:xfrm>
      </p:grpSpPr>
      <p:sp>
        <p:nvSpPr>
          <p:cNvPr id="65" name="Google Shape;65;g2dbdc5b94c4_0_19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g2dbdc5b94c4_0_19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g2dbdc5b94c4_0_19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g2dbdc5b94c4_0_19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69" name="Google Shape;69;g2dbdc5b94c4_0_194"/>
          <p:cNvSpPr/>
          <p:nvPr>
            <p:ph idx="2" type="pic"/>
          </p:nvPr>
        </p:nvSpPr>
        <p:spPr>
          <a:xfrm>
            <a:off x="540544" y="1393200"/>
            <a:ext cx="2597400" cy="1242000"/>
          </a:xfrm>
          <a:prstGeom prst="rect">
            <a:avLst/>
          </a:prstGeom>
          <a:solidFill>
            <a:srgbClr val="D8D8D8"/>
          </a:solidFill>
          <a:ln>
            <a:noFill/>
          </a:ln>
        </p:spPr>
      </p:sp>
      <p:sp>
        <p:nvSpPr>
          <p:cNvPr id="70" name="Google Shape;70;g2dbdc5b94c4_0_194"/>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g2dbdc5b94c4_0_194"/>
          <p:cNvSpPr/>
          <p:nvPr>
            <p:ph idx="3" type="pic"/>
          </p:nvPr>
        </p:nvSpPr>
        <p:spPr>
          <a:xfrm>
            <a:off x="3273300" y="1393200"/>
            <a:ext cx="2597400" cy="1242000"/>
          </a:xfrm>
          <a:prstGeom prst="rect">
            <a:avLst/>
          </a:prstGeom>
          <a:solidFill>
            <a:srgbClr val="D8D8D8"/>
          </a:solidFill>
          <a:ln>
            <a:noFill/>
          </a:ln>
        </p:spPr>
      </p:sp>
      <p:sp>
        <p:nvSpPr>
          <p:cNvPr id="72" name="Google Shape;72;g2dbdc5b94c4_0_194"/>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 name="Google Shape;73;g2dbdc5b94c4_0_194"/>
          <p:cNvSpPr/>
          <p:nvPr>
            <p:ph idx="5" type="pic"/>
          </p:nvPr>
        </p:nvSpPr>
        <p:spPr>
          <a:xfrm>
            <a:off x="6006056" y="1393200"/>
            <a:ext cx="2597400" cy="1242000"/>
          </a:xfrm>
          <a:prstGeom prst="rect">
            <a:avLst/>
          </a:prstGeom>
          <a:solidFill>
            <a:srgbClr val="D8D8D8"/>
          </a:solidFill>
          <a:ln>
            <a:noFill/>
          </a:ln>
        </p:spPr>
      </p:sp>
      <p:sp>
        <p:nvSpPr>
          <p:cNvPr id="74" name="Google Shape;74;g2dbdc5b94c4_0_194"/>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75" name="Shape 75"/>
        <p:cNvGrpSpPr/>
        <p:nvPr/>
      </p:nvGrpSpPr>
      <p:grpSpPr>
        <a:xfrm>
          <a:off x="0" y="0"/>
          <a:ext cx="0" cy="0"/>
          <a:chOff x="0" y="0"/>
          <a:chExt cx="0" cy="0"/>
        </a:xfrm>
      </p:grpSpPr>
      <p:sp>
        <p:nvSpPr>
          <p:cNvPr id="76" name="Google Shape;76;g2dbdc5b94c4_0_20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g2dbdc5b94c4_0_20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g2dbdc5b94c4_0_20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79" name="Google Shape;79;g2dbdc5b94c4_0_205"/>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 name="Google Shape;80;g2dbdc5b94c4_0_205"/>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g2dbdc5b94c4_0_205"/>
          <p:cNvSpPr/>
          <p:nvPr>
            <p:ph idx="2" type="pic"/>
          </p:nvPr>
        </p:nvSpPr>
        <p:spPr>
          <a:xfrm>
            <a:off x="5175000" y="0"/>
            <a:ext cx="3969000" cy="5143500"/>
          </a:xfrm>
          <a:prstGeom prst="rect">
            <a:avLst/>
          </a:prstGeom>
          <a:solidFill>
            <a:srgbClr val="D8D8D8"/>
          </a:solidFill>
          <a:ln>
            <a:noFill/>
          </a:ln>
        </p:spPr>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2dbdc5b94c4_0_141"/>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2700"/>
              <a:buFont typeface="Arial"/>
              <a:buNone/>
              <a:defRPr b="1" i="0" sz="27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g2dbdc5b94c4_0_141"/>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90000"/>
              </a:lnSpc>
              <a:spcBef>
                <a:spcPts val="1300"/>
              </a:spcBef>
              <a:spcAft>
                <a:spcPts val="0"/>
              </a:spcAft>
              <a:buClr>
                <a:schemeClr val="accent3"/>
              </a:buClr>
              <a:buSzPts val="1500"/>
              <a:buFont typeface="Arial"/>
              <a:buNone/>
              <a:defRPr b="1" i="0" sz="1500" u="none" cap="none" strike="noStrike">
                <a:solidFill>
                  <a:schemeClr val="accent3"/>
                </a:solidFill>
                <a:latin typeface="Arial"/>
                <a:ea typeface="Arial"/>
                <a:cs typeface="Arial"/>
                <a:sym typeface="Arial"/>
              </a:defRPr>
            </a:lvl2pPr>
            <a:lvl3pPr indent="-228600" lvl="2" marL="1371600" marR="0" rtl="0" algn="l">
              <a:lnSpc>
                <a:spcPct val="100000"/>
              </a:lnSpc>
              <a:spcBef>
                <a:spcPts val="400"/>
              </a:spcBef>
              <a:spcAft>
                <a:spcPts val="0"/>
              </a:spcAft>
              <a:buClr>
                <a:schemeClr val="accent1"/>
              </a:buClr>
              <a:buSzPts val="1400"/>
              <a:buFont typeface="Arial"/>
              <a:buNone/>
              <a:defRPr b="1" i="0" sz="1400" u="none" cap="none" strike="noStrike">
                <a:solidFill>
                  <a:schemeClr val="dk2"/>
                </a:solidFill>
                <a:latin typeface="Arial"/>
                <a:ea typeface="Arial"/>
                <a:cs typeface="Arial"/>
                <a:sym typeface="Arial"/>
              </a:defRPr>
            </a:lvl3pPr>
            <a:lvl4pPr indent="-304800" lvl="3" marL="1828800" marR="0" rtl="0" algn="l">
              <a:lnSpc>
                <a:spcPct val="100000"/>
              </a:lnSpc>
              <a:spcBef>
                <a:spcPts val="21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00000"/>
              </a:lnSpc>
              <a:spcBef>
                <a:spcPts val="6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g2dbdc5b94c4_0_14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9" name="Google Shape;9;g2dbdc5b94c4_0_14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0" name="Google Shape;10;g2dbdc5b94c4_0_14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cxnSp>
        <p:nvCxnSpPr>
          <p:cNvPr id="11" name="Google Shape;11;g2dbdc5b94c4_0_141"/>
          <p:cNvCxnSpPr/>
          <p:nvPr/>
        </p:nvCxnSpPr>
        <p:spPr>
          <a:xfrm>
            <a:off x="1324800" y="4771287"/>
            <a:ext cx="7819200" cy="0"/>
          </a:xfrm>
          <a:prstGeom prst="straightConnector1">
            <a:avLst/>
          </a:prstGeom>
          <a:noFill/>
          <a:ln cap="flat" cmpd="sng" w="9525">
            <a:solidFill>
              <a:schemeClr val="accent4"/>
            </a:solidFill>
            <a:prstDash val="solid"/>
            <a:miter lim="800000"/>
            <a:headEnd len="sm" w="sm" type="none"/>
            <a:tailEnd len="sm" w="sm" type="none"/>
          </a:ln>
        </p:spPr>
      </p:cxnSp>
      <p:pic>
        <p:nvPicPr>
          <p:cNvPr id="12" name="Google Shape;12;g2dbdc5b94c4_0_141"/>
          <p:cNvPicPr preferRelativeResize="0"/>
          <p:nvPr/>
        </p:nvPicPr>
        <p:blipFill rotWithShape="1">
          <a:blip r:embed="rId1">
            <a:alphaModFix/>
          </a:blip>
          <a:srcRect b="0" l="0" r="0" t="0"/>
          <a:stretch/>
        </p:blipFill>
        <p:spPr>
          <a:xfrm>
            <a:off x="540544" y="4646699"/>
            <a:ext cx="674371" cy="249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miro.com/welcomeonboard/OXNoN3VVTkl2VG9lcDk5WnQ1MW0wb1NvQmdyeU1FNTAxZ3RlMDBsZS9MRlNnWjdoaVp5Z3Vzd3JJY005R2V0ck1BRjFibGFJLzV0R3o2QVR6WEV2eUNNbzh3MzNFUnIxcTM4QSt6dGhDQ3NJMXlvcVFuMVpDQlFobE9PVkZ1OTEhZQ==?share_link_id=1250369387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docs.google.com/document/d/1lKxJC_0WXByJtBGVp3bhTlQIncPnpCldO5JS7xg6e04/edit?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hyperlink" Target="https://docs.google.com/presentation/d/1T83WLbk4Q5VZkWlHZ8o46YeNC4kYscvwSrBbQLEo8ps/edit#slide=id.g311637f0788_0_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dbdc5b94c4_0_135"/>
          <p:cNvSpPr txBox="1"/>
          <p:nvPr>
            <p:ph type="ctrTitle"/>
          </p:nvPr>
        </p:nvSpPr>
        <p:spPr>
          <a:xfrm>
            <a:off x="2301648" y="2571750"/>
            <a:ext cx="4208400" cy="579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300"/>
              <a:buFont typeface="Arial"/>
              <a:buNone/>
            </a:pPr>
            <a:r>
              <a:rPr lang="en-AU" sz="3100"/>
              <a:t>BioEco Panel meeting</a:t>
            </a:r>
            <a:endParaRPr sz="3100"/>
          </a:p>
        </p:txBody>
      </p:sp>
      <p:pic>
        <p:nvPicPr>
          <p:cNvPr id="161" name="Google Shape;161;g2dbdc5b94c4_0_135"/>
          <p:cNvPicPr preferRelativeResize="0"/>
          <p:nvPr/>
        </p:nvPicPr>
        <p:blipFill rotWithShape="1">
          <a:blip r:embed="rId3">
            <a:alphaModFix/>
          </a:blip>
          <a:srcRect b="0" l="0" r="0" t="0"/>
          <a:stretch/>
        </p:blipFill>
        <p:spPr>
          <a:xfrm>
            <a:off x="5192141" y="353194"/>
            <a:ext cx="3775912" cy="982013"/>
          </a:xfrm>
          <a:prstGeom prst="rect">
            <a:avLst/>
          </a:prstGeom>
          <a:noFill/>
          <a:ln>
            <a:noFill/>
          </a:ln>
        </p:spPr>
      </p:pic>
      <p:sp>
        <p:nvSpPr>
          <p:cNvPr id="162" name="Google Shape;162;g2dbdc5b94c4_0_135"/>
          <p:cNvSpPr txBox="1"/>
          <p:nvPr/>
        </p:nvSpPr>
        <p:spPr>
          <a:xfrm>
            <a:off x="1787999" y="3447900"/>
            <a:ext cx="5157600" cy="434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300"/>
              </a:spcBef>
              <a:spcAft>
                <a:spcPts val="0"/>
              </a:spcAft>
              <a:buClr>
                <a:srgbClr val="000000"/>
              </a:buClr>
              <a:buSzPts val="1500"/>
              <a:buFont typeface="Arial"/>
              <a:buNone/>
            </a:pPr>
            <a:r>
              <a:rPr b="1" i="1" lang="en-AU" sz="1500">
                <a:solidFill>
                  <a:srgbClr val="FFFFFF"/>
                </a:solidFill>
              </a:rPr>
              <a:t>Clive McMahon</a:t>
            </a:r>
            <a:r>
              <a:rPr b="1" i="1" lang="en-AU" sz="1500" u="none" cap="none" strike="noStrike">
                <a:solidFill>
                  <a:srgbClr val="FFFFFF"/>
                </a:solidFill>
                <a:latin typeface="Arial"/>
                <a:ea typeface="Arial"/>
                <a:cs typeface="Arial"/>
                <a:sym typeface="Arial"/>
              </a:rPr>
              <a:t>, Gabrielle Canonico </a:t>
            </a:r>
            <a:r>
              <a:rPr b="1" i="1" lang="en-AU" sz="1500" u="none" cap="none" strike="noStrike">
                <a:solidFill>
                  <a:srgbClr val="FFFFFF"/>
                </a:solidFill>
                <a:latin typeface="Arial"/>
                <a:ea typeface="Arial"/>
                <a:cs typeface="Arial"/>
                <a:sym typeface="Arial"/>
              </a:rPr>
              <a:t>&amp; Ana Lara-Lopez</a:t>
            </a:r>
            <a:endParaRPr b="1" i="1" sz="1500" u="none" cap="none" strike="noStrike">
              <a:solidFill>
                <a:srgbClr val="FFFFFF"/>
              </a:solidFill>
              <a:latin typeface="Arial"/>
              <a:ea typeface="Arial"/>
              <a:cs typeface="Arial"/>
              <a:sym typeface="Arial"/>
            </a:endParaRPr>
          </a:p>
          <a:p>
            <a:pPr indent="0" lvl="0" marL="0" marR="0" rtl="0" algn="ctr">
              <a:lnSpc>
                <a:spcPct val="100000"/>
              </a:lnSpc>
              <a:spcBef>
                <a:spcPts val="300"/>
              </a:spcBef>
              <a:spcAft>
                <a:spcPts val="0"/>
              </a:spcAft>
              <a:buClr>
                <a:srgbClr val="000000"/>
              </a:buClr>
              <a:buSzPts val="1500"/>
              <a:buFont typeface="Arial"/>
              <a:buNone/>
            </a:pPr>
            <a:r>
              <a:rPr b="1" i="1" lang="en-AU" sz="1500" u="none" cap="none" strike="noStrike">
                <a:solidFill>
                  <a:srgbClr val="FFFFFF"/>
                </a:solidFill>
                <a:latin typeface="Arial"/>
                <a:ea typeface="Arial"/>
                <a:cs typeface="Arial"/>
                <a:sym typeface="Arial"/>
              </a:rPr>
              <a:t>GOOS Biology and Ecosystem Panel</a:t>
            </a:r>
            <a:endParaRPr b="1" i="1" sz="1500" u="none" cap="none" strike="noStrike">
              <a:solidFill>
                <a:srgbClr val="FFFFFF"/>
              </a:solidFill>
              <a:latin typeface="Arial"/>
              <a:ea typeface="Arial"/>
              <a:cs typeface="Arial"/>
              <a:sym typeface="Arial"/>
            </a:endParaRPr>
          </a:p>
          <a:p>
            <a:pPr indent="-165100" lvl="0" marL="342900" marR="0" rtl="0" algn="l">
              <a:lnSpc>
                <a:spcPct val="105000"/>
              </a:lnSpc>
              <a:spcBef>
                <a:spcPts val="0"/>
              </a:spcBef>
              <a:spcAft>
                <a:spcPts val="0"/>
              </a:spcAft>
              <a:buClr>
                <a:srgbClr val="000000"/>
              </a:buClr>
              <a:buSzPts val="1400"/>
              <a:buFont typeface="Arial"/>
              <a:buNone/>
            </a:pPr>
            <a:r>
              <a:t/>
            </a:r>
            <a:endParaRPr b="1" i="0" sz="1400" u="none" cap="none" strike="noStrike">
              <a:solidFill>
                <a:srgbClr val="FFFFFF"/>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2b47258814_0_96"/>
          <p:cNvSpPr txBox="1"/>
          <p:nvPr>
            <p:ph type="ctrTitle"/>
          </p:nvPr>
        </p:nvSpPr>
        <p:spPr>
          <a:xfrm>
            <a:off x="1439900" y="2571750"/>
            <a:ext cx="6140400" cy="5793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lt1"/>
              </a:buClr>
              <a:buSzPts val="3300"/>
              <a:buFont typeface="Arial"/>
              <a:buNone/>
            </a:pPr>
            <a:r>
              <a:rPr lang="en-AU" sz="3100"/>
              <a:t>Discussion</a:t>
            </a:r>
            <a:endParaRPr sz="3100"/>
          </a:p>
        </p:txBody>
      </p:sp>
      <p:pic>
        <p:nvPicPr>
          <p:cNvPr id="226" name="Google Shape;226;g32b47258814_0_96"/>
          <p:cNvPicPr preferRelativeResize="0"/>
          <p:nvPr/>
        </p:nvPicPr>
        <p:blipFill rotWithShape="1">
          <a:blip r:embed="rId3">
            <a:alphaModFix/>
          </a:blip>
          <a:srcRect b="0" l="0" r="0" t="0"/>
          <a:stretch/>
        </p:blipFill>
        <p:spPr>
          <a:xfrm>
            <a:off x="5192141" y="353194"/>
            <a:ext cx="3775912" cy="982013"/>
          </a:xfrm>
          <a:prstGeom prst="rect">
            <a:avLst/>
          </a:prstGeom>
          <a:noFill/>
          <a:ln>
            <a:noFill/>
          </a:ln>
        </p:spPr>
      </p:pic>
      <p:sp>
        <p:nvSpPr>
          <p:cNvPr id="227" name="Google Shape;227;g32b47258814_0_96"/>
          <p:cNvSpPr txBox="1"/>
          <p:nvPr/>
        </p:nvSpPr>
        <p:spPr>
          <a:xfrm>
            <a:off x="1787999" y="3447900"/>
            <a:ext cx="5157600" cy="43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700"/>
              <a:buFont typeface="Arial"/>
              <a:buNone/>
            </a:pPr>
            <a:r>
              <a:rPr lang="en-AU" sz="1700">
                <a:solidFill>
                  <a:schemeClr val="lt1"/>
                </a:solidFill>
              </a:rPr>
              <a:t>Clive McMahon &amp; Ward Appeltans</a:t>
            </a:r>
            <a:endParaRPr sz="1700">
              <a:solidFill>
                <a:schemeClr val="lt1"/>
              </a:solidFill>
            </a:endParaRPr>
          </a:p>
          <a:p>
            <a:pPr indent="0" lvl="0" marL="0" marR="0" rtl="0" algn="ctr">
              <a:lnSpc>
                <a:spcPct val="100000"/>
              </a:lnSpc>
              <a:spcBef>
                <a:spcPts val="300"/>
              </a:spcBef>
              <a:spcAft>
                <a:spcPts val="0"/>
              </a:spcAft>
              <a:buClr>
                <a:srgbClr val="000000"/>
              </a:buClr>
              <a:buSzPts val="1500"/>
              <a:buFont typeface="Arial"/>
              <a:buNone/>
            </a:pPr>
            <a:r>
              <a:t/>
            </a:r>
            <a:endParaRPr b="1" i="1" sz="1700">
              <a:solidFill>
                <a:srgbClr val="FFFFFF"/>
              </a:solidFill>
            </a:endParaRPr>
          </a:p>
          <a:p>
            <a:pPr indent="-165100" lvl="0" marL="342900" marR="0" rtl="0" algn="ctr">
              <a:lnSpc>
                <a:spcPct val="105000"/>
              </a:lnSpc>
              <a:spcBef>
                <a:spcPts val="0"/>
              </a:spcBef>
              <a:spcAft>
                <a:spcPts val="0"/>
              </a:spcAft>
              <a:buClr>
                <a:srgbClr val="000000"/>
              </a:buClr>
              <a:buSzPts val="1400"/>
              <a:buFont typeface="Arial"/>
              <a:buNone/>
            </a:pPr>
            <a:r>
              <a:t/>
            </a:r>
            <a:endParaRPr b="1" i="0" sz="1600" u="none" cap="none" strike="noStrike">
              <a:solidFill>
                <a:srgbClr val="FFFFFF"/>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f20a29f91e_1_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Discussion - Panel’s role on IOC strategies</a:t>
            </a:r>
            <a:endParaRPr/>
          </a:p>
        </p:txBody>
      </p:sp>
      <p:sp>
        <p:nvSpPr>
          <p:cNvPr id="233" name="Google Shape;233;g2f20a29f91e_1_6"/>
          <p:cNvSpPr txBox="1"/>
          <p:nvPr/>
        </p:nvSpPr>
        <p:spPr>
          <a:xfrm>
            <a:off x="540550" y="1079925"/>
            <a:ext cx="8062800" cy="351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sz="1800">
                <a:solidFill>
                  <a:srgbClr val="326CB3"/>
                </a:solidFill>
              </a:rPr>
              <a:t>Panel’s role under IOC Biodiversity Strategy - pillars: </a:t>
            </a:r>
            <a:endParaRPr sz="1800">
              <a:solidFill>
                <a:srgbClr val="326CB3"/>
              </a:solidFill>
            </a:endParaRPr>
          </a:p>
          <a:p>
            <a:pPr indent="-323850" lvl="0" marL="457200" rtl="0" algn="l">
              <a:lnSpc>
                <a:spcPct val="115000"/>
              </a:lnSpc>
              <a:spcBef>
                <a:spcPts val="1200"/>
              </a:spcBef>
              <a:spcAft>
                <a:spcPts val="0"/>
              </a:spcAft>
              <a:buClr>
                <a:srgbClr val="326CB3"/>
              </a:buClr>
              <a:buSzPts val="1500"/>
              <a:buAutoNum type="arabicPeriod"/>
            </a:pPr>
            <a:r>
              <a:rPr b="1" lang="en-AU" sz="1500">
                <a:solidFill>
                  <a:srgbClr val="326CB3"/>
                </a:solidFill>
              </a:rPr>
              <a:t>Global and Regional Coordination and Governance </a:t>
            </a:r>
            <a:r>
              <a:rPr lang="en-AU" sz="1500">
                <a:solidFill>
                  <a:srgbClr val="326CB3"/>
                </a:solidFill>
              </a:rPr>
              <a:t>- an </a:t>
            </a:r>
            <a:r>
              <a:rPr b="1" lang="en-AU" sz="1500">
                <a:solidFill>
                  <a:srgbClr val="326CB3"/>
                </a:solidFill>
              </a:rPr>
              <a:t>IOC Working Group</a:t>
            </a:r>
            <a:r>
              <a:rPr lang="en-AU" sz="1500">
                <a:solidFill>
                  <a:srgbClr val="326CB3"/>
                </a:solidFill>
              </a:rPr>
              <a:t> (or Expert Advisory Group) </a:t>
            </a:r>
            <a:r>
              <a:rPr b="1" lang="en-AU" sz="1500">
                <a:solidFill>
                  <a:srgbClr val="326CB3"/>
                </a:solidFill>
              </a:rPr>
              <a:t>on Biodiversity</a:t>
            </a:r>
            <a:endParaRPr b="1" sz="1500">
              <a:solidFill>
                <a:srgbClr val="326CB3"/>
              </a:solidFill>
            </a:endParaRPr>
          </a:p>
          <a:p>
            <a:pPr indent="-323850" lvl="0" marL="457200" rtl="0" algn="l">
              <a:lnSpc>
                <a:spcPct val="115000"/>
              </a:lnSpc>
              <a:spcBef>
                <a:spcPts val="0"/>
              </a:spcBef>
              <a:spcAft>
                <a:spcPts val="0"/>
              </a:spcAft>
              <a:buClr>
                <a:srgbClr val="326CB3"/>
              </a:buClr>
              <a:buSzPts val="1500"/>
              <a:buAutoNum type="arabicPeriod"/>
            </a:pPr>
            <a:r>
              <a:rPr lang="en-AU" sz="1500">
                <a:solidFill>
                  <a:srgbClr val="326CB3"/>
                </a:solidFill>
              </a:rPr>
              <a:t>National Implementation - national interdisciplinary expert teams</a:t>
            </a:r>
            <a:endParaRPr sz="1500">
              <a:solidFill>
                <a:srgbClr val="326CB3"/>
              </a:solidFill>
            </a:endParaRPr>
          </a:p>
          <a:p>
            <a:pPr indent="-323850" lvl="0" marL="457200" rtl="0" algn="l">
              <a:lnSpc>
                <a:spcPct val="115000"/>
              </a:lnSpc>
              <a:spcBef>
                <a:spcPts val="0"/>
              </a:spcBef>
              <a:spcAft>
                <a:spcPts val="0"/>
              </a:spcAft>
              <a:buClr>
                <a:srgbClr val="326CB3"/>
              </a:buClr>
              <a:buSzPts val="1500"/>
              <a:buAutoNum type="arabicPeriod"/>
            </a:pPr>
            <a:r>
              <a:rPr b="1" lang="en-AU" sz="1500">
                <a:solidFill>
                  <a:srgbClr val="326CB3"/>
                </a:solidFill>
              </a:rPr>
              <a:t>Science Capacity Development</a:t>
            </a:r>
            <a:endParaRPr b="1" sz="1500">
              <a:solidFill>
                <a:srgbClr val="326CB3"/>
              </a:solidFill>
            </a:endParaRPr>
          </a:p>
          <a:p>
            <a:pPr indent="-323850" lvl="0" marL="457200" rtl="0" algn="l">
              <a:lnSpc>
                <a:spcPct val="115000"/>
              </a:lnSpc>
              <a:spcBef>
                <a:spcPts val="0"/>
              </a:spcBef>
              <a:spcAft>
                <a:spcPts val="0"/>
              </a:spcAft>
              <a:buClr>
                <a:srgbClr val="326CB3"/>
              </a:buClr>
              <a:buSzPts val="1500"/>
              <a:buAutoNum type="arabicPeriod"/>
            </a:pPr>
            <a:r>
              <a:rPr b="1" lang="en-AU" sz="1500">
                <a:solidFill>
                  <a:srgbClr val="326CB3"/>
                </a:solidFill>
              </a:rPr>
              <a:t>Coordinated Observations and Networks</a:t>
            </a:r>
            <a:r>
              <a:rPr lang="en-AU" sz="1500">
                <a:solidFill>
                  <a:srgbClr val="326CB3"/>
                </a:solidFill>
              </a:rPr>
              <a:t> - EOVs to monitor changes. </a:t>
            </a:r>
            <a:endParaRPr sz="1500">
              <a:solidFill>
                <a:srgbClr val="326CB3"/>
              </a:solidFill>
            </a:endParaRPr>
          </a:p>
          <a:p>
            <a:pPr indent="-323850" lvl="0" marL="457200" rtl="0" algn="l">
              <a:lnSpc>
                <a:spcPct val="115000"/>
              </a:lnSpc>
              <a:spcBef>
                <a:spcPts val="0"/>
              </a:spcBef>
              <a:spcAft>
                <a:spcPts val="0"/>
              </a:spcAft>
              <a:buClr>
                <a:srgbClr val="326CB3"/>
              </a:buClr>
              <a:buSzPts val="1500"/>
              <a:buAutoNum type="arabicPeriod"/>
            </a:pPr>
            <a:r>
              <a:rPr b="1" lang="en-AU" sz="1500">
                <a:solidFill>
                  <a:srgbClr val="326CB3"/>
                </a:solidFill>
              </a:rPr>
              <a:t>Financial and Resource Mobilisation </a:t>
            </a:r>
            <a:endParaRPr b="1" sz="1500">
              <a:solidFill>
                <a:srgbClr val="326CB3"/>
              </a:solidFill>
            </a:endParaRPr>
          </a:p>
          <a:p>
            <a:pPr indent="-323850" lvl="0" marL="457200" rtl="0" algn="l">
              <a:lnSpc>
                <a:spcPct val="115000"/>
              </a:lnSpc>
              <a:spcBef>
                <a:spcPts val="0"/>
              </a:spcBef>
              <a:spcAft>
                <a:spcPts val="0"/>
              </a:spcAft>
              <a:buClr>
                <a:srgbClr val="326CB3"/>
              </a:buClr>
              <a:buSzPts val="1500"/>
              <a:buAutoNum type="arabicPeriod"/>
            </a:pPr>
            <a:r>
              <a:rPr b="1" lang="en-AU" sz="1500">
                <a:solidFill>
                  <a:srgbClr val="326CB3"/>
                </a:solidFill>
              </a:rPr>
              <a:t>Technology and Innovation </a:t>
            </a:r>
            <a:endParaRPr b="1" sz="1500">
              <a:solidFill>
                <a:srgbClr val="326CB3"/>
              </a:solidFill>
            </a:endParaRPr>
          </a:p>
          <a:p>
            <a:pPr indent="-323850" lvl="0" marL="457200" rtl="0" algn="l">
              <a:lnSpc>
                <a:spcPct val="115000"/>
              </a:lnSpc>
              <a:spcBef>
                <a:spcPts val="0"/>
              </a:spcBef>
              <a:spcAft>
                <a:spcPts val="0"/>
              </a:spcAft>
              <a:buClr>
                <a:srgbClr val="326CB3"/>
              </a:buClr>
              <a:buSzPts val="1500"/>
              <a:buAutoNum type="arabicPeriod"/>
            </a:pPr>
            <a:r>
              <a:rPr lang="en-AU" sz="1500">
                <a:solidFill>
                  <a:srgbClr val="326CB3"/>
                </a:solidFill>
              </a:rPr>
              <a:t>Private Sector Engagement </a:t>
            </a:r>
            <a:endParaRPr sz="1500">
              <a:solidFill>
                <a:srgbClr val="326CB3"/>
              </a:solidFill>
            </a:endParaRPr>
          </a:p>
          <a:p>
            <a:pPr indent="-323850" lvl="0" marL="457200" rtl="0" algn="l">
              <a:lnSpc>
                <a:spcPct val="115000"/>
              </a:lnSpc>
              <a:spcBef>
                <a:spcPts val="0"/>
              </a:spcBef>
              <a:spcAft>
                <a:spcPts val="0"/>
              </a:spcAft>
              <a:buClr>
                <a:srgbClr val="326CB3"/>
              </a:buClr>
              <a:buSzPts val="1500"/>
              <a:buAutoNum type="arabicPeriod"/>
            </a:pPr>
            <a:r>
              <a:rPr b="1" lang="en-AU" sz="1500">
                <a:solidFill>
                  <a:srgbClr val="326CB3"/>
                </a:solidFill>
              </a:rPr>
              <a:t>Advocacy, Education, and Awareness </a:t>
            </a:r>
            <a:endParaRPr b="1" sz="1500">
              <a:solidFill>
                <a:srgbClr val="326CB3"/>
              </a:solidFill>
            </a:endParaRPr>
          </a:p>
          <a:p>
            <a:pPr indent="-323850" lvl="0" marL="457200" rtl="0" algn="l">
              <a:lnSpc>
                <a:spcPct val="115000"/>
              </a:lnSpc>
              <a:spcBef>
                <a:spcPts val="0"/>
              </a:spcBef>
              <a:spcAft>
                <a:spcPts val="0"/>
              </a:spcAft>
              <a:buClr>
                <a:srgbClr val="326CB3"/>
              </a:buClr>
              <a:buSzPts val="1500"/>
              <a:buAutoNum type="arabicPeriod"/>
            </a:pPr>
            <a:r>
              <a:rPr b="1" lang="en-AU" sz="1500">
                <a:solidFill>
                  <a:srgbClr val="326CB3"/>
                </a:solidFill>
              </a:rPr>
              <a:t>Monitoring and Evaluation Framework </a:t>
            </a:r>
            <a:endParaRPr b="1" sz="1700">
              <a:solidFill>
                <a:srgbClr val="326CB3"/>
              </a:solidFill>
              <a:highlight>
                <a:schemeClr val="lt1"/>
              </a:highlight>
            </a:endParaRPr>
          </a:p>
          <a:p>
            <a:pPr indent="0" lvl="0" marL="0" rtl="0" algn="l">
              <a:spcBef>
                <a:spcPts val="0"/>
              </a:spcBef>
              <a:spcAft>
                <a:spcPts val="0"/>
              </a:spcAft>
              <a:buNone/>
            </a:pPr>
            <a:r>
              <a:t/>
            </a:r>
            <a:endParaRPr sz="1600">
              <a:solidFill>
                <a:srgbClr val="326CB3"/>
              </a:solidFill>
            </a:endParaRPr>
          </a:p>
        </p:txBody>
      </p:sp>
      <p:sp>
        <p:nvSpPr>
          <p:cNvPr id="234" name="Google Shape;234;g2f20a29f91e_1_6"/>
          <p:cNvSpPr txBox="1"/>
          <p:nvPr/>
        </p:nvSpPr>
        <p:spPr>
          <a:xfrm>
            <a:off x="1448050" y="4357675"/>
            <a:ext cx="789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sz="1600">
                <a:solidFill>
                  <a:srgbClr val="FF9900"/>
                </a:solidFill>
              </a:rPr>
              <a:t>How do we position the Panel to respond to what is required?</a:t>
            </a:r>
            <a:endParaRPr sz="1600">
              <a:solidFill>
                <a:srgbClr val="FF99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2b47258814_0_24"/>
          <p:cNvSpPr txBox="1"/>
          <p:nvPr>
            <p:ph type="title"/>
          </p:nvPr>
        </p:nvSpPr>
        <p:spPr>
          <a:xfrm>
            <a:off x="540595" y="241710"/>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1.1 </a:t>
            </a:r>
            <a:r>
              <a:rPr lang="en-AU"/>
              <a:t>Global coordination and governance</a:t>
            </a:r>
            <a:endParaRPr/>
          </a:p>
        </p:txBody>
      </p:sp>
      <p:sp>
        <p:nvSpPr>
          <p:cNvPr id="240" name="Google Shape;240;g32b47258814_0_24"/>
          <p:cNvSpPr txBox="1"/>
          <p:nvPr/>
        </p:nvSpPr>
        <p:spPr>
          <a:xfrm>
            <a:off x="370350" y="1060300"/>
            <a:ext cx="8240700" cy="3606300"/>
          </a:xfrm>
          <a:prstGeom prst="rect">
            <a:avLst/>
          </a:prstGeom>
          <a:noFill/>
          <a:ln>
            <a:noFill/>
          </a:ln>
        </p:spPr>
        <p:txBody>
          <a:bodyPr anchorCtr="0" anchor="t" bIns="91425" lIns="91425" spcFirstLastPara="1" rIns="91425" wrap="square" tIns="91425">
            <a:spAutoFit/>
          </a:bodyPr>
          <a:lstStyle/>
          <a:p>
            <a:pPr indent="-228600" lvl="0" marL="457200" rtl="0" algn="l">
              <a:lnSpc>
                <a:spcPct val="115000"/>
              </a:lnSpc>
              <a:spcBef>
                <a:spcPts val="1200"/>
              </a:spcBef>
              <a:spcAft>
                <a:spcPts val="0"/>
              </a:spcAft>
              <a:buNone/>
            </a:pPr>
            <a:r>
              <a:rPr lang="en-AU" sz="1300">
                <a:solidFill>
                  <a:srgbClr val="326CB3"/>
                </a:solidFill>
              </a:rPr>
              <a:t>●</a:t>
            </a:r>
            <a:r>
              <a:rPr lang="en-AU" sz="900">
                <a:solidFill>
                  <a:srgbClr val="326CB3"/>
                </a:solidFill>
                <a:latin typeface="Times New Roman"/>
                <a:ea typeface="Times New Roman"/>
                <a:cs typeface="Times New Roman"/>
                <a:sym typeface="Times New Roman"/>
              </a:rPr>
              <a:t>     </a:t>
            </a:r>
            <a:r>
              <a:rPr b="1" lang="en-AU" sz="1300">
                <a:solidFill>
                  <a:srgbClr val="326CB3"/>
                </a:solidFill>
              </a:rPr>
              <a:t>Global Governance Mechanism:</a:t>
            </a:r>
            <a:r>
              <a:rPr lang="en-AU" sz="1300">
                <a:solidFill>
                  <a:srgbClr val="326CB3"/>
                </a:solidFill>
              </a:rPr>
              <a:t> Establish an </a:t>
            </a:r>
            <a:r>
              <a:rPr b="1" lang="en-AU" sz="1300">
                <a:solidFill>
                  <a:srgbClr val="326CB3"/>
                </a:solidFill>
              </a:rPr>
              <a:t>IOC Working (or expert advisory) Group on Biodiversity </a:t>
            </a:r>
            <a:r>
              <a:rPr lang="en-AU" sz="1300">
                <a:solidFill>
                  <a:srgbClr val="326CB3"/>
                </a:solidFill>
              </a:rPr>
              <a:t>to facilitate international cooperation. </a:t>
            </a:r>
            <a:r>
              <a:rPr lang="en-AU" sz="1300">
                <a:solidFill>
                  <a:srgbClr val="FF9900"/>
                </a:solidFill>
              </a:rPr>
              <a:t>A role for the Panel? What about our partnerships?</a:t>
            </a:r>
            <a:endParaRPr sz="1300">
              <a:solidFill>
                <a:srgbClr val="FF9900"/>
              </a:solidFill>
            </a:endParaRPr>
          </a:p>
          <a:p>
            <a:pPr indent="-228600" lvl="0" marL="457200" rtl="0" algn="l">
              <a:lnSpc>
                <a:spcPct val="115000"/>
              </a:lnSpc>
              <a:spcBef>
                <a:spcPts val="0"/>
              </a:spcBef>
              <a:spcAft>
                <a:spcPts val="0"/>
              </a:spcAft>
              <a:buNone/>
            </a:pPr>
            <a:r>
              <a:rPr lang="en-AU" sz="1300">
                <a:solidFill>
                  <a:srgbClr val="326CB3"/>
                </a:solidFill>
              </a:rPr>
              <a:t>●</a:t>
            </a:r>
            <a:r>
              <a:rPr lang="en-AU" sz="900">
                <a:solidFill>
                  <a:srgbClr val="326CB3"/>
                </a:solidFill>
                <a:latin typeface="Times New Roman"/>
                <a:ea typeface="Times New Roman"/>
                <a:cs typeface="Times New Roman"/>
                <a:sym typeface="Times New Roman"/>
              </a:rPr>
              <a:t>     </a:t>
            </a:r>
            <a:r>
              <a:rPr b="1" lang="en-AU" sz="1300">
                <a:solidFill>
                  <a:srgbClr val="326CB3"/>
                </a:solidFill>
              </a:rPr>
              <a:t>Priority Setting:</a:t>
            </a:r>
            <a:r>
              <a:rPr lang="en-AU" sz="1300">
                <a:solidFill>
                  <a:srgbClr val="326CB3"/>
                </a:solidFill>
              </a:rPr>
              <a:t> Identify global and regional biodiversity priorities through inclusive consultation. </a:t>
            </a:r>
            <a:r>
              <a:rPr lang="en-AU" sz="1300">
                <a:solidFill>
                  <a:schemeClr val="accent2"/>
                </a:solidFill>
              </a:rPr>
              <a:t>Actions we can take?</a:t>
            </a:r>
            <a:endParaRPr sz="1300">
              <a:solidFill>
                <a:schemeClr val="accent2"/>
              </a:solidFill>
            </a:endParaRPr>
          </a:p>
          <a:p>
            <a:pPr indent="-228600" lvl="0" marL="457200" rtl="0" algn="l">
              <a:lnSpc>
                <a:spcPct val="115000"/>
              </a:lnSpc>
              <a:spcBef>
                <a:spcPts val="0"/>
              </a:spcBef>
              <a:spcAft>
                <a:spcPts val="0"/>
              </a:spcAft>
              <a:buNone/>
            </a:pPr>
            <a:r>
              <a:rPr lang="en-AU" sz="1300">
                <a:solidFill>
                  <a:srgbClr val="326CB3"/>
                </a:solidFill>
              </a:rPr>
              <a:t>●</a:t>
            </a:r>
            <a:r>
              <a:rPr lang="en-AU" sz="900">
                <a:solidFill>
                  <a:srgbClr val="326CB3"/>
                </a:solidFill>
                <a:latin typeface="Times New Roman"/>
                <a:ea typeface="Times New Roman"/>
                <a:cs typeface="Times New Roman"/>
                <a:sym typeface="Times New Roman"/>
              </a:rPr>
              <a:t>     </a:t>
            </a:r>
            <a:r>
              <a:rPr b="1" lang="en-AU" sz="1300">
                <a:solidFill>
                  <a:srgbClr val="326CB3"/>
                </a:solidFill>
              </a:rPr>
              <a:t>Data Policy and Management:</a:t>
            </a:r>
            <a:r>
              <a:rPr lang="en-AU" sz="1300">
                <a:solidFill>
                  <a:srgbClr val="326CB3"/>
                </a:solidFill>
              </a:rPr>
              <a:t> </a:t>
            </a:r>
            <a:r>
              <a:rPr b="1" lang="en-AU" sz="1300">
                <a:solidFill>
                  <a:srgbClr val="326CB3"/>
                </a:solidFill>
              </a:rPr>
              <a:t>Define and implement policies for data sharing, ownership, and accessibility,</a:t>
            </a:r>
            <a:r>
              <a:rPr lang="en-AU" sz="1300">
                <a:solidFill>
                  <a:srgbClr val="326CB3"/>
                </a:solidFill>
              </a:rPr>
              <a:t> based on IOC data policy and OBIS implementation guidelines. </a:t>
            </a:r>
            <a:r>
              <a:rPr lang="en-AU" sz="1300">
                <a:solidFill>
                  <a:schemeClr val="accent2"/>
                </a:solidFill>
              </a:rPr>
              <a:t>EOV specification sheets, how do we promote adherence to guidelines? </a:t>
            </a:r>
            <a:endParaRPr sz="1300">
              <a:solidFill>
                <a:schemeClr val="accent2"/>
              </a:solidFill>
            </a:endParaRPr>
          </a:p>
          <a:p>
            <a:pPr indent="-228600" lvl="0" marL="457200" rtl="0" algn="l">
              <a:lnSpc>
                <a:spcPct val="115000"/>
              </a:lnSpc>
              <a:spcBef>
                <a:spcPts val="0"/>
              </a:spcBef>
              <a:spcAft>
                <a:spcPts val="0"/>
              </a:spcAft>
              <a:buNone/>
            </a:pPr>
            <a:r>
              <a:rPr lang="en-AU" sz="1300">
                <a:solidFill>
                  <a:srgbClr val="326CB3"/>
                </a:solidFill>
              </a:rPr>
              <a:t>●</a:t>
            </a:r>
            <a:r>
              <a:rPr lang="en-AU" sz="900">
                <a:solidFill>
                  <a:srgbClr val="326CB3"/>
                </a:solidFill>
                <a:latin typeface="Times New Roman"/>
                <a:ea typeface="Times New Roman"/>
                <a:cs typeface="Times New Roman"/>
                <a:sym typeface="Times New Roman"/>
              </a:rPr>
              <a:t>     </a:t>
            </a:r>
            <a:r>
              <a:rPr b="1" lang="en-AU" sz="1300">
                <a:solidFill>
                  <a:srgbClr val="326CB3"/>
                </a:solidFill>
              </a:rPr>
              <a:t>Standard Setting:</a:t>
            </a:r>
            <a:r>
              <a:rPr lang="en-AU" sz="1300">
                <a:solidFill>
                  <a:srgbClr val="326CB3"/>
                </a:solidFill>
              </a:rPr>
              <a:t> Develop and/or adopt </a:t>
            </a:r>
            <a:r>
              <a:rPr b="1" lang="en-AU" sz="1300">
                <a:solidFill>
                  <a:srgbClr val="326CB3"/>
                </a:solidFill>
              </a:rPr>
              <a:t>universal standards and methods for biodiversity data collection and data management. </a:t>
            </a:r>
            <a:r>
              <a:rPr lang="en-AU" sz="1300">
                <a:solidFill>
                  <a:schemeClr val="accent2"/>
                </a:solidFill>
              </a:rPr>
              <a:t>From EOV </a:t>
            </a:r>
            <a:r>
              <a:rPr lang="en-AU" sz="1300">
                <a:solidFill>
                  <a:schemeClr val="accent2"/>
                </a:solidFill>
              </a:rPr>
              <a:t>specification</a:t>
            </a:r>
            <a:r>
              <a:rPr lang="en-AU" sz="1300">
                <a:solidFill>
                  <a:schemeClr val="accent2"/>
                </a:solidFill>
              </a:rPr>
              <a:t> sheets → implementation plans </a:t>
            </a:r>
            <a:endParaRPr sz="1300">
              <a:solidFill>
                <a:schemeClr val="accent2"/>
              </a:solidFill>
            </a:endParaRPr>
          </a:p>
          <a:p>
            <a:pPr indent="-228600" lvl="0" marL="457200" rtl="0" algn="l">
              <a:lnSpc>
                <a:spcPct val="115000"/>
              </a:lnSpc>
              <a:spcBef>
                <a:spcPts val="0"/>
              </a:spcBef>
              <a:spcAft>
                <a:spcPts val="0"/>
              </a:spcAft>
              <a:buNone/>
            </a:pPr>
            <a:r>
              <a:rPr lang="en-AU" sz="1300">
                <a:solidFill>
                  <a:srgbClr val="326CB3"/>
                </a:solidFill>
              </a:rPr>
              <a:t>●</a:t>
            </a:r>
            <a:r>
              <a:rPr lang="en-AU" sz="900">
                <a:solidFill>
                  <a:srgbClr val="326CB3"/>
                </a:solidFill>
                <a:latin typeface="Times New Roman"/>
                <a:ea typeface="Times New Roman"/>
                <a:cs typeface="Times New Roman"/>
                <a:sym typeface="Times New Roman"/>
              </a:rPr>
              <a:t>     </a:t>
            </a:r>
            <a:r>
              <a:rPr b="1" lang="en-AU" sz="1300">
                <a:solidFill>
                  <a:srgbClr val="326CB3"/>
                </a:solidFill>
              </a:rPr>
              <a:t>Central Data Flow Pipelines:</a:t>
            </a:r>
            <a:r>
              <a:rPr lang="en-AU" sz="1300">
                <a:solidFill>
                  <a:srgbClr val="326CB3"/>
                </a:solidFill>
              </a:rPr>
              <a:t> Create and maintain robust </a:t>
            </a:r>
            <a:r>
              <a:rPr b="1" lang="en-AU" sz="1300">
                <a:solidFill>
                  <a:srgbClr val="326CB3"/>
                </a:solidFill>
              </a:rPr>
              <a:t>global pipelines for biodiversity data integration and distribution - through OBIS and ODIS. </a:t>
            </a:r>
            <a:r>
              <a:rPr lang="en-AU" sz="1300">
                <a:solidFill>
                  <a:schemeClr val="accent2"/>
                </a:solidFill>
              </a:rPr>
              <a:t>Advocate and facilitate integration to OBIS/ODIS, how do we do this?</a:t>
            </a:r>
            <a:endParaRPr sz="1300">
              <a:solidFill>
                <a:schemeClr val="accent2"/>
              </a:solidFill>
            </a:endParaRPr>
          </a:p>
          <a:p>
            <a:pPr indent="-228600" lvl="0" marL="457200" rtl="0" algn="l">
              <a:lnSpc>
                <a:spcPct val="115000"/>
              </a:lnSpc>
              <a:spcBef>
                <a:spcPts val="0"/>
              </a:spcBef>
              <a:spcAft>
                <a:spcPts val="1200"/>
              </a:spcAft>
              <a:buNone/>
            </a:pPr>
            <a:r>
              <a:rPr lang="en-AU" sz="1300">
                <a:solidFill>
                  <a:srgbClr val="326CB3"/>
                </a:solidFill>
              </a:rPr>
              <a:t>●</a:t>
            </a:r>
            <a:r>
              <a:rPr lang="en-AU" sz="900">
                <a:solidFill>
                  <a:srgbClr val="326CB3"/>
                </a:solidFill>
                <a:latin typeface="Times New Roman"/>
                <a:ea typeface="Times New Roman"/>
                <a:cs typeface="Times New Roman"/>
                <a:sym typeface="Times New Roman"/>
              </a:rPr>
              <a:t>     </a:t>
            </a:r>
            <a:r>
              <a:rPr b="1" lang="en-AU" sz="1300">
                <a:solidFill>
                  <a:srgbClr val="326CB3"/>
                </a:solidFill>
              </a:rPr>
              <a:t>Global Data Product Delivery:</a:t>
            </a:r>
            <a:r>
              <a:rPr lang="en-AU" sz="1300">
                <a:solidFill>
                  <a:srgbClr val="326CB3"/>
                </a:solidFill>
              </a:rPr>
              <a:t> Develop a system to deliver </a:t>
            </a:r>
            <a:r>
              <a:rPr b="1" lang="en-AU" sz="1300">
                <a:solidFill>
                  <a:srgbClr val="326CB3"/>
                </a:solidFill>
              </a:rPr>
              <a:t>timely, standardised and actionable biodiversity data</a:t>
            </a:r>
            <a:r>
              <a:rPr lang="en-AU" sz="1300">
                <a:solidFill>
                  <a:srgbClr val="326CB3"/>
                </a:solidFill>
              </a:rPr>
              <a:t> products to stakeholders. </a:t>
            </a:r>
            <a:r>
              <a:rPr lang="en-AU" sz="1300">
                <a:solidFill>
                  <a:schemeClr val="accent2"/>
                </a:solidFill>
              </a:rPr>
              <a:t>What specific actions can we take, any partnerships that we need to facilitate this?</a:t>
            </a:r>
            <a:endParaRPr sz="1300">
              <a:solidFill>
                <a:schemeClr val="accent2"/>
              </a:solidFill>
            </a:endParaRPr>
          </a:p>
        </p:txBody>
      </p:sp>
      <p:sp>
        <p:nvSpPr>
          <p:cNvPr id="241" name="Google Shape;241;g32b47258814_0_24"/>
          <p:cNvSpPr txBox="1"/>
          <p:nvPr/>
        </p:nvSpPr>
        <p:spPr>
          <a:xfrm>
            <a:off x="541350" y="672800"/>
            <a:ext cx="789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sz="1600">
                <a:solidFill>
                  <a:srgbClr val="FF9900"/>
                </a:solidFill>
              </a:rPr>
              <a:t>What actions are we taking or can we take</a:t>
            </a:r>
            <a:r>
              <a:rPr lang="en-AU" sz="1600">
                <a:solidFill>
                  <a:srgbClr val="FF9900"/>
                </a:solidFill>
              </a:rPr>
              <a:t>?</a:t>
            </a:r>
            <a:endParaRPr sz="1600">
              <a:solidFill>
                <a:srgbClr val="FF99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2b47258814_0_43"/>
          <p:cNvSpPr txBox="1"/>
          <p:nvPr>
            <p:ph type="title"/>
          </p:nvPr>
        </p:nvSpPr>
        <p:spPr>
          <a:xfrm>
            <a:off x="540595" y="241710"/>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1.2 Regional coordination</a:t>
            </a:r>
            <a:endParaRPr/>
          </a:p>
        </p:txBody>
      </p:sp>
      <p:sp>
        <p:nvSpPr>
          <p:cNvPr id="247" name="Google Shape;247;g32b47258814_0_43"/>
          <p:cNvSpPr txBox="1"/>
          <p:nvPr/>
        </p:nvSpPr>
        <p:spPr>
          <a:xfrm>
            <a:off x="362700" y="806250"/>
            <a:ext cx="8240700" cy="1765500"/>
          </a:xfrm>
          <a:prstGeom prst="rect">
            <a:avLst/>
          </a:prstGeom>
          <a:noFill/>
          <a:ln>
            <a:noFill/>
          </a:ln>
        </p:spPr>
        <p:txBody>
          <a:bodyPr anchorCtr="0" anchor="t" bIns="91425" lIns="91425" spcFirstLastPara="1" rIns="91425" wrap="square" tIns="91425">
            <a:spAutoFit/>
          </a:bodyPr>
          <a:lstStyle/>
          <a:p>
            <a:pPr indent="-228600" lvl="0" marL="457200" rtl="0" algn="l">
              <a:lnSpc>
                <a:spcPct val="115000"/>
              </a:lnSpc>
              <a:spcBef>
                <a:spcPts val="1200"/>
              </a:spcBef>
              <a:spcAft>
                <a:spcPts val="0"/>
              </a:spcAft>
              <a:buNone/>
            </a:pPr>
            <a:r>
              <a:rPr lang="en-AU" sz="1300">
                <a:solidFill>
                  <a:srgbClr val="326CB3"/>
                </a:solidFill>
              </a:rPr>
              <a:t>●</a:t>
            </a:r>
            <a:r>
              <a:rPr lang="en-AU" sz="900">
                <a:solidFill>
                  <a:srgbClr val="326CB3"/>
                </a:solidFill>
                <a:latin typeface="Times New Roman"/>
                <a:ea typeface="Times New Roman"/>
                <a:cs typeface="Times New Roman"/>
                <a:sym typeface="Times New Roman"/>
              </a:rPr>
              <a:t>    </a:t>
            </a:r>
            <a:r>
              <a:rPr b="1" lang="en-AU" sz="1300">
                <a:solidFill>
                  <a:srgbClr val="326CB3"/>
                </a:solidFill>
              </a:rPr>
              <a:t>Monitoring and Support for Implementation: </a:t>
            </a:r>
            <a:r>
              <a:rPr lang="en-AU" sz="1300">
                <a:solidFill>
                  <a:srgbClr val="326CB3"/>
                </a:solidFill>
              </a:rPr>
              <a:t>Facilitate coordinated regional monitoring systems to ensure alignment with global goals.</a:t>
            </a:r>
            <a:endParaRPr sz="1300">
              <a:solidFill>
                <a:srgbClr val="326CB3"/>
              </a:solidFill>
            </a:endParaRPr>
          </a:p>
          <a:p>
            <a:pPr indent="-228600" lvl="0" marL="457200" marR="0" rtl="0" algn="l">
              <a:lnSpc>
                <a:spcPct val="115000"/>
              </a:lnSpc>
              <a:spcBef>
                <a:spcPts val="0"/>
              </a:spcBef>
              <a:spcAft>
                <a:spcPts val="0"/>
              </a:spcAft>
              <a:buNone/>
            </a:pPr>
            <a:r>
              <a:rPr b="1" lang="en-AU" sz="1300">
                <a:solidFill>
                  <a:srgbClr val="326CB3"/>
                </a:solidFill>
              </a:rPr>
              <a:t>●   Stocktaking of Needs and Capacities: </a:t>
            </a:r>
            <a:r>
              <a:rPr lang="en-AU" sz="1300">
                <a:solidFill>
                  <a:srgbClr val="326CB3"/>
                </a:solidFill>
              </a:rPr>
              <a:t>Conduct regular assessments of regional needs, gaps, and capacities in biodiversity management.</a:t>
            </a:r>
            <a:endParaRPr sz="1300">
              <a:solidFill>
                <a:srgbClr val="326CB3"/>
              </a:solidFill>
            </a:endParaRPr>
          </a:p>
          <a:p>
            <a:pPr indent="-228600" lvl="0" marL="457200" marR="0" rtl="0" algn="l">
              <a:lnSpc>
                <a:spcPct val="115000"/>
              </a:lnSpc>
              <a:spcBef>
                <a:spcPts val="0"/>
              </a:spcBef>
              <a:spcAft>
                <a:spcPts val="0"/>
              </a:spcAft>
              <a:buNone/>
            </a:pPr>
            <a:r>
              <a:rPr b="1" lang="en-AU" sz="1300">
                <a:solidFill>
                  <a:srgbClr val="326CB3"/>
                </a:solidFill>
              </a:rPr>
              <a:t>●   Advocacy and Connectivity: </a:t>
            </a:r>
            <a:r>
              <a:rPr lang="en-AU" sz="1300">
                <a:solidFill>
                  <a:srgbClr val="326CB3"/>
                </a:solidFill>
              </a:rPr>
              <a:t>Act as a bridge between countries and the global mechanism to streamline communication, share best practices, and advocate for collective action.</a:t>
            </a:r>
            <a:endParaRPr sz="1300">
              <a:solidFill>
                <a:srgbClr val="326CB3"/>
              </a:solidFill>
            </a:endParaRPr>
          </a:p>
          <a:p>
            <a:pPr indent="-228600" lvl="0" marL="457200" rtl="0" algn="l">
              <a:lnSpc>
                <a:spcPct val="115000"/>
              </a:lnSpc>
              <a:spcBef>
                <a:spcPts val="0"/>
              </a:spcBef>
              <a:spcAft>
                <a:spcPts val="0"/>
              </a:spcAft>
              <a:buNone/>
            </a:pPr>
            <a:r>
              <a:t/>
            </a:r>
            <a:endParaRPr b="1" sz="1300">
              <a:solidFill>
                <a:srgbClr val="326CB3"/>
              </a:solidFill>
            </a:endParaRPr>
          </a:p>
        </p:txBody>
      </p:sp>
      <p:sp>
        <p:nvSpPr>
          <p:cNvPr id="248" name="Google Shape;248;g32b47258814_0_43"/>
          <p:cNvSpPr txBox="1"/>
          <p:nvPr/>
        </p:nvSpPr>
        <p:spPr>
          <a:xfrm>
            <a:off x="642950" y="2357425"/>
            <a:ext cx="6258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sz="1600">
                <a:solidFill>
                  <a:srgbClr val="FF9900"/>
                </a:solidFill>
              </a:rPr>
              <a:t>How do we better connect with the GOOS Regional Alliances? How do we leverage them?</a:t>
            </a:r>
            <a:endParaRPr sz="1600">
              <a:solidFill>
                <a:srgbClr val="FF99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32b47258814_0_53"/>
          <p:cNvSpPr txBox="1"/>
          <p:nvPr>
            <p:ph type="title"/>
          </p:nvPr>
        </p:nvSpPr>
        <p:spPr>
          <a:xfrm>
            <a:off x="540595" y="241710"/>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3. Science capacity development</a:t>
            </a:r>
            <a:endParaRPr/>
          </a:p>
        </p:txBody>
      </p:sp>
      <p:sp>
        <p:nvSpPr>
          <p:cNvPr id="254" name="Google Shape;254;g32b47258814_0_53"/>
          <p:cNvSpPr txBox="1"/>
          <p:nvPr/>
        </p:nvSpPr>
        <p:spPr>
          <a:xfrm>
            <a:off x="370350" y="1060300"/>
            <a:ext cx="8240700" cy="2917500"/>
          </a:xfrm>
          <a:prstGeom prst="rect">
            <a:avLst/>
          </a:prstGeom>
          <a:noFill/>
          <a:ln>
            <a:noFill/>
          </a:ln>
        </p:spPr>
        <p:txBody>
          <a:bodyPr anchorCtr="0" anchor="t" bIns="91425" lIns="91425" spcFirstLastPara="1" rIns="91425" wrap="square" tIns="91425">
            <a:spAutoFit/>
          </a:bodyPr>
          <a:lstStyle/>
          <a:p>
            <a:pPr indent="-228600" lvl="0" marL="457200" rtl="0" algn="l">
              <a:lnSpc>
                <a:spcPct val="115000"/>
              </a:lnSpc>
              <a:spcBef>
                <a:spcPts val="1200"/>
              </a:spcBef>
              <a:spcAft>
                <a:spcPts val="0"/>
              </a:spcAft>
              <a:buNone/>
            </a:pPr>
            <a:r>
              <a:rPr lang="en-AU" sz="1300">
                <a:solidFill>
                  <a:srgbClr val="326CB3"/>
                </a:solidFill>
              </a:rPr>
              <a:t>●</a:t>
            </a:r>
            <a:r>
              <a:rPr lang="en-AU" sz="900">
                <a:solidFill>
                  <a:srgbClr val="326CB3"/>
                </a:solidFill>
                <a:latin typeface="Times New Roman"/>
                <a:ea typeface="Times New Roman"/>
                <a:cs typeface="Times New Roman"/>
                <a:sym typeface="Times New Roman"/>
              </a:rPr>
              <a:t>      </a:t>
            </a:r>
            <a:r>
              <a:rPr b="1" lang="en-AU" sz="1300">
                <a:solidFill>
                  <a:srgbClr val="326CB3"/>
                </a:solidFill>
              </a:rPr>
              <a:t>Human Resources Development: </a:t>
            </a:r>
            <a:r>
              <a:rPr lang="en-AU" sz="1300">
                <a:solidFill>
                  <a:srgbClr val="326CB3"/>
                </a:solidFill>
              </a:rPr>
              <a:t>Train and upskill scientists, policymakers, and technical staff. </a:t>
            </a:r>
            <a:r>
              <a:rPr lang="en-AU" sz="1300">
                <a:solidFill>
                  <a:schemeClr val="accent2"/>
                </a:solidFill>
              </a:rPr>
              <a:t>Training on EOV framework and data management - who could we partner with? (OTGA, POGO)</a:t>
            </a:r>
            <a:endParaRPr sz="1300">
              <a:solidFill>
                <a:schemeClr val="accent2"/>
              </a:solidFill>
            </a:endParaRPr>
          </a:p>
          <a:p>
            <a:pPr indent="-228600" lvl="0" marL="457200" marR="0" rtl="0" algn="l">
              <a:lnSpc>
                <a:spcPct val="115000"/>
              </a:lnSpc>
              <a:spcBef>
                <a:spcPts val="1200"/>
              </a:spcBef>
              <a:spcAft>
                <a:spcPts val="0"/>
              </a:spcAft>
              <a:buNone/>
            </a:pPr>
            <a:r>
              <a:rPr b="1" lang="en-AU" sz="1300">
                <a:solidFill>
                  <a:srgbClr val="326CB3"/>
                </a:solidFill>
              </a:rPr>
              <a:t>●   Technical Infrastructure: </a:t>
            </a:r>
            <a:r>
              <a:rPr lang="en-AU" sz="1300">
                <a:solidFill>
                  <a:srgbClr val="326CB3"/>
                </a:solidFill>
              </a:rPr>
              <a:t>Build and maintain advanced systems for biodiversity monitoring and data management - use pilots for training and testing. </a:t>
            </a:r>
            <a:r>
              <a:rPr lang="en-AU" sz="1300">
                <a:solidFill>
                  <a:schemeClr val="accent2"/>
                </a:solidFill>
              </a:rPr>
              <a:t>The BioEco Portal - need to improve contributions to the Portal and OBIS</a:t>
            </a:r>
            <a:endParaRPr sz="1300">
              <a:solidFill>
                <a:schemeClr val="accent2"/>
              </a:solidFill>
            </a:endParaRPr>
          </a:p>
          <a:p>
            <a:pPr indent="-228600" lvl="0" marL="457200" marR="0" rtl="0" algn="l">
              <a:lnSpc>
                <a:spcPct val="115000"/>
              </a:lnSpc>
              <a:spcBef>
                <a:spcPts val="1200"/>
              </a:spcBef>
              <a:spcAft>
                <a:spcPts val="0"/>
              </a:spcAft>
              <a:buNone/>
            </a:pPr>
            <a:r>
              <a:rPr b="1" lang="en-AU" sz="1300">
                <a:solidFill>
                  <a:srgbClr val="326CB3"/>
                </a:solidFill>
              </a:rPr>
              <a:t>●   Standards and Best Practices: </a:t>
            </a:r>
            <a:r>
              <a:rPr lang="en-AU" sz="1300">
                <a:solidFill>
                  <a:srgbClr val="326CB3"/>
                </a:solidFill>
              </a:rPr>
              <a:t>Develop, disseminate and encourage the adoption of proven methodologies for biodiversity research, observations and data management and services. </a:t>
            </a:r>
            <a:r>
              <a:rPr lang="en-AU" sz="1300">
                <a:solidFill>
                  <a:schemeClr val="accent2"/>
                </a:solidFill>
              </a:rPr>
              <a:t>How do we promote the development of Best Practices? Establish a pipeline for BP endorsement, what do we need to do? (facilitated by OBPS)</a:t>
            </a:r>
            <a:endParaRPr sz="1300">
              <a:solidFill>
                <a:schemeClr val="accent2"/>
              </a:solidFill>
            </a:endParaRPr>
          </a:p>
          <a:p>
            <a:pPr indent="-228600" lvl="0" marL="457200" marR="0" rtl="0" algn="l">
              <a:lnSpc>
                <a:spcPct val="115000"/>
              </a:lnSpc>
              <a:spcBef>
                <a:spcPts val="1200"/>
              </a:spcBef>
              <a:spcAft>
                <a:spcPts val="0"/>
              </a:spcAft>
              <a:buNone/>
            </a:pPr>
            <a:r>
              <a:t/>
            </a:r>
            <a:endParaRPr b="1" sz="1300">
              <a:solidFill>
                <a:srgbClr val="326CB3"/>
              </a:solidFill>
            </a:endParaRPr>
          </a:p>
        </p:txBody>
      </p:sp>
      <p:sp>
        <p:nvSpPr>
          <p:cNvPr id="255" name="Google Shape;255;g32b47258814_0_53"/>
          <p:cNvSpPr txBox="1"/>
          <p:nvPr/>
        </p:nvSpPr>
        <p:spPr>
          <a:xfrm>
            <a:off x="541350" y="672800"/>
            <a:ext cx="789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sz="1600">
                <a:solidFill>
                  <a:srgbClr val="FF9900"/>
                </a:solidFill>
              </a:rPr>
              <a:t>Potential role for the Panel</a:t>
            </a:r>
            <a:endParaRPr sz="1600">
              <a:solidFill>
                <a:srgbClr val="FF99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32b47258814_0_60"/>
          <p:cNvSpPr txBox="1"/>
          <p:nvPr>
            <p:ph type="title"/>
          </p:nvPr>
        </p:nvSpPr>
        <p:spPr>
          <a:xfrm>
            <a:off x="540595" y="241710"/>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4. Coordinated Observations and Networks</a:t>
            </a:r>
            <a:endParaRPr/>
          </a:p>
        </p:txBody>
      </p:sp>
      <p:sp>
        <p:nvSpPr>
          <p:cNvPr id="261" name="Google Shape;261;g32b47258814_0_60"/>
          <p:cNvSpPr txBox="1"/>
          <p:nvPr/>
        </p:nvSpPr>
        <p:spPr>
          <a:xfrm>
            <a:off x="362700" y="880275"/>
            <a:ext cx="8240700" cy="3621900"/>
          </a:xfrm>
          <a:prstGeom prst="rect">
            <a:avLst/>
          </a:prstGeom>
          <a:noFill/>
          <a:ln>
            <a:noFill/>
          </a:ln>
        </p:spPr>
        <p:txBody>
          <a:bodyPr anchorCtr="0" anchor="t" bIns="91425" lIns="91425" spcFirstLastPara="1" rIns="91425" wrap="square" tIns="91425">
            <a:spAutoFit/>
          </a:bodyPr>
          <a:lstStyle/>
          <a:p>
            <a:pPr indent="-228600" lvl="0" marL="457200" rtl="0" algn="l">
              <a:lnSpc>
                <a:spcPct val="115000"/>
              </a:lnSpc>
              <a:spcBef>
                <a:spcPts val="0"/>
              </a:spcBef>
              <a:spcAft>
                <a:spcPts val="0"/>
              </a:spcAft>
              <a:buNone/>
            </a:pPr>
            <a:r>
              <a:rPr lang="en-AU">
                <a:solidFill>
                  <a:srgbClr val="326CB3"/>
                </a:solidFill>
              </a:rPr>
              <a:t>●</a:t>
            </a:r>
            <a:r>
              <a:rPr lang="en-AU" sz="1000">
                <a:solidFill>
                  <a:srgbClr val="326CB3"/>
                </a:solidFill>
                <a:latin typeface="Times New Roman"/>
                <a:ea typeface="Times New Roman"/>
                <a:cs typeface="Times New Roman"/>
                <a:sym typeface="Times New Roman"/>
              </a:rPr>
              <a:t>      </a:t>
            </a:r>
            <a:r>
              <a:rPr b="1" lang="en-AU">
                <a:solidFill>
                  <a:srgbClr val="326CB3"/>
                </a:solidFill>
              </a:rPr>
              <a:t>Human Resources Development: </a:t>
            </a:r>
            <a:r>
              <a:rPr lang="en-AU">
                <a:solidFill>
                  <a:srgbClr val="326CB3"/>
                </a:solidFill>
              </a:rPr>
              <a:t>Train and upskill scientists, policymakers, and technical staff. </a:t>
            </a:r>
            <a:r>
              <a:rPr lang="en-AU">
                <a:solidFill>
                  <a:schemeClr val="accent2"/>
                </a:solidFill>
              </a:rPr>
              <a:t>Training on EOV framework and data management?</a:t>
            </a:r>
            <a:endParaRPr>
              <a:solidFill>
                <a:schemeClr val="accent2"/>
              </a:solidFill>
            </a:endParaRPr>
          </a:p>
          <a:p>
            <a:pPr indent="-228600" lvl="0" marL="457200" marR="0" rtl="0" algn="l">
              <a:lnSpc>
                <a:spcPct val="115000"/>
              </a:lnSpc>
              <a:spcBef>
                <a:spcPts val="0"/>
              </a:spcBef>
              <a:spcAft>
                <a:spcPts val="0"/>
              </a:spcAft>
              <a:buNone/>
            </a:pPr>
            <a:r>
              <a:rPr b="1" lang="en-AU">
                <a:solidFill>
                  <a:srgbClr val="326CB3"/>
                </a:solidFill>
              </a:rPr>
              <a:t>●   </a:t>
            </a:r>
            <a:r>
              <a:rPr b="1" lang="en-AU">
                <a:solidFill>
                  <a:srgbClr val="326CB3"/>
                </a:solidFill>
              </a:rPr>
              <a:t>Operationalize Essential Ocean Variables (EOVs): </a:t>
            </a:r>
            <a:r>
              <a:rPr lang="en-AU">
                <a:solidFill>
                  <a:srgbClr val="326CB3"/>
                </a:solidFill>
              </a:rPr>
              <a:t>Govern and operationalise observation networks and programmes based on EOVs to monitor biodiversity and ecosystem changes. </a:t>
            </a:r>
            <a:r>
              <a:rPr lang="en-AU">
                <a:solidFill>
                  <a:schemeClr val="accent2"/>
                </a:solidFill>
              </a:rPr>
              <a:t>How do we approach this and demonstrate the Panels work and value? What we need to do to operationalise BioEco EOVs and be also relevant for Climate and Operational Services applications. (</a:t>
            </a:r>
            <a:r>
              <a:rPr lang="en-AU">
                <a:solidFill>
                  <a:schemeClr val="accent2"/>
                </a:solidFill>
              </a:rPr>
              <a:t>Several examples: HABS and microbes, AniBOS pilot.)</a:t>
            </a:r>
            <a:endParaRPr>
              <a:solidFill>
                <a:schemeClr val="accent2"/>
              </a:solidFill>
            </a:endParaRPr>
          </a:p>
          <a:p>
            <a:pPr indent="-228600" lvl="0" marL="457200" marR="0" rtl="0" algn="l">
              <a:lnSpc>
                <a:spcPct val="115000"/>
              </a:lnSpc>
              <a:spcBef>
                <a:spcPts val="0"/>
              </a:spcBef>
              <a:spcAft>
                <a:spcPts val="0"/>
              </a:spcAft>
              <a:buNone/>
            </a:pPr>
            <a:r>
              <a:rPr b="1" lang="en-AU">
                <a:solidFill>
                  <a:srgbClr val="326CB3"/>
                </a:solidFill>
              </a:rPr>
              <a:t>●   Collaborative Monitoring: </a:t>
            </a:r>
            <a:r>
              <a:rPr lang="en-AU">
                <a:solidFill>
                  <a:srgbClr val="326CB3"/>
                </a:solidFill>
              </a:rPr>
              <a:t>Facilitate partnerships between nations, regions, organisations, and communities for long-term observation programmes organized around networks. </a:t>
            </a:r>
            <a:r>
              <a:rPr lang="en-AU">
                <a:solidFill>
                  <a:schemeClr val="accent2"/>
                </a:solidFill>
              </a:rPr>
              <a:t>Specific actions to push this forward</a:t>
            </a:r>
            <a:endParaRPr>
              <a:solidFill>
                <a:schemeClr val="accent2"/>
              </a:solidFill>
            </a:endParaRPr>
          </a:p>
          <a:p>
            <a:pPr indent="-228600" lvl="0" marL="457200" marR="0" rtl="0" algn="l">
              <a:lnSpc>
                <a:spcPct val="115000"/>
              </a:lnSpc>
              <a:spcBef>
                <a:spcPts val="0"/>
              </a:spcBef>
              <a:spcAft>
                <a:spcPts val="0"/>
              </a:spcAft>
              <a:buNone/>
            </a:pPr>
            <a:r>
              <a:rPr b="1" lang="en-AU">
                <a:solidFill>
                  <a:srgbClr val="326CB3"/>
                </a:solidFill>
              </a:rPr>
              <a:t>●   Private sector engagement: </a:t>
            </a:r>
            <a:r>
              <a:rPr lang="en-AU">
                <a:solidFill>
                  <a:srgbClr val="326CB3"/>
                </a:solidFill>
              </a:rPr>
              <a:t>Partner with commercial, research, and private sector vessels (ships of opportunity) to collect biodiversity data during routine voyages. </a:t>
            </a:r>
            <a:r>
              <a:rPr lang="en-AU">
                <a:solidFill>
                  <a:schemeClr val="accent2"/>
                </a:solidFill>
              </a:rPr>
              <a:t>Can the Panel help? how?</a:t>
            </a:r>
            <a:endParaRPr>
              <a:solidFill>
                <a:schemeClr val="accent2"/>
              </a:solidFill>
            </a:endParaRPr>
          </a:p>
          <a:p>
            <a:pPr indent="-228600" lvl="0" marL="457200" marR="0" rtl="0" algn="l">
              <a:lnSpc>
                <a:spcPct val="115000"/>
              </a:lnSpc>
              <a:spcBef>
                <a:spcPts val="0"/>
              </a:spcBef>
              <a:spcAft>
                <a:spcPts val="0"/>
              </a:spcAft>
              <a:buNone/>
            </a:pPr>
            <a:r>
              <a:t/>
            </a:r>
            <a:endParaRPr b="1">
              <a:solidFill>
                <a:srgbClr val="326CB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d89d3980d1_0_0"/>
          <p:cNvSpPr txBox="1"/>
          <p:nvPr>
            <p:ph type="title"/>
          </p:nvPr>
        </p:nvSpPr>
        <p:spPr>
          <a:xfrm>
            <a:off x="540545" y="541735"/>
            <a:ext cx="8062800" cy="431100"/>
          </a:xfrm>
          <a:prstGeom prst="rect">
            <a:avLst/>
          </a:prstGeom>
        </p:spPr>
        <p:txBody>
          <a:bodyPr anchorCtr="0" anchor="t" bIns="0" lIns="0" spcFirstLastPara="1" rIns="0" wrap="square" tIns="0">
            <a:noAutofit/>
          </a:bodyPr>
          <a:lstStyle/>
          <a:p>
            <a:pPr indent="0" lvl="0" marL="0" marR="0" rtl="0" algn="l">
              <a:lnSpc>
                <a:spcPct val="85000"/>
              </a:lnSpc>
              <a:spcBef>
                <a:spcPts val="0"/>
              </a:spcBef>
              <a:spcAft>
                <a:spcPts val="0"/>
              </a:spcAft>
              <a:buClr>
                <a:srgbClr val="000000"/>
              </a:buClr>
              <a:buSzPts val="1400"/>
              <a:buFont typeface="Arial"/>
              <a:buNone/>
            </a:pPr>
            <a:r>
              <a:rPr lang="en-AU"/>
              <a:t>5. </a:t>
            </a:r>
            <a:r>
              <a:rPr lang="en-AU"/>
              <a:t>Financial and Resource Mobilisation </a:t>
            </a:r>
            <a:endParaRPr/>
          </a:p>
          <a:p>
            <a:pPr indent="0" lvl="0" marL="0" marR="0" rtl="0" algn="l">
              <a:lnSpc>
                <a:spcPct val="85000"/>
              </a:lnSpc>
              <a:spcBef>
                <a:spcPts val="0"/>
              </a:spcBef>
              <a:spcAft>
                <a:spcPts val="0"/>
              </a:spcAft>
              <a:buClr>
                <a:srgbClr val="000000"/>
              </a:buClr>
              <a:buSzPts val="1400"/>
              <a:buFont typeface="Arial"/>
              <a:buNone/>
            </a:pPr>
            <a:r>
              <a:t/>
            </a:r>
            <a:endParaRPr/>
          </a:p>
        </p:txBody>
      </p:sp>
      <p:sp>
        <p:nvSpPr>
          <p:cNvPr id="267" name="Google Shape;267;g2d89d3980d1_0_0"/>
          <p:cNvSpPr txBox="1"/>
          <p:nvPr>
            <p:ph idx="1" type="body"/>
          </p:nvPr>
        </p:nvSpPr>
        <p:spPr>
          <a:xfrm>
            <a:off x="540544" y="972741"/>
            <a:ext cx="8062800" cy="3462300"/>
          </a:xfrm>
          <a:prstGeom prst="rect">
            <a:avLst/>
          </a:prstGeom>
        </p:spPr>
        <p:txBody>
          <a:bodyPr anchorCtr="0" anchor="t" bIns="0" lIns="0" spcFirstLastPara="1" rIns="0" wrap="square" tIns="0">
            <a:noAutofit/>
          </a:bodyPr>
          <a:lstStyle/>
          <a:p>
            <a:pPr indent="-311150" lvl="0" marL="457200" marR="0" rtl="0" algn="l">
              <a:lnSpc>
                <a:spcPct val="115000"/>
              </a:lnSpc>
              <a:spcBef>
                <a:spcPts val="0"/>
              </a:spcBef>
              <a:spcAft>
                <a:spcPts val="0"/>
              </a:spcAft>
              <a:buClr>
                <a:srgbClr val="326CB3"/>
              </a:buClr>
              <a:buSzPts val="1300"/>
              <a:buChar char="●"/>
            </a:pPr>
            <a:r>
              <a:rPr b="1" lang="en-AU" sz="1300">
                <a:solidFill>
                  <a:srgbClr val="326CB3"/>
                </a:solidFill>
              </a:rPr>
              <a:t>Sustainable Financing Mechanism: </a:t>
            </a:r>
            <a:r>
              <a:rPr lang="en-AU" sz="1300">
                <a:solidFill>
                  <a:srgbClr val="326CB3"/>
                </a:solidFill>
              </a:rPr>
              <a:t>Develop a resource plan, create a dedicated (multi-donor) fund and monitor implementation. </a:t>
            </a:r>
            <a:r>
              <a:rPr lang="en-AU" sz="1300">
                <a:solidFill>
                  <a:srgbClr val="FF9900"/>
                </a:solidFill>
              </a:rPr>
              <a:t>What role can the panel take?</a:t>
            </a:r>
            <a:endParaRPr sz="1300">
              <a:solidFill>
                <a:srgbClr val="FF9900"/>
              </a:solidFill>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2b47258814_0_73"/>
          <p:cNvSpPr txBox="1"/>
          <p:nvPr>
            <p:ph type="title"/>
          </p:nvPr>
        </p:nvSpPr>
        <p:spPr>
          <a:xfrm>
            <a:off x="540595" y="241710"/>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6. Technology and Innovation</a:t>
            </a:r>
            <a:endParaRPr/>
          </a:p>
        </p:txBody>
      </p:sp>
      <p:sp>
        <p:nvSpPr>
          <p:cNvPr id="273" name="Google Shape;273;g32b47258814_0_73"/>
          <p:cNvSpPr txBox="1"/>
          <p:nvPr/>
        </p:nvSpPr>
        <p:spPr>
          <a:xfrm>
            <a:off x="362700" y="973150"/>
            <a:ext cx="8240700" cy="3836400"/>
          </a:xfrm>
          <a:prstGeom prst="rect">
            <a:avLst/>
          </a:prstGeom>
          <a:noFill/>
          <a:ln>
            <a:noFill/>
          </a:ln>
        </p:spPr>
        <p:txBody>
          <a:bodyPr anchorCtr="0" anchor="t" bIns="91425" lIns="91425" spcFirstLastPara="1" rIns="91425" wrap="square" tIns="91425">
            <a:spAutoFit/>
          </a:bodyPr>
          <a:lstStyle/>
          <a:p>
            <a:pPr indent="-228600" lvl="0" marL="457200" rtl="0" algn="l">
              <a:lnSpc>
                <a:spcPct val="115000"/>
              </a:lnSpc>
              <a:spcBef>
                <a:spcPts val="0"/>
              </a:spcBef>
              <a:spcAft>
                <a:spcPts val="0"/>
              </a:spcAft>
              <a:buNone/>
            </a:pPr>
            <a:r>
              <a:rPr lang="en-AU" sz="1300">
                <a:solidFill>
                  <a:srgbClr val="326CB3"/>
                </a:solidFill>
              </a:rPr>
              <a:t>●</a:t>
            </a:r>
            <a:r>
              <a:rPr lang="en-AU" sz="900">
                <a:solidFill>
                  <a:srgbClr val="326CB3"/>
                </a:solidFill>
                <a:latin typeface="Times New Roman"/>
                <a:ea typeface="Times New Roman"/>
                <a:cs typeface="Times New Roman"/>
                <a:sym typeface="Times New Roman"/>
              </a:rPr>
              <a:t>     </a:t>
            </a:r>
            <a:r>
              <a:rPr b="1" lang="en-AU" sz="1300">
                <a:solidFill>
                  <a:srgbClr val="326CB3"/>
                </a:solidFill>
              </a:rPr>
              <a:t>Emerging Technologies: </a:t>
            </a:r>
            <a:r>
              <a:rPr lang="en-AU" sz="1300">
                <a:solidFill>
                  <a:srgbClr val="326CB3"/>
                </a:solidFill>
              </a:rPr>
              <a:t>Explore the role of AI, machine learning, and autonomous systems in biodiversity monitoring and data analysis and enhance global reference databases</a:t>
            </a:r>
            <a:endParaRPr sz="1300">
              <a:solidFill>
                <a:srgbClr val="326CB3"/>
              </a:solidFill>
            </a:endParaRPr>
          </a:p>
          <a:p>
            <a:pPr indent="-228600" lvl="0" marL="457200" marR="0" rtl="0" algn="l">
              <a:lnSpc>
                <a:spcPct val="115000"/>
              </a:lnSpc>
              <a:spcBef>
                <a:spcPts val="0"/>
              </a:spcBef>
              <a:spcAft>
                <a:spcPts val="0"/>
              </a:spcAft>
              <a:buNone/>
            </a:pPr>
            <a:r>
              <a:rPr b="1" lang="en-AU" sz="1300">
                <a:solidFill>
                  <a:srgbClr val="326CB3"/>
                </a:solidFill>
              </a:rPr>
              <a:t>●   Research and Development (R&amp;D):</a:t>
            </a:r>
            <a:endParaRPr b="1" sz="1300">
              <a:solidFill>
                <a:srgbClr val="326CB3"/>
              </a:solidFill>
            </a:endParaRPr>
          </a:p>
          <a:p>
            <a:pPr indent="-228600" lvl="0" marL="914400" marR="0" rtl="0" algn="l">
              <a:lnSpc>
                <a:spcPct val="115000"/>
              </a:lnSpc>
              <a:spcBef>
                <a:spcPts val="0"/>
              </a:spcBef>
              <a:spcAft>
                <a:spcPts val="0"/>
              </a:spcAft>
              <a:buNone/>
            </a:pPr>
            <a:r>
              <a:rPr b="1" lang="en-AU" sz="1300">
                <a:solidFill>
                  <a:srgbClr val="326CB3"/>
                </a:solidFill>
              </a:rPr>
              <a:t>○   </a:t>
            </a:r>
            <a:r>
              <a:rPr lang="en-AU" sz="1300">
                <a:solidFill>
                  <a:srgbClr val="326CB3"/>
                </a:solidFill>
              </a:rPr>
              <a:t>Foster innovation in research methodologies, data processing, and predictive modelling for biodiversity conservation.</a:t>
            </a:r>
            <a:endParaRPr sz="1300">
              <a:solidFill>
                <a:srgbClr val="326CB3"/>
              </a:solidFill>
            </a:endParaRPr>
          </a:p>
          <a:p>
            <a:pPr indent="-228600" lvl="0" marL="914400" marR="0" rtl="0" algn="l">
              <a:lnSpc>
                <a:spcPct val="115000"/>
              </a:lnSpc>
              <a:spcBef>
                <a:spcPts val="0"/>
              </a:spcBef>
              <a:spcAft>
                <a:spcPts val="0"/>
              </a:spcAft>
              <a:buNone/>
            </a:pPr>
            <a:r>
              <a:rPr lang="en-AU" sz="1300">
                <a:solidFill>
                  <a:srgbClr val="326CB3"/>
                </a:solidFill>
              </a:rPr>
              <a:t>○   Develop advanced tools for integrating multidimensional datasets (e.g., genomic, observational, and ecological data).</a:t>
            </a:r>
            <a:endParaRPr sz="1300">
              <a:solidFill>
                <a:srgbClr val="326CB3"/>
              </a:solidFill>
            </a:endParaRPr>
          </a:p>
          <a:p>
            <a:pPr indent="-228600" lvl="0" marL="914400" marR="0" rtl="0" algn="l">
              <a:lnSpc>
                <a:spcPct val="115000"/>
              </a:lnSpc>
              <a:spcBef>
                <a:spcPts val="0"/>
              </a:spcBef>
              <a:spcAft>
                <a:spcPts val="0"/>
              </a:spcAft>
              <a:buNone/>
            </a:pPr>
            <a:r>
              <a:rPr lang="en-AU" sz="1300">
                <a:solidFill>
                  <a:srgbClr val="326CB3"/>
                </a:solidFill>
              </a:rPr>
              <a:t>○   Promote international collaboration in developing models to analyse biodiversity trends, assess risks, and simulate future scenarios under various management strategies.</a:t>
            </a:r>
            <a:endParaRPr sz="1300">
              <a:solidFill>
                <a:srgbClr val="326CB3"/>
              </a:solidFill>
            </a:endParaRPr>
          </a:p>
          <a:p>
            <a:pPr indent="-228600" lvl="0" marL="457200" marR="0" rtl="0" algn="l">
              <a:lnSpc>
                <a:spcPct val="115000"/>
              </a:lnSpc>
              <a:spcBef>
                <a:spcPts val="0"/>
              </a:spcBef>
              <a:spcAft>
                <a:spcPts val="0"/>
              </a:spcAft>
              <a:buNone/>
            </a:pPr>
            <a:r>
              <a:rPr b="1" lang="en-AU" sz="1300">
                <a:solidFill>
                  <a:srgbClr val="326CB3"/>
                </a:solidFill>
              </a:rPr>
              <a:t>●   Open Data Portals: </a:t>
            </a:r>
            <a:r>
              <a:rPr lang="en-AU" sz="1300">
                <a:solidFill>
                  <a:srgbClr val="326CB3"/>
                </a:solidFill>
              </a:rPr>
              <a:t>use platforms for seamless access to biodiversity data, ensuring user-friendly interfaces.</a:t>
            </a:r>
            <a:endParaRPr sz="1300">
              <a:solidFill>
                <a:srgbClr val="326CB3"/>
              </a:solidFill>
            </a:endParaRPr>
          </a:p>
          <a:p>
            <a:pPr indent="-228600" lvl="0" marL="457200" marR="0" rtl="0" algn="l">
              <a:lnSpc>
                <a:spcPct val="115000"/>
              </a:lnSpc>
              <a:spcBef>
                <a:spcPts val="0"/>
              </a:spcBef>
              <a:spcAft>
                <a:spcPts val="0"/>
              </a:spcAft>
              <a:buNone/>
            </a:pPr>
            <a:r>
              <a:rPr b="1" lang="en-AU" sz="1300">
                <a:solidFill>
                  <a:srgbClr val="326CB3"/>
                </a:solidFill>
              </a:rPr>
              <a:t>●   Citizen Science Integration: </a:t>
            </a:r>
            <a:r>
              <a:rPr lang="en-AU" sz="1300">
                <a:solidFill>
                  <a:srgbClr val="326CB3"/>
                </a:solidFill>
              </a:rPr>
              <a:t>Engage the public in biodiversity monitoring through technology-enabled citizen science initiatives.</a:t>
            </a:r>
            <a:endParaRPr sz="1300">
              <a:solidFill>
                <a:srgbClr val="326CB3"/>
              </a:solidFill>
            </a:endParaRPr>
          </a:p>
          <a:p>
            <a:pPr indent="-228600" lvl="0" marL="457200" marR="0" rtl="0" algn="l">
              <a:lnSpc>
                <a:spcPct val="115000"/>
              </a:lnSpc>
              <a:spcBef>
                <a:spcPts val="0"/>
              </a:spcBef>
              <a:spcAft>
                <a:spcPts val="0"/>
              </a:spcAft>
              <a:buNone/>
            </a:pPr>
            <a:r>
              <a:rPr b="1" lang="en-AU" sz="1300">
                <a:solidFill>
                  <a:srgbClr val="326CB3"/>
                </a:solidFill>
              </a:rPr>
              <a:t>●   Real-time actionable information: </a:t>
            </a:r>
            <a:r>
              <a:rPr lang="en-AU" sz="1300">
                <a:solidFill>
                  <a:srgbClr val="326CB3"/>
                </a:solidFill>
              </a:rPr>
              <a:t>Increase the availability of real-time or near real-time biodiversity products that can support assessment and timely action.</a:t>
            </a:r>
            <a:endParaRPr sz="1300">
              <a:solidFill>
                <a:srgbClr val="326CB3"/>
              </a:solidFill>
            </a:endParaRPr>
          </a:p>
          <a:p>
            <a:pPr indent="-228600" lvl="0" marL="457200" marR="0" rtl="0" algn="l">
              <a:lnSpc>
                <a:spcPct val="115000"/>
              </a:lnSpc>
              <a:spcBef>
                <a:spcPts val="0"/>
              </a:spcBef>
              <a:spcAft>
                <a:spcPts val="0"/>
              </a:spcAft>
              <a:buNone/>
            </a:pPr>
            <a:r>
              <a:t/>
            </a:r>
            <a:endParaRPr b="1" sz="1300">
              <a:solidFill>
                <a:srgbClr val="326CB3"/>
              </a:solidFill>
            </a:endParaRPr>
          </a:p>
        </p:txBody>
      </p:sp>
      <p:sp>
        <p:nvSpPr>
          <p:cNvPr id="274" name="Google Shape;274;g32b47258814_0_73"/>
          <p:cNvSpPr txBox="1"/>
          <p:nvPr/>
        </p:nvSpPr>
        <p:spPr>
          <a:xfrm>
            <a:off x="622650" y="541350"/>
            <a:ext cx="789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sz="1600">
                <a:solidFill>
                  <a:srgbClr val="FF9900"/>
                </a:solidFill>
              </a:rPr>
              <a:t>What role can the </a:t>
            </a:r>
            <a:r>
              <a:rPr lang="en-AU" sz="1600">
                <a:solidFill>
                  <a:srgbClr val="FF9900"/>
                </a:solidFill>
              </a:rPr>
              <a:t>Panel take?</a:t>
            </a:r>
            <a:endParaRPr sz="1600">
              <a:solidFill>
                <a:srgbClr val="FF99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32b47258814_0_80"/>
          <p:cNvSpPr txBox="1"/>
          <p:nvPr>
            <p:ph type="title"/>
          </p:nvPr>
        </p:nvSpPr>
        <p:spPr>
          <a:xfrm>
            <a:off x="540595" y="241710"/>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8. Advocacy, Education and Awareness</a:t>
            </a:r>
            <a:endParaRPr/>
          </a:p>
        </p:txBody>
      </p:sp>
      <p:sp>
        <p:nvSpPr>
          <p:cNvPr id="280" name="Google Shape;280;g32b47258814_0_80"/>
          <p:cNvSpPr txBox="1"/>
          <p:nvPr/>
        </p:nvSpPr>
        <p:spPr>
          <a:xfrm>
            <a:off x="641575" y="801700"/>
            <a:ext cx="7638000" cy="1960200"/>
          </a:xfrm>
          <a:prstGeom prst="rect">
            <a:avLst/>
          </a:prstGeom>
          <a:noFill/>
          <a:ln>
            <a:noFill/>
          </a:ln>
        </p:spPr>
        <p:txBody>
          <a:bodyPr anchorCtr="0" anchor="t" bIns="91425" lIns="91425" spcFirstLastPara="1" rIns="91425" wrap="square" tIns="91425">
            <a:spAutoFit/>
          </a:bodyPr>
          <a:lstStyle/>
          <a:p>
            <a:pPr indent="-228600" lvl="0" marL="457200" marR="0" rtl="0" algn="l">
              <a:lnSpc>
                <a:spcPct val="115000"/>
              </a:lnSpc>
              <a:spcBef>
                <a:spcPts val="0"/>
              </a:spcBef>
              <a:spcAft>
                <a:spcPts val="0"/>
              </a:spcAft>
              <a:buNone/>
            </a:pPr>
            <a:r>
              <a:t/>
            </a:r>
            <a:endParaRPr sz="1100">
              <a:solidFill>
                <a:schemeClr val="dk1"/>
              </a:solidFill>
            </a:endParaRPr>
          </a:p>
          <a:p>
            <a:pPr indent="-311150" lvl="0" marL="457200" marR="0" rtl="0" algn="l">
              <a:lnSpc>
                <a:spcPct val="115000"/>
              </a:lnSpc>
              <a:spcBef>
                <a:spcPts val="0"/>
              </a:spcBef>
              <a:spcAft>
                <a:spcPts val="0"/>
              </a:spcAft>
              <a:buClr>
                <a:srgbClr val="326CB3"/>
              </a:buClr>
              <a:buSzPts val="1300"/>
              <a:buChar char="●"/>
            </a:pPr>
            <a:r>
              <a:rPr b="1" lang="en-AU" sz="1300">
                <a:solidFill>
                  <a:srgbClr val="326CB3"/>
                </a:solidFill>
              </a:rPr>
              <a:t>Biodiversity Literacy: </a:t>
            </a:r>
            <a:r>
              <a:rPr lang="en-AU" sz="1300">
                <a:solidFill>
                  <a:srgbClr val="326CB3"/>
                </a:solidFill>
              </a:rPr>
              <a:t>Develop global educational campaigns to improve understanding of biodiversity's importance.</a:t>
            </a:r>
            <a:endParaRPr sz="1300">
              <a:solidFill>
                <a:srgbClr val="326CB3"/>
              </a:solidFill>
            </a:endParaRPr>
          </a:p>
          <a:p>
            <a:pPr indent="-311150" lvl="0" marL="457200" marR="0" rtl="0" algn="l">
              <a:lnSpc>
                <a:spcPct val="115000"/>
              </a:lnSpc>
              <a:spcBef>
                <a:spcPts val="0"/>
              </a:spcBef>
              <a:spcAft>
                <a:spcPts val="0"/>
              </a:spcAft>
              <a:buClr>
                <a:srgbClr val="326CB3"/>
              </a:buClr>
              <a:buSzPts val="1300"/>
              <a:buChar char="●"/>
            </a:pPr>
            <a:r>
              <a:rPr b="1" lang="en-AU" sz="1300">
                <a:solidFill>
                  <a:srgbClr val="326CB3"/>
                </a:solidFill>
              </a:rPr>
              <a:t>Youth/Citizen Science Engagement: </a:t>
            </a:r>
            <a:r>
              <a:rPr lang="en-AU" sz="1300">
                <a:solidFill>
                  <a:srgbClr val="326CB3"/>
                </a:solidFill>
              </a:rPr>
              <a:t>Involve young people in biodiversity initiatives to foster long-term stewardship.</a:t>
            </a:r>
            <a:endParaRPr sz="1300">
              <a:solidFill>
                <a:srgbClr val="326CB3"/>
              </a:solidFill>
            </a:endParaRPr>
          </a:p>
          <a:p>
            <a:pPr indent="-311150" lvl="0" marL="457200" marR="0" rtl="0" algn="l">
              <a:lnSpc>
                <a:spcPct val="115000"/>
              </a:lnSpc>
              <a:spcBef>
                <a:spcPts val="0"/>
              </a:spcBef>
              <a:spcAft>
                <a:spcPts val="0"/>
              </a:spcAft>
              <a:buClr>
                <a:srgbClr val="326CB3"/>
              </a:buClr>
              <a:buSzPts val="1300"/>
              <a:buChar char="●"/>
            </a:pPr>
            <a:r>
              <a:rPr b="1" lang="en-AU" sz="1300">
                <a:solidFill>
                  <a:srgbClr val="326CB3"/>
                </a:solidFill>
              </a:rPr>
              <a:t>Communication and Awareness: </a:t>
            </a:r>
            <a:r>
              <a:rPr lang="en-AU" sz="1300">
                <a:solidFill>
                  <a:srgbClr val="326CB3"/>
                </a:solidFill>
              </a:rPr>
              <a:t>develop an effective communication strategy. </a:t>
            </a:r>
            <a:r>
              <a:rPr lang="en-AU" sz="1300">
                <a:solidFill>
                  <a:schemeClr val="accent2"/>
                </a:solidFill>
              </a:rPr>
              <a:t>What current tools do we have and what can we develop to elevate and communicate the work of the Panel, the uptake of BioEco EOVs and data management practices? </a:t>
            </a:r>
            <a:endParaRPr sz="110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2b47258814_0_88"/>
          <p:cNvSpPr txBox="1"/>
          <p:nvPr>
            <p:ph type="title"/>
          </p:nvPr>
        </p:nvSpPr>
        <p:spPr>
          <a:xfrm>
            <a:off x="540595" y="241710"/>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9. Monitoring and Evaluation Framework</a:t>
            </a:r>
            <a:endParaRPr/>
          </a:p>
        </p:txBody>
      </p:sp>
      <p:sp>
        <p:nvSpPr>
          <p:cNvPr id="286" name="Google Shape;286;g32b47258814_0_88"/>
          <p:cNvSpPr txBox="1"/>
          <p:nvPr/>
        </p:nvSpPr>
        <p:spPr>
          <a:xfrm>
            <a:off x="362700" y="880275"/>
            <a:ext cx="8240700" cy="2609700"/>
          </a:xfrm>
          <a:prstGeom prst="rect">
            <a:avLst/>
          </a:prstGeom>
          <a:noFill/>
          <a:ln>
            <a:noFill/>
          </a:ln>
        </p:spPr>
        <p:txBody>
          <a:bodyPr anchorCtr="0" anchor="t" bIns="91425" lIns="91425" spcFirstLastPara="1" rIns="91425" wrap="square" tIns="91425">
            <a:spAutoFit/>
          </a:bodyPr>
          <a:lstStyle/>
          <a:p>
            <a:pPr indent="-228600" lvl="0" marL="457200" rtl="0" algn="l">
              <a:lnSpc>
                <a:spcPct val="115000"/>
              </a:lnSpc>
              <a:spcBef>
                <a:spcPts val="0"/>
              </a:spcBef>
              <a:spcAft>
                <a:spcPts val="0"/>
              </a:spcAft>
              <a:buNone/>
            </a:pPr>
            <a:r>
              <a:rPr lang="en-AU" sz="1300">
                <a:solidFill>
                  <a:srgbClr val="326CB3"/>
                </a:solidFill>
              </a:rPr>
              <a:t>●</a:t>
            </a:r>
            <a:r>
              <a:rPr lang="en-AU" sz="900">
                <a:solidFill>
                  <a:srgbClr val="326CB3"/>
                </a:solidFill>
                <a:latin typeface="Times New Roman"/>
                <a:ea typeface="Times New Roman"/>
                <a:cs typeface="Times New Roman"/>
                <a:sym typeface="Times New Roman"/>
              </a:rPr>
              <a:t>     </a:t>
            </a:r>
            <a:r>
              <a:rPr b="1" lang="en-AU" sz="1300">
                <a:solidFill>
                  <a:srgbClr val="326CB3"/>
                </a:solidFill>
              </a:rPr>
              <a:t>Integrated Monitoring System</a:t>
            </a:r>
            <a:r>
              <a:rPr lang="en-AU" sz="1300">
                <a:solidFill>
                  <a:srgbClr val="326CB3"/>
                </a:solidFill>
              </a:rPr>
              <a:t>: Create a global biodiversity monitoring system that tracks local, national, and regional efforts. </a:t>
            </a:r>
            <a:r>
              <a:rPr lang="en-AU" sz="1300">
                <a:solidFill>
                  <a:schemeClr val="accent2"/>
                </a:solidFill>
              </a:rPr>
              <a:t>Improving the BioEco Portal → how do we capture monitoring programs around the world</a:t>
            </a:r>
            <a:endParaRPr sz="1300">
              <a:solidFill>
                <a:schemeClr val="accent2"/>
              </a:solidFill>
            </a:endParaRPr>
          </a:p>
          <a:p>
            <a:pPr indent="-228600" lvl="0" marL="457200" marR="0" rtl="0" algn="l">
              <a:lnSpc>
                <a:spcPct val="115000"/>
              </a:lnSpc>
              <a:spcBef>
                <a:spcPts val="0"/>
              </a:spcBef>
              <a:spcAft>
                <a:spcPts val="0"/>
              </a:spcAft>
              <a:buNone/>
            </a:pPr>
            <a:r>
              <a:rPr lang="en-AU" sz="1300">
                <a:solidFill>
                  <a:srgbClr val="326CB3"/>
                </a:solidFill>
              </a:rPr>
              <a:t>●   </a:t>
            </a:r>
            <a:r>
              <a:rPr b="1" lang="en-AU" sz="1300">
                <a:solidFill>
                  <a:srgbClr val="326CB3"/>
                </a:solidFill>
              </a:rPr>
              <a:t>Adaptive Management</a:t>
            </a:r>
            <a:r>
              <a:rPr lang="en-AU" sz="1300">
                <a:solidFill>
                  <a:srgbClr val="326CB3"/>
                </a:solidFill>
              </a:rPr>
              <a:t>: Ensure that the framework evolves based on lessons learned and new scientific insights.</a:t>
            </a:r>
            <a:endParaRPr sz="1300">
              <a:solidFill>
                <a:srgbClr val="326CB3"/>
              </a:solidFill>
            </a:endParaRPr>
          </a:p>
          <a:p>
            <a:pPr indent="-228600" lvl="0" marL="457200" marR="0" rtl="0" algn="l">
              <a:lnSpc>
                <a:spcPct val="115000"/>
              </a:lnSpc>
              <a:spcBef>
                <a:spcPts val="0"/>
              </a:spcBef>
              <a:spcAft>
                <a:spcPts val="0"/>
              </a:spcAft>
              <a:buNone/>
            </a:pPr>
            <a:r>
              <a:rPr lang="en-AU" sz="1300">
                <a:solidFill>
                  <a:srgbClr val="326CB3"/>
                </a:solidFill>
              </a:rPr>
              <a:t>●   </a:t>
            </a:r>
            <a:r>
              <a:rPr b="1" lang="en-AU" sz="1300">
                <a:solidFill>
                  <a:srgbClr val="326CB3"/>
                </a:solidFill>
              </a:rPr>
              <a:t>Accountability Mechanisms</a:t>
            </a:r>
            <a:r>
              <a:rPr lang="en-AU" sz="1300">
                <a:solidFill>
                  <a:srgbClr val="326CB3"/>
                </a:solidFill>
              </a:rPr>
              <a:t>: Establish clear roles, responsibilities, and reporting structures at all levels.</a:t>
            </a:r>
            <a:endParaRPr sz="1300">
              <a:solidFill>
                <a:srgbClr val="326CB3"/>
              </a:solidFill>
            </a:endParaRPr>
          </a:p>
          <a:p>
            <a:pPr indent="-228600" lvl="0" marL="457200" marR="0" rtl="0" algn="l">
              <a:lnSpc>
                <a:spcPct val="115000"/>
              </a:lnSpc>
              <a:spcBef>
                <a:spcPts val="0"/>
              </a:spcBef>
              <a:spcAft>
                <a:spcPts val="0"/>
              </a:spcAft>
              <a:buNone/>
            </a:pPr>
            <a:r>
              <a:rPr lang="en-AU" sz="1300">
                <a:solidFill>
                  <a:schemeClr val="accent2"/>
                </a:solidFill>
              </a:rPr>
              <a:t>Panel </a:t>
            </a:r>
            <a:r>
              <a:rPr lang="en-AU" sz="1300">
                <a:solidFill>
                  <a:schemeClr val="accent2"/>
                </a:solidFill>
              </a:rPr>
              <a:t>accountability - </a:t>
            </a:r>
            <a:r>
              <a:rPr lang="en-AU" sz="1300">
                <a:solidFill>
                  <a:schemeClr val="accent2"/>
                </a:solidFill>
              </a:rPr>
              <a:t>What KPIs can we ID that evaluates our work and implementation and update of BioEco EOVs?</a:t>
            </a:r>
            <a:endParaRPr sz="1300">
              <a:solidFill>
                <a:schemeClr val="accent2"/>
              </a:solidFill>
            </a:endParaRPr>
          </a:p>
          <a:p>
            <a:pPr indent="-228600" lvl="0" marL="457200" marR="0" rtl="0" algn="l">
              <a:lnSpc>
                <a:spcPct val="115000"/>
              </a:lnSpc>
              <a:spcBef>
                <a:spcPts val="1200"/>
              </a:spcBef>
              <a:spcAft>
                <a:spcPts val="0"/>
              </a:spcAft>
              <a:buNone/>
            </a:pPr>
            <a:r>
              <a:t/>
            </a:r>
            <a:endParaRPr b="1" sz="1300">
              <a:solidFill>
                <a:srgbClr val="326CB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ed700815df_0_1"/>
          <p:cNvSpPr txBox="1"/>
          <p:nvPr>
            <p:ph idx="12" type="sldNum"/>
          </p:nvPr>
        </p:nvSpPr>
        <p:spPr>
          <a:xfrm>
            <a:off x="6328209" y="3652242"/>
            <a:ext cx="144900" cy="1068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800"/>
              <a:buFont typeface="Arial"/>
              <a:buNone/>
            </a:pPr>
            <a:fld id="{00000000-1234-1234-1234-123412341234}" type="slidenum">
              <a:rPr lang="en-AU"/>
              <a:t>‹#›</a:t>
            </a:fld>
            <a:endParaRPr/>
          </a:p>
        </p:txBody>
      </p:sp>
      <p:pic>
        <p:nvPicPr>
          <p:cNvPr id="169" name="Google Shape;169;g2ed700815df_0_1"/>
          <p:cNvPicPr preferRelativeResize="0"/>
          <p:nvPr/>
        </p:nvPicPr>
        <p:blipFill rotWithShape="1">
          <a:blip r:embed="rId3">
            <a:alphaModFix/>
          </a:blip>
          <a:srcRect b="0" l="0" r="0" t="0"/>
          <a:stretch/>
        </p:blipFill>
        <p:spPr>
          <a:xfrm>
            <a:off x="504400" y="720650"/>
            <a:ext cx="596675" cy="596653"/>
          </a:xfrm>
          <a:prstGeom prst="rect">
            <a:avLst/>
          </a:prstGeom>
          <a:noFill/>
          <a:ln>
            <a:noFill/>
          </a:ln>
        </p:spPr>
      </p:pic>
      <p:pic>
        <p:nvPicPr>
          <p:cNvPr id="170" name="Google Shape;170;g2ed700815df_0_1"/>
          <p:cNvPicPr preferRelativeResize="0"/>
          <p:nvPr/>
        </p:nvPicPr>
        <p:blipFill rotWithShape="1">
          <a:blip r:embed="rId4">
            <a:alphaModFix/>
          </a:blip>
          <a:srcRect b="0" l="0" r="0" t="0"/>
          <a:stretch/>
        </p:blipFill>
        <p:spPr>
          <a:xfrm>
            <a:off x="531175" y="1583450"/>
            <a:ext cx="537475" cy="537475"/>
          </a:xfrm>
          <a:prstGeom prst="rect">
            <a:avLst/>
          </a:prstGeom>
          <a:noFill/>
          <a:ln>
            <a:noFill/>
          </a:ln>
        </p:spPr>
      </p:pic>
      <p:sp>
        <p:nvSpPr>
          <p:cNvPr id="171" name="Google Shape;171;g2ed700815df_0_1"/>
          <p:cNvSpPr txBox="1"/>
          <p:nvPr/>
        </p:nvSpPr>
        <p:spPr>
          <a:xfrm>
            <a:off x="1412100" y="819125"/>
            <a:ext cx="4196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The meeting is hybrid and will be recorded</a:t>
            </a:r>
            <a:endParaRPr b="0" i="0" sz="1400" u="none" cap="none" strike="noStrike">
              <a:solidFill>
                <a:srgbClr val="000000"/>
              </a:solidFill>
              <a:latin typeface="Arial"/>
              <a:ea typeface="Arial"/>
              <a:cs typeface="Arial"/>
              <a:sym typeface="Arial"/>
            </a:endParaRPr>
          </a:p>
        </p:txBody>
      </p:sp>
      <p:sp>
        <p:nvSpPr>
          <p:cNvPr id="172" name="Google Shape;172;g2ed700815df_0_1"/>
          <p:cNvSpPr txBox="1"/>
          <p:nvPr/>
        </p:nvSpPr>
        <p:spPr>
          <a:xfrm>
            <a:off x="1412100" y="1657325"/>
            <a:ext cx="4196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AU"/>
              <a:t>Online attendees, p</a:t>
            </a:r>
            <a:r>
              <a:rPr b="0" i="0" lang="en-AU" sz="1400" u="none" cap="none" strike="noStrike">
                <a:solidFill>
                  <a:srgbClr val="000000"/>
                </a:solidFill>
                <a:latin typeface="Arial"/>
                <a:ea typeface="Arial"/>
                <a:cs typeface="Arial"/>
                <a:sym typeface="Arial"/>
              </a:rPr>
              <a:t>lease mute yourself unless speaking </a:t>
            </a:r>
            <a:endParaRPr b="0" i="0" sz="1400" u="none" cap="none" strike="noStrike">
              <a:solidFill>
                <a:srgbClr val="000000"/>
              </a:solidFill>
              <a:latin typeface="Arial"/>
              <a:ea typeface="Arial"/>
              <a:cs typeface="Arial"/>
              <a:sym typeface="Arial"/>
            </a:endParaRPr>
          </a:p>
        </p:txBody>
      </p:sp>
      <p:pic>
        <p:nvPicPr>
          <p:cNvPr id="173" name="Google Shape;173;g2ed700815df_0_1"/>
          <p:cNvPicPr preferRelativeResize="0"/>
          <p:nvPr/>
        </p:nvPicPr>
        <p:blipFill rotWithShape="1">
          <a:blip r:embed="rId5">
            <a:alphaModFix/>
          </a:blip>
          <a:srcRect b="0" l="0" r="0" t="0"/>
          <a:stretch/>
        </p:blipFill>
        <p:spPr>
          <a:xfrm>
            <a:off x="639475" y="2424475"/>
            <a:ext cx="429175" cy="496400"/>
          </a:xfrm>
          <a:prstGeom prst="rect">
            <a:avLst/>
          </a:prstGeom>
          <a:noFill/>
          <a:ln>
            <a:noFill/>
          </a:ln>
        </p:spPr>
      </p:pic>
      <p:sp>
        <p:nvSpPr>
          <p:cNvPr id="174" name="Google Shape;174;g2ed700815df_0_1"/>
          <p:cNvSpPr txBox="1"/>
          <p:nvPr/>
        </p:nvSpPr>
        <p:spPr>
          <a:xfrm>
            <a:off x="1412100" y="2419325"/>
            <a:ext cx="4196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AU"/>
              <a:t>Everyone r</a:t>
            </a:r>
            <a:r>
              <a:rPr b="0" i="0" lang="en-AU" sz="1400" u="none" cap="none" strike="noStrike">
                <a:solidFill>
                  <a:srgbClr val="000000"/>
                </a:solidFill>
                <a:latin typeface="Arial"/>
                <a:ea typeface="Arial"/>
                <a:cs typeface="Arial"/>
                <a:sym typeface="Arial"/>
              </a:rPr>
              <a:t>aise your hand</a:t>
            </a:r>
            <a:r>
              <a:rPr lang="en-AU"/>
              <a:t>. Speak loudly for online colleagues</a:t>
            </a:r>
            <a:endParaRPr b="0" i="0" sz="1400" u="none" cap="none" strike="noStrike">
              <a:solidFill>
                <a:srgbClr val="000000"/>
              </a:solidFill>
              <a:latin typeface="Arial"/>
              <a:ea typeface="Arial"/>
              <a:cs typeface="Arial"/>
              <a:sym typeface="Arial"/>
            </a:endParaRPr>
          </a:p>
        </p:txBody>
      </p:sp>
      <p:pic>
        <p:nvPicPr>
          <p:cNvPr id="175" name="Google Shape;175;g2ed700815df_0_1"/>
          <p:cNvPicPr preferRelativeResize="0"/>
          <p:nvPr/>
        </p:nvPicPr>
        <p:blipFill rotWithShape="1">
          <a:blip r:embed="rId6">
            <a:alphaModFix/>
          </a:blip>
          <a:srcRect b="0" l="0" r="0" t="0"/>
          <a:stretch/>
        </p:blipFill>
        <p:spPr>
          <a:xfrm>
            <a:off x="5762025" y="885825"/>
            <a:ext cx="2885300" cy="3117950"/>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32bc68ae7c5_0_0"/>
          <p:cNvSpPr txBox="1"/>
          <p:nvPr>
            <p:ph type="title"/>
          </p:nvPr>
        </p:nvSpPr>
        <p:spPr>
          <a:xfrm>
            <a:off x="540545" y="541735"/>
            <a:ext cx="8062800" cy="43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AU"/>
              <a:t>What about the Panel’s needs?</a:t>
            </a:r>
            <a:endParaRPr/>
          </a:p>
        </p:txBody>
      </p:sp>
      <p:sp>
        <p:nvSpPr>
          <p:cNvPr id="292" name="Google Shape;292;g32bc68ae7c5_0_0"/>
          <p:cNvSpPr txBox="1"/>
          <p:nvPr>
            <p:ph idx="1" type="body"/>
          </p:nvPr>
        </p:nvSpPr>
        <p:spPr>
          <a:xfrm>
            <a:off x="540544" y="972741"/>
            <a:ext cx="8062800" cy="346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AU" sz="1700">
                <a:solidFill>
                  <a:srgbClr val="FF9900"/>
                </a:solidFill>
              </a:rPr>
              <a:t>Where are our biggest gaps and what do we need to advance regionally and nationally?</a:t>
            </a:r>
            <a:endParaRPr sz="1700">
              <a:solidFill>
                <a:srgbClr val="FF9900"/>
              </a:solidFill>
            </a:endParaRPr>
          </a:p>
          <a:p>
            <a:pPr indent="0" lvl="0" marL="0" rtl="0" algn="l">
              <a:spcBef>
                <a:spcPts val="0"/>
              </a:spcBef>
              <a:spcAft>
                <a:spcPts val="0"/>
              </a:spcAft>
              <a:buNone/>
            </a:pPr>
            <a:r>
              <a:t/>
            </a:r>
            <a:endParaRPr sz="1700">
              <a:solidFill>
                <a:srgbClr val="FF9900"/>
              </a:solidFill>
            </a:endParaRPr>
          </a:p>
          <a:p>
            <a:pPr indent="0" lvl="0" marL="0" rtl="0" algn="l">
              <a:spcBef>
                <a:spcPts val="0"/>
              </a:spcBef>
              <a:spcAft>
                <a:spcPts val="0"/>
              </a:spcAft>
              <a:buNone/>
            </a:pPr>
            <a:r>
              <a:rPr lang="en-AU" sz="1700">
                <a:solidFill>
                  <a:srgbClr val="FF9900"/>
                </a:solidFill>
              </a:rPr>
              <a:t>MPAs, future proofing the Panel’s work?</a:t>
            </a:r>
            <a:endParaRPr sz="1700">
              <a:solidFill>
                <a:srgbClr val="FF9900"/>
              </a:solidFill>
            </a:endParaRPr>
          </a:p>
          <a:p>
            <a:pPr indent="0" lvl="0" marL="0" rtl="0" algn="l">
              <a:spcBef>
                <a:spcPts val="0"/>
              </a:spcBef>
              <a:spcAft>
                <a:spcPts val="0"/>
              </a:spcAft>
              <a:buNone/>
            </a:pPr>
            <a:r>
              <a:t/>
            </a:r>
            <a:endParaRPr sz="1700">
              <a:solidFill>
                <a:srgbClr val="FF9900"/>
              </a:solidFill>
            </a:endParaRPr>
          </a:p>
          <a:p>
            <a:pPr indent="0" lvl="0" marL="0" rtl="0" algn="l">
              <a:spcBef>
                <a:spcPts val="0"/>
              </a:spcBef>
              <a:spcAft>
                <a:spcPts val="0"/>
              </a:spcAft>
              <a:buNone/>
            </a:pPr>
            <a:r>
              <a:rPr lang="en-AU" sz="1700">
                <a:solidFill>
                  <a:srgbClr val="FF9900"/>
                </a:solidFill>
              </a:rPr>
              <a:t>How and what we need to do to make ourselves relevant to all GOOS application areas? Operational services and climate</a:t>
            </a:r>
            <a:endParaRPr sz="1700">
              <a:solidFill>
                <a:srgbClr val="FF99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2b47258814_0_68"/>
          <p:cNvSpPr txBox="1"/>
          <p:nvPr>
            <p:ph type="title"/>
          </p:nvPr>
        </p:nvSpPr>
        <p:spPr>
          <a:xfrm>
            <a:off x="540545" y="541735"/>
            <a:ext cx="8062800" cy="43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AU"/>
              <a:t>Can we define some actions?</a:t>
            </a:r>
            <a:endParaRPr/>
          </a:p>
        </p:txBody>
      </p:sp>
      <p:sp>
        <p:nvSpPr>
          <p:cNvPr id="298" name="Google Shape;298;g32b47258814_0_68"/>
          <p:cNvSpPr txBox="1"/>
          <p:nvPr>
            <p:ph idx="1" type="body"/>
          </p:nvPr>
        </p:nvSpPr>
        <p:spPr>
          <a:xfrm>
            <a:off x="2160672" y="2059344"/>
            <a:ext cx="3549000" cy="102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AU" sz="2800"/>
              <a:t>Miro Board </a:t>
            </a:r>
            <a:r>
              <a:rPr lang="en-AU" sz="2800" u="sng">
                <a:solidFill>
                  <a:schemeClr val="hlink"/>
                </a:solidFill>
                <a:hlinkClick r:id="rId3"/>
              </a:rPr>
              <a:t>link</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31253481a16_0_33"/>
          <p:cNvSpPr txBox="1"/>
          <p:nvPr>
            <p:ph type="ctrTitle"/>
          </p:nvPr>
        </p:nvSpPr>
        <p:spPr>
          <a:xfrm>
            <a:off x="1439900" y="2571750"/>
            <a:ext cx="6140400" cy="579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300"/>
              <a:buFont typeface="Arial"/>
              <a:buNone/>
            </a:pPr>
            <a:r>
              <a:rPr lang="en-AU" sz="3100"/>
              <a:t>Biodiversity Plan</a:t>
            </a:r>
            <a:endParaRPr sz="3100"/>
          </a:p>
        </p:txBody>
      </p:sp>
      <p:pic>
        <p:nvPicPr>
          <p:cNvPr id="304" name="Google Shape;304;g31253481a16_0_33"/>
          <p:cNvPicPr preferRelativeResize="0"/>
          <p:nvPr/>
        </p:nvPicPr>
        <p:blipFill rotWithShape="1">
          <a:blip r:embed="rId3">
            <a:alphaModFix/>
          </a:blip>
          <a:srcRect b="0" l="0" r="0" t="0"/>
          <a:stretch/>
        </p:blipFill>
        <p:spPr>
          <a:xfrm>
            <a:off x="5192141" y="353194"/>
            <a:ext cx="3775912" cy="982013"/>
          </a:xfrm>
          <a:prstGeom prst="rect">
            <a:avLst/>
          </a:prstGeom>
          <a:noFill/>
          <a:ln>
            <a:noFill/>
          </a:ln>
        </p:spPr>
      </p:pic>
      <p:sp>
        <p:nvSpPr>
          <p:cNvPr id="305" name="Google Shape;305;g31253481a16_0_33"/>
          <p:cNvSpPr txBox="1"/>
          <p:nvPr/>
        </p:nvSpPr>
        <p:spPr>
          <a:xfrm>
            <a:off x="1275724" y="3323300"/>
            <a:ext cx="5157600" cy="434700"/>
          </a:xfrm>
          <a:prstGeom prst="rect">
            <a:avLst/>
          </a:prstGeom>
          <a:noFill/>
          <a:ln>
            <a:noFill/>
          </a:ln>
        </p:spPr>
        <p:txBody>
          <a:bodyPr anchorCtr="0" anchor="t" bIns="0" lIns="0" spcFirstLastPara="1" rIns="0" wrap="square" tIns="0">
            <a:noAutofit/>
          </a:bodyPr>
          <a:lstStyle/>
          <a:p>
            <a:pPr indent="0" lvl="0" marL="177800" marR="0" rtl="0" algn="l">
              <a:lnSpc>
                <a:spcPct val="105000"/>
              </a:lnSpc>
              <a:spcBef>
                <a:spcPts val="0"/>
              </a:spcBef>
              <a:spcAft>
                <a:spcPts val="0"/>
              </a:spcAft>
              <a:buClr>
                <a:srgbClr val="000000"/>
              </a:buClr>
              <a:buSzPts val="1400"/>
              <a:buFont typeface="Arial"/>
              <a:buNone/>
            </a:pPr>
            <a:r>
              <a:rPr lang="en-AU" sz="1500">
                <a:solidFill>
                  <a:srgbClr val="FFFFFF"/>
                </a:solidFill>
              </a:rPr>
              <a:t>Clive McMahon</a:t>
            </a:r>
            <a:endParaRPr sz="1400" u="none" cap="none" strike="noStrike">
              <a:solidFill>
                <a:srgbClr val="FFFFFF"/>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31253481a16_0_17"/>
          <p:cNvSpPr txBox="1"/>
          <p:nvPr>
            <p:ph type="title"/>
          </p:nvPr>
        </p:nvSpPr>
        <p:spPr>
          <a:xfrm>
            <a:off x="540595" y="2271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Process and timeline</a:t>
            </a:r>
            <a:endParaRPr/>
          </a:p>
        </p:txBody>
      </p:sp>
      <p:sp>
        <p:nvSpPr>
          <p:cNvPr id="311" name="Google Shape;311;g31253481a16_0_17"/>
          <p:cNvSpPr txBox="1"/>
          <p:nvPr/>
        </p:nvSpPr>
        <p:spPr>
          <a:xfrm>
            <a:off x="540600" y="802175"/>
            <a:ext cx="8062800" cy="2955300"/>
          </a:xfrm>
          <a:prstGeom prst="rect">
            <a:avLst/>
          </a:prstGeom>
          <a:noFill/>
          <a:ln>
            <a:noFill/>
          </a:ln>
        </p:spPr>
        <p:txBody>
          <a:bodyPr anchorCtr="0" anchor="t" bIns="91425" lIns="91425" spcFirstLastPara="1" rIns="91425" wrap="square" tIns="91425">
            <a:spAutoFit/>
          </a:bodyPr>
          <a:lstStyle/>
          <a:p>
            <a:pPr indent="-323850" lvl="0" marL="254000" rtl="0" algn="l">
              <a:spcBef>
                <a:spcPts val="0"/>
              </a:spcBef>
              <a:spcAft>
                <a:spcPts val="0"/>
              </a:spcAft>
              <a:buClr>
                <a:srgbClr val="326CB3"/>
              </a:buClr>
              <a:buSzPts val="1500"/>
              <a:buFont typeface="Calibri"/>
              <a:buAutoNum type="arabicPeriod"/>
            </a:pPr>
            <a:r>
              <a:rPr b="1" lang="en-AU" sz="1500">
                <a:solidFill>
                  <a:srgbClr val="326CB3"/>
                </a:solidFill>
                <a:latin typeface="Calibri"/>
                <a:ea typeface="Calibri"/>
                <a:cs typeface="Calibri"/>
                <a:sym typeface="Calibri"/>
              </a:rPr>
              <a:t>Draft annotated outline </a:t>
            </a:r>
            <a:r>
              <a:rPr b="1" lang="en-AU" sz="1500">
                <a:solidFill>
                  <a:srgbClr val="326CB3"/>
                </a:solidFill>
                <a:latin typeface="Calibri"/>
                <a:ea typeface="Calibri"/>
                <a:cs typeface="Calibri"/>
                <a:sym typeface="Calibri"/>
              </a:rPr>
              <a:t>- End of January 2025</a:t>
            </a:r>
            <a:endParaRPr b="1" sz="1500">
              <a:solidFill>
                <a:schemeClr val="accent1"/>
              </a:solidFill>
              <a:latin typeface="Calibri"/>
              <a:ea typeface="Calibri"/>
              <a:cs typeface="Calibri"/>
              <a:sym typeface="Calibri"/>
            </a:endParaRPr>
          </a:p>
          <a:p>
            <a:pPr indent="-323850" lvl="1" marL="711200" rtl="0" algn="l">
              <a:spcBef>
                <a:spcPts val="0"/>
              </a:spcBef>
              <a:spcAft>
                <a:spcPts val="0"/>
              </a:spcAft>
              <a:buClr>
                <a:srgbClr val="326CB3"/>
              </a:buClr>
              <a:buSzPts val="1500"/>
              <a:buFont typeface="Calibri"/>
              <a:buChar char="○"/>
            </a:pPr>
            <a:r>
              <a:rPr lang="en-AU" sz="1500">
                <a:solidFill>
                  <a:srgbClr val="326CB3"/>
                </a:solidFill>
                <a:latin typeface="Calibri"/>
                <a:ea typeface="Calibri"/>
                <a:cs typeface="Calibri"/>
                <a:sym typeface="Calibri"/>
              </a:rPr>
              <a:t>Who: GOOS BioEco exec with GOOS MT</a:t>
            </a:r>
            <a:endParaRPr sz="1500">
              <a:solidFill>
                <a:srgbClr val="326CB3"/>
              </a:solidFill>
              <a:latin typeface="Calibri"/>
              <a:ea typeface="Calibri"/>
              <a:cs typeface="Calibri"/>
              <a:sym typeface="Calibri"/>
            </a:endParaRPr>
          </a:p>
          <a:p>
            <a:pPr indent="-323850" lvl="0" marL="254000" rtl="0" algn="l">
              <a:spcBef>
                <a:spcPts val="0"/>
              </a:spcBef>
              <a:spcAft>
                <a:spcPts val="0"/>
              </a:spcAft>
              <a:buClr>
                <a:srgbClr val="326CB3"/>
              </a:buClr>
              <a:buSzPts val="1500"/>
              <a:buFont typeface="Calibri"/>
              <a:buAutoNum type="arabicPeriod"/>
            </a:pPr>
            <a:r>
              <a:rPr b="1" lang="en-AU" sz="1500">
                <a:solidFill>
                  <a:srgbClr val="326CB3"/>
                </a:solidFill>
                <a:latin typeface="Calibri"/>
                <a:ea typeface="Calibri"/>
                <a:cs typeface="Calibri"/>
                <a:sym typeface="Calibri"/>
              </a:rPr>
              <a:t>Writing session with the BioEco Panel - </a:t>
            </a:r>
            <a:r>
              <a:rPr b="1" lang="en-AU" sz="1500" u="sng">
                <a:solidFill>
                  <a:srgbClr val="326CB3"/>
                </a:solidFill>
                <a:latin typeface="Calibri"/>
                <a:ea typeface="Calibri"/>
                <a:cs typeface="Calibri"/>
                <a:sym typeface="Calibri"/>
              </a:rPr>
              <a:t>3 February 2025</a:t>
            </a:r>
            <a:endParaRPr b="1" sz="1500" u="sng">
              <a:solidFill>
                <a:srgbClr val="326CB3"/>
              </a:solidFill>
              <a:latin typeface="Calibri"/>
              <a:ea typeface="Calibri"/>
              <a:cs typeface="Calibri"/>
              <a:sym typeface="Calibri"/>
            </a:endParaRPr>
          </a:p>
          <a:p>
            <a:pPr indent="-323850" lvl="1" marL="711200" rtl="0" algn="l">
              <a:spcBef>
                <a:spcPts val="0"/>
              </a:spcBef>
              <a:spcAft>
                <a:spcPts val="0"/>
              </a:spcAft>
              <a:buClr>
                <a:srgbClr val="326CB3"/>
              </a:buClr>
              <a:buSzPts val="1500"/>
              <a:buFont typeface="Calibri"/>
              <a:buChar char="○"/>
            </a:pPr>
            <a:r>
              <a:rPr lang="en-AU" sz="1500">
                <a:solidFill>
                  <a:srgbClr val="326CB3"/>
                </a:solidFill>
                <a:latin typeface="Calibri"/>
                <a:ea typeface="Calibri"/>
                <a:cs typeface="Calibri"/>
                <a:sym typeface="Calibri"/>
              </a:rPr>
              <a:t>Who: GOOS BioEco exec and IOC biodiversity plan lead (Ward) with Panel</a:t>
            </a:r>
            <a:endParaRPr sz="1500">
              <a:solidFill>
                <a:srgbClr val="326CB3"/>
              </a:solidFill>
              <a:latin typeface="Calibri"/>
              <a:ea typeface="Calibri"/>
              <a:cs typeface="Calibri"/>
              <a:sym typeface="Calibri"/>
            </a:endParaRPr>
          </a:p>
          <a:p>
            <a:pPr indent="-323850" lvl="0" marL="254000" rtl="0" algn="l">
              <a:spcBef>
                <a:spcPts val="0"/>
              </a:spcBef>
              <a:spcAft>
                <a:spcPts val="0"/>
              </a:spcAft>
              <a:buClr>
                <a:srgbClr val="326CB3"/>
              </a:buClr>
              <a:buSzPts val="1500"/>
              <a:buFont typeface="Calibri"/>
              <a:buAutoNum type="arabicPeriod"/>
            </a:pPr>
            <a:r>
              <a:rPr b="1" lang="en-AU" sz="1500">
                <a:solidFill>
                  <a:srgbClr val="326CB3"/>
                </a:solidFill>
                <a:latin typeface="Calibri"/>
                <a:ea typeface="Calibri"/>
                <a:cs typeface="Calibri"/>
                <a:sym typeface="Calibri"/>
              </a:rPr>
              <a:t>Discuss plan with Cross-Panel leadership (18 February) ; report on draft plan and timeline to GOOS SC (19-22 February)</a:t>
            </a:r>
            <a:endParaRPr b="1" sz="1500">
              <a:solidFill>
                <a:srgbClr val="326CB3"/>
              </a:solidFill>
              <a:latin typeface="Calibri"/>
              <a:ea typeface="Calibri"/>
              <a:cs typeface="Calibri"/>
              <a:sym typeface="Calibri"/>
            </a:endParaRPr>
          </a:p>
          <a:p>
            <a:pPr indent="-323850" lvl="1" marL="711200" rtl="0" algn="l">
              <a:spcBef>
                <a:spcPts val="0"/>
              </a:spcBef>
              <a:spcAft>
                <a:spcPts val="0"/>
              </a:spcAft>
              <a:buClr>
                <a:srgbClr val="326CB3"/>
              </a:buClr>
              <a:buSzPts val="1500"/>
              <a:buFont typeface="Calibri"/>
              <a:buChar char="○"/>
            </a:pPr>
            <a:r>
              <a:rPr lang="en-AU" sz="1500">
                <a:solidFill>
                  <a:srgbClr val="326CB3"/>
                </a:solidFill>
                <a:latin typeface="Calibri"/>
                <a:ea typeface="Calibri"/>
                <a:cs typeface="Calibri"/>
                <a:sym typeface="Calibri"/>
              </a:rPr>
              <a:t>Who: GOOS BioEco exec</a:t>
            </a:r>
            <a:endParaRPr sz="1500">
              <a:solidFill>
                <a:srgbClr val="326CB3"/>
              </a:solidFill>
              <a:latin typeface="Calibri"/>
              <a:ea typeface="Calibri"/>
              <a:cs typeface="Calibri"/>
              <a:sym typeface="Calibri"/>
            </a:endParaRPr>
          </a:p>
          <a:p>
            <a:pPr indent="-323850" lvl="0" marL="254000" rtl="0" algn="l">
              <a:spcBef>
                <a:spcPts val="0"/>
              </a:spcBef>
              <a:spcAft>
                <a:spcPts val="0"/>
              </a:spcAft>
              <a:buClr>
                <a:srgbClr val="326CB3"/>
              </a:buClr>
              <a:buSzPts val="1500"/>
              <a:buFont typeface="Calibri"/>
              <a:buAutoNum type="arabicPeriod"/>
            </a:pPr>
            <a:r>
              <a:rPr b="1" lang="en-AU" sz="1500">
                <a:solidFill>
                  <a:srgbClr val="326CB3"/>
                </a:solidFill>
                <a:latin typeface="Calibri"/>
                <a:ea typeface="Calibri"/>
                <a:cs typeface="Calibri"/>
                <a:sym typeface="Calibri"/>
              </a:rPr>
              <a:t>Community review and input to the draft plan - March 15 - April 15 2025</a:t>
            </a:r>
            <a:endParaRPr b="1" sz="1500">
              <a:solidFill>
                <a:srgbClr val="326CB3"/>
              </a:solidFill>
              <a:latin typeface="Calibri"/>
              <a:ea typeface="Calibri"/>
              <a:cs typeface="Calibri"/>
              <a:sym typeface="Calibri"/>
            </a:endParaRPr>
          </a:p>
          <a:p>
            <a:pPr indent="-323850" lvl="1" marL="711200" rtl="0" algn="l">
              <a:spcBef>
                <a:spcPts val="0"/>
              </a:spcBef>
              <a:spcAft>
                <a:spcPts val="0"/>
              </a:spcAft>
              <a:buClr>
                <a:srgbClr val="326CB3"/>
              </a:buClr>
              <a:buSzPts val="1500"/>
              <a:buFont typeface="Calibri"/>
              <a:buChar char="○"/>
            </a:pPr>
            <a:r>
              <a:rPr lang="en-AU" sz="1500">
                <a:solidFill>
                  <a:srgbClr val="326CB3"/>
                </a:solidFill>
                <a:latin typeface="Calibri"/>
                <a:ea typeface="Calibri"/>
                <a:cs typeface="Calibri"/>
                <a:sym typeface="Calibri"/>
              </a:rPr>
              <a:t>Who: GOOS components, the GOOS steering committee, the GOOS sponsors, relevant parts of the IOC Secretariat [+ OTHERS]</a:t>
            </a:r>
            <a:endParaRPr sz="1500">
              <a:solidFill>
                <a:srgbClr val="326CB3"/>
              </a:solidFill>
              <a:latin typeface="Calibri"/>
              <a:ea typeface="Calibri"/>
              <a:cs typeface="Calibri"/>
              <a:sym typeface="Calibri"/>
            </a:endParaRPr>
          </a:p>
          <a:p>
            <a:pPr indent="-323850" lvl="0" marL="254000" rtl="0" algn="l">
              <a:spcBef>
                <a:spcPts val="0"/>
              </a:spcBef>
              <a:spcAft>
                <a:spcPts val="0"/>
              </a:spcAft>
              <a:buClr>
                <a:srgbClr val="326CB3"/>
              </a:buClr>
              <a:buSzPts val="1500"/>
              <a:buFont typeface="Calibri"/>
              <a:buAutoNum type="arabicPeriod"/>
            </a:pPr>
            <a:r>
              <a:rPr b="1" lang="en-AU" sz="1500">
                <a:solidFill>
                  <a:srgbClr val="326CB3"/>
                </a:solidFill>
                <a:latin typeface="Calibri"/>
                <a:ea typeface="Calibri"/>
                <a:cs typeface="Calibri"/>
                <a:sym typeface="Calibri"/>
              </a:rPr>
              <a:t>Adjudicate comments and deliver to GOOS MT in advance of IOC-33 - April 15 - End April 2025</a:t>
            </a:r>
            <a:endParaRPr b="1" sz="1500">
              <a:solidFill>
                <a:srgbClr val="326CB3"/>
              </a:solidFill>
              <a:latin typeface="Calibri"/>
              <a:ea typeface="Calibri"/>
              <a:cs typeface="Calibri"/>
              <a:sym typeface="Calibri"/>
            </a:endParaRPr>
          </a:p>
          <a:p>
            <a:pPr indent="-323850" lvl="1" marL="711200" rtl="0" algn="l">
              <a:spcBef>
                <a:spcPts val="0"/>
              </a:spcBef>
              <a:spcAft>
                <a:spcPts val="0"/>
              </a:spcAft>
              <a:buClr>
                <a:srgbClr val="326CB3"/>
              </a:buClr>
              <a:buSzPts val="1500"/>
              <a:buFont typeface="Calibri"/>
              <a:buChar char="○"/>
            </a:pPr>
            <a:r>
              <a:rPr lang="en-AU" sz="1500">
                <a:solidFill>
                  <a:srgbClr val="326CB3"/>
                </a:solidFill>
                <a:latin typeface="Calibri"/>
                <a:ea typeface="Calibri"/>
                <a:cs typeface="Calibri"/>
                <a:sym typeface="Calibri"/>
              </a:rPr>
              <a:t>Who: GOOS BioEco exec</a:t>
            </a:r>
            <a:endParaRPr sz="1500">
              <a:solidFill>
                <a:srgbClr val="326CB3"/>
              </a:solidFill>
            </a:endParaRPr>
          </a:p>
        </p:txBody>
      </p:sp>
      <p:pic>
        <p:nvPicPr>
          <p:cNvPr id="312" name="Google Shape;312;g31253481a16_0_17"/>
          <p:cNvPicPr preferRelativeResize="0"/>
          <p:nvPr/>
        </p:nvPicPr>
        <p:blipFill>
          <a:blip r:embed="rId3">
            <a:alphaModFix/>
          </a:blip>
          <a:stretch>
            <a:fillRect/>
          </a:stretch>
        </p:blipFill>
        <p:spPr>
          <a:xfrm>
            <a:off x="4572000" y="757597"/>
            <a:ext cx="431100" cy="431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1253481a16_0_40"/>
          <p:cNvSpPr txBox="1"/>
          <p:nvPr>
            <p:ph type="title"/>
          </p:nvPr>
        </p:nvSpPr>
        <p:spPr>
          <a:xfrm>
            <a:off x="540595" y="2302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Outline</a:t>
            </a:r>
            <a:endParaRPr/>
          </a:p>
        </p:txBody>
      </p:sp>
      <p:sp>
        <p:nvSpPr>
          <p:cNvPr id="318" name="Google Shape;318;g31253481a16_0_40"/>
          <p:cNvSpPr txBox="1"/>
          <p:nvPr>
            <p:ph idx="1" type="body"/>
          </p:nvPr>
        </p:nvSpPr>
        <p:spPr>
          <a:xfrm>
            <a:off x="540594" y="661316"/>
            <a:ext cx="8062800" cy="3462300"/>
          </a:xfrm>
          <a:prstGeom prst="rect">
            <a:avLst/>
          </a:prstGeom>
          <a:noFill/>
          <a:ln>
            <a:noFill/>
          </a:ln>
        </p:spPr>
        <p:txBody>
          <a:bodyPr anchorCtr="0" anchor="t" bIns="0" lIns="0" spcFirstLastPara="1" rIns="0" wrap="square" tIns="0">
            <a:noAutofit/>
          </a:bodyPr>
          <a:lstStyle/>
          <a:p>
            <a:pPr indent="-336550" lvl="0" marL="457200" marR="0" rtl="0" algn="l">
              <a:lnSpc>
                <a:spcPct val="115000"/>
              </a:lnSpc>
              <a:spcBef>
                <a:spcPts val="0"/>
              </a:spcBef>
              <a:spcAft>
                <a:spcPts val="0"/>
              </a:spcAft>
              <a:buClr>
                <a:schemeClr val="accent1"/>
              </a:buClr>
              <a:buSzPts val="1700"/>
              <a:buAutoNum type="arabicPeriod"/>
            </a:pPr>
            <a:r>
              <a:rPr lang="en-AU" sz="1700">
                <a:solidFill>
                  <a:schemeClr val="accent1"/>
                </a:solidFill>
              </a:rPr>
              <a:t>Executive Summary</a:t>
            </a:r>
            <a:endParaRPr sz="1700">
              <a:solidFill>
                <a:schemeClr val="accent1"/>
              </a:solidFill>
            </a:endParaRPr>
          </a:p>
          <a:p>
            <a:pPr indent="-336550" lvl="0" marL="457200" marR="0" rtl="0" algn="l">
              <a:lnSpc>
                <a:spcPct val="115000"/>
              </a:lnSpc>
              <a:spcBef>
                <a:spcPts val="0"/>
              </a:spcBef>
              <a:spcAft>
                <a:spcPts val="0"/>
              </a:spcAft>
              <a:buClr>
                <a:schemeClr val="accent1"/>
              </a:buClr>
              <a:buSzPts val="1700"/>
              <a:buAutoNum type="arabicPeriod"/>
            </a:pPr>
            <a:r>
              <a:rPr lang="en-AU" sz="1700">
                <a:solidFill>
                  <a:schemeClr val="accent1"/>
                </a:solidFill>
              </a:rPr>
              <a:t>Background and purpose</a:t>
            </a:r>
            <a:endParaRPr sz="1700">
              <a:solidFill>
                <a:schemeClr val="accent1"/>
              </a:solidFill>
            </a:endParaRPr>
          </a:p>
          <a:p>
            <a:pPr indent="-336550" lvl="0" marL="457200" marR="0" rtl="0" algn="l">
              <a:lnSpc>
                <a:spcPct val="115000"/>
              </a:lnSpc>
              <a:spcBef>
                <a:spcPts val="0"/>
              </a:spcBef>
              <a:spcAft>
                <a:spcPts val="0"/>
              </a:spcAft>
              <a:buClr>
                <a:schemeClr val="accent1"/>
              </a:buClr>
              <a:buSzPts val="1700"/>
              <a:buAutoNum type="arabicPeriod"/>
            </a:pPr>
            <a:r>
              <a:rPr lang="en-AU" sz="1700">
                <a:solidFill>
                  <a:schemeClr val="accent1"/>
                </a:solidFill>
              </a:rPr>
              <a:t>Importance of GOOS BioEco Panel contributions</a:t>
            </a:r>
            <a:endParaRPr sz="1700">
              <a:solidFill>
                <a:schemeClr val="accent1"/>
              </a:solidFill>
            </a:endParaRPr>
          </a:p>
          <a:p>
            <a:pPr indent="-336550" lvl="0" marL="457200" marR="0" rtl="0" algn="l">
              <a:lnSpc>
                <a:spcPct val="115000"/>
              </a:lnSpc>
              <a:spcBef>
                <a:spcPts val="0"/>
              </a:spcBef>
              <a:spcAft>
                <a:spcPts val="0"/>
              </a:spcAft>
              <a:buClr>
                <a:schemeClr val="accent1"/>
              </a:buClr>
              <a:buSzPts val="1700"/>
              <a:buAutoNum type="arabicPeriod"/>
            </a:pPr>
            <a:r>
              <a:rPr lang="en-AU" sz="1700">
                <a:solidFill>
                  <a:schemeClr val="accent1"/>
                </a:solidFill>
              </a:rPr>
              <a:t>Priority areas of focus</a:t>
            </a:r>
            <a:endParaRPr sz="1700">
              <a:solidFill>
                <a:schemeClr val="accent1"/>
              </a:solidFill>
            </a:endParaRPr>
          </a:p>
          <a:p>
            <a:pPr indent="-336550" lvl="1" marL="914400" marR="0" rtl="0" algn="l">
              <a:lnSpc>
                <a:spcPct val="115000"/>
              </a:lnSpc>
              <a:spcBef>
                <a:spcPts val="0"/>
              </a:spcBef>
              <a:spcAft>
                <a:spcPts val="0"/>
              </a:spcAft>
              <a:buClr>
                <a:schemeClr val="accent1"/>
              </a:buClr>
              <a:buSzPts val="1700"/>
              <a:buAutoNum type="alphaLcPeriod"/>
            </a:pPr>
            <a:r>
              <a:rPr b="0" lang="en-AU" sz="1700">
                <a:solidFill>
                  <a:schemeClr val="accent1"/>
                </a:solidFill>
              </a:rPr>
              <a:t>IOC Biodiversity strategy</a:t>
            </a:r>
            <a:endParaRPr b="0" sz="1700">
              <a:solidFill>
                <a:schemeClr val="accent1"/>
              </a:solidFill>
            </a:endParaRPr>
          </a:p>
          <a:p>
            <a:pPr indent="-336550" lvl="1" marL="914400" marR="0" rtl="0" algn="l">
              <a:lnSpc>
                <a:spcPct val="115000"/>
              </a:lnSpc>
              <a:spcBef>
                <a:spcPts val="0"/>
              </a:spcBef>
              <a:spcAft>
                <a:spcPts val="0"/>
              </a:spcAft>
              <a:buClr>
                <a:schemeClr val="accent1"/>
              </a:buClr>
              <a:buSzPts val="1700"/>
              <a:buAutoNum type="alphaLcPeriod"/>
            </a:pPr>
            <a:r>
              <a:rPr b="0" lang="en-AU" sz="1700">
                <a:solidFill>
                  <a:schemeClr val="accent1"/>
                </a:solidFill>
              </a:rPr>
              <a:t>GOOS 2030 Strategy</a:t>
            </a:r>
            <a:endParaRPr b="0" sz="1700">
              <a:solidFill>
                <a:schemeClr val="accent1"/>
              </a:solidFill>
            </a:endParaRPr>
          </a:p>
          <a:p>
            <a:pPr indent="-336550" lvl="0" marL="457200" marR="0" rtl="0" algn="l">
              <a:lnSpc>
                <a:spcPct val="115000"/>
              </a:lnSpc>
              <a:spcBef>
                <a:spcPts val="0"/>
              </a:spcBef>
              <a:spcAft>
                <a:spcPts val="0"/>
              </a:spcAft>
              <a:buClr>
                <a:schemeClr val="accent1"/>
              </a:buClr>
              <a:buSzPts val="1700"/>
              <a:buAutoNum type="arabicPeriod"/>
            </a:pPr>
            <a:r>
              <a:rPr b="1" lang="en-AU" sz="1700">
                <a:solidFill>
                  <a:schemeClr val="accent1"/>
                </a:solidFill>
              </a:rPr>
              <a:t>Value proposition</a:t>
            </a:r>
            <a:endParaRPr b="1" sz="1700">
              <a:solidFill>
                <a:schemeClr val="accent1"/>
              </a:solidFill>
            </a:endParaRPr>
          </a:p>
          <a:p>
            <a:pPr indent="-336550" lvl="0" marL="457200" marR="0" rtl="0" algn="l">
              <a:lnSpc>
                <a:spcPct val="115000"/>
              </a:lnSpc>
              <a:spcBef>
                <a:spcPts val="0"/>
              </a:spcBef>
              <a:spcAft>
                <a:spcPts val="0"/>
              </a:spcAft>
              <a:buClr>
                <a:schemeClr val="accent1"/>
              </a:buClr>
              <a:buSzPts val="1700"/>
              <a:buAutoNum type="arabicPeriod"/>
            </a:pPr>
            <a:r>
              <a:rPr b="1" lang="en-AU" sz="1700">
                <a:solidFill>
                  <a:schemeClr val="accent1"/>
                </a:solidFill>
              </a:rPr>
              <a:t>Goals and Actions</a:t>
            </a:r>
            <a:endParaRPr b="1" sz="1700">
              <a:solidFill>
                <a:schemeClr val="accent1"/>
              </a:solidFill>
            </a:endParaRPr>
          </a:p>
          <a:p>
            <a:pPr indent="-336550" lvl="0" marL="457200" marR="0" rtl="0" algn="l">
              <a:lnSpc>
                <a:spcPct val="115000"/>
              </a:lnSpc>
              <a:spcBef>
                <a:spcPts val="0"/>
              </a:spcBef>
              <a:spcAft>
                <a:spcPts val="0"/>
              </a:spcAft>
              <a:buClr>
                <a:schemeClr val="accent1"/>
              </a:buClr>
              <a:buSzPts val="1700"/>
              <a:buAutoNum type="arabicPeriod"/>
            </a:pPr>
            <a:r>
              <a:rPr b="1" lang="en-AU" sz="1700">
                <a:solidFill>
                  <a:schemeClr val="accent1"/>
                </a:solidFill>
              </a:rPr>
              <a:t>Implementation</a:t>
            </a:r>
            <a:endParaRPr b="1" sz="1700">
              <a:solidFill>
                <a:schemeClr val="accent1"/>
              </a:solidFill>
            </a:endParaRPr>
          </a:p>
          <a:p>
            <a:pPr indent="-336550" lvl="0" marL="457200" marR="0" rtl="0" algn="l">
              <a:lnSpc>
                <a:spcPct val="115000"/>
              </a:lnSpc>
              <a:spcBef>
                <a:spcPts val="0"/>
              </a:spcBef>
              <a:spcAft>
                <a:spcPts val="0"/>
              </a:spcAft>
              <a:buClr>
                <a:schemeClr val="accent1"/>
              </a:buClr>
              <a:buSzPts val="1700"/>
              <a:buAutoNum type="arabicPeriod"/>
            </a:pPr>
            <a:r>
              <a:rPr b="1" lang="en-AU" sz="1700">
                <a:solidFill>
                  <a:schemeClr val="accent1"/>
                </a:solidFill>
              </a:rPr>
              <a:t>Key partnerships to deliver the plan</a:t>
            </a:r>
            <a:endParaRPr b="1" sz="1700">
              <a:solidFill>
                <a:schemeClr val="accent1"/>
              </a:solidFill>
            </a:endParaRPr>
          </a:p>
          <a:p>
            <a:pPr indent="-336550" lvl="0" marL="457200" marR="0" rtl="0" algn="l">
              <a:lnSpc>
                <a:spcPct val="115000"/>
              </a:lnSpc>
              <a:spcBef>
                <a:spcPts val="0"/>
              </a:spcBef>
              <a:spcAft>
                <a:spcPts val="0"/>
              </a:spcAft>
              <a:buClr>
                <a:schemeClr val="accent1"/>
              </a:buClr>
              <a:buSzPts val="1700"/>
              <a:buAutoNum type="arabicPeriod"/>
            </a:pPr>
            <a:r>
              <a:rPr b="1" lang="en-AU" sz="1700">
                <a:solidFill>
                  <a:schemeClr val="accent1"/>
                </a:solidFill>
              </a:rPr>
              <a:t>Budget needs</a:t>
            </a:r>
            <a:endParaRPr b="1" sz="1700">
              <a:solidFill>
                <a:schemeClr val="accent1"/>
              </a:solidFill>
            </a:endParaRPr>
          </a:p>
          <a:p>
            <a:pPr indent="0" lvl="0" marL="0" marR="0" rtl="0" algn="l">
              <a:lnSpc>
                <a:spcPct val="115000"/>
              </a:lnSpc>
              <a:spcBef>
                <a:spcPts val="0"/>
              </a:spcBef>
              <a:spcAft>
                <a:spcPts val="0"/>
              </a:spcAft>
              <a:buSzPts val="1400"/>
              <a:buNone/>
            </a:pPr>
            <a:r>
              <a:t/>
            </a:r>
            <a:endParaRPr sz="1800">
              <a:solidFill>
                <a:schemeClr val="accent1"/>
              </a:solidFill>
            </a:endParaRPr>
          </a:p>
          <a:p>
            <a:pPr indent="0" lvl="0" marL="0" marR="0" rtl="0" algn="l">
              <a:lnSpc>
                <a:spcPct val="115000"/>
              </a:lnSpc>
              <a:spcBef>
                <a:spcPts val="0"/>
              </a:spcBef>
              <a:spcAft>
                <a:spcPts val="0"/>
              </a:spcAft>
              <a:buSzPts val="1400"/>
              <a:buNone/>
            </a:pPr>
            <a:r>
              <a:rPr lang="en-AU" sz="1800">
                <a:solidFill>
                  <a:schemeClr val="accent1"/>
                </a:solidFill>
              </a:rPr>
              <a:t>Draft link: </a:t>
            </a:r>
            <a:r>
              <a:rPr lang="en-AU" sz="1100" u="sng">
                <a:solidFill>
                  <a:schemeClr val="hlink"/>
                </a:solidFill>
                <a:hlinkClick r:id="rId3"/>
              </a:rPr>
              <a:t>https://docs.google.com/document/d/1lKxJC_0WXByJtBGVp3bhTlQIncPnpCldO5JS7xg6e04/edit?usp=sharing</a:t>
            </a:r>
            <a:r>
              <a:rPr lang="en-AU" sz="1100">
                <a:solidFill>
                  <a:schemeClr val="accent1"/>
                </a:solidFill>
              </a:rPr>
              <a:t> </a:t>
            </a:r>
            <a:endParaRPr sz="1100">
              <a:solidFill>
                <a:schemeClr val="accen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g32b5929d9ad_0_16"/>
          <p:cNvPicPr preferRelativeResize="0"/>
          <p:nvPr/>
        </p:nvPicPr>
        <p:blipFill>
          <a:blip r:embed="rId3">
            <a:alphaModFix/>
          </a:blip>
          <a:stretch>
            <a:fillRect/>
          </a:stretch>
        </p:blipFill>
        <p:spPr>
          <a:xfrm rot="-5400000">
            <a:off x="2687487" y="-731036"/>
            <a:ext cx="4053050" cy="6081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32b5929d9ad_0_22"/>
          <p:cNvSpPr txBox="1"/>
          <p:nvPr>
            <p:ph type="ctrTitle"/>
          </p:nvPr>
        </p:nvSpPr>
        <p:spPr>
          <a:xfrm>
            <a:off x="1439900" y="2571750"/>
            <a:ext cx="6140400" cy="579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300"/>
              <a:buFont typeface="Arial"/>
              <a:buNone/>
            </a:pPr>
            <a:r>
              <a:rPr lang="en-AU" sz="3100"/>
              <a:t>Biodiversity Plan - </a:t>
            </a:r>
            <a:r>
              <a:rPr lang="en-AU" sz="3100"/>
              <a:t>Writing</a:t>
            </a:r>
            <a:r>
              <a:rPr lang="en-AU" sz="3100"/>
              <a:t> time!</a:t>
            </a:r>
            <a:endParaRPr sz="3100"/>
          </a:p>
        </p:txBody>
      </p:sp>
      <p:pic>
        <p:nvPicPr>
          <p:cNvPr id="329" name="Google Shape;329;g32b5929d9ad_0_22"/>
          <p:cNvPicPr preferRelativeResize="0"/>
          <p:nvPr/>
        </p:nvPicPr>
        <p:blipFill rotWithShape="1">
          <a:blip r:embed="rId3">
            <a:alphaModFix/>
          </a:blip>
          <a:srcRect b="0" l="0" r="0" t="0"/>
          <a:stretch/>
        </p:blipFill>
        <p:spPr>
          <a:xfrm>
            <a:off x="5192141" y="353194"/>
            <a:ext cx="3775912" cy="982013"/>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2b47258814_0_0"/>
          <p:cNvSpPr txBox="1"/>
          <p:nvPr>
            <p:ph type="ctrTitle"/>
          </p:nvPr>
        </p:nvSpPr>
        <p:spPr>
          <a:xfrm>
            <a:off x="1439900" y="2571750"/>
            <a:ext cx="6140400" cy="5793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lt1"/>
              </a:buClr>
              <a:buSzPts val="3300"/>
              <a:buFont typeface="Arial"/>
              <a:buNone/>
            </a:pPr>
            <a:r>
              <a:rPr lang="en-AU" sz="3100"/>
              <a:t>Welcome </a:t>
            </a:r>
            <a:endParaRPr sz="3100"/>
          </a:p>
        </p:txBody>
      </p:sp>
      <p:pic>
        <p:nvPicPr>
          <p:cNvPr id="181" name="Google Shape;181;g32b47258814_0_0"/>
          <p:cNvPicPr preferRelativeResize="0"/>
          <p:nvPr/>
        </p:nvPicPr>
        <p:blipFill rotWithShape="1">
          <a:blip r:embed="rId3">
            <a:alphaModFix/>
          </a:blip>
          <a:srcRect b="0" l="0" r="0" t="0"/>
          <a:stretch/>
        </p:blipFill>
        <p:spPr>
          <a:xfrm>
            <a:off x="5192141" y="353194"/>
            <a:ext cx="3775912" cy="982013"/>
          </a:xfrm>
          <a:prstGeom prst="rect">
            <a:avLst/>
          </a:prstGeom>
          <a:noFill/>
          <a:ln>
            <a:noFill/>
          </a:ln>
        </p:spPr>
      </p:pic>
      <p:sp>
        <p:nvSpPr>
          <p:cNvPr id="182" name="Google Shape;182;g32b47258814_0_0"/>
          <p:cNvSpPr txBox="1"/>
          <p:nvPr/>
        </p:nvSpPr>
        <p:spPr>
          <a:xfrm>
            <a:off x="1787999" y="3447900"/>
            <a:ext cx="5157600" cy="43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700"/>
              <a:buFont typeface="Arial"/>
              <a:buNone/>
            </a:pPr>
            <a:r>
              <a:rPr lang="en-AU" sz="1700">
                <a:solidFill>
                  <a:schemeClr val="lt1"/>
                </a:solidFill>
              </a:rPr>
              <a:t>Artur Palacz</a:t>
            </a:r>
            <a:endParaRPr b="1" i="1" sz="1700">
              <a:solidFill>
                <a:srgbClr val="FFFFFF"/>
              </a:solidFill>
            </a:endParaRPr>
          </a:p>
          <a:p>
            <a:pPr indent="-165100" lvl="0" marL="342900" marR="0" rtl="0" algn="ctr">
              <a:lnSpc>
                <a:spcPct val="105000"/>
              </a:lnSpc>
              <a:spcBef>
                <a:spcPts val="0"/>
              </a:spcBef>
              <a:spcAft>
                <a:spcPts val="0"/>
              </a:spcAft>
              <a:buClr>
                <a:srgbClr val="000000"/>
              </a:buClr>
              <a:buSzPts val="1400"/>
              <a:buFont typeface="Arial"/>
              <a:buNone/>
            </a:pPr>
            <a:r>
              <a:t/>
            </a:r>
            <a:endParaRPr b="1" i="0" sz="1600" u="none" cap="none" strike="noStrike">
              <a:solidFill>
                <a:srgbClr val="FFFFFF"/>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ed700815df_0_155"/>
          <p:cNvSpPr txBox="1"/>
          <p:nvPr>
            <p:ph type="title"/>
          </p:nvPr>
        </p:nvSpPr>
        <p:spPr>
          <a:xfrm>
            <a:off x="540595" y="110260"/>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Agenda - Day 1</a:t>
            </a:r>
            <a:endParaRPr/>
          </a:p>
        </p:txBody>
      </p:sp>
      <p:graphicFrame>
        <p:nvGraphicFramePr>
          <p:cNvPr id="188" name="Google Shape;188;g2ed700815df_0_155"/>
          <p:cNvGraphicFramePr/>
          <p:nvPr/>
        </p:nvGraphicFramePr>
        <p:xfrm>
          <a:off x="660050" y="697600"/>
          <a:ext cx="3000000" cy="3000000"/>
        </p:xfrm>
        <a:graphic>
          <a:graphicData uri="http://schemas.openxmlformats.org/drawingml/2006/table">
            <a:tbl>
              <a:tblPr>
                <a:noFill/>
                <a:tableStyleId>{9ED26168-11CF-4D4D-89EB-C2B832EA7F15}</a:tableStyleId>
              </a:tblPr>
              <a:tblGrid>
                <a:gridCol w="6424700"/>
              </a:tblGrid>
              <a:tr h="325775">
                <a:tc>
                  <a:txBody>
                    <a:bodyPr/>
                    <a:lstStyle/>
                    <a:p>
                      <a:pPr indent="0" lvl="0" marL="0" rtl="0" algn="l">
                        <a:spcBef>
                          <a:spcPts val="0"/>
                        </a:spcBef>
                        <a:spcAft>
                          <a:spcPts val="0"/>
                        </a:spcAft>
                        <a:buClr>
                          <a:schemeClr val="dk1"/>
                        </a:buClr>
                        <a:buSzPts val="1700"/>
                        <a:buFont typeface="Arial"/>
                        <a:buNone/>
                      </a:pPr>
                      <a:r>
                        <a:rPr lang="en-AU" sz="1500">
                          <a:solidFill>
                            <a:schemeClr val="dk1"/>
                          </a:solidFill>
                        </a:rPr>
                        <a:t>ACTIONS</a:t>
                      </a:r>
                      <a:endParaRPr>
                        <a:solidFill>
                          <a:schemeClr val="dk1"/>
                        </a:solidFill>
                      </a:endParaRPr>
                    </a:p>
                  </a:txBody>
                  <a:tcPr marT="91425" marB="91425" marR="91425" marL="91425"/>
                </a:tc>
              </a:tr>
              <a:tr h="325775">
                <a:tc>
                  <a:txBody>
                    <a:bodyPr/>
                    <a:lstStyle/>
                    <a:p>
                      <a:pPr indent="0" lvl="0" marL="0" marR="0" rtl="0" algn="l">
                        <a:lnSpc>
                          <a:spcPct val="100000"/>
                        </a:lnSpc>
                        <a:spcBef>
                          <a:spcPts val="0"/>
                        </a:spcBef>
                        <a:spcAft>
                          <a:spcPts val="0"/>
                        </a:spcAft>
                        <a:buClr>
                          <a:schemeClr val="dk1"/>
                        </a:buClr>
                        <a:buSzPts val="1700"/>
                        <a:buFont typeface="Arial"/>
                        <a:buNone/>
                      </a:pPr>
                      <a:r>
                        <a:rPr lang="en-AU" sz="1500">
                          <a:solidFill>
                            <a:schemeClr val="lt1"/>
                          </a:solidFill>
                        </a:rPr>
                        <a:t>IOC Biodiversity Strategy - Ward Appeltans</a:t>
                      </a:r>
                      <a:endParaRPr sz="1500" u="none" cap="none" strike="noStrike">
                        <a:solidFill>
                          <a:schemeClr val="lt1"/>
                        </a:solidFill>
                      </a:endParaRPr>
                    </a:p>
                  </a:txBody>
                  <a:tcPr marT="91425" marB="91425" marR="91425" marL="91425">
                    <a:solidFill>
                      <a:schemeClr val="accent1"/>
                    </a:solidFill>
                  </a:tcPr>
                </a:tc>
              </a:tr>
              <a:tr h="325775">
                <a:tc>
                  <a:txBody>
                    <a:bodyPr/>
                    <a:lstStyle/>
                    <a:p>
                      <a:pPr indent="0" lvl="0" marL="0" marR="0" rtl="0" algn="l">
                        <a:lnSpc>
                          <a:spcPct val="100000"/>
                        </a:lnSpc>
                        <a:spcBef>
                          <a:spcPts val="0"/>
                        </a:spcBef>
                        <a:spcAft>
                          <a:spcPts val="0"/>
                        </a:spcAft>
                        <a:buClr>
                          <a:schemeClr val="dk1"/>
                        </a:buClr>
                        <a:buSzPts val="1700"/>
                        <a:buFont typeface="Arial"/>
                        <a:buNone/>
                      </a:pPr>
                      <a:r>
                        <a:rPr lang="en-AU" sz="1500">
                          <a:solidFill>
                            <a:schemeClr val="dk1"/>
                          </a:solidFill>
                        </a:rPr>
                        <a:t>IOC Digital Ecosystem - Emma Heslop</a:t>
                      </a:r>
                      <a:endParaRPr sz="1500" u="none" cap="none" strike="noStrike"/>
                    </a:p>
                  </a:txBody>
                  <a:tcPr marT="91425" marB="91425" marR="91425" marL="91425"/>
                </a:tc>
              </a:tr>
              <a:tr h="325775">
                <a:tc>
                  <a:txBody>
                    <a:bodyPr/>
                    <a:lstStyle/>
                    <a:p>
                      <a:pPr indent="0" lvl="0" marL="0" marR="0" rtl="0" algn="l">
                        <a:lnSpc>
                          <a:spcPct val="100000"/>
                        </a:lnSpc>
                        <a:spcBef>
                          <a:spcPts val="0"/>
                        </a:spcBef>
                        <a:spcAft>
                          <a:spcPts val="0"/>
                        </a:spcAft>
                        <a:buClr>
                          <a:srgbClr val="000000"/>
                        </a:buClr>
                        <a:buSzPts val="1700"/>
                        <a:buFont typeface="Arial"/>
                        <a:buNone/>
                      </a:pPr>
                      <a:r>
                        <a:rPr lang="en-AU" sz="1500">
                          <a:solidFill>
                            <a:schemeClr val="lt1"/>
                          </a:solidFill>
                        </a:rPr>
                        <a:t>Coffee break</a:t>
                      </a:r>
                      <a:endParaRPr sz="1500" u="none" cap="none" strike="noStrike">
                        <a:solidFill>
                          <a:schemeClr val="lt1"/>
                        </a:solidFill>
                      </a:endParaRPr>
                    </a:p>
                  </a:txBody>
                  <a:tcPr marT="91425" marB="91425" marR="91425" marL="91425">
                    <a:solidFill>
                      <a:schemeClr val="accent1"/>
                    </a:solidFill>
                  </a:tcPr>
                </a:tc>
              </a:tr>
              <a:tr h="325775">
                <a:tc>
                  <a:txBody>
                    <a:bodyPr/>
                    <a:lstStyle/>
                    <a:p>
                      <a:pPr indent="0" lvl="0" marL="0" marR="0" rtl="0" algn="l">
                        <a:lnSpc>
                          <a:spcPct val="100000"/>
                        </a:lnSpc>
                        <a:spcBef>
                          <a:spcPts val="0"/>
                        </a:spcBef>
                        <a:spcAft>
                          <a:spcPts val="0"/>
                        </a:spcAft>
                        <a:buClr>
                          <a:srgbClr val="000000"/>
                        </a:buClr>
                        <a:buSzPts val="1700"/>
                        <a:buFont typeface="Arial"/>
                        <a:buNone/>
                      </a:pPr>
                      <a:r>
                        <a:rPr lang="en-AU" sz="1500"/>
                        <a:t>Discussion - Panel’s role in IOC Biodiversity Strategy and Digital Ecosystem</a:t>
                      </a:r>
                      <a:endParaRPr sz="1500" u="none" cap="none" strike="noStrike"/>
                    </a:p>
                  </a:txBody>
                  <a:tcPr marT="91425" marB="91425" marR="91425" marL="91425">
                    <a:solidFill>
                      <a:schemeClr val="lt1"/>
                    </a:solidFill>
                  </a:tcPr>
                </a:tc>
              </a:tr>
              <a:tr h="325775">
                <a:tc>
                  <a:txBody>
                    <a:bodyPr/>
                    <a:lstStyle/>
                    <a:p>
                      <a:pPr indent="0" lvl="0" marL="0" marR="0" rtl="0" algn="l">
                        <a:lnSpc>
                          <a:spcPct val="100000"/>
                        </a:lnSpc>
                        <a:spcBef>
                          <a:spcPts val="0"/>
                        </a:spcBef>
                        <a:spcAft>
                          <a:spcPts val="0"/>
                        </a:spcAft>
                        <a:buClr>
                          <a:srgbClr val="000000"/>
                        </a:buClr>
                        <a:buSzPts val="1700"/>
                        <a:buFont typeface="Arial"/>
                        <a:buNone/>
                      </a:pPr>
                      <a:r>
                        <a:rPr lang="en-AU" sz="1500">
                          <a:solidFill>
                            <a:schemeClr val="lt1"/>
                          </a:solidFill>
                        </a:rPr>
                        <a:t>GOOS Biodiversity plan - scoping</a:t>
                      </a:r>
                      <a:endParaRPr sz="1500" u="none" cap="none" strike="noStrike">
                        <a:solidFill>
                          <a:schemeClr val="lt1"/>
                        </a:solidFill>
                      </a:endParaRPr>
                    </a:p>
                  </a:txBody>
                  <a:tcPr marT="91425" marB="91425" marR="91425" marL="91425">
                    <a:solidFill>
                      <a:schemeClr val="accent1"/>
                    </a:solidFill>
                  </a:tcPr>
                </a:tc>
              </a:tr>
              <a:tr h="325775">
                <a:tc>
                  <a:txBody>
                    <a:bodyPr/>
                    <a:lstStyle/>
                    <a:p>
                      <a:pPr indent="0" lvl="0" marL="0" marR="0" rtl="0" algn="l">
                        <a:lnSpc>
                          <a:spcPct val="100000"/>
                        </a:lnSpc>
                        <a:spcBef>
                          <a:spcPts val="0"/>
                        </a:spcBef>
                        <a:spcAft>
                          <a:spcPts val="0"/>
                        </a:spcAft>
                        <a:buClr>
                          <a:srgbClr val="000000"/>
                        </a:buClr>
                        <a:buSzPts val="1700"/>
                        <a:buFont typeface="Arial"/>
                        <a:buNone/>
                      </a:pPr>
                      <a:r>
                        <a:rPr lang="en-AU" sz="1500"/>
                        <a:t>Lunch break</a:t>
                      </a:r>
                      <a:endParaRPr sz="1500" u="none" cap="none" strike="noStrike"/>
                    </a:p>
                  </a:txBody>
                  <a:tcPr marT="91425" marB="91425" marR="91425" marL="91425">
                    <a:solidFill>
                      <a:schemeClr val="lt1"/>
                    </a:solidFill>
                  </a:tcPr>
                </a:tc>
              </a:tr>
              <a:tr h="325775">
                <a:tc>
                  <a:txBody>
                    <a:bodyPr/>
                    <a:lstStyle/>
                    <a:p>
                      <a:pPr indent="0" lvl="0" marL="0" marR="0" rtl="0" algn="l">
                        <a:lnSpc>
                          <a:spcPct val="100000"/>
                        </a:lnSpc>
                        <a:spcBef>
                          <a:spcPts val="0"/>
                        </a:spcBef>
                        <a:spcAft>
                          <a:spcPts val="0"/>
                        </a:spcAft>
                        <a:buClr>
                          <a:srgbClr val="000000"/>
                        </a:buClr>
                        <a:buSzPts val="1500"/>
                        <a:buFont typeface="Arial"/>
                        <a:buNone/>
                      </a:pPr>
                      <a:r>
                        <a:rPr lang="en-AU" sz="1500">
                          <a:solidFill>
                            <a:schemeClr val="lt1"/>
                          </a:solidFill>
                        </a:rPr>
                        <a:t>Biodiversity plan w</a:t>
                      </a:r>
                      <a:r>
                        <a:rPr lang="en-AU" sz="1500">
                          <a:solidFill>
                            <a:schemeClr val="lt1"/>
                          </a:solidFill>
                        </a:rPr>
                        <a:t>riting</a:t>
                      </a:r>
                      <a:r>
                        <a:rPr lang="en-AU" sz="1500">
                          <a:solidFill>
                            <a:schemeClr val="lt1"/>
                          </a:solidFill>
                        </a:rPr>
                        <a:t> activity</a:t>
                      </a:r>
                      <a:endParaRPr sz="1500" u="none" cap="none" strike="noStrike">
                        <a:solidFill>
                          <a:schemeClr val="lt1"/>
                        </a:solidFill>
                      </a:endParaRPr>
                    </a:p>
                  </a:txBody>
                  <a:tcPr marT="91425" marB="91425" marR="91425" marL="91425">
                    <a:solidFill>
                      <a:schemeClr val="accen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ed700815df_0_21"/>
          <p:cNvSpPr txBox="1"/>
          <p:nvPr>
            <p:ph type="title"/>
          </p:nvPr>
        </p:nvSpPr>
        <p:spPr>
          <a:xfrm>
            <a:off x="540545" y="326210"/>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ACTIONS</a:t>
            </a:r>
            <a:endParaRPr/>
          </a:p>
        </p:txBody>
      </p:sp>
      <p:sp>
        <p:nvSpPr>
          <p:cNvPr id="194" name="Google Shape;194;g2ed700815df_0_21"/>
          <p:cNvSpPr txBox="1"/>
          <p:nvPr>
            <p:ph idx="1" type="body"/>
          </p:nvPr>
        </p:nvSpPr>
        <p:spPr>
          <a:xfrm>
            <a:off x="540544" y="757291"/>
            <a:ext cx="8062800" cy="346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800"/>
              <a:buFont typeface="Arial"/>
              <a:buNone/>
            </a:pPr>
            <a:r>
              <a:rPr lang="en-AU" sz="1800">
                <a:solidFill>
                  <a:schemeClr val="accent1"/>
                </a:solidFill>
              </a:rPr>
              <a:t>Communication: </a:t>
            </a:r>
            <a:endParaRPr sz="1800">
              <a:solidFill>
                <a:schemeClr val="accent1"/>
              </a:solidFill>
            </a:endParaRPr>
          </a:p>
          <a:p>
            <a:pPr indent="-342900" lvl="0" marL="457200" marR="0" rtl="0" algn="l">
              <a:lnSpc>
                <a:spcPct val="115000"/>
              </a:lnSpc>
              <a:spcBef>
                <a:spcPts val="0"/>
              </a:spcBef>
              <a:spcAft>
                <a:spcPts val="0"/>
              </a:spcAft>
              <a:buClr>
                <a:schemeClr val="accent1"/>
              </a:buClr>
              <a:buSzPts val="1800"/>
              <a:buChar char="●"/>
            </a:pPr>
            <a:r>
              <a:rPr lang="en-AU" sz="1800">
                <a:solidFill>
                  <a:schemeClr val="accent1"/>
                </a:solidFill>
              </a:rPr>
              <a:t>ACTIONS ON WEBSITE - Choosing vision and mission - Poll still open for the two options - IN PROGRESS</a:t>
            </a:r>
            <a:endParaRPr sz="1800">
              <a:solidFill>
                <a:schemeClr val="accent1"/>
              </a:solidFill>
            </a:endParaRPr>
          </a:p>
          <a:p>
            <a:pPr indent="-342900" lvl="0" marL="457200" marR="0" rtl="0" algn="l">
              <a:lnSpc>
                <a:spcPct val="115000"/>
              </a:lnSpc>
              <a:spcBef>
                <a:spcPts val="0"/>
              </a:spcBef>
              <a:spcAft>
                <a:spcPts val="0"/>
              </a:spcAft>
              <a:buClr>
                <a:schemeClr val="accent1"/>
              </a:buClr>
              <a:buSzPts val="1800"/>
              <a:buChar char="●"/>
            </a:pPr>
            <a:r>
              <a:rPr lang="en-AU" sz="1800">
                <a:solidFill>
                  <a:schemeClr val="accent1"/>
                </a:solidFill>
              </a:rPr>
              <a:t>Infographic - collaboration with Marco-Bolo in final stages - IN PROGRESS</a:t>
            </a:r>
            <a:endParaRPr sz="1800">
              <a:solidFill>
                <a:schemeClr val="accent1"/>
              </a:solidFill>
            </a:endParaRPr>
          </a:p>
          <a:p>
            <a:pPr indent="0" lvl="0" marL="0" marR="0" rtl="0" algn="l">
              <a:lnSpc>
                <a:spcPct val="115000"/>
              </a:lnSpc>
              <a:spcBef>
                <a:spcPts val="0"/>
              </a:spcBef>
              <a:spcAft>
                <a:spcPts val="0"/>
              </a:spcAft>
              <a:buSzPts val="1400"/>
              <a:buNone/>
            </a:pPr>
            <a:r>
              <a:rPr lang="en-AU" sz="1800">
                <a:solidFill>
                  <a:schemeClr val="accent1"/>
                </a:solidFill>
              </a:rPr>
              <a:t>EOVs:</a:t>
            </a:r>
            <a:endParaRPr sz="1800">
              <a:solidFill>
                <a:schemeClr val="accent1"/>
              </a:solidFill>
            </a:endParaRPr>
          </a:p>
          <a:p>
            <a:pPr indent="-342900" lvl="0" marL="457200" rtl="0" algn="l">
              <a:lnSpc>
                <a:spcPct val="115000"/>
              </a:lnSpc>
              <a:spcBef>
                <a:spcPts val="0"/>
              </a:spcBef>
              <a:spcAft>
                <a:spcPts val="0"/>
              </a:spcAft>
              <a:buClr>
                <a:schemeClr val="accent1"/>
              </a:buClr>
              <a:buSzPts val="1800"/>
              <a:buChar char="●"/>
            </a:pPr>
            <a:r>
              <a:rPr lang="en-AU" sz="1800">
                <a:solidFill>
                  <a:schemeClr val="accent1"/>
                </a:solidFill>
              </a:rPr>
              <a:t>Update of specification sheets - 1st draft completed - </a:t>
            </a:r>
            <a:r>
              <a:rPr lang="en-AU" sz="1800">
                <a:solidFill>
                  <a:schemeClr val="accent1"/>
                </a:solidFill>
              </a:rPr>
              <a:t>feedback received</a:t>
            </a:r>
            <a:endParaRPr sz="1800">
              <a:solidFill>
                <a:schemeClr val="accent1"/>
              </a:solidFill>
            </a:endParaRPr>
          </a:p>
          <a:p>
            <a:pPr indent="0" lvl="0" marL="0" rtl="0" algn="l">
              <a:lnSpc>
                <a:spcPct val="115000"/>
              </a:lnSpc>
              <a:spcBef>
                <a:spcPts val="0"/>
              </a:spcBef>
              <a:spcAft>
                <a:spcPts val="0"/>
              </a:spcAft>
              <a:buNone/>
            </a:pPr>
            <a:r>
              <a:rPr lang="en-AU" sz="1800">
                <a:solidFill>
                  <a:schemeClr val="accent1"/>
                </a:solidFill>
              </a:rPr>
              <a:t>Indicators</a:t>
            </a:r>
            <a:endParaRPr sz="1800">
              <a:solidFill>
                <a:schemeClr val="accent1"/>
              </a:solidFill>
            </a:endParaRPr>
          </a:p>
          <a:p>
            <a:pPr indent="-342900" lvl="0" marL="457200" rtl="0" algn="l">
              <a:lnSpc>
                <a:spcPct val="115000"/>
              </a:lnSpc>
              <a:spcBef>
                <a:spcPts val="0"/>
              </a:spcBef>
              <a:spcAft>
                <a:spcPts val="0"/>
              </a:spcAft>
              <a:buClr>
                <a:srgbClr val="FF0000"/>
              </a:buClr>
              <a:buSzPts val="1800"/>
              <a:buChar char="●"/>
            </a:pPr>
            <a:r>
              <a:rPr lang="en-AU" sz="1800">
                <a:solidFill>
                  <a:srgbClr val="FF0000"/>
                </a:solidFill>
              </a:rPr>
              <a:t>Input to be provided to the manuscript by relevant EOV co-leaders (Seagrass, Macroalgae, Phytoplankton) - PENDING</a:t>
            </a:r>
            <a:endParaRPr sz="1800">
              <a:solidFill>
                <a:srgbClr val="FF0000"/>
              </a:solidFill>
            </a:endParaRPr>
          </a:p>
          <a:p>
            <a:pPr indent="0" lvl="0" marL="457200" rtl="0" algn="l">
              <a:lnSpc>
                <a:spcPct val="115000"/>
              </a:lnSpc>
              <a:spcBef>
                <a:spcPts val="0"/>
              </a:spcBef>
              <a:spcAft>
                <a:spcPts val="0"/>
              </a:spcAft>
              <a:buNone/>
            </a:pPr>
            <a:r>
              <a:t/>
            </a:r>
            <a:endParaRPr sz="1800">
              <a:solidFill>
                <a:srgbClr val="00B050"/>
              </a:solidFill>
            </a:endParaRPr>
          </a:p>
          <a:p>
            <a:pPr indent="0" lvl="0" marL="457200" rtl="0" algn="l">
              <a:lnSpc>
                <a:spcPct val="115000"/>
              </a:lnSpc>
              <a:spcBef>
                <a:spcPts val="0"/>
              </a:spcBef>
              <a:spcAft>
                <a:spcPts val="0"/>
              </a:spcAft>
              <a:buNone/>
            </a:pPr>
            <a:r>
              <a:t/>
            </a:r>
            <a:endParaRPr sz="1000">
              <a:solidFill>
                <a:srgbClr val="FF99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ed700815df_0_2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ACTIONS</a:t>
            </a:r>
            <a:endParaRPr/>
          </a:p>
        </p:txBody>
      </p:sp>
      <p:sp>
        <p:nvSpPr>
          <p:cNvPr id="200" name="Google Shape;200;g2ed700815df_0_26"/>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1400"/>
              <a:buNone/>
            </a:pPr>
            <a:r>
              <a:rPr lang="en-AU" sz="1800">
                <a:solidFill>
                  <a:schemeClr val="accent1"/>
                </a:solidFill>
              </a:rPr>
              <a:t>GCOS</a:t>
            </a:r>
            <a:endParaRPr sz="1800">
              <a:solidFill>
                <a:schemeClr val="accent1"/>
              </a:solidFill>
            </a:endParaRPr>
          </a:p>
          <a:p>
            <a:pPr indent="-342900" lvl="0" marL="457200" marR="0" rtl="0" algn="l">
              <a:lnSpc>
                <a:spcPct val="115000"/>
              </a:lnSpc>
              <a:spcBef>
                <a:spcPts val="0"/>
              </a:spcBef>
              <a:spcAft>
                <a:spcPts val="0"/>
              </a:spcAft>
              <a:buClr>
                <a:schemeClr val="accent1"/>
              </a:buClr>
              <a:buSzPts val="1800"/>
              <a:buChar char="●"/>
            </a:pPr>
            <a:r>
              <a:rPr lang="en-AU" sz="1800">
                <a:solidFill>
                  <a:schemeClr val="accent1"/>
                </a:solidFill>
              </a:rPr>
              <a:t>Feedback on ECV rationalisation - COMPLETED</a:t>
            </a:r>
            <a:endParaRPr sz="1800">
              <a:solidFill>
                <a:schemeClr val="accent1"/>
              </a:solidFill>
            </a:endParaRPr>
          </a:p>
          <a:p>
            <a:pPr indent="-342900" lvl="0" marL="457200" marR="0" rtl="0" algn="l">
              <a:lnSpc>
                <a:spcPct val="115000"/>
              </a:lnSpc>
              <a:spcBef>
                <a:spcPts val="0"/>
              </a:spcBef>
              <a:spcAft>
                <a:spcPts val="0"/>
              </a:spcAft>
              <a:buClr>
                <a:schemeClr val="accent1"/>
              </a:buClr>
              <a:buSzPts val="1800"/>
              <a:buChar char="●"/>
            </a:pPr>
            <a:r>
              <a:rPr lang="en-AU" sz="1800">
                <a:solidFill>
                  <a:schemeClr val="accent1"/>
                </a:solidFill>
              </a:rPr>
              <a:t>Input to GCOS implementation plan - start of 2025 - UPCOMING</a:t>
            </a:r>
            <a:endParaRPr sz="1800">
              <a:solidFill>
                <a:schemeClr val="accent1"/>
              </a:solidFill>
            </a:endParaRPr>
          </a:p>
          <a:p>
            <a:pPr indent="0" lvl="0" marL="0" marR="0" rtl="0" algn="l">
              <a:lnSpc>
                <a:spcPct val="115000"/>
              </a:lnSpc>
              <a:spcBef>
                <a:spcPts val="0"/>
              </a:spcBef>
              <a:spcAft>
                <a:spcPts val="0"/>
              </a:spcAft>
              <a:buSzPts val="1400"/>
              <a:buNone/>
            </a:pPr>
            <a:r>
              <a:rPr lang="en-AU" sz="1800">
                <a:solidFill>
                  <a:schemeClr val="accent1"/>
                </a:solidFill>
              </a:rPr>
              <a:t>Best Practices</a:t>
            </a:r>
            <a:endParaRPr sz="1800">
              <a:solidFill>
                <a:schemeClr val="accent1"/>
              </a:solidFill>
            </a:endParaRPr>
          </a:p>
          <a:p>
            <a:pPr indent="-342900" lvl="0" marL="457200" marR="0" rtl="0" algn="l">
              <a:lnSpc>
                <a:spcPct val="115000"/>
              </a:lnSpc>
              <a:spcBef>
                <a:spcPts val="0"/>
              </a:spcBef>
              <a:spcAft>
                <a:spcPts val="0"/>
              </a:spcAft>
              <a:buClr>
                <a:schemeClr val="accent1"/>
              </a:buClr>
              <a:buSzPts val="1800"/>
              <a:buChar char="●"/>
            </a:pPr>
            <a:r>
              <a:rPr lang="en-AU" sz="1800">
                <a:solidFill>
                  <a:schemeClr val="accent1"/>
                </a:solidFill>
              </a:rPr>
              <a:t>Request details of the criteria used of community review required for the GOOS endorsement process - IN PROGRESS</a:t>
            </a:r>
            <a:endParaRPr sz="1800">
              <a:solidFill>
                <a:schemeClr val="accent1"/>
              </a:solidFill>
            </a:endParaRPr>
          </a:p>
          <a:p>
            <a:pPr indent="0" lvl="0" marL="0" marR="0" rtl="0" algn="l">
              <a:lnSpc>
                <a:spcPct val="115000"/>
              </a:lnSpc>
              <a:spcBef>
                <a:spcPts val="0"/>
              </a:spcBef>
              <a:spcAft>
                <a:spcPts val="0"/>
              </a:spcAft>
              <a:buSzPts val="1400"/>
              <a:buNone/>
            </a:pPr>
            <a:r>
              <a:t/>
            </a:r>
            <a:endParaRPr sz="1800">
              <a:solidFill>
                <a:schemeClr val="accent1"/>
              </a:solidFill>
            </a:endParaRPr>
          </a:p>
          <a:p>
            <a:pPr indent="0" lvl="0" marL="457200" marR="0" rtl="0" algn="l">
              <a:lnSpc>
                <a:spcPct val="115000"/>
              </a:lnSpc>
              <a:spcBef>
                <a:spcPts val="0"/>
              </a:spcBef>
              <a:spcAft>
                <a:spcPts val="0"/>
              </a:spcAft>
              <a:buSzPts val="1400"/>
              <a:buNone/>
            </a:pPr>
            <a:r>
              <a:t/>
            </a:r>
            <a:endParaRPr sz="18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2b47258814_0_8"/>
          <p:cNvSpPr txBox="1"/>
          <p:nvPr>
            <p:ph type="ctrTitle"/>
          </p:nvPr>
        </p:nvSpPr>
        <p:spPr>
          <a:xfrm>
            <a:off x="1439900" y="2571750"/>
            <a:ext cx="6140400" cy="5793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lt1"/>
              </a:buClr>
              <a:buSzPts val="3300"/>
              <a:buFont typeface="Arial"/>
              <a:buNone/>
            </a:pPr>
            <a:r>
              <a:rPr lang="en-AU" sz="3100"/>
              <a:t>IOC Biodiversity Strategy</a:t>
            </a:r>
            <a:r>
              <a:rPr lang="en-AU" sz="3100"/>
              <a:t> </a:t>
            </a:r>
            <a:endParaRPr sz="3100"/>
          </a:p>
        </p:txBody>
      </p:sp>
      <p:pic>
        <p:nvPicPr>
          <p:cNvPr id="206" name="Google Shape;206;g32b47258814_0_8"/>
          <p:cNvPicPr preferRelativeResize="0"/>
          <p:nvPr/>
        </p:nvPicPr>
        <p:blipFill rotWithShape="1">
          <a:blip r:embed="rId3">
            <a:alphaModFix/>
          </a:blip>
          <a:srcRect b="0" l="0" r="0" t="0"/>
          <a:stretch/>
        </p:blipFill>
        <p:spPr>
          <a:xfrm>
            <a:off x="5192141" y="353194"/>
            <a:ext cx="3775912" cy="982013"/>
          </a:xfrm>
          <a:prstGeom prst="rect">
            <a:avLst/>
          </a:prstGeom>
          <a:noFill/>
          <a:ln>
            <a:noFill/>
          </a:ln>
        </p:spPr>
      </p:pic>
      <p:sp>
        <p:nvSpPr>
          <p:cNvPr id="207" name="Google Shape;207;g32b47258814_0_8"/>
          <p:cNvSpPr txBox="1"/>
          <p:nvPr/>
        </p:nvSpPr>
        <p:spPr>
          <a:xfrm>
            <a:off x="1787999" y="3447900"/>
            <a:ext cx="5157600" cy="43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700"/>
              <a:buFont typeface="Arial"/>
              <a:buNone/>
            </a:pPr>
            <a:r>
              <a:rPr lang="en-AU" sz="1700">
                <a:solidFill>
                  <a:schemeClr val="lt1"/>
                </a:solidFill>
              </a:rPr>
              <a:t>Ward Appeltans</a:t>
            </a:r>
            <a:endParaRPr sz="1700">
              <a:solidFill>
                <a:schemeClr val="lt1"/>
              </a:solidFill>
            </a:endParaRPr>
          </a:p>
          <a:p>
            <a:pPr indent="0" lvl="0" marL="0" marR="0" rtl="0" algn="ctr">
              <a:lnSpc>
                <a:spcPct val="100000"/>
              </a:lnSpc>
              <a:spcBef>
                <a:spcPts val="300"/>
              </a:spcBef>
              <a:spcAft>
                <a:spcPts val="0"/>
              </a:spcAft>
              <a:buClr>
                <a:srgbClr val="000000"/>
              </a:buClr>
              <a:buSzPts val="1500"/>
              <a:buFont typeface="Arial"/>
              <a:buNone/>
            </a:pPr>
            <a:r>
              <a:t/>
            </a:r>
            <a:endParaRPr b="1" i="1" sz="1700">
              <a:solidFill>
                <a:srgbClr val="FFFFFF"/>
              </a:solidFill>
            </a:endParaRPr>
          </a:p>
          <a:p>
            <a:pPr indent="-165100" lvl="0" marL="342900" marR="0" rtl="0" algn="ctr">
              <a:lnSpc>
                <a:spcPct val="105000"/>
              </a:lnSpc>
              <a:spcBef>
                <a:spcPts val="0"/>
              </a:spcBef>
              <a:spcAft>
                <a:spcPts val="0"/>
              </a:spcAft>
              <a:buClr>
                <a:srgbClr val="000000"/>
              </a:buClr>
              <a:buSzPts val="1400"/>
              <a:buFont typeface="Arial"/>
              <a:buNone/>
            </a:pPr>
            <a:r>
              <a:t/>
            </a:r>
            <a:endParaRPr b="1" i="0" sz="1600" u="none" cap="none" strike="noStrike">
              <a:solidFill>
                <a:srgbClr val="FFFFFF"/>
              </a:solidFill>
              <a:latin typeface="Arial"/>
              <a:ea typeface="Arial"/>
              <a:cs typeface="Arial"/>
              <a:sym typeface="Arial"/>
            </a:endParaRPr>
          </a:p>
        </p:txBody>
      </p:sp>
      <p:sp>
        <p:nvSpPr>
          <p:cNvPr id="208" name="Google Shape;208;g32b47258814_0_8"/>
          <p:cNvSpPr txBox="1"/>
          <p:nvPr/>
        </p:nvSpPr>
        <p:spPr>
          <a:xfrm>
            <a:off x="3428550" y="4179450"/>
            <a:ext cx="18765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AU" sz="1200">
                <a:solidFill>
                  <a:schemeClr val="dk2"/>
                </a:solidFill>
              </a:rPr>
              <a:t>Presentation link </a:t>
            </a:r>
            <a:r>
              <a:rPr lang="en-AU" sz="1200" u="sng">
                <a:solidFill>
                  <a:schemeClr val="hlink"/>
                </a:solidFill>
                <a:hlinkClick r:id="rId4"/>
              </a:rPr>
              <a:t>here</a:t>
            </a:r>
            <a:endParaRPr sz="1200">
              <a:solidFill>
                <a:schemeClr val="dk2"/>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2b47258814_0_14"/>
          <p:cNvSpPr txBox="1"/>
          <p:nvPr>
            <p:ph type="ctrTitle"/>
          </p:nvPr>
        </p:nvSpPr>
        <p:spPr>
          <a:xfrm>
            <a:off x="1439900" y="2571750"/>
            <a:ext cx="6140400" cy="5793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lt1"/>
              </a:buClr>
              <a:buSzPts val="3300"/>
              <a:buFont typeface="Arial"/>
              <a:buNone/>
            </a:pPr>
            <a:r>
              <a:rPr lang="en-AU" sz="3100"/>
              <a:t>IOC Digital Ecosystem</a:t>
            </a:r>
            <a:endParaRPr sz="3100"/>
          </a:p>
        </p:txBody>
      </p:sp>
      <p:pic>
        <p:nvPicPr>
          <p:cNvPr id="214" name="Google Shape;214;g32b47258814_0_14"/>
          <p:cNvPicPr preferRelativeResize="0"/>
          <p:nvPr/>
        </p:nvPicPr>
        <p:blipFill rotWithShape="1">
          <a:blip r:embed="rId3">
            <a:alphaModFix/>
          </a:blip>
          <a:srcRect b="0" l="0" r="0" t="0"/>
          <a:stretch/>
        </p:blipFill>
        <p:spPr>
          <a:xfrm>
            <a:off x="5192141" y="353194"/>
            <a:ext cx="3775912" cy="982013"/>
          </a:xfrm>
          <a:prstGeom prst="rect">
            <a:avLst/>
          </a:prstGeom>
          <a:noFill/>
          <a:ln>
            <a:noFill/>
          </a:ln>
        </p:spPr>
      </p:pic>
      <p:sp>
        <p:nvSpPr>
          <p:cNvPr id="215" name="Google Shape;215;g32b47258814_0_14"/>
          <p:cNvSpPr txBox="1"/>
          <p:nvPr/>
        </p:nvSpPr>
        <p:spPr>
          <a:xfrm>
            <a:off x="1787999" y="3447900"/>
            <a:ext cx="5157600" cy="43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700"/>
              <a:buFont typeface="Arial"/>
              <a:buNone/>
            </a:pPr>
            <a:r>
              <a:rPr lang="en-AU" sz="1700">
                <a:solidFill>
                  <a:schemeClr val="lt1"/>
                </a:solidFill>
              </a:rPr>
              <a:t>Emma Heslop</a:t>
            </a:r>
            <a:endParaRPr sz="1700">
              <a:solidFill>
                <a:schemeClr val="lt1"/>
              </a:solidFill>
            </a:endParaRPr>
          </a:p>
          <a:p>
            <a:pPr indent="0" lvl="0" marL="0" marR="0" rtl="0" algn="ctr">
              <a:lnSpc>
                <a:spcPct val="100000"/>
              </a:lnSpc>
              <a:spcBef>
                <a:spcPts val="300"/>
              </a:spcBef>
              <a:spcAft>
                <a:spcPts val="0"/>
              </a:spcAft>
              <a:buClr>
                <a:srgbClr val="000000"/>
              </a:buClr>
              <a:buSzPts val="1500"/>
              <a:buFont typeface="Arial"/>
              <a:buNone/>
            </a:pPr>
            <a:r>
              <a:t/>
            </a:r>
            <a:endParaRPr b="1" i="1" sz="1700">
              <a:solidFill>
                <a:srgbClr val="FFFFFF"/>
              </a:solidFill>
            </a:endParaRPr>
          </a:p>
          <a:p>
            <a:pPr indent="-165100" lvl="0" marL="342900" marR="0" rtl="0" algn="ctr">
              <a:lnSpc>
                <a:spcPct val="105000"/>
              </a:lnSpc>
              <a:spcBef>
                <a:spcPts val="0"/>
              </a:spcBef>
              <a:spcAft>
                <a:spcPts val="0"/>
              </a:spcAft>
              <a:buClr>
                <a:srgbClr val="000000"/>
              </a:buClr>
              <a:buSzPts val="1400"/>
              <a:buFont typeface="Arial"/>
              <a:buNone/>
            </a:pPr>
            <a:r>
              <a:t/>
            </a:r>
            <a:endParaRPr b="1" i="0" sz="1600" u="none" cap="none" strike="noStrike">
              <a:solidFill>
                <a:srgbClr val="FFFFFF"/>
              </a:solidFill>
              <a:latin typeface="Arial"/>
              <a:ea typeface="Arial"/>
              <a:cs typeface="Arial"/>
              <a:sym typeface="Aria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g32b5929d9ad_0_6"/>
          <p:cNvPicPr preferRelativeResize="0"/>
          <p:nvPr/>
        </p:nvPicPr>
        <p:blipFill rotWithShape="1">
          <a:blip r:embed="rId3">
            <a:alphaModFix/>
          </a:blip>
          <a:srcRect b="5900" l="0" r="0" t="5900"/>
          <a:stretch/>
        </p:blipFill>
        <p:spPr>
          <a:xfrm>
            <a:off x="3078050" y="327850"/>
            <a:ext cx="3229749" cy="42675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