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  <p:sldMasterId id="2147483726" r:id="rId15"/>
    <p:sldMasterId id="2147483727" r:id="rId16"/>
  </p:sldMasterIdLst>
  <p:notesMasterIdLst>
    <p:notesMasterId r:id="rId41"/>
  </p:notesMasterIdLst>
  <p:handoutMasterIdLst>
    <p:handoutMasterId r:id="rId42"/>
  </p:handoutMasterIdLst>
  <p:sldIdLst>
    <p:sldId id="3371" r:id="rId17"/>
    <p:sldId id="3386" r:id="rId18"/>
    <p:sldId id="3392" r:id="rId19"/>
    <p:sldId id="3409" r:id="rId20"/>
    <p:sldId id="3412" r:id="rId21"/>
    <p:sldId id="3414" r:id="rId22"/>
    <p:sldId id="3413" r:id="rId23"/>
    <p:sldId id="3411" r:id="rId24"/>
    <p:sldId id="3410" r:id="rId25"/>
    <p:sldId id="3415" r:id="rId26"/>
    <p:sldId id="3395" r:id="rId27"/>
    <p:sldId id="3396" r:id="rId28"/>
    <p:sldId id="3398" r:id="rId29"/>
    <p:sldId id="3400" r:id="rId30"/>
    <p:sldId id="3399" r:id="rId31"/>
    <p:sldId id="3401" r:id="rId32"/>
    <p:sldId id="3397" r:id="rId33"/>
    <p:sldId id="3402" r:id="rId34"/>
    <p:sldId id="3406" r:id="rId35"/>
    <p:sldId id="3404" r:id="rId36"/>
    <p:sldId id="3407" r:id="rId37"/>
    <p:sldId id="3408" r:id="rId38"/>
    <p:sldId id="3405" r:id="rId39"/>
    <p:sldId id="330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5FFDA"/>
    <a:srgbClr val="FFEECA"/>
    <a:srgbClr val="183254"/>
    <a:srgbClr val="9437FF"/>
    <a:srgbClr val="0069B4"/>
    <a:srgbClr val="FCC002"/>
    <a:srgbClr val="41B7C8"/>
    <a:srgbClr val="F7DF60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945DC-38E6-4383-BCE3-3F5AF1B4D877}" v="7" dt="2025-02-21T10:20:46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1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9B0BFE3-F4C5-3147-CD32-4FCA2FB7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2333E21-9023-E8A3-2DEF-AFD75891D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28A97-3669-C48E-783C-0A51F0F1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9257F3A-0751-D69D-04CB-D14C296F67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63F6731-4587-917A-3733-79EE35A0D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7" y="2365683"/>
            <a:ext cx="2873012" cy="26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85B7E-0A2F-1D20-26ED-8C7EE34C2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7CFCA-725F-5501-AA95-1825D2A7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332EA-82D0-8311-04B2-27C8C3867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99" y="144038"/>
            <a:ext cx="1157890" cy="111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BAF1C-5C79-130A-FE55-E3C1AA3A1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093" y="197931"/>
            <a:ext cx="890433" cy="1004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40C3A0-0FAF-E283-B337-63E5D69B6F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16" y="6267689"/>
            <a:ext cx="2138913" cy="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4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7CF0-D35A-B5A6-277D-8FECE12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3563388-9471-D74B-FC88-4370A058FD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9E46A-0393-6B39-C492-B16702F0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2EFF8-357E-1EC0-38A6-E052F126B4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75FB3-A2A8-45D8-E426-391ADDE0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434A75E-DE4D-0B94-A4FC-73534FC5E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15/05/2025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5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2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38258-633F-F8B8-0085-3A2E243CEF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  <p:sldLayoutId id="2147483729" r:id="rId7"/>
    <p:sldLayoutId id="2147483730" r:id="rId8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09DC34-0604-DBAC-B0FE-8203E57609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7EE7C-BEE2-F64D-D371-A16B602907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4AC173-4E3C-167B-005A-F5C90EBDF4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91EA9A-A588-A00A-7629-93EAB1D98962}"/>
              </a:ext>
            </a:extLst>
          </p:cNvPr>
          <p:cNvSpPr txBox="1"/>
          <p:nvPr/>
        </p:nvSpPr>
        <p:spPr>
          <a:xfrm>
            <a:off x="5705712" y="4009412"/>
            <a:ext cx="5640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Ardito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Kodijat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IOTIC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Laura Kong, ITIC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Alison Brome, CTIC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Denis Cheng Sang, NEAMTIC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Derya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Dilmen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Vennin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NEAMTIC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21D67-4ACD-DB7F-48D6-3682D7C0F367}"/>
              </a:ext>
            </a:extLst>
          </p:cNvPr>
          <p:cNvSpPr/>
          <p:nvPr/>
        </p:nvSpPr>
        <p:spPr>
          <a:xfrm>
            <a:off x="5541561" y="2001800"/>
            <a:ext cx="5330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Toolkit</a:t>
            </a:r>
          </a:p>
        </p:txBody>
      </p:sp>
    </p:spTree>
    <p:extLst>
      <p:ext uri="{BB962C8B-B14F-4D97-AF65-F5344CB8AC3E}">
        <p14:creationId xmlns:p14="http://schemas.microsoft.com/office/powerpoint/2010/main" val="34708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80F4-5411-0C1A-192D-E2152273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B74DBB-8DB0-E4AC-8DA7-BA84D73E97E6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5E50A-A5A8-5C62-E446-E0E11FFD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r>
              <a:rPr lang="en-US" dirty="0"/>
              <a:t>TR OTGA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7208F-5412-72B6-4289-8DFBCA09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2" y="1964550"/>
            <a:ext cx="10804636" cy="4387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CCEB2E-A5C5-D93E-9F83-607893E114C1}"/>
              </a:ext>
            </a:extLst>
          </p:cNvPr>
          <p:cNvSpPr txBox="1"/>
          <p:nvPr/>
        </p:nvSpPr>
        <p:spPr>
          <a:xfrm>
            <a:off x="693682" y="1382222"/>
            <a:ext cx="10515599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5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</a:t>
            </a:r>
            <a:r>
              <a:rPr lang="en-US" sz="2800" b="1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by-step </a:t>
            </a:r>
            <a:r>
              <a:rPr lang="en-US" sz="2800" b="1" i="0" u="none" strike="noStrike" cap="none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OTGA UNESCO-IOC Training Courses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753376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A12B-BEF8-D8F2-8527-BFE66799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" y="108857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DB7D7-2734-7D01-351A-53ACC06B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3" y="1299434"/>
            <a:ext cx="10515600" cy="45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66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C9A19-713B-61EC-3F0E-720FA6A6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EE28-FA90-7E52-EA78-BD70B8AE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163286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90A3D-F8D1-ECE4-8C14-AD73E9AD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74" y="1282079"/>
            <a:ext cx="9368070" cy="47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72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138E2-2C01-4FC9-F599-6AB002692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F717-2E14-9083-8FC7-EB4004E9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06829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8F52A-E94B-9291-F029-DED6D78E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3" y="1391580"/>
            <a:ext cx="107632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69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68D02-E4AD-3501-44CF-15B17291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748B-E7F3-3E96-5FE3-557D0BB5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9" y="119743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37471-3025-6506-077D-C956F990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" y="1366878"/>
            <a:ext cx="10385874" cy="45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81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F39F-2F4D-E55A-A87D-1FFF1605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03B2-548E-10F6-AD6A-CCD4E4F9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141514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D04DB-2E0B-9BCA-F192-DF2F1934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1456175"/>
            <a:ext cx="106870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99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AFA87-2874-2B82-B3E4-F25F3118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F9CC-D479-6D83-814A-33512778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83" y="108858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sp>
        <p:nvSpPr>
          <p:cNvPr id="3" name="Google Shape;124;p2">
            <a:extLst>
              <a:ext uri="{FF2B5EF4-FFF2-40B4-BE49-F238E27FC236}">
                <a16:creationId xmlns:a16="http://schemas.microsoft.com/office/drawing/2014/main" id="{F0EAF572-A024-34D7-8CBC-0FE3BDC927EE}"/>
              </a:ext>
            </a:extLst>
          </p:cNvPr>
          <p:cNvSpPr txBox="1"/>
          <p:nvPr/>
        </p:nvSpPr>
        <p:spPr>
          <a:xfrm>
            <a:off x="552721" y="1429477"/>
            <a:ext cx="10729442" cy="37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52450" marR="0" lvl="0" indent="-457200" algn="l" rtl="0"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Photos:</a:t>
            </a:r>
          </a:p>
          <a:p>
            <a:pPr marL="552450" lvl="1">
              <a:buClr>
                <a:schemeClr val="dk1"/>
              </a:buClr>
              <a:buSzPts val="21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photos of evidence of each indicator to max. 5 photos.</a:t>
            </a:r>
          </a:p>
          <a:p>
            <a:pPr marL="1466850" lvl="2" indent="-45720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the photos are of high quality but not too big size.</a:t>
            </a:r>
          </a:p>
          <a:p>
            <a:pPr marL="1466850" lvl="2" indent="-45720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similar photos of the same object or evidence. </a:t>
            </a:r>
          </a:p>
          <a:p>
            <a:pPr marL="55245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Videos:</a:t>
            </a:r>
          </a:p>
          <a:p>
            <a:pPr marL="552450"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video file is less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50 MB, the video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included in the submission,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bigger file size, u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pload the video to YouTube, Vimeo, or other social media and provide the link to the video.</a:t>
            </a:r>
          </a:p>
          <a:p>
            <a:pPr marL="95250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431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B530-E5CF-83C5-07A3-2ACE2124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05103"/>
            <a:ext cx="10058926" cy="9001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MT"/>
              </a:rPr>
              <a:t>Recognition and Appreciation Certificates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0FAD7-3999-7C6D-B099-59E744AC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3" y="1361439"/>
            <a:ext cx="9902515" cy="44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928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30C3-9D1E-10C8-6ECC-6D00AD8D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6629-2EC6-03FD-186A-E2DB319D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05103"/>
            <a:ext cx="10058926" cy="9001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MT"/>
              </a:rPr>
              <a:t>Recognition and Appreciation Certificates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804E4-1599-3EF1-4D5C-52FBD0D3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4345"/>
            <a:ext cx="10058926" cy="45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20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CB7E-C905-3D5E-C4F9-7FE13458D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41E67-DF12-D2CD-ED63-E9FC324C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A53D9-AC3F-94CD-1D16-F5D5B076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75930"/>
            <a:ext cx="10515600" cy="46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98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/>
          <a:lstStyle/>
          <a:p>
            <a:r>
              <a:rPr lang="en-US" dirty="0"/>
              <a:t>TR Toolkit </a:t>
            </a:r>
            <a:r>
              <a:rPr lang="en-US" sz="3600" b="0" dirty="0"/>
              <a:t>(TOWS-WG XVII recommendation)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1" y="1162594"/>
            <a:ext cx="10866119" cy="5111081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2184"/>
              </a:spcBef>
              <a:buNone/>
            </a:pPr>
            <a:r>
              <a:rPr lang="en-US" sz="2400" dirty="0">
                <a:effectLst/>
                <a:latin typeface="ArialMT"/>
              </a:rPr>
              <a:t>Requests the IOC Secretariat to: </a:t>
            </a:r>
            <a:endParaRPr lang="en-US" sz="1400" dirty="0"/>
          </a:p>
          <a:p>
            <a:pPr marL="630238" indent="-630238">
              <a:spcBef>
                <a:spcPts val="2184"/>
              </a:spcBef>
              <a:buNone/>
            </a:pPr>
            <a:r>
              <a:rPr lang="en-US" sz="2400" dirty="0">
                <a:effectLst/>
                <a:latin typeface="ArialMT"/>
              </a:rPr>
              <a:t>(vi)  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with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MT"/>
              </a:rPr>
              <a:t>TICs’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 lead</a:t>
            </a:r>
            <a:r>
              <a:rPr lang="en-US" sz="2400" dirty="0">
                <a:effectLst/>
                <a:latin typeface="ArialMT"/>
              </a:rPr>
              <a:t>, develop and share a Tsunami Ready Toolkit to assist Member States in implementing the TRRP. The toolkit may include a 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standard and clear procedure, format, and method for submitting the Tsunami Ready application and its supporting documentation</a:t>
            </a:r>
            <a:r>
              <a:rPr lang="en-US" sz="2400" dirty="0">
                <a:effectLst/>
                <a:latin typeface="ArialMT"/>
              </a:rPr>
              <a:t>, including </a:t>
            </a:r>
            <a:r>
              <a:rPr lang="en-US" sz="2400" dirty="0">
                <a:solidFill>
                  <a:srgbClr val="0070C0"/>
                </a:solidFill>
                <a:effectLst/>
                <a:latin typeface="ArialMT"/>
              </a:rPr>
              <a:t>clarification on the definition of community</a:t>
            </a:r>
            <a:r>
              <a:rPr lang="en-US" sz="2400" dirty="0">
                <a:effectLst/>
                <a:latin typeface="ArialMT"/>
              </a:rPr>
              <a:t> in the frame of the UNESCO-IOC Tsunami Ready Recognition </a:t>
            </a:r>
            <a:r>
              <a:rPr lang="en-US" sz="2400" dirty="0" err="1">
                <a:effectLst/>
                <a:latin typeface="ArialMT"/>
              </a:rPr>
              <a:t>Programme</a:t>
            </a:r>
            <a:r>
              <a:rPr lang="en-US" sz="2400" dirty="0">
                <a:effectLst/>
                <a:latin typeface="ArialMT"/>
              </a:rPr>
              <a:t>; </a:t>
            </a:r>
            <a:endParaRPr lang="en-US" sz="1400" dirty="0">
              <a:effectLst/>
            </a:endParaRPr>
          </a:p>
          <a:p>
            <a:pPr marL="630238" indent="-630238">
              <a:spcBef>
                <a:spcPts val="2184"/>
              </a:spcBef>
              <a:buNone/>
            </a:pPr>
            <a:r>
              <a:rPr lang="en-US" sz="2400" dirty="0">
                <a:effectLst/>
                <a:latin typeface="ArialMT"/>
              </a:rPr>
              <a:t>(vii)  inform Member States on the Tsunami Ready Toolkit’s 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availability via IOC Circular Letter to the Tsunami National Contacts, National Tsunami Ready Boards</a:t>
            </a:r>
            <a:r>
              <a:rPr lang="en-US" sz="2400" dirty="0">
                <a:effectLst/>
                <a:latin typeface="ArialMT"/>
              </a:rPr>
              <a:t>, and widely through attaching this as an </a:t>
            </a:r>
            <a:r>
              <a:rPr lang="en-US" sz="2400" dirty="0">
                <a:solidFill>
                  <a:srgbClr val="0070C0"/>
                </a:solidFill>
                <a:effectLst/>
                <a:latin typeface="ArialMT"/>
              </a:rPr>
              <a:t>appendix of the Standard guidelines for the Tsunami Ready Recognition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ArialMT"/>
              </a:rPr>
              <a:t>Programme</a:t>
            </a:r>
            <a:r>
              <a:rPr lang="en-US" sz="2400" dirty="0">
                <a:solidFill>
                  <a:srgbClr val="0070C0"/>
                </a:solidFill>
                <a:effectLst/>
                <a:latin typeface="ArialMT"/>
              </a:rPr>
              <a:t> (IOC/2022/MG/74)</a:t>
            </a:r>
            <a:r>
              <a:rPr lang="en-US" sz="2400" dirty="0">
                <a:effectLst/>
                <a:latin typeface="ArialMT"/>
              </a:rPr>
              <a:t>; </a:t>
            </a:r>
            <a:endParaRPr lang="en-US" sz="1400" dirty="0">
              <a:effectLst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kern="100" dirty="0">
                <a:solidFill>
                  <a:srgbClr val="00B050"/>
                </a:solidFill>
                <a:ea typeface="Aptos" panose="020B0004020202020204" pitchFamily="34" charset="0"/>
              </a:rPr>
              <a:t> Toolkit Availability – target </a:t>
            </a:r>
            <a:r>
              <a:rPr lang="en-US" sz="2400" b="1" kern="100" dirty="0" err="1">
                <a:solidFill>
                  <a:srgbClr val="00B050"/>
                </a:solidFill>
                <a:ea typeface="Aptos" panose="020B0004020202020204" pitchFamily="34" charset="0"/>
              </a:rPr>
              <a:t>Qtr</a:t>
            </a:r>
            <a:r>
              <a:rPr lang="en-US" sz="2400" b="1" kern="100" dirty="0">
                <a:solidFill>
                  <a:srgbClr val="00B050"/>
                </a:solidFill>
                <a:ea typeface="Aptos" panose="020B0004020202020204" pitchFamily="34" charset="0"/>
              </a:rPr>
              <a:t> 2, 2025</a:t>
            </a:r>
            <a:endParaRPr lang="en-US" sz="2400" b="1" kern="100" dirty="0">
              <a:solidFill>
                <a:srgbClr val="00B050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710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ABEA-2387-1F15-9DE4-0B9FA747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933F13-602C-1200-8022-297219F2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9591B-AA22-63A1-1EC1-AD435DA0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04924"/>
            <a:ext cx="10515600" cy="47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149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446E-284B-6B5B-3AF7-EF5A0FDA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2F215E-2E4A-176F-0F45-471F1CF0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 (Proposed option)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59F1C-2BD7-97E0-1251-98F5BDEED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57530"/>
            <a:ext cx="10400118" cy="46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79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04936-FCFD-2800-3251-9AE578FA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4359C-3829-4EDF-197E-8D100922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 (Proposed option)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762BE-FF2D-172D-89B3-6723555D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05" y="1397876"/>
            <a:ext cx="10610968" cy="46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40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B1B34-60D3-1272-4A25-7C9F4947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8C6336-BD33-D2AD-5D53-A3F56CAA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5A91A-7796-0699-F801-61E1F724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91462"/>
            <a:ext cx="107918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166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0745E1-B465-E12C-D2A1-7426040AB287}"/>
              </a:ext>
            </a:extLst>
          </p:cNvPr>
          <p:cNvSpPr/>
          <p:nvPr/>
        </p:nvSpPr>
        <p:spPr>
          <a:xfrm>
            <a:off x="5615134" y="2800586"/>
            <a:ext cx="5330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919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BC0BA-0EC1-88C5-0048-89F0A2141CF6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8CE18-BBD1-E9AD-A685-717DC8A7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r>
              <a:rPr lang="en-US" dirty="0"/>
              <a:t>TR Toolkit - 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5934-A7D1-7C66-DD99-2E86FF5C8C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7562" y="1281484"/>
            <a:ext cx="11202370" cy="5576516"/>
          </a:xfrm>
          <a:noFill/>
        </p:spPr>
        <p:txBody>
          <a:bodyPr>
            <a:normAutofit fontScale="62500" lnSpcReduction="20000"/>
          </a:bodyPr>
          <a:lstStyle/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community – definition and guidance</a:t>
            </a:r>
          </a:p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training – OTGA Tsunami Awareness, Tsunami Ready, future plans</a:t>
            </a:r>
          </a:p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Application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/>
              <a:t>Updated Application Form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Submission procedures and recognition workflow (workflow SOPs, automated tool) 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ArialMT"/>
              </a:rPr>
              <a:t>File naming and file types (file metadata)</a:t>
            </a:r>
          </a:p>
          <a:p>
            <a:pPr marL="801688" lvl="1" indent="-368300">
              <a:lnSpc>
                <a:spcPct val="11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ArialMT"/>
              </a:rPr>
              <a:t>Implementation communications (sample letters and templates) – Letter of Intent, NTRB/RTRB, Application submission, IOC acknowledgement, Recognition and Appreciation Certificate names, Community summary for web page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Recognition and Appreciation Certificates – sample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Recognition Ceremony – sample agenda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Recognition Sign – example, accompanying safety message</a:t>
            </a:r>
          </a:p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Renewal procedures</a:t>
            </a: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51622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277B3-6D64-0F24-419A-D87CF9F9B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A93DEF-E60E-4CF8-303C-77664E471D22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454B-8B7A-99B4-F7F8-8389CF5C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B06C4-0702-EA67-6BD1-4D9581FA990A}"/>
              </a:ext>
            </a:extLst>
          </p:cNvPr>
          <p:cNvSpPr txBox="1"/>
          <p:nvPr/>
        </p:nvSpPr>
        <p:spPr>
          <a:xfrm>
            <a:off x="234043" y="1278331"/>
            <a:ext cx="11723914" cy="5324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LEVEL OF IMPLEMENTATION </a:t>
            </a:r>
          </a:p>
          <a:p>
            <a:pPr marL="358775" lvl="0" rtl="0"/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(village, parish, borough, district, municipality, county, emergency management area, etc.).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58775"/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Key considerations: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Not too small so that it would be impossible to do all 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(and many left behind), but not at such a large level that the information and the alerts do not reach the population at risk.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Resources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will be needed to reach 100% of tsunami-vulnerable communities, and then also to sustain the </a:t>
            </a:r>
            <a:r>
              <a:rPr lang="en-US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Programme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(recognition renewals). 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Community must have a government authority that will be recognized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e.g., Mayor, Representative from Parliament, Chief.  This is important for national recognition and acceptance.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Community must have a jurisdiction that will be recognized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e.g., follow already established country divisions/management structure.  It is not prudent to reinvent another way to "divide" up the country.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 Level should correspond to an area that has a 24/7 focal point for receiving and disseminating national alerts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(e.g., Local DMO office, police or fire station, 24 x 7 clinic, </a:t>
            </a:r>
            <a:r>
              <a:rPr lang="en-US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etc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Community must have an authority, management structure 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(e.g., emergency management committee, emergency management office, mayor/chiefs office, </a:t>
            </a:r>
            <a:r>
              <a:rPr lang="en-US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etc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 to support the development of the evacuation maps, local response plans, provide input on the population, decide on places for signage.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345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ED49-39D4-7298-D7EE-5507B29B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04EC8-C442-C06E-9059-22B7ABA4B17B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3D7DE-2DE1-8174-D884-D29B21CFFF50}"/>
              </a:ext>
            </a:extLst>
          </p:cNvPr>
          <p:cNvSpPr txBox="1"/>
          <p:nvPr/>
        </p:nvSpPr>
        <p:spPr>
          <a:xfrm>
            <a:off x="234043" y="1438493"/>
            <a:ext cx="11723914" cy="4832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US" sz="2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the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Programme</a:t>
            </a:r>
            <a:r>
              <a:rPr lang="en-US" sz="2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proceeds, decide which COMMUNITY to target.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Key considerations:</a:t>
            </a:r>
            <a:endParaRPr lang="en-GB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There is INTEREST 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by the "Authority/Structure" to be recognized.  It is important to note that the Tsunami Ready </a:t>
            </a:r>
            <a:r>
              <a:rPr lang="en-US" sz="22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Programme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is voluntary, and that it is a lot of work (but rewarding).</a:t>
            </a:r>
            <a:endParaRPr lang="en-GB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Level of threat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 The higher the threat the more important it is to be Tsunami Ready, and also, probably greater the interest.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Level of vulnerability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 There are social/economic/cultural considerations.  It may be a good idea to target where there is more vulnerability, and which would not have the resources to implement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Previous work to build upon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especially tsunami or other hazard work.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Existence of volunteer groups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NGOs, e.g., Red Cross or Crescent, GOAL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Opportunity to highlight and potential to socialize project at the national level 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(such as through traditional media, or social media).  This is especially important for the first Tsunami Ready community in the country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since it leads to other communities want to get Tsunami Ready.</a:t>
            </a:r>
            <a:endParaRPr lang="en-GB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DC0982-E3C6-6668-81C5-313443CB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</p:spTree>
    <p:extLst>
      <p:ext uri="{BB962C8B-B14F-4D97-AF65-F5344CB8AC3E}">
        <p14:creationId xmlns:p14="http://schemas.microsoft.com/office/powerpoint/2010/main" val="9523420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702D-BB78-83F9-E84F-664C4C0F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99682E-2410-382B-A7E9-4D2A865FF4B6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E12DDE-1DED-862A-D141-FC6778E3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D7A3D-D1BF-4EF2-EAC2-F5B100B6023E}"/>
              </a:ext>
            </a:extLst>
          </p:cNvPr>
          <p:cNvSpPr txBox="1"/>
          <p:nvPr/>
        </p:nvSpPr>
        <p:spPr>
          <a:xfrm>
            <a:off x="741995" y="1811375"/>
            <a:ext cx="1073770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Clear boundaries: Area has administrative jurisdiction</a:t>
            </a:r>
          </a:p>
          <a:p>
            <a:pPr lvl="1"/>
            <a:r>
              <a:rPr lang="en-US" dirty="0"/>
              <a:t>National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State / Province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District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Sub-District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Village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Neighborhood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Clear boundaries: Natural or Physical boundaries</a:t>
            </a:r>
          </a:p>
          <a:p>
            <a:pPr lvl="1"/>
            <a:r>
              <a:rPr lang="en-US" dirty="0"/>
              <a:t>River, Coastal, Forest, Mangrove, Street, Bridge, Landmarks, etc.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Number of Population</a:t>
            </a:r>
          </a:p>
          <a:p>
            <a:pPr lvl="1"/>
            <a:r>
              <a:rPr lang="en-US" dirty="0"/>
              <a:t>The right number of population would help to understand the scope to be managed when implementing tsunami ready. If the communities are spread out or concentrated, etc.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Characteristic of the community</a:t>
            </a:r>
          </a:p>
          <a:p>
            <a:pPr lvl="1"/>
            <a:r>
              <a:rPr lang="en-US" dirty="0"/>
              <a:t>Urban - Rural; Agriculture – Industrial – Touristic;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Landscape</a:t>
            </a:r>
          </a:p>
          <a:p>
            <a:pPr lvl="1"/>
            <a:r>
              <a:rPr lang="en-US" dirty="0"/>
              <a:t>Flat ground, Hilly, Peninsula,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54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7B1C2-C291-073F-30B0-BFDA89E3A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33955-3B6D-6E98-8C1B-255990257B1D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D1E0E4-E340-6635-4D8B-F5680C83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34746-9C93-CFD7-9A91-5D2066D9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8" y="1367416"/>
            <a:ext cx="9914366" cy="49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83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01759-A7CF-F9CA-FFB8-9476C7C9E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2156E-615A-9FDA-DC36-BE6C9456B9C5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B5B7B-954C-6FE3-E7E0-C15990D9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r>
              <a:rPr lang="en-US" dirty="0"/>
              <a:t>TR OTGA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E621-3B8D-976F-0A86-5ECCD1B0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3" y="1274837"/>
            <a:ext cx="11391842" cy="49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09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099D-1B66-C13C-575A-AAC73BA6C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E7211-E140-163B-A61D-9F2DE74A0284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02FF-6C1B-9B9E-EBCE-01E5FC97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r>
              <a:rPr lang="en-US" dirty="0"/>
              <a:t>TR OTGA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03469-C563-1511-6273-E2257E33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1" y="1432002"/>
            <a:ext cx="10694661" cy="49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78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1031</Words>
  <Application>Microsoft Office PowerPoint</Application>
  <PresentationFormat>Widescreen</PresentationFormat>
  <Paragraphs>82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ArialMT</vt:lpstr>
      <vt:lpstr>Aptos</vt:lpstr>
      <vt:lpstr>Arial</vt:lpstr>
      <vt:lpstr>Calibri</vt:lpstr>
      <vt:lpstr>Open Sans</vt:lpstr>
      <vt:lpstr>Roboto</vt:lpstr>
      <vt:lpstr>Wingdings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Title</vt:lpstr>
      <vt:lpstr>1_Title</vt:lpstr>
      <vt:lpstr>PowerPoint Presentation</vt:lpstr>
      <vt:lpstr>TR Toolkit (TOWS-WG XVII recommendation)</vt:lpstr>
      <vt:lpstr>TR Toolkit - contents </vt:lpstr>
      <vt:lpstr>TR community – definition and guidance</vt:lpstr>
      <vt:lpstr>TR community – definition and guidance</vt:lpstr>
      <vt:lpstr>TR community – definition and guidance</vt:lpstr>
      <vt:lpstr>TR community – definition and guidance</vt:lpstr>
      <vt:lpstr>TR OTGA Training</vt:lpstr>
      <vt:lpstr>TR OTGA Training</vt:lpstr>
      <vt:lpstr>TR OTGA Training</vt:lpstr>
      <vt:lpstr>File naming and file types (file metadata)</vt:lpstr>
      <vt:lpstr>File naming and file types (file metadata)</vt:lpstr>
      <vt:lpstr>File naming and file types (file metadata)</vt:lpstr>
      <vt:lpstr>File naming and file types (file metadata)</vt:lpstr>
      <vt:lpstr>File naming and file types (file metadata)</vt:lpstr>
      <vt:lpstr>File naming and file types (file metadata)</vt:lpstr>
      <vt:lpstr>Recognition and Appreciation Certificates</vt:lpstr>
      <vt:lpstr>Recognition and Appreciation Certificates</vt:lpstr>
      <vt:lpstr>Recognition Sign</vt:lpstr>
      <vt:lpstr>Recognition Sign</vt:lpstr>
      <vt:lpstr>Recognition Sign (Proposed option)</vt:lpstr>
      <vt:lpstr>Recognition Sign (Proposed option)</vt:lpstr>
      <vt:lpstr>Recognition Sign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Kodijat, Ardito</cp:lastModifiedBy>
  <cp:revision>162</cp:revision>
  <dcterms:created xsi:type="dcterms:W3CDTF">2019-09-03T09:02:06Z</dcterms:created>
  <dcterms:modified xsi:type="dcterms:W3CDTF">2025-05-16T06:47:41Z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