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7" r:id="rId2"/>
  </p:sldMasterIdLst>
  <p:notesMasterIdLst>
    <p:notesMasterId r:id="rId9"/>
  </p:notesMasterIdLst>
  <p:sldIdLst>
    <p:sldId id="4235" r:id="rId3"/>
    <p:sldId id="286" r:id="rId4"/>
    <p:sldId id="4236" r:id="rId5"/>
    <p:sldId id="4237" r:id="rId6"/>
    <p:sldId id="4238" r:id="rId7"/>
    <p:sldId id="4239" r:id="rId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887" autoAdjust="0"/>
  </p:normalViewPr>
  <p:slideViewPr>
    <p:cSldViewPr>
      <p:cViewPr varScale="1">
        <p:scale>
          <a:sx n="48" d="100"/>
          <a:sy n="48" d="100"/>
        </p:scale>
        <p:origin x="1340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ACE358-6554-4C80-BFAD-E95C92B1309D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C2CAD-9567-47D7-AC32-61D7165C3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95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18274" y="1074000"/>
            <a:ext cx="2423795" cy="98425"/>
          </a:xfrm>
          <a:custGeom>
            <a:avLst/>
            <a:gdLst/>
            <a:ahLst/>
            <a:cxnLst/>
            <a:rect l="l" t="t" r="r" b="b"/>
            <a:pathLst>
              <a:path w="2423795" h="98425">
                <a:moveTo>
                  <a:pt x="2423426" y="0"/>
                </a:moveTo>
                <a:lnTo>
                  <a:pt x="0" y="0"/>
                </a:lnTo>
                <a:lnTo>
                  <a:pt x="0" y="98234"/>
                </a:lnTo>
                <a:lnTo>
                  <a:pt x="2423426" y="98234"/>
                </a:lnTo>
                <a:lnTo>
                  <a:pt x="2423426" y="0"/>
                </a:lnTo>
                <a:close/>
              </a:path>
            </a:pathLst>
          </a:custGeom>
          <a:solidFill>
            <a:srgbClr val="0069B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575493" y="152362"/>
            <a:ext cx="1495751" cy="1405698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6148552"/>
            <a:ext cx="12192000" cy="709930"/>
          </a:xfrm>
          <a:custGeom>
            <a:avLst/>
            <a:gdLst/>
            <a:ahLst/>
            <a:cxnLst/>
            <a:rect l="l" t="t" r="r" b="b"/>
            <a:pathLst>
              <a:path w="12192000" h="709929">
                <a:moveTo>
                  <a:pt x="12192000" y="0"/>
                </a:moveTo>
                <a:lnTo>
                  <a:pt x="0" y="0"/>
                </a:lnTo>
                <a:lnTo>
                  <a:pt x="0" y="709447"/>
                </a:lnTo>
                <a:lnTo>
                  <a:pt x="12192000" y="709447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69B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8477" y="2844431"/>
            <a:ext cx="5132003" cy="2488653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16472" y="1236535"/>
            <a:ext cx="3169207" cy="1482012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301850" y="1636306"/>
            <a:ext cx="3014062" cy="1599612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550484" y="2991590"/>
            <a:ext cx="4052105" cy="303908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46530" y="285701"/>
            <a:ext cx="6616700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773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7745" y="112894"/>
            <a:ext cx="11856509" cy="960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29991" y="1731159"/>
            <a:ext cx="4961255" cy="25139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97117-F3A1-41B5-B5A5-0FD5A7D43CA4}" type="slidenum">
              <a:rPr lang="fr-FR" smtClean="0"/>
              <a:t>‹#›</a:t>
            </a:fld>
            <a:endParaRPr lang="fr-FR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1544" y="216362"/>
            <a:ext cx="1999700" cy="951923"/>
          </a:xfrm>
          <a:prstGeom prst="rect">
            <a:avLst/>
          </a:prstGeom>
        </p:spPr>
      </p:pic>
      <p:sp>
        <p:nvSpPr>
          <p:cNvPr id="10" name="Rectangle"/>
          <p:cNvSpPr/>
          <p:nvPr userDrawn="1"/>
        </p:nvSpPr>
        <p:spPr>
          <a:xfrm rot="5400000">
            <a:off x="1721007" y="3812568"/>
            <a:ext cx="1639614" cy="110484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>
              <a:defRPr>
                <a:solidFill>
                  <a:srgbClr val="3C3C3C"/>
                </a:solidFill>
              </a:defRPr>
            </a:pPr>
            <a:endParaRPr/>
          </a:p>
        </p:txBody>
      </p:sp>
      <p:sp>
        <p:nvSpPr>
          <p:cNvPr id="11" name="Rectangle 10"/>
          <p:cNvSpPr/>
          <p:nvPr userDrawn="1"/>
        </p:nvSpPr>
        <p:spPr>
          <a:xfrm>
            <a:off x="0" y="-7428"/>
            <a:ext cx="12192000" cy="6858000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8951" y="2025894"/>
            <a:ext cx="2920169" cy="2806212"/>
          </a:xfrm>
          <a:prstGeom prst="rect">
            <a:avLst/>
          </a:prstGeom>
        </p:spPr>
      </p:pic>
      <p:sp>
        <p:nvSpPr>
          <p:cNvPr id="12" name="Rectangle">
            <a:extLst>
              <a:ext uri="{FF2B5EF4-FFF2-40B4-BE49-F238E27FC236}">
                <a16:creationId xmlns:a16="http://schemas.microsoft.com/office/drawing/2014/main" id="{21257D7F-3656-47C9-B5F0-D20A647BD6E3}"/>
              </a:ext>
            </a:extLst>
          </p:cNvPr>
          <p:cNvSpPr/>
          <p:nvPr userDrawn="1"/>
        </p:nvSpPr>
        <p:spPr>
          <a:xfrm rot="5400000">
            <a:off x="4884289" y="3379881"/>
            <a:ext cx="2423422" cy="9823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>
              <a:defRPr>
                <a:solidFill>
                  <a:srgbClr val="3C3C3C"/>
                </a:solidFill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459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A333A3A-38E3-05FB-2CFB-9DF1179BF1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208" b="9107"/>
          <a:stretch/>
        </p:blipFill>
        <p:spPr>
          <a:xfrm>
            <a:off x="2555441" y="10"/>
            <a:ext cx="9669642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47C7B5-3148-8DE2-33A2-69703580F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997" y="533400"/>
            <a:ext cx="6019801" cy="1899912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3600" dirty="0">
                <a:solidFill>
                  <a:srgbClr val="0070C0"/>
                </a:solidFill>
                <a:latin typeface="Arial" panose="020B0604020202020204" pitchFamily="34" charset="0"/>
              </a:rPr>
              <a:t>Tsunami Ready Coalition-Support and Sustain 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</a:rPr>
              <a:t>T</a:t>
            </a:r>
            <a:r>
              <a:rPr lang="en-US" sz="3600" dirty="0">
                <a:solidFill>
                  <a:srgbClr val="0070C0"/>
                </a:solidFill>
                <a:latin typeface="Arial" panose="020B0604020202020204" pitchFamily="34" charset="0"/>
              </a:rPr>
              <a:t>sunami 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</a:rPr>
              <a:t>P</a:t>
            </a:r>
            <a:r>
              <a:rPr lang="en-US" sz="3600" dirty="0">
                <a:solidFill>
                  <a:srgbClr val="0070C0"/>
                </a:solidFill>
                <a:latin typeface="Arial" panose="020B0604020202020204" pitchFamily="34" charset="0"/>
              </a:rPr>
              <a:t>reparedness: Scaling Up</a:t>
            </a:r>
            <a:br>
              <a:rPr lang="es-EC" sz="3400" dirty="0"/>
            </a:br>
            <a:r>
              <a:rPr lang="es-EC" sz="3400" dirty="0"/>
              <a:t>Ready </a:t>
            </a:r>
            <a:r>
              <a:rPr lang="es-EC" sz="3400" dirty="0" err="1"/>
              <a:t>Coalition</a:t>
            </a:r>
            <a:br>
              <a:rPr lang="fr-FR" sz="3400" dirty="0"/>
            </a:br>
            <a:endParaRPr lang="fr-FR" sz="3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F2BD2-6F3B-C703-7FF8-9FF3EC6C42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905000"/>
            <a:ext cx="4279389" cy="4271963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sz="2600" dirty="0">
                <a:latin typeface="Calibri" panose="020F0502020204030204" pitchFamily="34" charset="0"/>
                <a:ea typeface="DengXian" panose="02010600030101010101" pitchFamily="2" charset="-122"/>
              </a:rPr>
              <a:t>UNESCO-IOC established </a:t>
            </a:r>
            <a:r>
              <a:rPr lang="en-US" sz="2600" dirty="0">
                <a:effectLst/>
                <a:latin typeface="Calibri" panose="020F0502020204030204" pitchFamily="34" charset="0"/>
                <a:ea typeface="DengXian" panose="02010600030101010101" pitchFamily="2" charset="-122"/>
              </a:rPr>
              <a:t>an </a:t>
            </a:r>
            <a:r>
              <a:rPr lang="en-US" sz="26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</a:rPr>
              <a:t>International  Tsunami Ready Coalition in 2022</a:t>
            </a:r>
            <a:r>
              <a:rPr lang="en-US" sz="2600" b="1" dirty="0">
                <a:solidFill>
                  <a:srgbClr val="0070C0"/>
                </a:solidFill>
                <a:latin typeface="Calibri" panose="020F0502020204030204" pitchFamily="34" charset="0"/>
                <a:ea typeface="DengXian" panose="02010600030101010101" pitchFamily="2" charset="-122"/>
              </a:rPr>
              <a:t>.</a:t>
            </a:r>
          </a:p>
          <a:p>
            <a:pPr>
              <a:spcAft>
                <a:spcPts val="600"/>
              </a:spcAft>
            </a:pPr>
            <a:endParaRPr lang="en-US" sz="2600" b="1" dirty="0">
              <a:solidFill>
                <a:srgbClr val="0070C0"/>
              </a:solidFill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pPr>
              <a:spcAft>
                <a:spcPts val="600"/>
              </a:spcAft>
            </a:pPr>
            <a:r>
              <a:rPr lang="en-US" sz="2600" dirty="0">
                <a:latin typeface="Calibri" panose="020F0502020204030204" pitchFamily="34" charset="0"/>
                <a:ea typeface="DengXian" panose="02010600030101010101" pitchFamily="2" charset="-122"/>
              </a:rPr>
              <a:t>A TRC IP was prepared for ODTP SC to review and was endorsed by TOWS TT DMP in Feb 2025</a:t>
            </a:r>
          </a:p>
          <a:p>
            <a:pPr>
              <a:spcAft>
                <a:spcPts val="600"/>
              </a:spcAft>
            </a:pPr>
            <a:endParaRPr lang="en-US" sz="26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pPr>
              <a:spcAft>
                <a:spcPts val="600"/>
              </a:spcAft>
            </a:pPr>
            <a:r>
              <a:rPr lang="en-US" sz="2600" dirty="0">
                <a:effectLst/>
                <a:latin typeface="Calibri" panose="020F0502020204030204" pitchFamily="34" charset="0"/>
                <a:ea typeface="DengXian" panose="02010600030101010101" pitchFamily="2" charset="-122"/>
              </a:rPr>
              <a:t>The  Implementation Plan of the Tsunami Ready Coalition is expected to be endorsed </a:t>
            </a:r>
            <a:r>
              <a:rPr lang="en-US" sz="2600" dirty="0">
                <a:latin typeface="Calibri" panose="020F0502020204030204" pitchFamily="34" charset="0"/>
                <a:ea typeface="DengXian" panose="02010600030101010101" pitchFamily="2" charset="-122"/>
              </a:rPr>
              <a:t>at</a:t>
            </a:r>
            <a:r>
              <a:rPr lang="en-US" sz="2600" dirty="0">
                <a:effectLst/>
                <a:latin typeface="Calibri" panose="020F0502020204030204" pitchFamily="34" charset="0"/>
                <a:ea typeface="DengXian" panose="02010600030101010101" pitchFamily="2" charset="-122"/>
              </a:rPr>
              <a:t> the 33</a:t>
            </a:r>
            <a:r>
              <a:rPr lang="en-US" sz="2600" baseline="30000" dirty="0">
                <a:effectLst/>
                <a:latin typeface="Calibri" panose="020F0502020204030204" pitchFamily="34" charset="0"/>
                <a:ea typeface="DengXian" panose="02010600030101010101" pitchFamily="2" charset="-122"/>
              </a:rPr>
              <a:t>rd</a:t>
            </a:r>
            <a:r>
              <a:rPr lang="en-US" sz="2600" dirty="0">
                <a:effectLst/>
                <a:latin typeface="Calibri" panose="020F0502020204030204" pitchFamily="34" charset="0"/>
                <a:ea typeface="DengXian" panose="02010600030101010101" pitchFamily="2" charset="-122"/>
              </a:rPr>
              <a:t> IOC Assembly, June 2025  </a:t>
            </a:r>
          </a:p>
          <a:p>
            <a:pPr>
              <a:spcAft>
                <a:spcPts val="600"/>
              </a:spcAft>
            </a:pPr>
            <a:endParaRPr lang="en-US" sz="2000" dirty="0"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pPr marL="0" indent="0">
              <a:spcAft>
                <a:spcPts val="600"/>
              </a:spcAft>
              <a:buNone/>
            </a:pPr>
            <a:endParaRPr lang="en-US" sz="2000" dirty="0">
              <a:latin typeface="Calibri" panose="020F0502020204030204" pitchFamily="34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4152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054"/>
    </mc:Choice>
    <mc:Fallback xmlns="">
      <p:transition spd="slow" advTm="24054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75525-1E99-B1A3-4CF6-81186254C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2894"/>
            <a:ext cx="11643254" cy="861774"/>
          </a:xfrm>
        </p:spPr>
        <p:txBody>
          <a:bodyPr/>
          <a:lstStyle/>
          <a:p>
            <a:pPr algn="ctr"/>
            <a:r>
              <a:rPr lang="en-US" sz="2800" i="0" u="none" strike="noStrike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The Tsunami Ready Coalition </a:t>
            </a:r>
            <a:br>
              <a:rPr lang="en-US" sz="2800" i="0" u="none" strike="noStrike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</a:b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Collaboration and Cooperation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7F904-9C06-AEE6-030F-0A9072D2F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073013"/>
            <a:ext cx="8229599" cy="1538883"/>
          </a:xfrm>
        </p:spPr>
        <p:txBody>
          <a:bodyPr/>
          <a:lstStyle/>
          <a:p>
            <a:pPr algn="just" rtl="0">
              <a:spcBef>
                <a:spcPts val="1200"/>
              </a:spcBef>
              <a:spcAft>
                <a:spcPts val="1200"/>
              </a:spcAft>
            </a:pPr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</a:rPr>
              <a:t>The Tsunami Ready Coalition is:</a:t>
            </a:r>
          </a:p>
          <a:p>
            <a:pPr marL="342900" indent="-342900" algn="just" rtl="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A collaborative global effort to support and sustain tsunami preparedness through the UNESCO-IOC Tsunami Ready Recognition Programme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D029F5-B068-D902-C9C6-EBE9DDD9CB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3000" y="1073013"/>
            <a:ext cx="3096315" cy="41918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E5D9060F-D52A-2EBD-52ED-EA69D068E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59" y="5985016"/>
            <a:ext cx="1524000" cy="551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United Nations Development Programme ...">
            <a:extLst>
              <a:ext uri="{FF2B5EF4-FFF2-40B4-BE49-F238E27FC236}">
                <a16:creationId xmlns:a16="http://schemas.microsoft.com/office/drawing/2014/main" id="{1BF31867-59D3-C02E-E06C-4D312AFA8B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280" y="5964207"/>
            <a:ext cx="1291402" cy="639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Technical Regulations ...">
            <a:extLst>
              <a:ext uri="{FF2B5EF4-FFF2-40B4-BE49-F238E27FC236}">
                <a16:creationId xmlns:a16="http://schemas.microsoft.com/office/drawing/2014/main" id="{2EE1B96F-2285-7760-B697-0B013256D8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0040" y="5799722"/>
            <a:ext cx="1662113" cy="922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7479B90D-B94F-C3B7-836F-008FB1BBF7B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0904" y="5851343"/>
            <a:ext cx="952499" cy="1048152"/>
          </a:xfrm>
          <a:prstGeom prst="rect">
            <a:avLst/>
          </a:prstGeom>
        </p:spPr>
      </p:pic>
      <p:pic>
        <p:nvPicPr>
          <p:cNvPr id="1036" name="Picture 12" descr="UNESCAP-ENEA – United Nations">
            <a:extLst>
              <a:ext uri="{FF2B5EF4-FFF2-40B4-BE49-F238E27FC236}">
                <a16:creationId xmlns:a16="http://schemas.microsoft.com/office/drawing/2014/main" id="{0CE69140-CAC9-C8E6-603A-D06AF38406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495" b="28097"/>
          <a:stretch/>
        </p:blipFill>
        <p:spPr bwMode="auto">
          <a:xfrm>
            <a:off x="9090854" y="5768422"/>
            <a:ext cx="1905000" cy="922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FA386A-6697-E0DC-C295-6F88A021D2DA}"/>
              </a:ext>
            </a:extLst>
          </p:cNvPr>
          <p:cNvCxnSpPr/>
          <p:nvPr/>
        </p:nvCxnSpPr>
        <p:spPr>
          <a:xfrm flipV="1">
            <a:off x="38100" y="5822664"/>
            <a:ext cx="12115800" cy="111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3955AAC3-EE74-A812-4B00-CE169FA91FE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524" y="5928944"/>
            <a:ext cx="1486979" cy="89294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D09B1F9-480B-F0CE-3A1B-C68FE52C89EF}"/>
              </a:ext>
            </a:extLst>
          </p:cNvPr>
          <p:cNvSpPr txBox="1"/>
          <p:nvPr/>
        </p:nvSpPr>
        <p:spPr>
          <a:xfrm>
            <a:off x="785474" y="2698629"/>
            <a:ext cx="7825125" cy="3147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The objectives are the TRC will be to: 	</a:t>
            </a:r>
          </a:p>
          <a:p>
            <a:pPr marL="342900" marR="0" lvl="0" indent="-342900">
              <a:lnSpc>
                <a:spcPct val="115000"/>
              </a:lnSpc>
              <a:buFont typeface="+mj-lt"/>
              <a:buAutoNum type="arabicPeriod"/>
            </a:pPr>
            <a:r>
              <a:rPr lang="en-US" sz="24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Raise the Profile of TRRP in Collaboration with Critical Stakeholders </a:t>
            </a:r>
          </a:p>
          <a:p>
            <a:pPr marL="342900" marR="0" lvl="0" indent="-342900">
              <a:lnSpc>
                <a:spcPct val="115000"/>
              </a:lnSpc>
              <a:buFont typeface="+mj-lt"/>
              <a:buAutoNum type="arabicPeriod"/>
            </a:pPr>
            <a:r>
              <a:rPr lang="en-US" sz="24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Increase Funding Resources for TRRP Implementation</a:t>
            </a:r>
          </a:p>
          <a:p>
            <a:pPr marL="342900" marR="0" lvl="0" indent="-342900">
              <a:lnSpc>
                <a:spcPct val="115000"/>
              </a:lnSpc>
              <a:buFont typeface="+mj-lt"/>
              <a:buAutoNum type="arabicPeriod"/>
            </a:pPr>
            <a:r>
              <a:rPr lang="en-US" sz="24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Advocate for the conduct of Tsunami Ready Indicator Workshops in the Regions,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4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Effectively Organize the Tsunami Ready Coalition</a:t>
            </a:r>
          </a:p>
        </p:txBody>
      </p:sp>
    </p:spTree>
    <p:extLst>
      <p:ext uri="{BB962C8B-B14F-4D97-AF65-F5344CB8AC3E}">
        <p14:creationId xmlns:p14="http://schemas.microsoft.com/office/powerpoint/2010/main" val="3238430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1F5FC-324C-867D-9AE0-16718158B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D07B8-9900-F1D6-1DCC-82CB171CE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1" y="1731159"/>
            <a:ext cx="11610246" cy="3477875"/>
          </a:xfrm>
        </p:spPr>
        <p:txBody>
          <a:bodyPr/>
          <a:lstStyle/>
          <a:p>
            <a:pPr algn="just" rtl="0">
              <a:spcBef>
                <a:spcPts val="1200"/>
              </a:spcBef>
              <a:spcAft>
                <a:spcPts val="1200"/>
              </a:spcAft>
            </a:pPr>
            <a:endParaRPr lang="en-US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 algn="just" rtl="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Uniting key institutions and stakeholders to promote, fund, and advocate for safer coastal communities</a:t>
            </a:r>
            <a:endParaRPr lang="en-US" sz="24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342900" indent="-342900" algn="just" rtl="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</a:rPr>
              <a:t>T</a:t>
            </a:r>
            <a:r>
              <a:rPr lang="en-US" sz="2400" b="0" i="0" u="none" strike="noStrike" dirty="0">
                <a:effectLst/>
                <a:latin typeface="Arial" panose="020B0604020202020204" pitchFamily="34" charset="0"/>
              </a:rPr>
              <a:t>he Coalition will have a </a:t>
            </a:r>
            <a:r>
              <a:rPr lang="en-US" sz="2400" b="1" i="0" u="none" strike="noStrike" dirty="0">
                <a:effectLst/>
                <a:latin typeface="Arial" panose="020B0604020202020204" pitchFamily="34" charset="0"/>
              </a:rPr>
              <a:t>diverse membership (including  ‘TRC Ambassadors’ by invitation </a:t>
            </a:r>
            <a:r>
              <a:rPr lang="en-US" sz="2400" b="0" i="0" u="none" strike="noStrike" dirty="0">
                <a:effectLst/>
                <a:latin typeface="Arial" panose="020B0604020202020204" pitchFamily="34" charset="0"/>
              </a:rPr>
              <a:t>of the UNESCO-IOC) </a:t>
            </a:r>
            <a:endParaRPr lang="en-US" sz="2400" dirty="0">
              <a:latin typeface="Arial" panose="020B0604020202020204" pitchFamily="34" charset="0"/>
            </a:endParaRPr>
          </a:p>
          <a:p>
            <a:pPr marL="342900" indent="-342900" algn="just" rtl="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effectLst/>
                <a:latin typeface="Arial" panose="020B0604020202020204" pitchFamily="34" charset="0"/>
              </a:rPr>
              <a:t>Membership is primarily at the </a:t>
            </a:r>
            <a:r>
              <a:rPr lang="en-US" sz="2400" b="1" i="0" u="none" strike="noStrike" dirty="0">
                <a:effectLst/>
                <a:latin typeface="Arial" panose="020B0604020202020204" pitchFamily="34" charset="0"/>
              </a:rPr>
              <a:t>institutional level.</a:t>
            </a:r>
          </a:p>
          <a:p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9EF305E-73C9-270C-DF92-FF6DDE0417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59" y="5985016"/>
            <a:ext cx="1524000" cy="551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United Nations Development Programme ...">
            <a:extLst>
              <a:ext uri="{FF2B5EF4-FFF2-40B4-BE49-F238E27FC236}">
                <a16:creationId xmlns:a16="http://schemas.microsoft.com/office/drawing/2014/main" id="{4848FA5C-4B5E-0BB4-A763-5B39B526AC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280" y="5964207"/>
            <a:ext cx="1291402" cy="639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0" descr="Technical Regulations ...">
            <a:extLst>
              <a:ext uri="{FF2B5EF4-FFF2-40B4-BE49-F238E27FC236}">
                <a16:creationId xmlns:a16="http://schemas.microsoft.com/office/drawing/2014/main" id="{8DA4EC9F-7DF8-3C35-4D40-F89E16D88E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0040" y="5799722"/>
            <a:ext cx="1662113" cy="922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59C71921-7A30-26FC-4183-FD2AD1B42A8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0904" y="5851343"/>
            <a:ext cx="952499" cy="1048152"/>
          </a:xfrm>
          <a:prstGeom prst="rect">
            <a:avLst/>
          </a:prstGeom>
        </p:spPr>
      </p:pic>
      <p:pic>
        <p:nvPicPr>
          <p:cNvPr id="8" name="Picture 12" descr="UNESCAP-ENEA – United Nations">
            <a:extLst>
              <a:ext uri="{FF2B5EF4-FFF2-40B4-BE49-F238E27FC236}">
                <a16:creationId xmlns:a16="http://schemas.microsoft.com/office/drawing/2014/main" id="{1B3E0945-2026-3F3F-8867-5D9C59F7754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495" b="28097"/>
          <a:stretch/>
        </p:blipFill>
        <p:spPr bwMode="auto">
          <a:xfrm>
            <a:off x="9090854" y="5768422"/>
            <a:ext cx="1905000" cy="922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C281EA0C-6A28-3D86-0E5E-1053B5DE78A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524" y="5928944"/>
            <a:ext cx="1486979" cy="89294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716EC42-CEA8-5093-515B-6DAB5674C31A}"/>
              </a:ext>
            </a:extLst>
          </p:cNvPr>
          <p:cNvSpPr txBox="1"/>
          <p:nvPr/>
        </p:nvSpPr>
        <p:spPr>
          <a:xfrm>
            <a:off x="4242157" y="5547488"/>
            <a:ext cx="22445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Existing supporters of TR </a:t>
            </a:r>
          </a:p>
        </p:txBody>
      </p:sp>
    </p:spTree>
    <p:extLst>
      <p:ext uri="{BB962C8B-B14F-4D97-AF65-F5344CB8AC3E}">
        <p14:creationId xmlns:p14="http://schemas.microsoft.com/office/powerpoint/2010/main" val="534423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F7B50-16D4-0D5B-029D-994A60A1C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BF1695-703F-C451-F563-1C28C3ADB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762001"/>
            <a:ext cx="11229246" cy="6262916"/>
          </a:xfrm>
        </p:spPr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Recommendations to TOWS WG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Notes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that TOWS-WG-XVI (2023) requested the Tsunami Ready Coalition Chair to propose a governing structure for the Tsunami Ready Coalition and that TOWS WG approval is essential for advancing the work of the Tsunami Ready Coalition.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Also notes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that the Tsunami Ready Implementation Plan was reviewed by the Ocean Decade Scientific Committee (16-17 January 2025) and the TOWS-TT-DMP (21 February 2025) and is included as part of the Coalition Chair’s report to TOWS-WG-XVIII).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112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4108D-5852-F6B2-69C8-C8484ED82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B27B14-528B-CD89-E5F5-041FD042BF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1" y="1073012"/>
            <a:ext cx="11686446" cy="4308872"/>
          </a:xfrm>
        </p:spPr>
        <p:txBody>
          <a:bodyPr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Having considered the Tsunami Ready Coalition Implementation Plan, 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●	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Approves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the Implementation Plan, including: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○	The Coalition mandate and terms of reference,</a:t>
            </a: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○	The Coalition structure, and</a:t>
            </a: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○	The identified key Coalition Partners.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●	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Notes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that the Plan will remain a dynamic document to allow for updates to the Plan, with updates reflected in the Coalition’s reports to the TOWS-WG</a:t>
            </a:r>
          </a:p>
          <a:p>
            <a:endParaRPr lang="en-US" sz="2000" dirty="0"/>
          </a:p>
          <a:p>
            <a:r>
              <a:rPr lang="en-US" sz="2000" dirty="0"/>
              <a:t>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003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98363-D44B-FE02-3318-A995A30C5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9790D3-EE58-28EF-F52F-D74F96882D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1" y="1073013"/>
            <a:ext cx="11610246" cy="507831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Recommends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the Secretariat to finalize in consultation with the Tsunami Ready Coalition Chair the Coalition Partners, 'Ambassadors' or similar namesake, and Coalition Co-Chair.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Recommends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the IOC Executive Secretary to extend invitations to the proposed Coalition Partners and Ambassadors, and a Coalition Co-chair.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Requests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ICGs to prioritize regional Tsunami Ready workshops or summits in 2025 and conduct further workshops or summits before 2030.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Notes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resource and capacity constraints that will stymie progress of the TRC Coalition Implementation Plan, requests the IOC Executive Secretary to urgently address.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08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9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8e024d6-51f2-471b-ac2c-b1117d65062e}" enabled="1" method="Standard" siteId="{1d4fae52-39b3-4bfa-b0b3-022956b1119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1986</TotalTime>
  <Words>444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Calibri</vt:lpstr>
      <vt:lpstr>Gill Sans MT</vt:lpstr>
      <vt:lpstr>Office Theme</vt:lpstr>
      <vt:lpstr>9_Custom Design</vt:lpstr>
      <vt:lpstr>Tsunami Ready Coalition-Support and Sustain Tsunami Preparedness: Scaling Up Ready Coalition </vt:lpstr>
      <vt:lpstr>The Tsunami Ready Coalition  Collaboration and Cooperation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Andrey</dc:creator>
  <cp:lastModifiedBy>Chang Seng, Denis</cp:lastModifiedBy>
  <cp:revision>193</cp:revision>
  <dcterms:created xsi:type="dcterms:W3CDTF">2025-03-03T09:41:17Z</dcterms:created>
  <dcterms:modified xsi:type="dcterms:W3CDTF">2025-05-15T20:41:40Z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2025-02-09T00:00:00Z</vt:filetime>
  </property>
  <property fmtid="{D5CDD505-2E9C-101B-9397-08002B2CF9AE}" pid="3" name="Creator">
    <vt:lpwstr>Acrobat PDFMaker 20 pour PowerPoint</vt:lpwstr>
  </property>
  <property fmtid="{D5CDD505-2E9C-101B-9397-08002B2CF9AE}" pid="4" name="LastSaved">
    <vt:filetime>2025-03-03T00:00:00Z</vt:filetime>
  </property>
  <property fmtid="{D5CDD505-2E9C-101B-9397-08002B2CF9AE}" pid="5" name="Producer">
    <vt:lpwstr>Adobe PDF Library 20.5.28</vt:lpwstr>
  </property>
</Properties>
</file>