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5" r:id="rId3"/>
    <p:sldId id="272" r:id="rId4"/>
    <p:sldId id="263" r:id="rId5"/>
    <p:sldId id="273" r:id="rId6"/>
  </p:sldIdLst>
  <p:sldSz cx="9144000" cy="6858000" type="screen4x3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CT1LFnPW230rKu5um9yewznbg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D6E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86264"/>
  </p:normalViewPr>
  <p:slideViewPr>
    <p:cSldViewPr snapToGrid="0">
      <p:cViewPr varScale="1">
        <p:scale>
          <a:sx n="108" d="100"/>
          <a:sy n="108" d="100"/>
        </p:scale>
        <p:origin x="2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c229ae75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" name="Google Shape;77;g19c229ae755_0_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>
          <a:extLst>
            <a:ext uri="{FF2B5EF4-FFF2-40B4-BE49-F238E27FC236}">
              <a16:creationId xmlns:a16="http://schemas.microsoft.com/office/drawing/2014/main" id="{310AC9F8-08E9-FE62-337C-EE94878BD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>
            <a:extLst>
              <a:ext uri="{FF2B5EF4-FFF2-40B4-BE49-F238E27FC236}">
                <a16:creationId xmlns:a16="http://schemas.microsoft.com/office/drawing/2014/main" id="{829734A6-C83F-3F48-FD28-6582A6DA2F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>
            <a:extLst>
              <a:ext uri="{FF2B5EF4-FFF2-40B4-BE49-F238E27FC236}">
                <a16:creationId xmlns:a16="http://schemas.microsoft.com/office/drawing/2014/main" id="{D7F9E482-B0F9-959F-988A-7AEFF025D5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63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69410" y="225793"/>
            <a:ext cx="8229602" cy="75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/>
          <p:nvPr/>
        </p:nvSpPr>
        <p:spPr>
          <a:xfrm>
            <a:off x="0" y="6144702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</a:pPr>
            <a:endParaRPr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Google Shape;7;p10"/>
          <p:cNvSpPr txBox="1"/>
          <p:nvPr/>
        </p:nvSpPr>
        <p:spPr>
          <a:xfrm>
            <a:off x="88898" y="6176879"/>
            <a:ext cx="4295646" cy="307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76365"/>
              </a:buClr>
              <a:buSzPts val="1400"/>
              <a:buFont typeface="Helvetica Neue"/>
              <a:buNone/>
            </a:pPr>
            <a:endParaRPr sz="1400" b="1" i="0" u="none" strike="noStrike" cap="none">
              <a:solidFill>
                <a:srgbClr val="676365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Google Shape;8;p10"/>
          <p:cNvSpPr txBox="1">
            <a:spLocks noGrp="1"/>
          </p:cNvSpPr>
          <p:nvPr>
            <p:ph type="title"/>
          </p:nvPr>
        </p:nvSpPr>
        <p:spPr>
          <a:xfrm>
            <a:off x="469410" y="225793"/>
            <a:ext cx="8229602" cy="75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/>
          <p:nvPr/>
        </p:nvSpPr>
        <p:spPr>
          <a:xfrm>
            <a:off x="5508796" y="6549015"/>
            <a:ext cx="3356051" cy="24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</a:pPr>
            <a:r>
              <a:rPr lang="en-US" sz="10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ICG/NEAMTWS SC meeting, Istanbul, 15-16 May 2025</a:t>
            </a:r>
            <a:endParaRPr sz="1000" b="1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0;p10"/>
          <p:cNvSpPr txBox="1"/>
          <p:nvPr/>
        </p:nvSpPr>
        <p:spPr>
          <a:xfrm>
            <a:off x="469410" y="6549014"/>
            <a:ext cx="3165796" cy="246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Update on work plans and activities of TT-Doc</a:t>
            </a:r>
            <a:endParaRPr sz="10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219133" y="2071998"/>
            <a:ext cx="8705734" cy="1775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 on work plans and activities of</a:t>
            </a:r>
            <a:b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Task Team on Documentation</a:t>
            </a:r>
            <a:endParaRPr sz="3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219133" y="4429495"/>
            <a:ext cx="8705734" cy="4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lang="en-US" sz="22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co-chairs: Stefano Lorito (INGV), Nikos Kalligeris (NOA)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1" dirty="0"/>
              <a:t>Agreed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contributions for drafting the updated OUG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8"/>
          <p:cNvSpPr txBox="1"/>
          <p:nvPr/>
        </p:nvSpPr>
        <p:spPr>
          <a:xfrm>
            <a:off x="554325" y="1329950"/>
            <a:ext cx="8405700" cy="4031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Editors TT-DOC/OP/Secretariat/Chair - Alessio, Denis, Fernando, Maria Ana, Nikos, Stefano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endParaRPr sz="1600" u="sng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600" u="sng" dirty="0"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160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ontributors for main document: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Introduction: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Nikos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Maria Ana, Stefano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Seismic + Sea level sections: WG 2-3 –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Fernando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i="0" u="none" strike="noStrike" cap="none" dirty="0">
                <a:latin typeface="Calibri"/>
                <a:ea typeface="Calibri"/>
                <a:cs typeface="Calibri"/>
                <a:sym typeface="Calibri"/>
              </a:rPr>
              <a:t>Anna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Didem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Forecasting: WG 1 –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Stefano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Audrey, Nikos, Mauricio</a:t>
            </a: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Messages: TT-OP -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Alessio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Fernand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</a:pP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60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Possible contributors for annexes: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Technical Procedures (I):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Helen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 dirty="0" err="1"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Alessandro, </a:t>
            </a:r>
            <a:r>
              <a:rPr lang="en-US" sz="1600" dirty="0" err="1">
                <a:latin typeface="Calibri"/>
                <a:ea typeface="Calibri"/>
                <a:cs typeface="Calibri"/>
                <a:sym typeface="Calibri"/>
              </a:rPr>
              <a:t>Didem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Fernando (or Rachid?)</a:t>
            </a:r>
            <a:endParaRPr lang="en-US"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Structure and Governance (II):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Denis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Elena, Ignacio,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Maria Ana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Legal framework (III):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cilia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Administrative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procedures (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IV):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Nikos, Stefano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+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Any other volunteers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are welcome to join the drafting efforts</a:t>
            </a:r>
            <a:endParaRPr sz="16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TT-DOC actions during previous inter-sessional period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 txBox="1"/>
          <p:nvPr/>
        </p:nvSpPr>
        <p:spPr>
          <a:xfrm>
            <a:off x="254336" y="1076728"/>
            <a:ext cx="8705734" cy="3820950"/>
          </a:xfrm>
          <a:prstGeom prst="rect">
            <a:avLst/>
          </a:prstGeom>
          <a:solidFill>
            <a:srgbClr val="A5D5E2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TT-Doc actions summary reported in last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ICG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meetings to discuss progress for individual sections of the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updated Operational Users Guide (OUG),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led by section leaders;</a:t>
            </a:r>
          </a:p>
          <a:p>
            <a:pPr marL="457200" marR="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nter-TSP-NTWC meetings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jointly organized with TT-OP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continue discussions on operational issues to be reflected in updated OUG: 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 on May 27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2024; 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In-person meeting in Athens on 6-7 June, 2024, hosted by NOA;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In-person meeting in Rome on Sept 30-Oct 1, 2024, hosted by INGV (first one with new GSDD draft available);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 on Oct 29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2024; 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 on Nov 22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2024;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9c229ae755_0_7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2400" dirty="0"/>
              <a:t>Operational issues discussed during previous inter-sessional period</a:t>
            </a:r>
            <a:endParaRPr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19c229ae755_0_7"/>
          <p:cNvSpPr txBox="1"/>
          <p:nvPr/>
        </p:nvSpPr>
        <p:spPr>
          <a:xfrm>
            <a:off x="254336" y="1025950"/>
            <a:ext cx="8705734" cy="4147196"/>
          </a:xfrm>
          <a:prstGeom prst="rect">
            <a:avLst/>
          </a:prstGeom>
          <a:solidFill>
            <a:srgbClr val="A5D5E2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eporting  of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ea level station names and amplitudes; 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Renewed definition of basins and service/monitoring areas;</a:t>
            </a:r>
            <a:endParaRPr lang="en-US" sz="1600" dirty="0"/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Revised definition of forecast points: FP definition standards, treatment of absence of official FPs for member states, maintenance/sharing of FPs among TSPs;  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Definition of coastal segments for NTWCs;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Harmonization of Decision Matrices used for the different basins;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Drafting of message templates for reporting TSP out of service status and errors;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Agreed on the adoption of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threat levels in NEAMTWS, taking into account draft of updated GSDD: </a:t>
            </a: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Drafting new message templates using the threat level structure – led by Helene; 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Watch -&gt; inundation threat; Advisory -&gt; marine threat (wording still under discussion);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Only non-public products considered in the NEAM region;</a:t>
            </a:r>
          </a:p>
          <a:p>
            <a:pPr marL="3429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Arial"/>
              <a:buChar char="•"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>
          <a:extLst>
            <a:ext uri="{FF2B5EF4-FFF2-40B4-BE49-F238E27FC236}">
              <a16:creationId xmlns:a16="http://schemas.microsoft.com/office/drawing/2014/main" id="{35348505-0151-CC4E-C6CE-E2A205C10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>
            <a:extLst>
              <a:ext uri="{FF2B5EF4-FFF2-40B4-BE49-F238E27FC236}">
                <a16:creationId xmlns:a16="http://schemas.microsoft.com/office/drawing/2014/main" id="{3F552477-827C-2EAD-460C-1D2DBDBEAC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TT-DOC actions during current inter-sessional period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>
            <a:extLst>
              <a:ext uri="{FF2B5EF4-FFF2-40B4-BE49-F238E27FC236}">
                <a16:creationId xmlns:a16="http://schemas.microsoft.com/office/drawing/2014/main" id="{BE284345-0443-7DD8-95B0-233513E99470}"/>
              </a:ext>
            </a:extLst>
          </p:cNvPr>
          <p:cNvSpPr txBox="1"/>
          <p:nvPr/>
        </p:nvSpPr>
        <p:spPr>
          <a:xfrm>
            <a:off x="254336" y="1076728"/>
            <a:ext cx="8705734" cy="1562300"/>
          </a:xfrm>
          <a:prstGeom prst="rect">
            <a:avLst/>
          </a:prstGeom>
          <a:solidFill>
            <a:srgbClr val="A5D5E2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TT-Doc actions since last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ICG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nter-TSP-NTWC meeting held in Lisbon on 5-6 March 2025,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organized by IPMA, TT-OP &amp; TT-DOC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Discussion on possible revisions of the NEAMTWS implemented DMs;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Presentation and discussion on Probabilistic Tsunami Forecasting, led by INGV.</a:t>
            </a:r>
          </a:p>
        </p:txBody>
      </p:sp>
      <p:sp>
        <p:nvSpPr>
          <p:cNvPr id="2" name="Google Shape;101;g22baee880fb_0_0">
            <a:extLst>
              <a:ext uri="{FF2B5EF4-FFF2-40B4-BE49-F238E27FC236}">
                <a16:creationId xmlns:a16="http://schemas.microsoft.com/office/drawing/2014/main" id="{725C01AC-3AC7-65F9-B8A2-F6977FEE1CDC}"/>
              </a:ext>
            </a:extLst>
          </p:cNvPr>
          <p:cNvSpPr txBox="1"/>
          <p:nvPr/>
        </p:nvSpPr>
        <p:spPr>
          <a:xfrm>
            <a:off x="254370" y="2874025"/>
            <a:ext cx="8705700" cy="104979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127000">
              <a:spcBef>
                <a:spcPts val="500"/>
              </a:spcBef>
              <a:buSzPts val="1600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Next steps for TT-DOC</a:t>
            </a:r>
          </a:p>
          <a:p>
            <a:pPr marL="457200" indent="-330200">
              <a:spcBef>
                <a:spcPts val="500"/>
              </a:spcBef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Finalize new message templates adopting the threat levels;</a:t>
            </a:r>
          </a:p>
          <a:p>
            <a:pPr marL="457200" marR="0" lvl="0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Coordinate efforts on drafting the updated OUG </a:t>
            </a:r>
            <a:r>
              <a:rPr lang="en-US" sz="1600" dirty="0">
                <a:latin typeface="Calibri"/>
                <a:cs typeface="Calibri"/>
                <a:sym typeface="Calibri"/>
              </a:rPr>
              <a:t>sections until October 2025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;</a:t>
            </a: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526EB04-836E-B5BA-63D5-F19D8E3D1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373573"/>
              </p:ext>
            </p:extLst>
          </p:nvPr>
        </p:nvGraphicFramePr>
        <p:xfrm>
          <a:off x="254337" y="4218973"/>
          <a:ext cx="8705733" cy="185224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9475">
                  <a:extLst>
                    <a:ext uri="{9D8B030D-6E8A-4147-A177-3AD203B41FA5}">
                      <a16:colId xmlns:a16="http://schemas.microsoft.com/office/drawing/2014/main" val="4046071298"/>
                    </a:ext>
                  </a:extLst>
                </a:gridCol>
                <a:gridCol w="2316894">
                  <a:extLst>
                    <a:ext uri="{9D8B030D-6E8A-4147-A177-3AD203B41FA5}">
                      <a16:colId xmlns:a16="http://schemas.microsoft.com/office/drawing/2014/main" val="238497513"/>
                    </a:ext>
                  </a:extLst>
                </a:gridCol>
                <a:gridCol w="1387637">
                  <a:extLst>
                    <a:ext uri="{9D8B030D-6E8A-4147-A177-3AD203B41FA5}">
                      <a16:colId xmlns:a16="http://schemas.microsoft.com/office/drawing/2014/main" val="187358887"/>
                    </a:ext>
                  </a:extLst>
                </a:gridCol>
                <a:gridCol w="2174961">
                  <a:extLst>
                    <a:ext uri="{9D8B030D-6E8A-4147-A177-3AD203B41FA5}">
                      <a16:colId xmlns:a16="http://schemas.microsoft.com/office/drawing/2014/main" val="869679272"/>
                    </a:ext>
                  </a:extLst>
                </a:gridCol>
                <a:gridCol w="1302666">
                  <a:extLst>
                    <a:ext uri="{9D8B030D-6E8A-4147-A177-3AD203B41FA5}">
                      <a16:colId xmlns:a16="http://schemas.microsoft.com/office/drawing/2014/main" val="1777124815"/>
                    </a:ext>
                  </a:extLst>
                </a:gridCol>
                <a:gridCol w="1114100">
                  <a:extLst>
                    <a:ext uri="{9D8B030D-6E8A-4147-A177-3AD203B41FA5}">
                      <a16:colId xmlns:a16="http://schemas.microsoft.com/office/drawing/2014/main" val="578440056"/>
                    </a:ext>
                  </a:extLst>
                </a:gridCol>
              </a:tblGrid>
              <a:tr h="336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Activity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Time Frame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Target / Result Indicators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Responsible Per/ Inst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Status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>
                    <a:solidFill>
                      <a:srgbClr val="A5D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333278"/>
                  </a:ext>
                </a:extLst>
              </a:tr>
              <a:tr h="33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Drafting of OUG chapters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January-October 2025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Drafting of OUG chapters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OUG drafting contributors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In progress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838402"/>
                  </a:ext>
                </a:extLst>
              </a:tr>
              <a:tr h="33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TSP/NTWC in person meeting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March 2025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Discuss operational issues to be reflected in the updated OUG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IPMA, TT-OP, TT-DOC co-chairs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Completed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08592"/>
                  </a:ext>
                </a:extLst>
              </a:tr>
              <a:tr h="33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</a:rPr>
                        <a:t>Present progress at the Steering Committee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May 2025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Update SC members on OUG drafting progress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TT-DOC co-chairs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To be completed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035465"/>
                  </a:ext>
                </a:extLst>
              </a:tr>
              <a:tr h="453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>
                    <a:solidFill>
                      <a:srgbClr val="A5D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</a:rPr>
                        <a:t>Present revised Operational Users Guide to ICG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November 2025?</a:t>
                      </a:r>
                      <a:endParaRPr lang="en-G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</a:rPr>
                        <a:t>Receive feedback from the ICG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TT-DOC co-chairs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To be completed</a:t>
                      </a:r>
                      <a:endParaRPr lang="en-G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16" marR="65816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828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84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FFFFFF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601</Words>
  <Application>Microsoft Macintosh PowerPoint</Application>
  <PresentationFormat>On-screen Show (4:3)</PresentationFormat>
  <Paragraphs>77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Helvetica Neue</vt:lpstr>
      <vt:lpstr>Calibri</vt:lpstr>
      <vt:lpstr>Arial</vt:lpstr>
      <vt:lpstr>Office Theme</vt:lpstr>
      <vt:lpstr>Update on work plans and activities of the Task Team on Documentation</vt:lpstr>
      <vt:lpstr>Agreed contributions for drafting the updated OUG</vt:lpstr>
      <vt:lpstr>TT-DOC actions during previous inter-sessional period</vt:lpstr>
      <vt:lpstr>Operational issues discussed during previous inter-sessional period</vt:lpstr>
      <vt:lpstr>TT-DOC actions during current inter-sessional period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work plans and activities of the Task Team on Documentation</dc:title>
  <cp:lastModifiedBy>Nikos Kalligeris</cp:lastModifiedBy>
  <cp:revision>60</cp:revision>
  <dcterms:modified xsi:type="dcterms:W3CDTF">2025-05-14T08:43:28Z</dcterms:modified>
</cp:coreProperties>
</file>