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media/image19.jpg" ContentType="image/jpg"/>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7" r:id="rId3"/>
  </p:sldMasterIdLst>
  <p:notesMasterIdLst>
    <p:notesMasterId r:id="rId18"/>
  </p:notesMasterIdLst>
  <p:sldIdLst>
    <p:sldId id="4302" r:id="rId4"/>
    <p:sldId id="4282" r:id="rId5"/>
    <p:sldId id="4291" r:id="rId6"/>
    <p:sldId id="4292" r:id="rId7"/>
    <p:sldId id="4297" r:id="rId8"/>
    <p:sldId id="4298" r:id="rId9"/>
    <p:sldId id="4283" r:id="rId10"/>
    <p:sldId id="4296" r:id="rId11"/>
    <p:sldId id="4300" r:id="rId12"/>
    <p:sldId id="4304" r:id="rId13"/>
    <p:sldId id="4306" r:id="rId14"/>
    <p:sldId id="4257" r:id="rId15"/>
    <p:sldId id="4301" r:id="rId16"/>
    <p:sldId id="4289" r:id="rId1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838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p:cViewPr varScale="1">
        <p:scale>
          <a:sx n="59" d="100"/>
          <a:sy n="59" d="100"/>
        </p:scale>
        <p:origin x="772"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03ACBC-EAB9-44DD-8245-69B1B3ABF6D9}" type="datetimeFigureOut">
              <a:rPr lang="en-US" smtClean="0"/>
              <a:t>5/14/2025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DEAD33-F0C2-4A7C-9AC7-150135961EEC}" type="slidenum">
              <a:rPr lang="en-US" smtClean="0"/>
              <a:t>‹#›</a:t>
            </a:fld>
            <a:endParaRPr lang="en-US"/>
          </a:p>
        </p:txBody>
      </p:sp>
    </p:spTree>
    <p:extLst>
      <p:ext uri="{BB962C8B-B14F-4D97-AF65-F5344CB8AC3E}">
        <p14:creationId xmlns:p14="http://schemas.microsoft.com/office/powerpoint/2010/main" val="1426744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3C2CAD-9567-47D7-AC32-61D7165C3E6A}" type="slidenum">
              <a:rPr lang="en-US" smtClean="0"/>
              <a:t>11</a:t>
            </a:fld>
            <a:endParaRPr lang="en-US"/>
          </a:p>
        </p:txBody>
      </p:sp>
    </p:spTree>
    <p:extLst>
      <p:ext uri="{BB962C8B-B14F-4D97-AF65-F5344CB8AC3E}">
        <p14:creationId xmlns:p14="http://schemas.microsoft.com/office/powerpoint/2010/main" val="4332430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B7746-5A79-6C0D-DBEA-C8401D8E9B8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FR"/>
          </a:p>
        </p:txBody>
      </p:sp>
      <p:sp>
        <p:nvSpPr>
          <p:cNvPr id="3" name="Subtitle 2">
            <a:extLst>
              <a:ext uri="{FF2B5EF4-FFF2-40B4-BE49-F238E27FC236}">
                <a16:creationId xmlns:a16="http://schemas.microsoft.com/office/drawing/2014/main" id="{720C8371-E550-1773-1846-B6A1B16EBA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FR"/>
          </a:p>
        </p:txBody>
      </p:sp>
      <p:sp>
        <p:nvSpPr>
          <p:cNvPr id="4" name="Date Placeholder 3">
            <a:extLst>
              <a:ext uri="{FF2B5EF4-FFF2-40B4-BE49-F238E27FC236}">
                <a16:creationId xmlns:a16="http://schemas.microsoft.com/office/drawing/2014/main" id="{1C638622-05EE-A6C2-B5FD-4167423673BF}"/>
              </a:ext>
            </a:extLst>
          </p:cNvPr>
          <p:cNvSpPr>
            <a:spLocks noGrp="1"/>
          </p:cNvSpPr>
          <p:nvPr>
            <p:ph type="dt" sz="half" idx="10"/>
          </p:nvPr>
        </p:nvSpPr>
        <p:spPr/>
        <p:txBody>
          <a:bodyPr/>
          <a:lstStyle/>
          <a:p>
            <a:fld id="{3AF457F0-B37F-416E-8E43-7AED3111A142}" type="datetimeFigureOut">
              <a:rPr lang="fr-FR" smtClean="0"/>
              <a:t>14/05/2025</a:t>
            </a:fld>
            <a:endParaRPr lang="fr-FR"/>
          </a:p>
        </p:txBody>
      </p:sp>
      <p:sp>
        <p:nvSpPr>
          <p:cNvPr id="5" name="Footer Placeholder 4">
            <a:extLst>
              <a:ext uri="{FF2B5EF4-FFF2-40B4-BE49-F238E27FC236}">
                <a16:creationId xmlns:a16="http://schemas.microsoft.com/office/drawing/2014/main" id="{74AD059B-8726-9A98-4B7E-ED154B8B119A}"/>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F3FF5B15-E479-B3A0-C24E-96638DEAEF58}"/>
              </a:ext>
            </a:extLst>
          </p:cNvPr>
          <p:cNvSpPr>
            <a:spLocks noGrp="1"/>
          </p:cNvSpPr>
          <p:nvPr>
            <p:ph type="sldNum" sz="quarter" idx="12"/>
          </p:nvPr>
        </p:nvSpPr>
        <p:spPr/>
        <p:txBody>
          <a:bodyPr/>
          <a:lstStyle/>
          <a:p>
            <a:fld id="{AF940872-1F9D-4DC4-90CF-1ECEE3589B9E}" type="slidenum">
              <a:rPr lang="fr-FR" smtClean="0"/>
              <a:t>‹#›</a:t>
            </a:fld>
            <a:endParaRPr lang="fr-FR"/>
          </a:p>
        </p:txBody>
      </p:sp>
    </p:spTree>
    <p:extLst>
      <p:ext uri="{BB962C8B-B14F-4D97-AF65-F5344CB8AC3E}">
        <p14:creationId xmlns:p14="http://schemas.microsoft.com/office/powerpoint/2010/main" val="4733334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0C64F-2304-A00A-027C-1A6BC3BCAD8F}"/>
              </a:ext>
            </a:extLst>
          </p:cNvPr>
          <p:cNvSpPr>
            <a:spLocks noGrp="1"/>
          </p:cNvSpPr>
          <p:nvPr>
            <p:ph type="title"/>
          </p:nvPr>
        </p:nvSpPr>
        <p:spPr/>
        <p:txBody>
          <a:bodyPr/>
          <a:lstStyle/>
          <a:p>
            <a:r>
              <a:rPr lang="en-US"/>
              <a:t>Click to edit Master title style</a:t>
            </a:r>
            <a:endParaRPr lang="fr-FR"/>
          </a:p>
        </p:txBody>
      </p:sp>
      <p:sp>
        <p:nvSpPr>
          <p:cNvPr id="3" name="Vertical Text Placeholder 2">
            <a:extLst>
              <a:ext uri="{FF2B5EF4-FFF2-40B4-BE49-F238E27FC236}">
                <a16:creationId xmlns:a16="http://schemas.microsoft.com/office/drawing/2014/main" id="{4D79D1D3-D32F-1A23-A3B9-8323B45FA7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435FF48B-09A8-41C1-6A51-F64E415A2FBE}"/>
              </a:ext>
            </a:extLst>
          </p:cNvPr>
          <p:cNvSpPr>
            <a:spLocks noGrp="1"/>
          </p:cNvSpPr>
          <p:nvPr>
            <p:ph type="dt" sz="half" idx="10"/>
          </p:nvPr>
        </p:nvSpPr>
        <p:spPr/>
        <p:txBody>
          <a:bodyPr/>
          <a:lstStyle/>
          <a:p>
            <a:fld id="{3AF457F0-B37F-416E-8E43-7AED3111A142}" type="datetimeFigureOut">
              <a:rPr lang="fr-FR" smtClean="0"/>
              <a:t>14/05/2025</a:t>
            </a:fld>
            <a:endParaRPr lang="fr-FR"/>
          </a:p>
        </p:txBody>
      </p:sp>
      <p:sp>
        <p:nvSpPr>
          <p:cNvPr id="5" name="Footer Placeholder 4">
            <a:extLst>
              <a:ext uri="{FF2B5EF4-FFF2-40B4-BE49-F238E27FC236}">
                <a16:creationId xmlns:a16="http://schemas.microsoft.com/office/drawing/2014/main" id="{DDD269CA-D580-67AF-7E1D-2670AC422868}"/>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C110B06B-CCAF-9900-D4A7-72E1BB31BE15}"/>
              </a:ext>
            </a:extLst>
          </p:cNvPr>
          <p:cNvSpPr>
            <a:spLocks noGrp="1"/>
          </p:cNvSpPr>
          <p:nvPr>
            <p:ph type="sldNum" sz="quarter" idx="12"/>
          </p:nvPr>
        </p:nvSpPr>
        <p:spPr/>
        <p:txBody>
          <a:bodyPr/>
          <a:lstStyle/>
          <a:p>
            <a:fld id="{AF940872-1F9D-4DC4-90CF-1ECEE3589B9E}" type="slidenum">
              <a:rPr lang="fr-FR" smtClean="0"/>
              <a:t>‹#›</a:t>
            </a:fld>
            <a:endParaRPr lang="fr-FR"/>
          </a:p>
        </p:txBody>
      </p:sp>
    </p:spTree>
    <p:extLst>
      <p:ext uri="{BB962C8B-B14F-4D97-AF65-F5344CB8AC3E}">
        <p14:creationId xmlns:p14="http://schemas.microsoft.com/office/powerpoint/2010/main" val="1989551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061613-1918-EDD5-0E41-D5119A974D3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r-FR"/>
          </a:p>
        </p:txBody>
      </p:sp>
      <p:sp>
        <p:nvSpPr>
          <p:cNvPr id="3" name="Vertical Text Placeholder 2">
            <a:extLst>
              <a:ext uri="{FF2B5EF4-FFF2-40B4-BE49-F238E27FC236}">
                <a16:creationId xmlns:a16="http://schemas.microsoft.com/office/drawing/2014/main" id="{609562C9-9ABB-76E2-72DA-41C2030C18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FD158711-9272-F08C-DB92-88E8D00029C7}"/>
              </a:ext>
            </a:extLst>
          </p:cNvPr>
          <p:cNvSpPr>
            <a:spLocks noGrp="1"/>
          </p:cNvSpPr>
          <p:nvPr>
            <p:ph type="dt" sz="half" idx="10"/>
          </p:nvPr>
        </p:nvSpPr>
        <p:spPr/>
        <p:txBody>
          <a:bodyPr/>
          <a:lstStyle/>
          <a:p>
            <a:fld id="{3AF457F0-B37F-416E-8E43-7AED3111A142}" type="datetimeFigureOut">
              <a:rPr lang="fr-FR" smtClean="0"/>
              <a:t>14/05/2025</a:t>
            </a:fld>
            <a:endParaRPr lang="fr-FR"/>
          </a:p>
        </p:txBody>
      </p:sp>
      <p:sp>
        <p:nvSpPr>
          <p:cNvPr id="5" name="Footer Placeholder 4">
            <a:extLst>
              <a:ext uri="{FF2B5EF4-FFF2-40B4-BE49-F238E27FC236}">
                <a16:creationId xmlns:a16="http://schemas.microsoft.com/office/drawing/2014/main" id="{64085B4B-656B-218B-0849-CAC942CEAEEC}"/>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BCD16DE2-2ECB-B06C-E98D-DAEDE418051A}"/>
              </a:ext>
            </a:extLst>
          </p:cNvPr>
          <p:cNvSpPr>
            <a:spLocks noGrp="1"/>
          </p:cNvSpPr>
          <p:nvPr>
            <p:ph type="sldNum" sz="quarter" idx="12"/>
          </p:nvPr>
        </p:nvSpPr>
        <p:spPr/>
        <p:txBody>
          <a:bodyPr/>
          <a:lstStyle/>
          <a:p>
            <a:fld id="{AF940872-1F9D-4DC4-90CF-1ECEE3589B9E}" type="slidenum">
              <a:rPr lang="fr-FR" smtClean="0"/>
              <a:t>‹#›</a:t>
            </a:fld>
            <a:endParaRPr lang="fr-FR"/>
          </a:p>
        </p:txBody>
      </p:sp>
    </p:spTree>
    <p:extLst>
      <p:ext uri="{BB962C8B-B14F-4D97-AF65-F5344CB8AC3E}">
        <p14:creationId xmlns:p14="http://schemas.microsoft.com/office/powerpoint/2010/main" val="7617728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66564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3533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3AE81-20B4-B16D-969C-606B15C93CA1}"/>
              </a:ext>
            </a:extLst>
          </p:cNvPr>
          <p:cNvSpPr>
            <a:spLocks noGrp="1"/>
          </p:cNvSpPr>
          <p:nvPr>
            <p:ph type="title"/>
          </p:nvPr>
        </p:nvSpPr>
        <p:spPr/>
        <p:txBody>
          <a:bodyPr/>
          <a:lstStyle/>
          <a:p>
            <a:r>
              <a:rPr lang="en-US"/>
              <a:t>Click to edit Master title style</a:t>
            </a:r>
            <a:endParaRPr lang="fr-FR"/>
          </a:p>
        </p:txBody>
      </p:sp>
      <p:sp>
        <p:nvSpPr>
          <p:cNvPr id="3" name="Content Placeholder 2">
            <a:extLst>
              <a:ext uri="{FF2B5EF4-FFF2-40B4-BE49-F238E27FC236}">
                <a16:creationId xmlns:a16="http://schemas.microsoft.com/office/drawing/2014/main" id="{21184D6B-1760-DBA6-C83B-6424ADBCED1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E41CF2AB-9460-4703-90CA-E92CEA30393F}"/>
              </a:ext>
            </a:extLst>
          </p:cNvPr>
          <p:cNvSpPr>
            <a:spLocks noGrp="1"/>
          </p:cNvSpPr>
          <p:nvPr>
            <p:ph type="dt" sz="half" idx="10"/>
          </p:nvPr>
        </p:nvSpPr>
        <p:spPr/>
        <p:txBody>
          <a:bodyPr/>
          <a:lstStyle/>
          <a:p>
            <a:fld id="{3AF457F0-B37F-416E-8E43-7AED3111A142}" type="datetimeFigureOut">
              <a:rPr lang="fr-FR" smtClean="0"/>
              <a:t>14/05/2025</a:t>
            </a:fld>
            <a:endParaRPr lang="fr-FR"/>
          </a:p>
        </p:txBody>
      </p:sp>
      <p:sp>
        <p:nvSpPr>
          <p:cNvPr id="5" name="Footer Placeholder 4">
            <a:extLst>
              <a:ext uri="{FF2B5EF4-FFF2-40B4-BE49-F238E27FC236}">
                <a16:creationId xmlns:a16="http://schemas.microsoft.com/office/drawing/2014/main" id="{2FD9236C-A788-6026-242D-0D628A99A395}"/>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328D7C40-6473-4304-0B4B-0EA1303E1901}"/>
              </a:ext>
            </a:extLst>
          </p:cNvPr>
          <p:cNvSpPr>
            <a:spLocks noGrp="1"/>
          </p:cNvSpPr>
          <p:nvPr>
            <p:ph type="sldNum" sz="quarter" idx="12"/>
          </p:nvPr>
        </p:nvSpPr>
        <p:spPr/>
        <p:txBody>
          <a:bodyPr/>
          <a:lstStyle/>
          <a:p>
            <a:fld id="{AF940872-1F9D-4DC4-90CF-1ECEE3589B9E}" type="slidenum">
              <a:rPr lang="fr-FR" smtClean="0"/>
              <a:t>‹#›</a:t>
            </a:fld>
            <a:endParaRPr lang="fr-FR"/>
          </a:p>
        </p:txBody>
      </p:sp>
    </p:spTree>
    <p:extLst>
      <p:ext uri="{BB962C8B-B14F-4D97-AF65-F5344CB8AC3E}">
        <p14:creationId xmlns:p14="http://schemas.microsoft.com/office/powerpoint/2010/main" val="8045164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F4FA6-A6E8-4F7B-5702-08740EE21F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FR"/>
          </a:p>
        </p:txBody>
      </p:sp>
      <p:sp>
        <p:nvSpPr>
          <p:cNvPr id="3" name="Text Placeholder 2">
            <a:extLst>
              <a:ext uri="{FF2B5EF4-FFF2-40B4-BE49-F238E27FC236}">
                <a16:creationId xmlns:a16="http://schemas.microsoft.com/office/drawing/2014/main" id="{6D276ED2-0E8F-6C78-626B-2BB3AF433D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955B98-C56C-4731-34A0-B2BC388976BC}"/>
              </a:ext>
            </a:extLst>
          </p:cNvPr>
          <p:cNvSpPr>
            <a:spLocks noGrp="1"/>
          </p:cNvSpPr>
          <p:nvPr>
            <p:ph type="dt" sz="half" idx="10"/>
          </p:nvPr>
        </p:nvSpPr>
        <p:spPr/>
        <p:txBody>
          <a:bodyPr/>
          <a:lstStyle/>
          <a:p>
            <a:fld id="{3AF457F0-B37F-416E-8E43-7AED3111A142}" type="datetimeFigureOut">
              <a:rPr lang="fr-FR" smtClean="0"/>
              <a:t>14/05/2025</a:t>
            </a:fld>
            <a:endParaRPr lang="fr-FR"/>
          </a:p>
        </p:txBody>
      </p:sp>
      <p:sp>
        <p:nvSpPr>
          <p:cNvPr id="5" name="Footer Placeholder 4">
            <a:extLst>
              <a:ext uri="{FF2B5EF4-FFF2-40B4-BE49-F238E27FC236}">
                <a16:creationId xmlns:a16="http://schemas.microsoft.com/office/drawing/2014/main" id="{68F514E4-0725-70E8-3922-844DCDA5BFAC}"/>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73619A11-09C5-5486-8817-2BB52764B130}"/>
              </a:ext>
            </a:extLst>
          </p:cNvPr>
          <p:cNvSpPr>
            <a:spLocks noGrp="1"/>
          </p:cNvSpPr>
          <p:nvPr>
            <p:ph type="sldNum" sz="quarter" idx="12"/>
          </p:nvPr>
        </p:nvSpPr>
        <p:spPr/>
        <p:txBody>
          <a:bodyPr/>
          <a:lstStyle/>
          <a:p>
            <a:fld id="{AF940872-1F9D-4DC4-90CF-1ECEE3589B9E}" type="slidenum">
              <a:rPr lang="fr-FR" smtClean="0"/>
              <a:t>‹#›</a:t>
            </a:fld>
            <a:endParaRPr lang="fr-FR"/>
          </a:p>
        </p:txBody>
      </p:sp>
    </p:spTree>
    <p:extLst>
      <p:ext uri="{BB962C8B-B14F-4D97-AF65-F5344CB8AC3E}">
        <p14:creationId xmlns:p14="http://schemas.microsoft.com/office/powerpoint/2010/main" val="1124235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60257-8BAE-5FBC-1B09-01610A9529AA}"/>
              </a:ext>
            </a:extLst>
          </p:cNvPr>
          <p:cNvSpPr>
            <a:spLocks noGrp="1"/>
          </p:cNvSpPr>
          <p:nvPr>
            <p:ph type="title"/>
          </p:nvPr>
        </p:nvSpPr>
        <p:spPr/>
        <p:txBody>
          <a:bodyPr/>
          <a:lstStyle/>
          <a:p>
            <a:r>
              <a:rPr lang="en-US"/>
              <a:t>Click to edit Master title style</a:t>
            </a:r>
            <a:endParaRPr lang="fr-FR"/>
          </a:p>
        </p:txBody>
      </p:sp>
      <p:sp>
        <p:nvSpPr>
          <p:cNvPr id="3" name="Content Placeholder 2">
            <a:extLst>
              <a:ext uri="{FF2B5EF4-FFF2-40B4-BE49-F238E27FC236}">
                <a16:creationId xmlns:a16="http://schemas.microsoft.com/office/drawing/2014/main" id="{66490B0A-34FE-2153-4BBF-C511DB441B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a:extLst>
              <a:ext uri="{FF2B5EF4-FFF2-40B4-BE49-F238E27FC236}">
                <a16:creationId xmlns:a16="http://schemas.microsoft.com/office/drawing/2014/main" id="{EF0D6DA5-BBE9-C0E4-A05F-41958687BA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Date Placeholder 4">
            <a:extLst>
              <a:ext uri="{FF2B5EF4-FFF2-40B4-BE49-F238E27FC236}">
                <a16:creationId xmlns:a16="http://schemas.microsoft.com/office/drawing/2014/main" id="{0578634D-8BBC-3697-DB9F-15904B97F433}"/>
              </a:ext>
            </a:extLst>
          </p:cNvPr>
          <p:cNvSpPr>
            <a:spLocks noGrp="1"/>
          </p:cNvSpPr>
          <p:nvPr>
            <p:ph type="dt" sz="half" idx="10"/>
          </p:nvPr>
        </p:nvSpPr>
        <p:spPr/>
        <p:txBody>
          <a:bodyPr/>
          <a:lstStyle/>
          <a:p>
            <a:fld id="{3AF457F0-B37F-416E-8E43-7AED3111A142}" type="datetimeFigureOut">
              <a:rPr lang="fr-FR" smtClean="0"/>
              <a:t>14/05/2025</a:t>
            </a:fld>
            <a:endParaRPr lang="fr-FR"/>
          </a:p>
        </p:txBody>
      </p:sp>
      <p:sp>
        <p:nvSpPr>
          <p:cNvPr id="6" name="Footer Placeholder 5">
            <a:extLst>
              <a:ext uri="{FF2B5EF4-FFF2-40B4-BE49-F238E27FC236}">
                <a16:creationId xmlns:a16="http://schemas.microsoft.com/office/drawing/2014/main" id="{1BFA631A-96A3-C1ED-BF6B-1003AD2E48E4}"/>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3DAC115D-662B-AA6E-DDD8-2F2D8A86C907}"/>
              </a:ext>
            </a:extLst>
          </p:cNvPr>
          <p:cNvSpPr>
            <a:spLocks noGrp="1"/>
          </p:cNvSpPr>
          <p:nvPr>
            <p:ph type="sldNum" sz="quarter" idx="12"/>
          </p:nvPr>
        </p:nvSpPr>
        <p:spPr/>
        <p:txBody>
          <a:bodyPr/>
          <a:lstStyle/>
          <a:p>
            <a:fld id="{AF940872-1F9D-4DC4-90CF-1ECEE3589B9E}" type="slidenum">
              <a:rPr lang="fr-FR" smtClean="0"/>
              <a:t>‹#›</a:t>
            </a:fld>
            <a:endParaRPr lang="fr-FR"/>
          </a:p>
        </p:txBody>
      </p:sp>
    </p:spTree>
    <p:extLst>
      <p:ext uri="{BB962C8B-B14F-4D97-AF65-F5344CB8AC3E}">
        <p14:creationId xmlns:p14="http://schemas.microsoft.com/office/powerpoint/2010/main" val="11231664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304FF-2338-AB2E-14FF-D91A614DC1E0}"/>
              </a:ext>
            </a:extLst>
          </p:cNvPr>
          <p:cNvSpPr>
            <a:spLocks noGrp="1"/>
          </p:cNvSpPr>
          <p:nvPr>
            <p:ph type="title"/>
          </p:nvPr>
        </p:nvSpPr>
        <p:spPr>
          <a:xfrm>
            <a:off x="839788" y="365125"/>
            <a:ext cx="10515600" cy="1325563"/>
          </a:xfrm>
        </p:spPr>
        <p:txBody>
          <a:bodyPr/>
          <a:lstStyle/>
          <a:p>
            <a:r>
              <a:rPr lang="en-US"/>
              <a:t>Click to edit Master title style</a:t>
            </a:r>
            <a:endParaRPr lang="fr-FR"/>
          </a:p>
        </p:txBody>
      </p:sp>
      <p:sp>
        <p:nvSpPr>
          <p:cNvPr id="3" name="Text Placeholder 2">
            <a:extLst>
              <a:ext uri="{FF2B5EF4-FFF2-40B4-BE49-F238E27FC236}">
                <a16:creationId xmlns:a16="http://schemas.microsoft.com/office/drawing/2014/main" id="{0E31EDA9-97F0-9F1C-517C-F6DC356B96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C79F89D-683D-9C85-1151-C1055BE086C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Text Placeholder 4">
            <a:extLst>
              <a:ext uri="{FF2B5EF4-FFF2-40B4-BE49-F238E27FC236}">
                <a16:creationId xmlns:a16="http://schemas.microsoft.com/office/drawing/2014/main" id="{B39CE2F9-3D97-2473-EC5C-713C96F5EE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05A088A-AB5B-30FD-ABB3-17FEF9665C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Date Placeholder 6">
            <a:extLst>
              <a:ext uri="{FF2B5EF4-FFF2-40B4-BE49-F238E27FC236}">
                <a16:creationId xmlns:a16="http://schemas.microsoft.com/office/drawing/2014/main" id="{55CA7B29-6082-820C-F9AA-C3E51F482054}"/>
              </a:ext>
            </a:extLst>
          </p:cNvPr>
          <p:cNvSpPr>
            <a:spLocks noGrp="1"/>
          </p:cNvSpPr>
          <p:nvPr>
            <p:ph type="dt" sz="half" idx="10"/>
          </p:nvPr>
        </p:nvSpPr>
        <p:spPr/>
        <p:txBody>
          <a:bodyPr/>
          <a:lstStyle/>
          <a:p>
            <a:fld id="{3AF457F0-B37F-416E-8E43-7AED3111A142}" type="datetimeFigureOut">
              <a:rPr lang="fr-FR" smtClean="0"/>
              <a:t>14/05/2025</a:t>
            </a:fld>
            <a:endParaRPr lang="fr-FR"/>
          </a:p>
        </p:txBody>
      </p:sp>
      <p:sp>
        <p:nvSpPr>
          <p:cNvPr id="8" name="Footer Placeholder 7">
            <a:extLst>
              <a:ext uri="{FF2B5EF4-FFF2-40B4-BE49-F238E27FC236}">
                <a16:creationId xmlns:a16="http://schemas.microsoft.com/office/drawing/2014/main" id="{268602A8-D211-3B15-8651-D5A2176DF244}"/>
              </a:ext>
            </a:extLst>
          </p:cNvPr>
          <p:cNvSpPr>
            <a:spLocks noGrp="1"/>
          </p:cNvSpPr>
          <p:nvPr>
            <p:ph type="ftr" sz="quarter" idx="11"/>
          </p:nvPr>
        </p:nvSpPr>
        <p:spPr/>
        <p:txBody>
          <a:bodyPr/>
          <a:lstStyle/>
          <a:p>
            <a:endParaRPr lang="fr-FR"/>
          </a:p>
        </p:txBody>
      </p:sp>
      <p:sp>
        <p:nvSpPr>
          <p:cNvPr id="9" name="Slide Number Placeholder 8">
            <a:extLst>
              <a:ext uri="{FF2B5EF4-FFF2-40B4-BE49-F238E27FC236}">
                <a16:creationId xmlns:a16="http://schemas.microsoft.com/office/drawing/2014/main" id="{08B028A7-B9A7-6FFA-A413-50EEF0B4335E}"/>
              </a:ext>
            </a:extLst>
          </p:cNvPr>
          <p:cNvSpPr>
            <a:spLocks noGrp="1"/>
          </p:cNvSpPr>
          <p:nvPr>
            <p:ph type="sldNum" sz="quarter" idx="12"/>
          </p:nvPr>
        </p:nvSpPr>
        <p:spPr/>
        <p:txBody>
          <a:bodyPr/>
          <a:lstStyle/>
          <a:p>
            <a:fld id="{AF940872-1F9D-4DC4-90CF-1ECEE3589B9E}" type="slidenum">
              <a:rPr lang="fr-FR" smtClean="0"/>
              <a:t>‹#›</a:t>
            </a:fld>
            <a:endParaRPr lang="fr-FR"/>
          </a:p>
        </p:txBody>
      </p:sp>
    </p:spTree>
    <p:extLst>
      <p:ext uri="{BB962C8B-B14F-4D97-AF65-F5344CB8AC3E}">
        <p14:creationId xmlns:p14="http://schemas.microsoft.com/office/powerpoint/2010/main" val="10621478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AA8C3-E57D-B59D-5409-72EE2060E624}"/>
              </a:ext>
            </a:extLst>
          </p:cNvPr>
          <p:cNvSpPr>
            <a:spLocks noGrp="1"/>
          </p:cNvSpPr>
          <p:nvPr>
            <p:ph type="title"/>
          </p:nvPr>
        </p:nvSpPr>
        <p:spPr/>
        <p:txBody>
          <a:bodyPr/>
          <a:lstStyle/>
          <a:p>
            <a:r>
              <a:rPr lang="en-US"/>
              <a:t>Click to edit Master title style</a:t>
            </a:r>
            <a:endParaRPr lang="fr-FR"/>
          </a:p>
        </p:txBody>
      </p:sp>
      <p:sp>
        <p:nvSpPr>
          <p:cNvPr id="3" name="Date Placeholder 2">
            <a:extLst>
              <a:ext uri="{FF2B5EF4-FFF2-40B4-BE49-F238E27FC236}">
                <a16:creationId xmlns:a16="http://schemas.microsoft.com/office/drawing/2014/main" id="{7E5DCA54-D6C3-84C9-EEDF-8CFF828C8112}"/>
              </a:ext>
            </a:extLst>
          </p:cNvPr>
          <p:cNvSpPr>
            <a:spLocks noGrp="1"/>
          </p:cNvSpPr>
          <p:nvPr>
            <p:ph type="dt" sz="half" idx="10"/>
          </p:nvPr>
        </p:nvSpPr>
        <p:spPr/>
        <p:txBody>
          <a:bodyPr/>
          <a:lstStyle/>
          <a:p>
            <a:fld id="{3AF457F0-B37F-416E-8E43-7AED3111A142}" type="datetimeFigureOut">
              <a:rPr lang="fr-FR" smtClean="0"/>
              <a:t>14/05/2025</a:t>
            </a:fld>
            <a:endParaRPr lang="fr-FR"/>
          </a:p>
        </p:txBody>
      </p:sp>
      <p:sp>
        <p:nvSpPr>
          <p:cNvPr id="4" name="Footer Placeholder 3">
            <a:extLst>
              <a:ext uri="{FF2B5EF4-FFF2-40B4-BE49-F238E27FC236}">
                <a16:creationId xmlns:a16="http://schemas.microsoft.com/office/drawing/2014/main" id="{F01FCB56-1917-44B8-C10E-92FAA2F67E67}"/>
              </a:ext>
            </a:extLst>
          </p:cNvPr>
          <p:cNvSpPr>
            <a:spLocks noGrp="1"/>
          </p:cNvSpPr>
          <p:nvPr>
            <p:ph type="ftr" sz="quarter" idx="11"/>
          </p:nvPr>
        </p:nvSpPr>
        <p:spPr/>
        <p:txBody>
          <a:bodyPr/>
          <a:lstStyle/>
          <a:p>
            <a:endParaRPr lang="fr-FR"/>
          </a:p>
        </p:txBody>
      </p:sp>
      <p:sp>
        <p:nvSpPr>
          <p:cNvPr id="5" name="Slide Number Placeholder 4">
            <a:extLst>
              <a:ext uri="{FF2B5EF4-FFF2-40B4-BE49-F238E27FC236}">
                <a16:creationId xmlns:a16="http://schemas.microsoft.com/office/drawing/2014/main" id="{E69A3F53-539D-90E0-778B-F61423C92566}"/>
              </a:ext>
            </a:extLst>
          </p:cNvPr>
          <p:cNvSpPr>
            <a:spLocks noGrp="1"/>
          </p:cNvSpPr>
          <p:nvPr>
            <p:ph type="sldNum" sz="quarter" idx="12"/>
          </p:nvPr>
        </p:nvSpPr>
        <p:spPr/>
        <p:txBody>
          <a:bodyPr/>
          <a:lstStyle/>
          <a:p>
            <a:fld id="{AF940872-1F9D-4DC4-90CF-1ECEE3589B9E}" type="slidenum">
              <a:rPr lang="fr-FR" smtClean="0"/>
              <a:t>‹#›</a:t>
            </a:fld>
            <a:endParaRPr lang="fr-FR"/>
          </a:p>
        </p:txBody>
      </p:sp>
    </p:spTree>
    <p:extLst>
      <p:ext uri="{BB962C8B-B14F-4D97-AF65-F5344CB8AC3E}">
        <p14:creationId xmlns:p14="http://schemas.microsoft.com/office/powerpoint/2010/main" val="2485723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B7C701-6887-85E5-A623-E7A824067B02}"/>
              </a:ext>
            </a:extLst>
          </p:cNvPr>
          <p:cNvSpPr>
            <a:spLocks noGrp="1"/>
          </p:cNvSpPr>
          <p:nvPr>
            <p:ph type="dt" sz="half" idx="10"/>
          </p:nvPr>
        </p:nvSpPr>
        <p:spPr/>
        <p:txBody>
          <a:bodyPr/>
          <a:lstStyle/>
          <a:p>
            <a:fld id="{3AF457F0-B37F-416E-8E43-7AED3111A142}" type="datetimeFigureOut">
              <a:rPr lang="fr-FR" smtClean="0"/>
              <a:t>14/05/2025</a:t>
            </a:fld>
            <a:endParaRPr lang="fr-FR"/>
          </a:p>
        </p:txBody>
      </p:sp>
      <p:sp>
        <p:nvSpPr>
          <p:cNvPr id="3" name="Footer Placeholder 2">
            <a:extLst>
              <a:ext uri="{FF2B5EF4-FFF2-40B4-BE49-F238E27FC236}">
                <a16:creationId xmlns:a16="http://schemas.microsoft.com/office/drawing/2014/main" id="{72A1B621-6219-AAA9-5ADC-08FC93656365}"/>
              </a:ext>
            </a:extLst>
          </p:cNvPr>
          <p:cNvSpPr>
            <a:spLocks noGrp="1"/>
          </p:cNvSpPr>
          <p:nvPr>
            <p:ph type="ftr" sz="quarter" idx="11"/>
          </p:nvPr>
        </p:nvSpPr>
        <p:spPr/>
        <p:txBody>
          <a:bodyPr/>
          <a:lstStyle/>
          <a:p>
            <a:endParaRPr lang="fr-FR"/>
          </a:p>
        </p:txBody>
      </p:sp>
      <p:sp>
        <p:nvSpPr>
          <p:cNvPr id="4" name="Slide Number Placeholder 3">
            <a:extLst>
              <a:ext uri="{FF2B5EF4-FFF2-40B4-BE49-F238E27FC236}">
                <a16:creationId xmlns:a16="http://schemas.microsoft.com/office/drawing/2014/main" id="{7F8C6E24-FE10-2D9B-920C-9C7BF7D0DE5C}"/>
              </a:ext>
            </a:extLst>
          </p:cNvPr>
          <p:cNvSpPr>
            <a:spLocks noGrp="1"/>
          </p:cNvSpPr>
          <p:nvPr>
            <p:ph type="sldNum" sz="quarter" idx="12"/>
          </p:nvPr>
        </p:nvSpPr>
        <p:spPr/>
        <p:txBody>
          <a:bodyPr/>
          <a:lstStyle/>
          <a:p>
            <a:fld id="{AF940872-1F9D-4DC4-90CF-1ECEE3589B9E}" type="slidenum">
              <a:rPr lang="fr-FR" smtClean="0"/>
              <a:t>‹#›</a:t>
            </a:fld>
            <a:endParaRPr lang="fr-FR"/>
          </a:p>
        </p:txBody>
      </p:sp>
    </p:spTree>
    <p:extLst>
      <p:ext uri="{BB962C8B-B14F-4D97-AF65-F5344CB8AC3E}">
        <p14:creationId xmlns:p14="http://schemas.microsoft.com/office/powerpoint/2010/main" val="2737286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7CCC1-F8CE-8B74-F864-E0FD9C0C20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Content Placeholder 2">
            <a:extLst>
              <a:ext uri="{FF2B5EF4-FFF2-40B4-BE49-F238E27FC236}">
                <a16:creationId xmlns:a16="http://schemas.microsoft.com/office/drawing/2014/main" id="{6EF4214B-9C13-1F7C-0B69-0007C006FB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Text Placeholder 3">
            <a:extLst>
              <a:ext uri="{FF2B5EF4-FFF2-40B4-BE49-F238E27FC236}">
                <a16:creationId xmlns:a16="http://schemas.microsoft.com/office/drawing/2014/main" id="{069E81FF-F3CB-2CDC-65C9-5E0E263743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036581-E550-FCFA-BF9F-F536B9085C57}"/>
              </a:ext>
            </a:extLst>
          </p:cNvPr>
          <p:cNvSpPr>
            <a:spLocks noGrp="1"/>
          </p:cNvSpPr>
          <p:nvPr>
            <p:ph type="dt" sz="half" idx="10"/>
          </p:nvPr>
        </p:nvSpPr>
        <p:spPr/>
        <p:txBody>
          <a:bodyPr/>
          <a:lstStyle/>
          <a:p>
            <a:fld id="{3AF457F0-B37F-416E-8E43-7AED3111A142}" type="datetimeFigureOut">
              <a:rPr lang="fr-FR" smtClean="0"/>
              <a:t>14/05/2025</a:t>
            </a:fld>
            <a:endParaRPr lang="fr-FR"/>
          </a:p>
        </p:txBody>
      </p:sp>
      <p:sp>
        <p:nvSpPr>
          <p:cNvPr id="6" name="Footer Placeholder 5">
            <a:extLst>
              <a:ext uri="{FF2B5EF4-FFF2-40B4-BE49-F238E27FC236}">
                <a16:creationId xmlns:a16="http://schemas.microsoft.com/office/drawing/2014/main" id="{80029D0C-6944-8C37-FC86-7CBA48598C17}"/>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0A87310D-2340-B486-47FB-89E1B7230F46}"/>
              </a:ext>
            </a:extLst>
          </p:cNvPr>
          <p:cNvSpPr>
            <a:spLocks noGrp="1"/>
          </p:cNvSpPr>
          <p:nvPr>
            <p:ph type="sldNum" sz="quarter" idx="12"/>
          </p:nvPr>
        </p:nvSpPr>
        <p:spPr/>
        <p:txBody>
          <a:bodyPr/>
          <a:lstStyle/>
          <a:p>
            <a:fld id="{AF940872-1F9D-4DC4-90CF-1ECEE3589B9E}" type="slidenum">
              <a:rPr lang="fr-FR" smtClean="0"/>
              <a:t>‹#›</a:t>
            </a:fld>
            <a:endParaRPr lang="fr-FR"/>
          </a:p>
        </p:txBody>
      </p:sp>
    </p:spTree>
    <p:extLst>
      <p:ext uri="{BB962C8B-B14F-4D97-AF65-F5344CB8AC3E}">
        <p14:creationId xmlns:p14="http://schemas.microsoft.com/office/powerpoint/2010/main" val="572631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806F7-DDFD-A77D-5E6A-E4B564BF96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Picture Placeholder 2">
            <a:extLst>
              <a:ext uri="{FF2B5EF4-FFF2-40B4-BE49-F238E27FC236}">
                <a16:creationId xmlns:a16="http://schemas.microsoft.com/office/drawing/2014/main" id="{18B325F3-6235-9CA3-B46D-54CB9CBF7C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a:extLst>
              <a:ext uri="{FF2B5EF4-FFF2-40B4-BE49-F238E27FC236}">
                <a16:creationId xmlns:a16="http://schemas.microsoft.com/office/drawing/2014/main" id="{FE8A86C1-F231-24A2-EC37-CB9549BA40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413A8E-D942-B467-26CA-65B88C976C5E}"/>
              </a:ext>
            </a:extLst>
          </p:cNvPr>
          <p:cNvSpPr>
            <a:spLocks noGrp="1"/>
          </p:cNvSpPr>
          <p:nvPr>
            <p:ph type="dt" sz="half" idx="10"/>
          </p:nvPr>
        </p:nvSpPr>
        <p:spPr/>
        <p:txBody>
          <a:bodyPr/>
          <a:lstStyle/>
          <a:p>
            <a:fld id="{3AF457F0-B37F-416E-8E43-7AED3111A142}" type="datetimeFigureOut">
              <a:rPr lang="fr-FR" smtClean="0"/>
              <a:t>14/05/2025</a:t>
            </a:fld>
            <a:endParaRPr lang="fr-FR"/>
          </a:p>
        </p:txBody>
      </p:sp>
      <p:sp>
        <p:nvSpPr>
          <p:cNvPr id="6" name="Footer Placeholder 5">
            <a:extLst>
              <a:ext uri="{FF2B5EF4-FFF2-40B4-BE49-F238E27FC236}">
                <a16:creationId xmlns:a16="http://schemas.microsoft.com/office/drawing/2014/main" id="{D5D32520-3970-02E0-3FE7-53C8DBF8A7E9}"/>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69291345-4617-9A2D-D0A1-AE6821A09A93}"/>
              </a:ext>
            </a:extLst>
          </p:cNvPr>
          <p:cNvSpPr>
            <a:spLocks noGrp="1"/>
          </p:cNvSpPr>
          <p:nvPr>
            <p:ph type="sldNum" sz="quarter" idx="12"/>
          </p:nvPr>
        </p:nvSpPr>
        <p:spPr/>
        <p:txBody>
          <a:bodyPr/>
          <a:lstStyle/>
          <a:p>
            <a:fld id="{AF940872-1F9D-4DC4-90CF-1ECEE3589B9E}" type="slidenum">
              <a:rPr lang="fr-FR" smtClean="0"/>
              <a:t>‹#›</a:t>
            </a:fld>
            <a:endParaRPr lang="fr-FR"/>
          </a:p>
        </p:txBody>
      </p:sp>
    </p:spTree>
    <p:extLst>
      <p:ext uri="{BB962C8B-B14F-4D97-AF65-F5344CB8AC3E}">
        <p14:creationId xmlns:p14="http://schemas.microsoft.com/office/powerpoint/2010/main" val="153732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13.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3A48B7-1E13-BDA3-0003-252F72B9D0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FR"/>
          </a:p>
        </p:txBody>
      </p:sp>
      <p:sp>
        <p:nvSpPr>
          <p:cNvPr id="3" name="Text Placeholder 2">
            <a:extLst>
              <a:ext uri="{FF2B5EF4-FFF2-40B4-BE49-F238E27FC236}">
                <a16:creationId xmlns:a16="http://schemas.microsoft.com/office/drawing/2014/main" id="{AC9A7528-61F8-FEB6-4D45-DEA20D54EB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5A9CFF38-4987-C6B1-8D29-B07BF24092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F457F0-B37F-416E-8E43-7AED3111A142}" type="datetimeFigureOut">
              <a:rPr lang="fr-FR" smtClean="0"/>
              <a:t>14/05/2025</a:t>
            </a:fld>
            <a:endParaRPr lang="fr-FR"/>
          </a:p>
        </p:txBody>
      </p:sp>
      <p:sp>
        <p:nvSpPr>
          <p:cNvPr id="5" name="Footer Placeholder 4">
            <a:extLst>
              <a:ext uri="{FF2B5EF4-FFF2-40B4-BE49-F238E27FC236}">
                <a16:creationId xmlns:a16="http://schemas.microsoft.com/office/drawing/2014/main" id="{7D8CBD2D-FC41-4A73-0F8F-C616CD6CC8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a:extLst>
              <a:ext uri="{FF2B5EF4-FFF2-40B4-BE49-F238E27FC236}">
                <a16:creationId xmlns:a16="http://schemas.microsoft.com/office/drawing/2014/main" id="{CEB192CF-2467-B0FD-C188-614F3C745E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940872-1F9D-4DC4-90CF-1ECEE3589B9E}" type="slidenum">
              <a:rPr lang="fr-FR" smtClean="0"/>
              <a:t>‹#›</a:t>
            </a:fld>
            <a:endParaRPr lang="fr-FR"/>
          </a:p>
        </p:txBody>
      </p:sp>
    </p:spTree>
    <p:extLst>
      <p:ext uri="{BB962C8B-B14F-4D97-AF65-F5344CB8AC3E}">
        <p14:creationId xmlns:p14="http://schemas.microsoft.com/office/powerpoint/2010/main" val="21511700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F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397117-F3A1-41B5-B5A5-0FD5A7D43CA4}" type="slidenum">
              <a:rPr lang="fr-FR" smtClean="0"/>
              <a:t>‹#›</a:t>
            </a:fld>
            <a:endParaRPr lang="fr-F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71544" y="216362"/>
            <a:ext cx="1999700" cy="951923"/>
          </a:xfrm>
          <a:prstGeom prst="rect">
            <a:avLst/>
          </a:prstGeom>
        </p:spPr>
      </p:pic>
      <p:sp>
        <p:nvSpPr>
          <p:cNvPr id="10" name="Rectangle"/>
          <p:cNvSpPr/>
          <p:nvPr userDrawn="1"/>
        </p:nvSpPr>
        <p:spPr>
          <a:xfrm rot="5400000">
            <a:off x="1721007" y="3812568"/>
            <a:ext cx="1639614" cy="110484"/>
          </a:xfrm>
          <a:prstGeom prst="rect">
            <a:avLst/>
          </a:prstGeom>
          <a:solidFill>
            <a:schemeClr val="bg1"/>
          </a:solidFill>
          <a:ln w="12700">
            <a:miter lim="400000"/>
          </a:ln>
        </p:spPr>
        <p:txBody>
          <a:bodyPr lIns="65023" tIns="65023" rIns="65023" bIns="65023" anchor="ctr"/>
          <a:lstStyle/>
          <a:p>
            <a:pPr>
              <a:defRPr>
                <a:solidFill>
                  <a:srgbClr val="3C3C3C"/>
                </a:solidFill>
              </a:defRPr>
            </a:pPr>
            <a:endParaRPr/>
          </a:p>
        </p:txBody>
      </p:sp>
      <p:sp>
        <p:nvSpPr>
          <p:cNvPr id="11" name="Rectangle 10"/>
          <p:cNvSpPr/>
          <p:nvPr userDrawn="1"/>
        </p:nvSpPr>
        <p:spPr>
          <a:xfrm>
            <a:off x="0" y="-7428"/>
            <a:ext cx="12192000" cy="6858000"/>
          </a:xfrm>
          <a:prstGeom prst="rect">
            <a:avLst/>
          </a:prstGeom>
          <a:solidFill>
            <a:srgbClr val="006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548951" y="2025894"/>
            <a:ext cx="2920169" cy="2806212"/>
          </a:xfrm>
          <a:prstGeom prst="rect">
            <a:avLst/>
          </a:prstGeom>
        </p:spPr>
      </p:pic>
      <p:sp>
        <p:nvSpPr>
          <p:cNvPr id="12" name="Rectangle">
            <a:extLst>
              <a:ext uri="{FF2B5EF4-FFF2-40B4-BE49-F238E27FC236}">
                <a16:creationId xmlns:a16="http://schemas.microsoft.com/office/drawing/2014/main" id="{21257D7F-3656-47C9-B5F0-D20A647BD6E3}"/>
              </a:ext>
            </a:extLst>
          </p:cNvPr>
          <p:cNvSpPr/>
          <p:nvPr userDrawn="1"/>
        </p:nvSpPr>
        <p:spPr>
          <a:xfrm rot="5400000">
            <a:off x="4884289" y="3379881"/>
            <a:ext cx="2423422" cy="98238"/>
          </a:xfrm>
          <a:prstGeom prst="rect">
            <a:avLst/>
          </a:prstGeom>
          <a:solidFill>
            <a:schemeClr val="bg1"/>
          </a:solidFill>
          <a:ln w="12700">
            <a:miter lim="400000"/>
          </a:ln>
        </p:spPr>
        <p:txBody>
          <a:bodyPr lIns="65023" tIns="65023" rIns="65023" bIns="65023" anchor="ctr"/>
          <a:lstStyle/>
          <a:p>
            <a:pPr>
              <a:defRPr>
                <a:solidFill>
                  <a:srgbClr val="3C3C3C"/>
                </a:solidFill>
              </a:defRPr>
            </a:pPr>
            <a:endParaRPr/>
          </a:p>
        </p:txBody>
      </p:sp>
    </p:spTree>
    <p:extLst>
      <p:ext uri="{BB962C8B-B14F-4D97-AF65-F5344CB8AC3E}">
        <p14:creationId xmlns:p14="http://schemas.microsoft.com/office/powerpoint/2010/main" val="1792135945"/>
      </p:ext>
    </p:extLst>
  </p:cSld>
  <p:clrMap bg1="lt1" tx1="dk1" bg2="lt2" tx2="dk2" accent1="accent1" accent2="accent2" accent3="accent3" accent4="accent4" accent5="accent5" accent6="accent6" hlink="hlink" folHlink="folHlink"/>
  <p:sldLayoutIdLst>
    <p:sldLayoutId id="2147483661"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F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397117-F3A1-41B5-B5A5-0FD5A7D43CA4}" type="slidenum">
              <a:rPr lang="fr-FR" smtClean="0"/>
              <a:t>‹#›</a:t>
            </a:fld>
            <a:endParaRPr lang="fr-FR"/>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71544" y="216362"/>
            <a:ext cx="1999700" cy="951923"/>
          </a:xfrm>
          <a:prstGeom prst="rect">
            <a:avLst/>
          </a:prstGeom>
        </p:spPr>
      </p:pic>
      <p:sp>
        <p:nvSpPr>
          <p:cNvPr id="10" name="Rectangle"/>
          <p:cNvSpPr/>
          <p:nvPr userDrawn="1"/>
        </p:nvSpPr>
        <p:spPr>
          <a:xfrm rot="5400000">
            <a:off x="1721007" y="3812568"/>
            <a:ext cx="1639614" cy="110484"/>
          </a:xfrm>
          <a:prstGeom prst="rect">
            <a:avLst/>
          </a:prstGeom>
          <a:solidFill>
            <a:schemeClr val="bg1"/>
          </a:solidFill>
          <a:ln w="12700">
            <a:miter lim="400000"/>
          </a:ln>
        </p:spPr>
        <p:txBody>
          <a:bodyPr lIns="65023" tIns="65023" rIns="65023" bIns="65023" anchor="ctr"/>
          <a:lstStyle/>
          <a:p>
            <a:pPr>
              <a:defRPr>
                <a:solidFill>
                  <a:srgbClr val="3C3C3C"/>
                </a:solidFill>
              </a:defRPr>
            </a:pPr>
            <a:endParaRPr/>
          </a:p>
        </p:txBody>
      </p:sp>
      <p:sp>
        <p:nvSpPr>
          <p:cNvPr id="11" name="Rectangle 10"/>
          <p:cNvSpPr/>
          <p:nvPr userDrawn="1"/>
        </p:nvSpPr>
        <p:spPr>
          <a:xfrm>
            <a:off x="0" y="-7428"/>
            <a:ext cx="12192000" cy="6858000"/>
          </a:xfrm>
          <a:prstGeom prst="rect">
            <a:avLst/>
          </a:prstGeom>
          <a:solidFill>
            <a:srgbClr val="006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Picture 12"/>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1548951" y="2025894"/>
            <a:ext cx="2920169" cy="2806212"/>
          </a:xfrm>
          <a:prstGeom prst="rect">
            <a:avLst/>
          </a:prstGeom>
        </p:spPr>
      </p:pic>
      <p:sp>
        <p:nvSpPr>
          <p:cNvPr id="12" name="Rectangle">
            <a:extLst>
              <a:ext uri="{FF2B5EF4-FFF2-40B4-BE49-F238E27FC236}">
                <a16:creationId xmlns:a16="http://schemas.microsoft.com/office/drawing/2014/main" id="{21257D7F-3656-47C9-B5F0-D20A647BD6E3}"/>
              </a:ext>
            </a:extLst>
          </p:cNvPr>
          <p:cNvSpPr/>
          <p:nvPr userDrawn="1"/>
        </p:nvSpPr>
        <p:spPr>
          <a:xfrm rot="5400000">
            <a:off x="4884289" y="3379881"/>
            <a:ext cx="2423422" cy="98238"/>
          </a:xfrm>
          <a:prstGeom prst="rect">
            <a:avLst/>
          </a:prstGeom>
          <a:solidFill>
            <a:schemeClr val="bg1"/>
          </a:solidFill>
          <a:ln w="12700">
            <a:miter lim="400000"/>
          </a:ln>
        </p:spPr>
        <p:txBody>
          <a:bodyPr lIns="65023" tIns="65023" rIns="65023" bIns="65023" anchor="ctr"/>
          <a:lstStyle/>
          <a:p>
            <a:pPr>
              <a:defRPr>
                <a:solidFill>
                  <a:srgbClr val="3C3C3C"/>
                </a:solidFill>
              </a:defRPr>
            </a:pPr>
            <a:endParaRPr/>
          </a:p>
        </p:txBody>
      </p:sp>
    </p:spTree>
    <p:extLst>
      <p:ext uri="{BB962C8B-B14F-4D97-AF65-F5344CB8AC3E}">
        <p14:creationId xmlns:p14="http://schemas.microsoft.com/office/powerpoint/2010/main" val="1898311408"/>
      </p:ext>
    </p:extLst>
  </p:cSld>
  <p:clrMap bg1="lt1" tx1="dk1" bg2="lt2" tx2="dk2" accent1="accent1" accent2="accent2" accent3="accent3" accent4="accent4" accent5="accent5" accent6="accent6" hlink="hlink" folHlink="folHlink"/>
  <p:sldLayoutIdLst>
    <p:sldLayoutId id="2147483678"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9.jp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unesco.org/en/articles/experts-meet-examine-tsunami-sources-threatening-coastal-communities-north-eastern-atlantic-and" TargetMode="External"/><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256789" y="1636902"/>
            <a:ext cx="5644951" cy="212365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ICG/NEAMTWS</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prstClr val="white"/>
                </a:solidFill>
                <a:latin typeface="Arial" panose="020B0604020202020204" pitchFamily="34" charset="0"/>
                <a:cs typeface="Arial" panose="020B0604020202020204" pitchFamily="34" charset="0"/>
              </a:rPr>
              <a:t>Steering Committee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prstClr val="white"/>
                </a:solidFill>
                <a:latin typeface="Arial" panose="020B0604020202020204" pitchFamily="34" charset="0"/>
                <a:cs typeface="Arial" panose="020B0604020202020204" pitchFamily="34" charset="0"/>
              </a:rPr>
              <a:t>Technical Secretary Report</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15-16 </a:t>
            </a:r>
            <a:r>
              <a:rPr lang="en-US" dirty="0">
                <a:solidFill>
                  <a:prstClr val="white"/>
                </a:solidFill>
                <a:latin typeface="Arial" panose="020B0604020202020204" pitchFamily="34" charset="0"/>
                <a:cs typeface="Arial" panose="020B0604020202020204" pitchFamily="34" charset="0"/>
              </a:rPr>
              <a:t>May </a:t>
            </a:r>
            <a:r>
              <a:rPr kumimoji="0" lang="en-US"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2025</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white"/>
                </a:solidFill>
                <a:latin typeface="Arial" panose="020B0604020202020204" pitchFamily="34" charset="0"/>
                <a:cs typeface="Arial" panose="020B0604020202020204" pitchFamily="34" charset="0"/>
              </a:rPr>
              <a:t>KOERI, Istanbul , Türkiye </a:t>
            </a:r>
            <a:endParaRPr kumimoji="0" lang="en-US"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Rectangle 4"/>
          <p:cNvSpPr/>
          <p:nvPr/>
        </p:nvSpPr>
        <p:spPr>
          <a:xfrm>
            <a:off x="6400800" y="4343400"/>
            <a:ext cx="4431326" cy="236988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Denis Chang Seng, PhD</a:t>
            </a:r>
            <a:b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Programme Specialist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Technical Secretary (ICG-NEAMTWS  &amp; TOWS Task Team on Disaster Management and Preparedness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ODTP’ ODTP SC  Focal Point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CoastWAVE</a:t>
            </a: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Project Responsible Officer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Tsunami Resilience Section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UNESCO IOC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213FC7C9-AF3A-5131-0B95-98F57811EC23}"/>
              </a:ext>
            </a:extLst>
          </p:cNvPr>
          <p:cNvSpPr txBox="1"/>
          <p:nvPr/>
        </p:nvSpPr>
        <p:spPr>
          <a:xfrm>
            <a:off x="8986900" y="1267570"/>
            <a:ext cx="184730"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32C4DFD-0AFC-5D7A-B7B3-0B9FD45DDD7B}"/>
              </a:ext>
            </a:extLst>
          </p:cNvPr>
          <p:cNvSpPr txBox="1"/>
          <p:nvPr/>
        </p:nvSpPr>
        <p:spPr>
          <a:xfrm>
            <a:off x="6240392" y="401849"/>
            <a:ext cx="6094070" cy="276999"/>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200" b="1" i="0" u="none" strike="noStrike" kern="0" cap="none" spc="0" normalizeH="0" baseline="0" noProof="0" dirty="0">
                <a:ln>
                  <a:noFill/>
                </a:ln>
                <a:solidFill>
                  <a:srgbClr val="FFC000"/>
                </a:solidFill>
                <a:effectLst/>
                <a:uLnTx/>
                <a:uFillTx/>
                <a:latin typeface="Calibri" panose="020F0502020204030204" pitchFamily="34" charset="0"/>
              </a:rPr>
              <a:t> </a:t>
            </a:r>
            <a:endParaRPr kumimoji="0" lang="en-US" sz="1200" b="0" i="0" u="none" strike="noStrike" kern="0" cap="none" spc="0" normalizeH="0" baseline="0" noProof="0" dirty="0">
              <a:ln>
                <a:noFill/>
              </a:ln>
              <a:solidFill>
                <a:srgbClr val="FFC000"/>
              </a:solidFill>
              <a:effectLst/>
              <a:uLnTx/>
              <a:uFillTx/>
            </a:endParaRPr>
          </a:p>
        </p:txBody>
      </p:sp>
    </p:spTree>
    <p:extLst>
      <p:ext uri="{BB962C8B-B14F-4D97-AF65-F5344CB8AC3E}">
        <p14:creationId xmlns:p14="http://schemas.microsoft.com/office/powerpoint/2010/main" val="19385260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A8BC473-6BBF-7D47-32B1-C4CF1A6D5865}"/>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תמונה קשורה">
            <a:extLst>
              <a:ext uri="{FF2B5EF4-FFF2-40B4-BE49-F238E27FC236}">
                <a16:creationId xmlns:a16="http://schemas.microsoft.com/office/drawing/2014/main" id="{5730FC68-7DF5-90A9-CCF7-A7A023914B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351"/>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C07962-A9AF-657C-E1C2-420660004B76}"/>
              </a:ext>
            </a:extLst>
          </p:cNvPr>
          <p:cNvSpPr>
            <a:spLocks noGrp="1"/>
          </p:cNvSpPr>
          <p:nvPr>
            <p:ph type="title"/>
          </p:nvPr>
        </p:nvSpPr>
        <p:spPr>
          <a:xfrm>
            <a:off x="838200" y="365125"/>
            <a:ext cx="3822189" cy="1899912"/>
          </a:xfrm>
        </p:spPr>
        <p:txBody>
          <a:bodyPr>
            <a:normAutofit/>
          </a:bodyPr>
          <a:lstStyle/>
          <a:p>
            <a:r>
              <a:rPr lang="en-US" sz="4000" b="0" i="0" dirty="0">
                <a:solidFill>
                  <a:srgbClr val="0070C0"/>
                </a:solidFill>
                <a:effectLst/>
                <a:latin typeface="Open Sans" panose="020B0606030504020204" pitchFamily="34" charset="0"/>
              </a:rPr>
              <a:t>Tsunami Ready</a:t>
            </a:r>
            <a:endParaRPr lang="en-US" sz="4000" dirty="0">
              <a:solidFill>
                <a:srgbClr val="0070C0"/>
              </a:solidFill>
            </a:endParaRPr>
          </a:p>
        </p:txBody>
      </p:sp>
      <p:sp>
        <p:nvSpPr>
          <p:cNvPr id="3" name="Content Placeholder 2">
            <a:extLst>
              <a:ext uri="{FF2B5EF4-FFF2-40B4-BE49-F238E27FC236}">
                <a16:creationId xmlns:a16="http://schemas.microsoft.com/office/drawing/2014/main" id="{47DDBBAF-7CDA-7017-44B7-C3D16DDE5E93}"/>
              </a:ext>
            </a:extLst>
          </p:cNvPr>
          <p:cNvSpPr>
            <a:spLocks noGrp="1"/>
          </p:cNvSpPr>
          <p:nvPr>
            <p:ph idx="1"/>
          </p:nvPr>
        </p:nvSpPr>
        <p:spPr>
          <a:xfrm>
            <a:off x="838200" y="2434201"/>
            <a:ext cx="4465320" cy="3742762"/>
          </a:xfrm>
        </p:spPr>
        <p:txBody>
          <a:bodyPr>
            <a:normAutofit lnSpcReduction="10000"/>
          </a:bodyPr>
          <a:lstStyle/>
          <a:p>
            <a:endParaRPr lang="en-US" sz="1700" dirty="0"/>
          </a:p>
          <a:p>
            <a:r>
              <a:rPr lang="en-US" sz="1800" dirty="0">
                <a:latin typeface="Arial" panose="020B0604020202020204" pitchFamily="34" charset="0"/>
                <a:cs typeface="Arial" panose="020B0604020202020204" pitchFamily="34" charset="0"/>
              </a:rPr>
              <a:t>Israel Tsunami Ready Recognition Application </a:t>
            </a:r>
          </a:p>
          <a:p>
            <a:r>
              <a:rPr lang="en-US" sz="1800" dirty="0">
                <a:latin typeface="Arial" panose="020B0604020202020204" pitchFamily="34" charset="0"/>
                <a:cs typeface="Arial" panose="020B0604020202020204" pitchFamily="34" charset="0"/>
              </a:rPr>
              <a:t>Establishment of RTRB and members</a:t>
            </a:r>
          </a:p>
          <a:p>
            <a:r>
              <a:rPr lang="en-US" sz="1800" dirty="0">
                <a:latin typeface="Arial" panose="020B0604020202020204" pitchFamily="34" charset="0"/>
                <a:cs typeface="Arial" panose="020B0604020202020204" pitchFamily="34" charset="0"/>
              </a:rPr>
              <a:t>3 online meetings ~6-7 total hours</a:t>
            </a:r>
          </a:p>
          <a:p>
            <a:r>
              <a:rPr lang="en-US" sz="1800" dirty="0">
                <a:latin typeface="Arial" panose="020B0604020202020204" pitchFamily="34" charset="0"/>
                <a:cs typeface="Arial" panose="020B0604020202020204" pitchFamily="34" charset="0"/>
              </a:rPr>
              <a:t>Several challenges ( </a:t>
            </a:r>
            <a:r>
              <a:rPr lang="en-US" sz="1800" dirty="0">
                <a:solidFill>
                  <a:srgbClr val="C00000"/>
                </a:solidFill>
                <a:latin typeface="Arial" panose="020B0604020202020204" pitchFamily="34" charset="0"/>
                <a:cs typeface="Arial" panose="020B0604020202020204" pitchFamily="34" charset="0"/>
              </a:rPr>
              <a:t>Scale, </a:t>
            </a:r>
            <a:r>
              <a:rPr lang="en-US" sz="1800" dirty="0">
                <a:latin typeface="Arial" panose="020B0604020202020204" pitchFamily="34" charset="0"/>
                <a:cs typeface="Arial" panose="020B0604020202020204" pitchFamily="34" charset="0"/>
              </a:rPr>
              <a:t>NTRB, </a:t>
            </a:r>
            <a:r>
              <a:rPr lang="en-US" sz="1800" dirty="0">
                <a:solidFill>
                  <a:srgbClr val="C00000"/>
                </a:solidFill>
                <a:latin typeface="Arial" panose="020B0604020202020204" pitchFamily="34" charset="0"/>
                <a:cs typeface="Arial" panose="020B0604020202020204" pitchFamily="34" charset="0"/>
              </a:rPr>
              <a:t>Community</a:t>
            </a:r>
            <a:r>
              <a:rPr lang="en-US" sz="1800" dirty="0">
                <a:latin typeface="Arial" panose="020B0604020202020204" pitchFamily="34" charset="0"/>
                <a:cs typeface="Arial" panose="020B0604020202020204" pitchFamily="34" charset="0"/>
              </a:rPr>
              <a:t>, Indicators  etc.) .  </a:t>
            </a:r>
          </a:p>
          <a:p>
            <a:r>
              <a:rPr lang="en-US" sz="1800" dirty="0">
                <a:latin typeface="Arial" panose="020B0604020202020204" pitchFamily="34" charset="0"/>
                <a:cs typeface="Arial" panose="020B0604020202020204" pitchFamily="34" charset="0"/>
              </a:rPr>
              <a:t>RTRB requested to </a:t>
            </a:r>
            <a:r>
              <a:rPr lang="en-US" sz="1800" u="sng" dirty="0">
                <a:latin typeface="Arial" panose="020B0604020202020204" pitchFamily="34" charset="0"/>
                <a:cs typeface="Arial" panose="020B0604020202020204" pitchFamily="34" charset="0"/>
              </a:rPr>
              <a:t>focus and conduct </a:t>
            </a:r>
            <a:r>
              <a:rPr lang="en-US" sz="1800" dirty="0">
                <a:latin typeface="Arial" panose="020B0604020202020204" pitchFamily="34" charset="0"/>
                <a:cs typeface="Arial" panose="020B0604020202020204" pitchFamily="34" charset="0"/>
              </a:rPr>
              <a:t>a </a:t>
            </a:r>
            <a:r>
              <a:rPr lang="en-US" sz="1800" u="sng" dirty="0">
                <a:latin typeface="Arial" panose="020B0604020202020204" pitchFamily="34" charset="0"/>
                <a:cs typeface="Arial" panose="020B0604020202020204" pitchFamily="34" charset="0"/>
              </a:rPr>
              <a:t>separate evaluation </a:t>
            </a:r>
            <a:r>
              <a:rPr lang="en-US" sz="1800" dirty="0">
                <a:latin typeface="Arial" panose="020B0604020202020204" pitchFamily="34" charset="0"/>
                <a:cs typeface="Arial" panose="020B0604020202020204" pitchFamily="34" charset="0"/>
              </a:rPr>
              <a:t>on the 12 Indicators and provide recommendations on the way forward</a:t>
            </a:r>
          </a:p>
          <a:p>
            <a:r>
              <a:rPr lang="en-US" sz="1800" dirty="0">
                <a:latin typeface="Arial" panose="020B0604020202020204" pitchFamily="34" charset="0"/>
                <a:ea typeface="DengXian" panose="02010600030101010101" pitchFamily="2" charset="-122"/>
                <a:cs typeface="Arial" panose="020B0604020202020204" pitchFamily="34" charset="0"/>
              </a:rPr>
              <a:t>Report forthcoming/recommendation following meeting on 12</a:t>
            </a:r>
            <a:r>
              <a:rPr lang="en-US" sz="1800" baseline="30000" dirty="0">
                <a:latin typeface="Arial" panose="020B0604020202020204" pitchFamily="34" charset="0"/>
                <a:ea typeface="DengXian" panose="02010600030101010101" pitchFamily="2" charset="-122"/>
                <a:cs typeface="Arial" panose="020B0604020202020204" pitchFamily="34" charset="0"/>
              </a:rPr>
              <a:t>th</a:t>
            </a:r>
            <a:r>
              <a:rPr lang="en-US" sz="1800" dirty="0">
                <a:latin typeface="Arial" panose="020B0604020202020204" pitchFamily="34" charset="0"/>
                <a:ea typeface="DengXian" panose="02010600030101010101" pitchFamily="2" charset="-122"/>
                <a:cs typeface="Arial" panose="020B0604020202020204" pitchFamily="34" charset="0"/>
              </a:rPr>
              <a:t> May. </a:t>
            </a:r>
            <a:endParaRPr lang="en-US" sz="1700" dirty="0">
              <a:latin typeface="Calibri" panose="020F0502020204030204" pitchFamily="34" charset="0"/>
              <a:ea typeface="DengXian" panose="02010600030101010101" pitchFamily="2" charset="-122"/>
            </a:endParaRPr>
          </a:p>
        </p:txBody>
      </p:sp>
    </p:spTree>
    <p:extLst>
      <p:ext uri="{BB962C8B-B14F-4D97-AF65-F5344CB8AC3E}">
        <p14:creationId xmlns:p14="http://schemas.microsoft.com/office/powerpoint/2010/main" val="21945924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1183881" y="-163176"/>
            <a:ext cx="10988241" cy="7045026"/>
            <a:chOff x="2445867" y="0"/>
            <a:chExt cx="11912890" cy="7559208"/>
          </a:xfrm>
        </p:grpSpPr>
        <p:pic>
          <p:nvPicPr>
            <p:cNvPr id="4" name="object 4"/>
            <p:cNvPicPr/>
            <p:nvPr/>
          </p:nvPicPr>
          <p:blipFill>
            <a:blip r:embed="rId3" cstate="print"/>
            <a:stretch>
              <a:fillRect/>
            </a:stretch>
          </p:blipFill>
          <p:spPr>
            <a:xfrm>
              <a:off x="10575493" y="136525"/>
              <a:ext cx="1495751" cy="1437386"/>
            </a:xfrm>
            <a:prstGeom prst="rect">
              <a:avLst/>
            </a:prstGeom>
          </p:spPr>
        </p:pic>
        <p:sp>
          <p:nvSpPr>
            <p:cNvPr id="6" name="object 6"/>
            <p:cNvSpPr/>
            <p:nvPr/>
          </p:nvSpPr>
          <p:spPr>
            <a:xfrm>
              <a:off x="2445867" y="0"/>
              <a:ext cx="9746615" cy="6858000"/>
            </a:xfrm>
            <a:custGeom>
              <a:avLst/>
              <a:gdLst/>
              <a:ahLst/>
              <a:cxnLst/>
              <a:rect l="l" t="t" r="r" b="b"/>
              <a:pathLst>
                <a:path w="9746615" h="6858000">
                  <a:moveTo>
                    <a:pt x="0" y="0"/>
                  </a:moveTo>
                  <a:lnTo>
                    <a:pt x="9746132" y="0"/>
                  </a:lnTo>
                  <a:lnTo>
                    <a:pt x="9746132" y="6858000"/>
                  </a:lnTo>
                  <a:lnTo>
                    <a:pt x="0" y="6858000"/>
                  </a:lnTo>
                  <a:lnTo>
                    <a:pt x="0" y="0"/>
                  </a:lnTo>
                  <a:close/>
                </a:path>
              </a:pathLst>
            </a:custGeom>
            <a:ln w="12700">
              <a:solidFill>
                <a:srgbClr val="FFFFFF"/>
              </a:solidFill>
            </a:ln>
          </p:spPr>
          <p:txBody>
            <a:bodyPr wrap="square" lIns="0" tIns="0" rIns="0" bIns="0" rtlCol="0"/>
            <a:lstStyle/>
            <a:p>
              <a:endParaRPr/>
            </a:p>
          </p:txBody>
        </p:sp>
        <p:pic>
          <p:nvPicPr>
            <p:cNvPr id="9" name="object 9"/>
            <p:cNvPicPr/>
            <p:nvPr/>
          </p:nvPicPr>
          <p:blipFill>
            <a:blip r:embed="rId4" cstate="print"/>
            <a:stretch>
              <a:fillRect/>
            </a:stretch>
          </p:blipFill>
          <p:spPr>
            <a:xfrm>
              <a:off x="10575493" y="152362"/>
              <a:ext cx="1495751" cy="1405698"/>
            </a:xfrm>
            <a:prstGeom prst="rect">
              <a:avLst/>
            </a:prstGeom>
          </p:spPr>
        </p:pic>
        <p:pic>
          <p:nvPicPr>
            <p:cNvPr id="10" name="object 10"/>
            <p:cNvPicPr/>
            <p:nvPr/>
          </p:nvPicPr>
          <p:blipFill>
            <a:blip r:embed="rId5" cstate="print"/>
            <a:stretch>
              <a:fillRect/>
            </a:stretch>
          </p:blipFill>
          <p:spPr>
            <a:xfrm>
              <a:off x="5228614" y="170700"/>
              <a:ext cx="9130143" cy="7388508"/>
            </a:xfrm>
            <a:prstGeom prst="rect">
              <a:avLst/>
            </a:prstGeom>
          </p:spPr>
        </p:pic>
      </p:grpSp>
      <p:sp>
        <p:nvSpPr>
          <p:cNvPr id="15" name="Rectangle 14">
            <a:extLst>
              <a:ext uri="{FF2B5EF4-FFF2-40B4-BE49-F238E27FC236}">
                <a16:creationId xmlns:a16="http://schemas.microsoft.com/office/drawing/2014/main" id="{BD980502-319A-0783-66B4-14018F63B0D9}"/>
              </a:ext>
            </a:extLst>
          </p:cNvPr>
          <p:cNvSpPr/>
          <p:nvPr/>
        </p:nvSpPr>
        <p:spPr>
          <a:xfrm>
            <a:off x="187470" y="1"/>
            <a:ext cx="3722926" cy="68818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2" algn="l"/>
            <a:endParaRPr lang="en-US" sz="7200" dirty="0">
              <a:solidFill>
                <a:srgbClr val="FFC000"/>
              </a:solidFill>
            </a:endParaRPr>
          </a:p>
          <a:p>
            <a:pPr lvl="2" algn="l"/>
            <a:endParaRPr lang="en-US" sz="7200" dirty="0">
              <a:solidFill>
                <a:srgbClr val="FFC000"/>
              </a:solidFill>
            </a:endParaRPr>
          </a:p>
          <a:p>
            <a:pPr lvl="2" algn="l"/>
            <a:r>
              <a:rPr lang="en-US" sz="7200" dirty="0">
                <a:solidFill>
                  <a:srgbClr val="FFC000"/>
                </a:solidFill>
              </a:rPr>
              <a:t>100</a:t>
            </a:r>
            <a:r>
              <a:rPr lang="en-US" sz="7200" dirty="0"/>
              <a:t> </a:t>
            </a:r>
            <a:endParaRPr lang="en-US" sz="3200" dirty="0">
              <a:solidFill>
                <a:srgbClr val="FFFF00"/>
              </a:solidFill>
            </a:endParaRPr>
          </a:p>
          <a:p>
            <a:pPr lvl="2" algn="l"/>
            <a:r>
              <a:rPr lang="en-US" sz="3200" dirty="0">
                <a:solidFill>
                  <a:srgbClr val="FFFF00"/>
                </a:solidFill>
              </a:rPr>
              <a:t>Tsunami Ready       Communities</a:t>
            </a:r>
          </a:p>
          <a:p>
            <a:pPr lvl="2" algn="l"/>
            <a:endParaRPr lang="en-US" dirty="0"/>
          </a:p>
          <a:p>
            <a:pPr lvl="2" algn="l"/>
            <a:r>
              <a:rPr lang="en-US" sz="2400" b="1" dirty="0">
                <a:solidFill>
                  <a:srgbClr val="FFC000"/>
                </a:solidFill>
              </a:rPr>
              <a:t>  </a:t>
            </a:r>
            <a:r>
              <a:rPr lang="en-US" sz="2000" b="1" dirty="0">
                <a:solidFill>
                  <a:srgbClr val="FFC000"/>
                </a:solidFill>
              </a:rPr>
              <a:t>48</a:t>
            </a:r>
            <a:r>
              <a:rPr lang="en-US" sz="2000" b="1" dirty="0"/>
              <a:t> </a:t>
            </a:r>
            <a:r>
              <a:rPr lang="en-US" sz="2000" dirty="0"/>
              <a:t>INDIAN OCEAN</a:t>
            </a:r>
          </a:p>
          <a:p>
            <a:pPr lvl="2" algn="l"/>
            <a:r>
              <a:rPr lang="en-US" sz="2000" b="1" dirty="0">
                <a:solidFill>
                  <a:srgbClr val="FFC000"/>
                </a:solidFill>
              </a:rPr>
              <a:t>  23</a:t>
            </a:r>
            <a:r>
              <a:rPr lang="en-US" sz="2000" dirty="0">
                <a:solidFill>
                  <a:srgbClr val="FFC000"/>
                </a:solidFill>
              </a:rPr>
              <a:t> </a:t>
            </a:r>
            <a:r>
              <a:rPr lang="en-US" sz="2000" dirty="0"/>
              <a:t>CARIBEAN &amp; ADJACENT REGIONS</a:t>
            </a:r>
          </a:p>
          <a:p>
            <a:pPr lvl="2" algn="l"/>
            <a:r>
              <a:rPr lang="en-US" sz="2000" b="1" dirty="0">
                <a:solidFill>
                  <a:srgbClr val="FFC000"/>
                </a:solidFill>
              </a:rPr>
              <a:t> 23 </a:t>
            </a:r>
            <a:r>
              <a:rPr lang="en-US" sz="2000" dirty="0"/>
              <a:t>PACIFC </a:t>
            </a:r>
          </a:p>
          <a:p>
            <a:pPr lvl="2" algn="l"/>
            <a:r>
              <a:rPr lang="en-US" sz="2000" b="1" dirty="0">
                <a:solidFill>
                  <a:srgbClr val="FFC000"/>
                </a:solidFill>
              </a:rPr>
              <a:t>   6</a:t>
            </a:r>
            <a:r>
              <a:rPr lang="en-US" sz="2000" b="1" dirty="0"/>
              <a:t> </a:t>
            </a:r>
            <a:r>
              <a:rPr lang="en-US" sz="2000" dirty="0"/>
              <a:t>NORTH EASTERN ATLANTIC ,   MEDITERRANEAN AND CONNECTED SEAS</a:t>
            </a:r>
          </a:p>
          <a:p>
            <a:pPr algn="l"/>
            <a:r>
              <a:rPr lang="en-US" sz="2400" dirty="0"/>
              <a:t> </a:t>
            </a:r>
          </a:p>
          <a:p>
            <a:pPr algn="ctr"/>
            <a:endParaRPr lang="en-US" dirty="0"/>
          </a:p>
        </p:txBody>
      </p:sp>
      <p:sp>
        <p:nvSpPr>
          <p:cNvPr id="16" name="Rectangle 15">
            <a:extLst>
              <a:ext uri="{FF2B5EF4-FFF2-40B4-BE49-F238E27FC236}">
                <a16:creationId xmlns:a16="http://schemas.microsoft.com/office/drawing/2014/main" id="{5C7D9F66-1C55-2F97-1948-9338455A3D2D}"/>
              </a:ext>
            </a:extLst>
          </p:cNvPr>
          <p:cNvSpPr/>
          <p:nvPr/>
        </p:nvSpPr>
        <p:spPr>
          <a:xfrm>
            <a:off x="3048000" y="0"/>
            <a:ext cx="2514600" cy="2348948"/>
          </a:xfrm>
          <a:prstGeom prst="rect">
            <a:avLst/>
          </a:prstGeom>
          <a:ln w="412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2700">
              <a:lnSpc>
                <a:spcPct val="100000"/>
              </a:lnSpc>
              <a:spcBef>
                <a:spcPts val="105"/>
              </a:spcBef>
            </a:pPr>
            <a:r>
              <a:rPr lang="en-US" sz="2400" b="1" dirty="0">
                <a:solidFill>
                  <a:srgbClr val="FFC000"/>
                </a:solidFill>
                <a:latin typeface="Arial"/>
                <a:cs typeface="Arial"/>
              </a:rPr>
              <a:t>30</a:t>
            </a:r>
            <a:r>
              <a:rPr lang="en-US" sz="2400" b="1" spc="-20" dirty="0">
                <a:solidFill>
                  <a:srgbClr val="FFC000"/>
                </a:solidFill>
                <a:latin typeface="Arial"/>
                <a:cs typeface="Arial"/>
              </a:rPr>
              <a:t> </a:t>
            </a:r>
            <a:r>
              <a:rPr lang="en-US" sz="2400" b="1" dirty="0">
                <a:solidFill>
                  <a:srgbClr val="FFC000"/>
                </a:solidFill>
                <a:latin typeface="Arial"/>
                <a:cs typeface="Arial"/>
              </a:rPr>
              <a:t>/</a:t>
            </a:r>
            <a:r>
              <a:rPr lang="en-US" sz="2400" b="1" spc="-20" dirty="0">
                <a:solidFill>
                  <a:srgbClr val="FFC000"/>
                </a:solidFill>
                <a:latin typeface="Arial"/>
                <a:cs typeface="Arial"/>
              </a:rPr>
              <a:t> </a:t>
            </a:r>
            <a:r>
              <a:rPr lang="en-US" sz="2400" b="1" dirty="0">
                <a:solidFill>
                  <a:srgbClr val="FFC000"/>
                </a:solidFill>
                <a:latin typeface="Arial"/>
                <a:cs typeface="Arial"/>
              </a:rPr>
              <a:t>139</a:t>
            </a:r>
            <a:r>
              <a:rPr lang="en-US" sz="2400" b="1" spc="-20" dirty="0">
                <a:solidFill>
                  <a:srgbClr val="FFC000"/>
                </a:solidFill>
                <a:latin typeface="Arial"/>
                <a:cs typeface="Arial"/>
              </a:rPr>
              <a:t> </a:t>
            </a:r>
            <a:r>
              <a:rPr lang="en-US" sz="2400" b="1" spc="-25" dirty="0">
                <a:solidFill>
                  <a:srgbClr val="FFC000"/>
                </a:solidFill>
                <a:latin typeface="Arial"/>
                <a:cs typeface="Arial"/>
              </a:rPr>
              <a:t>Member States</a:t>
            </a:r>
            <a:endParaRPr lang="en-US" sz="2400" dirty="0">
              <a:solidFill>
                <a:srgbClr val="FFC000"/>
              </a:solidFill>
              <a:latin typeface="Arial"/>
              <a:cs typeface="Arial"/>
            </a:endParaRPr>
          </a:p>
          <a:p>
            <a:pPr marL="12700">
              <a:lnSpc>
                <a:spcPct val="100000"/>
              </a:lnSpc>
              <a:tabLst>
                <a:tab pos="434340" algn="l"/>
              </a:tabLst>
            </a:pPr>
            <a:r>
              <a:rPr lang="en-US" sz="2000" b="1" spc="-25" dirty="0">
                <a:latin typeface="Arial"/>
                <a:cs typeface="Arial"/>
              </a:rPr>
              <a:t>14</a:t>
            </a:r>
            <a:r>
              <a:rPr lang="en-US" sz="2000" b="1" dirty="0">
                <a:latin typeface="Arial"/>
                <a:cs typeface="Arial"/>
              </a:rPr>
              <a:t>	</a:t>
            </a:r>
            <a:r>
              <a:rPr lang="en-US" sz="2000" b="1" spc="-25" dirty="0">
                <a:latin typeface="Arial"/>
                <a:cs typeface="Arial"/>
              </a:rPr>
              <a:t>CAR</a:t>
            </a:r>
            <a:endParaRPr lang="en-US" sz="2000" dirty="0">
              <a:latin typeface="Arial"/>
              <a:cs typeface="Arial"/>
            </a:endParaRPr>
          </a:p>
          <a:p>
            <a:pPr marL="12700">
              <a:lnSpc>
                <a:spcPct val="100000"/>
              </a:lnSpc>
            </a:pPr>
            <a:r>
              <a:rPr lang="en-US" sz="2000" b="1" dirty="0">
                <a:latin typeface="Arial"/>
                <a:cs typeface="Arial"/>
              </a:rPr>
              <a:t>18</a:t>
            </a:r>
            <a:r>
              <a:rPr lang="en-US" sz="2000" b="1" spc="450" dirty="0">
                <a:latin typeface="Arial"/>
                <a:cs typeface="Arial"/>
              </a:rPr>
              <a:t> </a:t>
            </a:r>
            <a:r>
              <a:rPr lang="en-US" sz="2000" b="1" spc="-25" dirty="0">
                <a:latin typeface="Arial"/>
                <a:cs typeface="Arial"/>
              </a:rPr>
              <a:t>PAC</a:t>
            </a:r>
            <a:endParaRPr lang="en-US" sz="2000" dirty="0">
              <a:latin typeface="Arial"/>
              <a:cs typeface="Arial"/>
            </a:endParaRPr>
          </a:p>
          <a:p>
            <a:pPr marL="132715">
              <a:lnSpc>
                <a:spcPct val="100000"/>
              </a:lnSpc>
            </a:pPr>
            <a:r>
              <a:rPr lang="en-US" sz="2000" b="1" dirty="0">
                <a:latin typeface="Arial"/>
                <a:cs typeface="Arial"/>
              </a:rPr>
              <a:t>2</a:t>
            </a:r>
            <a:r>
              <a:rPr lang="en-US" sz="2000" b="1" spc="465" dirty="0">
                <a:latin typeface="Arial"/>
                <a:cs typeface="Arial"/>
              </a:rPr>
              <a:t> </a:t>
            </a:r>
            <a:r>
              <a:rPr lang="en-US" sz="2000" b="1" spc="-25" dirty="0">
                <a:latin typeface="Arial"/>
                <a:cs typeface="Arial"/>
              </a:rPr>
              <a:t>IO</a:t>
            </a:r>
            <a:endParaRPr lang="en-US" sz="2000" dirty="0">
              <a:latin typeface="Arial"/>
              <a:cs typeface="Arial"/>
            </a:endParaRPr>
          </a:p>
          <a:p>
            <a:pPr marL="132715">
              <a:lnSpc>
                <a:spcPct val="100000"/>
              </a:lnSpc>
            </a:pPr>
            <a:r>
              <a:rPr lang="en-US" sz="2000" b="1" dirty="0">
                <a:latin typeface="Arial"/>
                <a:cs typeface="Arial"/>
              </a:rPr>
              <a:t>6</a:t>
            </a:r>
            <a:r>
              <a:rPr lang="en-US" sz="2000" b="1" spc="-5" dirty="0">
                <a:latin typeface="Arial"/>
                <a:cs typeface="Arial"/>
              </a:rPr>
              <a:t> </a:t>
            </a:r>
            <a:r>
              <a:rPr lang="en-US" sz="2000" b="1" spc="-20" dirty="0">
                <a:latin typeface="Arial"/>
                <a:cs typeface="Arial"/>
              </a:rPr>
              <a:t>NEAM</a:t>
            </a:r>
            <a:endParaRPr lang="en-US" sz="2000" dirty="0"/>
          </a:p>
        </p:txBody>
      </p:sp>
      <p:sp>
        <p:nvSpPr>
          <p:cNvPr id="20" name="Rectangle 19">
            <a:extLst>
              <a:ext uri="{FF2B5EF4-FFF2-40B4-BE49-F238E27FC236}">
                <a16:creationId xmlns:a16="http://schemas.microsoft.com/office/drawing/2014/main" id="{BA59A9BF-8F1C-899B-6148-8C93D0A87DC4}"/>
              </a:ext>
            </a:extLst>
          </p:cNvPr>
          <p:cNvSpPr/>
          <p:nvPr/>
        </p:nvSpPr>
        <p:spPr>
          <a:xfrm>
            <a:off x="4188645" y="4903984"/>
            <a:ext cx="1907355" cy="1938173"/>
          </a:xfrm>
          <a:prstGeom prst="rect">
            <a:avLst/>
          </a:prstGeom>
          <a:ln w="412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2700">
              <a:lnSpc>
                <a:spcPct val="100000"/>
              </a:lnSpc>
              <a:tabLst>
                <a:tab pos="434340" algn="l"/>
              </a:tabLst>
            </a:pPr>
            <a:r>
              <a:rPr lang="en-US" sz="2400" b="1" spc="-25" dirty="0">
                <a:solidFill>
                  <a:srgbClr val="FFC000"/>
                </a:solidFill>
                <a:latin typeface="Arial"/>
                <a:cs typeface="Arial"/>
              </a:rPr>
              <a:t>15 SIDS</a:t>
            </a:r>
          </a:p>
          <a:p>
            <a:pPr marL="12700">
              <a:lnSpc>
                <a:spcPct val="100000"/>
              </a:lnSpc>
              <a:tabLst>
                <a:tab pos="434340" algn="l"/>
              </a:tabLst>
            </a:pPr>
            <a:r>
              <a:rPr lang="en-US" sz="2000" b="1" spc="-25" dirty="0">
                <a:latin typeface="Arial"/>
                <a:cs typeface="Arial"/>
              </a:rPr>
              <a:t>10</a:t>
            </a:r>
            <a:r>
              <a:rPr lang="en-US" sz="2000" b="1" dirty="0">
                <a:latin typeface="Arial"/>
                <a:cs typeface="Arial"/>
              </a:rPr>
              <a:t>	</a:t>
            </a:r>
            <a:r>
              <a:rPr lang="en-US" sz="2000" b="1" spc="-25" dirty="0">
                <a:latin typeface="Arial"/>
                <a:cs typeface="Arial"/>
              </a:rPr>
              <a:t>CAR</a:t>
            </a:r>
            <a:endParaRPr lang="en-US" sz="2000" dirty="0">
              <a:latin typeface="Arial"/>
              <a:cs typeface="Arial"/>
            </a:endParaRPr>
          </a:p>
          <a:p>
            <a:pPr marL="12700">
              <a:lnSpc>
                <a:spcPct val="100000"/>
              </a:lnSpc>
            </a:pPr>
            <a:r>
              <a:rPr lang="en-US" sz="2000" b="1" spc="450" dirty="0">
                <a:latin typeface="Arial"/>
                <a:cs typeface="Arial"/>
              </a:rPr>
              <a:t> 5 </a:t>
            </a:r>
            <a:r>
              <a:rPr lang="en-US" sz="2000" b="1" spc="-25" dirty="0">
                <a:latin typeface="Arial"/>
                <a:cs typeface="Arial"/>
              </a:rPr>
              <a:t>PAC</a:t>
            </a:r>
            <a:endParaRPr lang="en-US" sz="2000" dirty="0">
              <a:latin typeface="Arial"/>
              <a:cs typeface="Arial"/>
            </a:endParaRPr>
          </a:p>
          <a:p>
            <a:pPr marL="132715">
              <a:lnSpc>
                <a:spcPct val="100000"/>
              </a:lnSpc>
            </a:pPr>
            <a:r>
              <a:rPr lang="en-US" sz="2000" b="1" spc="-25" dirty="0">
                <a:latin typeface="Arial"/>
                <a:cs typeface="Arial"/>
              </a:rPr>
              <a:t>0 IO</a:t>
            </a:r>
            <a:endParaRPr lang="en-US" sz="2000" dirty="0">
              <a:latin typeface="Arial"/>
              <a:cs typeface="Arial"/>
            </a:endParaRPr>
          </a:p>
          <a:p>
            <a:pPr marL="132715">
              <a:lnSpc>
                <a:spcPct val="100000"/>
              </a:lnSpc>
            </a:pPr>
            <a:r>
              <a:rPr lang="en-US" sz="2000" b="1" spc="-20" dirty="0">
                <a:latin typeface="Arial"/>
                <a:cs typeface="Arial"/>
              </a:rPr>
              <a:t>0 NEAM</a:t>
            </a:r>
            <a:endParaRPr lang="en-US" sz="2000" dirty="0"/>
          </a:p>
        </p:txBody>
      </p:sp>
      <p:sp>
        <p:nvSpPr>
          <p:cNvPr id="21" name="Rectangle 20">
            <a:extLst>
              <a:ext uri="{FF2B5EF4-FFF2-40B4-BE49-F238E27FC236}">
                <a16:creationId xmlns:a16="http://schemas.microsoft.com/office/drawing/2014/main" id="{15766398-EC8C-AAC7-3A87-AA7D60A372F2}"/>
              </a:ext>
            </a:extLst>
          </p:cNvPr>
          <p:cNvSpPr/>
          <p:nvPr/>
        </p:nvSpPr>
        <p:spPr>
          <a:xfrm>
            <a:off x="0" y="-5414"/>
            <a:ext cx="286908" cy="688726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4158F48-1A40-B34E-9AF7-1A8F3970FF5E}"/>
              </a:ext>
            </a:extLst>
          </p:cNvPr>
          <p:cNvSpPr txBox="1"/>
          <p:nvPr/>
        </p:nvSpPr>
        <p:spPr>
          <a:xfrm>
            <a:off x="6096000" y="1794960"/>
            <a:ext cx="3215215" cy="1477328"/>
          </a:xfrm>
          <a:prstGeom prst="rect">
            <a:avLst/>
          </a:prstGeom>
          <a:solidFill>
            <a:schemeClr val="accent5">
              <a:lumMod val="75000"/>
            </a:schemeClr>
          </a:solidFill>
          <a:ln>
            <a:solidFill>
              <a:srgbClr val="FFC000"/>
            </a:solidFill>
          </a:ln>
        </p:spPr>
        <p:txBody>
          <a:bodyPr wrap="square">
            <a:spAutoFit/>
          </a:bodyPr>
          <a:lstStyle/>
          <a:p>
            <a:r>
              <a:rPr lang="en-US" sz="1800" b="1" dirty="0">
                <a:solidFill>
                  <a:schemeClr val="bg1"/>
                </a:solidFill>
              </a:rPr>
              <a:t>Morocco a</a:t>
            </a:r>
          </a:p>
          <a:p>
            <a:r>
              <a:rPr lang="en-US" sz="1800" b="1" dirty="0">
                <a:solidFill>
                  <a:schemeClr val="bg1"/>
                </a:solidFill>
              </a:rPr>
              <a:t>and Cyprus encouraged to finalize work and apply for TRR</a:t>
            </a:r>
          </a:p>
          <a:p>
            <a:endParaRPr lang="en-US" sz="1800" b="1" dirty="0">
              <a:solidFill>
                <a:schemeClr val="bg1"/>
              </a:solidFill>
            </a:endParaRPr>
          </a:p>
          <a:p>
            <a:r>
              <a:rPr lang="en-US" sz="1800" b="1" dirty="0">
                <a:solidFill>
                  <a:schemeClr val="bg1"/>
                </a:solidFill>
              </a:rPr>
              <a:t>Malta -No update/reply</a:t>
            </a:r>
          </a:p>
        </p:txBody>
      </p:sp>
    </p:spTree>
    <p:extLst>
      <p:ext uri="{BB962C8B-B14F-4D97-AF65-F5344CB8AC3E}">
        <p14:creationId xmlns:p14="http://schemas.microsoft.com/office/powerpoint/2010/main" val="37867038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CFD1B-D7C5-DD39-DA37-B487480D1B13}"/>
              </a:ext>
            </a:extLst>
          </p:cNvPr>
          <p:cNvSpPr>
            <a:spLocks noGrp="1"/>
          </p:cNvSpPr>
          <p:nvPr>
            <p:ph type="title"/>
          </p:nvPr>
        </p:nvSpPr>
        <p:spPr>
          <a:xfrm>
            <a:off x="469817" y="267327"/>
            <a:ext cx="4560584" cy="1128068"/>
          </a:xfrm>
        </p:spPr>
        <p:txBody>
          <a:bodyPr anchor="ctr">
            <a:normAutofit fontScale="90000"/>
          </a:bodyPr>
          <a:lstStyle/>
          <a:p>
            <a:r>
              <a:rPr lang="en-US" sz="2800" b="1" dirty="0">
                <a:solidFill>
                  <a:srgbClr val="0070C0"/>
                </a:solidFill>
                <a:latin typeface="72 Light" panose="020B0303030000000003" pitchFamily="34" charset="0"/>
                <a:cs typeface="72 Light" panose="020B0303030000000003" pitchFamily="34" charset="0"/>
              </a:rPr>
              <a:t>New  IOC DG-ECHO Funded </a:t>
            </a:r>
            <a:r>
              <a:rPr lang="en-US" sz="2800" b="1" dirty="0" err="1">
                <a:solidFill>
                  <a:srgbClr val="0070C0"/>
                </a:solidFill>
                <a:latin typeface="72 Light" panose="020B0303030000000003" pitchFamily="34" charset="0"/>
                <a:cs typeface="72 Light" panose="020B0303030000000003" pitchFamily="34" charset="0"/>
              </a:rPr>
              <a:t>CoastWAVE</a:t>
            </a:r>
            <a:r>
              <a:rPr lang="en-US" sz="2800" b="1" dirty="0">
                <a:solidFill>
                  <a:srgbClr val="0070C0"/>
                </a:solidFill>
                <a:latin typeface="72 Light" panose="020B0303030000000003" pitchFamily="34" charset="0"/>
                <a:cs typeface="72 Light" panose="020B0303030000000003" pitchFamily="34" charset="0"/>
              </a:rPr>
              <a:t> 2.0 Project</a:t>
            </a:r>
            <a:endParaRPr lang="en-US" sz="2800" b="1" dirty="0">
              <a:solidFill>
                <a:srgbClr val="0070C0"/>
              </a:solidFill>
            </a:endParaRPr>
          </a:p>
        </p:txBody>
      </p:sp>
      <p:sp>
        <p:nvSpPr>
          <p:cNvPr id="3" name="Content Placeholder 2">
            <a:extLst>
              <a:ext uri="{FF2B5EF4-FFF2-40B4-BE49-F238E27FC236}">
                <a16:creationId xmlns:a16="http://schemas.microsoft.com/office/drawing/2014/main" id="{29793F1C-3CC8-669B-35AE-817E88DD9B04}"/>
              </a:ext>
            </a:extLst>
          </p:cNvPr>
          <p:cNvSpPr>
            <a:spLocks noGrp="1"/>
          </p:cNvSpPr>
          <p:nvPr>
            <p:ph idx="1"/>
          </p:nvPr>
        </p:nvSpPr>
        <p:spPr>
          <a:xfrm>
            <a:off x="590719" y="1480457"/>
            <a:ext cx="7127252" cy="5279572"/>
          </a:xfrm>
        </p:spPr>
        <p:txBody>
          <a:bodyPr anchor="ctr">
            <a:normAutofit/>
          </a:bodyPr>
          <a:lstStyle/>
          <a:p>
            <a:pPr marL="0" indent="0">
              <a:buNone/>
            </a:pPr>
            <a:r>
              <a:rPr lang="en-US" sz="2000" b="1" dirty="0"/>
              <a:t>Scaling-Up and Strengthening </a:t>
            </a:r>
            <a:r>
              <a:rPr lang="en-US" sz="2000" dirty="0"/>
              <a:t>the Resilience of Coastal Communities in the North-Eastern Atlantic and Mediterranean Regions to the Impact of Tsunamis and other Sea level-related coastal hazards.</a:t>
            </a:r>
          </a:p>
          <a:p>
            <a:r>
              <a:rPr lang="en-US" sz="2000" b="1" dirty="0">
                <a:latin typeface="72 Light" panose="020B0303030000000003" pitchFamily="34" charset="0"/>
                <a:cs typeface="72 Light" panose="020B0303030000000003" pitchFamily="34" charset="0"/>
              </a:rPr>
              <a:t>Amount: </a:t>
            </a:r>
            <a:r>
              <a:rPr lang="en-US" sz="2000" dirty="0">
                <a:latin typeface="72 Light" panose="020B0303030000000003" pitchFamily="34" charset="0"/>
                <a:cs typeface="72 Light" panose="020B0303030000000003" pitchFamily="34" charset="0"/>
              </a:rPr>
              <a:t>1.2 M Euros -Phase –II</a:t>
            </a:r>
          </a:p>
          <a:p>
            <a:r>
              <a:rPr lang="en-US" sz="2000" b="1" dirty="0">
                <a:latin typeface="72 Light" panose="020B0303030000000003" pitchFamily="34" charset="0"/>
                <a:cs typeface="72 Light" panose="020B0303030000000003" pitchFamily="34" charset="0"/>
              </a:rPr>
              <a:t>Start:  </a:t>
            </a:r>
            <a:r>
              <a:rPr lang="en-US" sz="2000" dirty="0">
                <a:latin typeface="72 Light" panose="020B0303030000000003" pitchFamily="34" charset="0"/>
                <a:cs typeface="72 Light" panose="020B0303030000000003" pitchFamily="34" charset="0"/>
              </a:rPr>
              <a:t>1 July 2024 </a:t>
            </a:r>
          </a:p>
          <a:p>
            <a:r>
              <a:rPr lang="en-US" sz="2000" b="1" dirty="0">
                <a:latin typeface="72 Light" panose="020B0303030000000003" pitchFamily="34" charset="0"/>
                <a:cs typeface="72 Light" panose="020B0303030000000003" pitchFamily="34" charset="0"/>
              </a:rPr>
              <a:t>Duration : </a:t>
            </a:r>
            <a:r>
              <a:rPr lang="en-US" sz="2000" dirty="0">
                <a:latin typeface="72 Light" panose="020B0303030000000003" pitchFamily="34" charset="0"/>
                <a:cs typeface="72 Light" panose="020B0303030000000003" pitchFamily="34" charset="0"/>
              </a:rPr>
              <a:t>2 years </a:t>
            </a:r>
            <a:r>
              <a:rPr lang="en-US" sz="2000" dirty="0">
                <a:solidFill>
                  <a:srgbClr val="C00000"/>
                </a:solidFill>
                <a:latin typeface="72 Light" panose="020B0303030000000003" pitchFamily="34" charset="0"/>
                <a:cs typeface="72 Light" panose="020B0303030000000003" pitchFamily="34" charset="0"/>
              </a:rPr>
              <a:t>[ ~1 year left]</a:t>
            </a:r>
          </a:p>
          <a:p>
            <a:r>
              <a:rPr lang="en-US" sz="2000" b="1" dirty="0">
                <a:latin typeface="72 Light" panose="020B0303030000000003" pitchFamily="34" charset="0"/>
                <a:cs typeface="72 Light" panose="020B0303030000000003" pitchFamily="34" charset="0"/>
              </a:rPr>
              <a:t>Direct Beneficiary  Countries</a:t>
            </a:r>
            <a:r>
              <a:rPr lang="en-US" sz="2000" dirty="0">
                <a:latin typeface="72 Light" panose="020B0303030000000003" pitchFamily="34" charset="0"/>
                <a:cs typeface="72 Light" panose="020B0303030000000003" pitchFamily="34" charset="0"/>
              </a:rPr>
              <a:t>:7 and several partners </a:t>
            </a:r>
            <a:endParaRPr lang="en-US" sz="2000" dirty="0"/>
          </a:p>
          <a:p>
            <a:pPr marL="0" indent="0">
              <a:buNone/>
            </a:pPr>
            <a:r>
              <a:rPr lang="en-US" sz="2000" b="1" dirty="0"/>
              <a:t>First Progress Report to be submitted by mid-May 2025 :, </a:t>
            </a:r>
            <a:r>
              <a:rPr lang="en-US" sz="2000" b="1" dirty="0">
                <a:solidFill>
                  <a:srgbClr val="00B050"/>
                </a:solidFill>
              </a:rPr>
              <a:t>Progress -On track. </a:t>
            </a:r>
            <a:r>
              <a:rPr lang="en-US" sz="2000" dirty="0"/>
              <a:t>Portugal leadership, collective commitment and the engagement of CPA is notable and very  encouraging. </a:t>
            </a:r>
            <a:r>
              <a:rPr lang="en-US" sz="2000" b="1">
                <a:solidFill>
                  <a:srgbClr val="C00000"/>
                </a:solidFill>
              </a:rPr>
              <a:t>Acceleration required for other communities.</a:t>
            </a:r>
            <a:endParaRPr lang="en-US" sz="2000" dirty="0"/>
          </a:p>
          <a:p>
            <a:pPr marL="0" indent="0">
              <a:buNone/>
            </a:pPr>
            <a:r>
              <a:rPr lang="en-US" sz="2000" dirty="0"/>
              <a:t>Most significant challenges :  Resolving/negotiating  budget and multi-partnerships and selection of  communities</a:t>
            </a:r>
            <a:endParaRPr lang="en-US" sz="2000" dirty="0">
              <a:latin typeface="72 Light" panose="020B0303030000000003" pitchFamily="34" charset="0"/>
              <a:cs typeface="72 Light" panose="020B0303030000000003" pitchFamily="34" charset="0"/>
            </a:endParaRPr>
          </a:p>
          <a:p>
            <a:endParaRPr lang="en-US" sz="2000" dirty="0">
              <a:latin typeface="72 Light" panose="020B0303030000000003" pitchFamily="34" charset="0"/>
              <a:cs typeface="72 Light" panose="020B0303030000000003" pitchFamily="34" charset="0"/>
            </a:endParaRPr>
          </a:p>
        </p:txBody>
      </p:sp>
      <p:pic>
        <p:nvPicPr>
          <p:cNvPr id="5" name="Content Placeholder 4" descr="A logo of a coast wave&#10;&#10;Description automatically generated">
            <a:extLst>
              <a:ext uri="{FF2B5EF4-FFF2-40B4-BE49-F238E27FC236}">
                <a16:creationId xmlns:a16="http://schemas.microsoft.com/office/drawing/2014/main" id="{BC1A85B8-77DE-D565-74BE-F5DECB29206B}"/>
              </a:ext>
            </a:extLst>
          </p:cNvPr>
          <p:cNvPicPr>
            <a:picLocks noChangeAspect="1"/>
          </p:cNvPicPr>
          <p:nvPr/>
        </p:nvPicPr>
        <p:blipFill rotWithShape="1">
          <a:blip r:embed="rId2">
            <a:extLst>
              <a:ext uri="{28A0092B-C50C-407E-A947-70E740481C1C}">
                <a14:useLocalDpi xmlns:a14="http://schemas.microsoft.com/office/drawing/2010/main" val="0"/>
              </a:ext>
            </a:extLst>
          </a:blip>
          <a:srcRect r="4" b="3308"/>
          <a:stretch/>
        </p:blipFill>
        <p:spPr>
          <a:xfrm>
            <a:off x="7461044" y="1752600"/>
            <a:ext cx="4480586" cy="4343400"/>
          </a:xfrm>
          <a:prstGeom prst="rect">
            <a:avLst/>
          </a:prstGeom>
        </p:spPr>
      </p:pic>
    </p:spTree>
    <p:extLst>
      <p:ext uri="{BB962C8B-B14F-4D97-AF65-F5344CB8AC3E}">
        <p14:creationId xmlns:p14="http://schemas.microsoft.com/office/powerpoint/2010/main" val="17859301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D3F25-50BD-6DD3-7935-16F8EF11EEF2}"/>
              </a:ext>
            </a:extLst>
          </p:cNvPr>
          <p:cNvSpPr>
            <a:spLocks noGrp="1"/>
          </p:cNvSpPr>
          <p:nvPr>
            <p:ph type="title"/>
          </p:nvPr>
        </p:nvSpPr>
        <p:spPr/>
        <p:txBody>
          <a:bodyPr/>
          <a:lstStyle/>
          <a:p>
            <a:r>
              <a:rPr lang="en-US" dirty="0">
                <a:solidFill>
                  <a:srgbClr val="0070C0"/>
                </a:solidFill>
              </a:rPr>
              <a:t>Technical Documents-Published or close to</a:t>
            </a:r>
          </a:p>
        </p:txBody>
      </p:sp>
      <p:sp>
        <p:nvSpPr>
          <p:cNvPr id="3" name="Content Placeholder 2">
            <a:extLst>
              <a:ext uri="{FF2B5EF4-FFF2-40B4-BE49-F238E27FC236}">
                <a16:creationId xmlns:a16="http://schemas.microsoft.com/office/drawing/2014/main" id="{143235D6-098D-B495-390B-3C54D0D424EF}"/>
              </a:ext>
            </a:extLst>
          </p:cNvPr>
          <p:cNvSpPr>
            <a:spLocks noGrp="1"/>
          </p:cNvSpPr>
          <p:nvPr>
            <p:ph idx="1"/>
          </p:nvPr>
        </p:nvSpPr>
        <p:spPr>
          <a:xfrm>
            <a:off x="838200" y="1825625"/>
            <a:ext cx="10058400" cy="4351338"/>
          </a:xfrm>
        </p:spPr>
        <p:txBody>
          <a:bodyPr/>
          <a:lstStyle/>
          <a:p>
            <a:r>
              <a:rPr lang="en-US" sz="2400" dirty="0"/>
              <a:t>ICG/NEAMTWS XIX Summary Report  (Pub)</a:t>
            </a:r>
          </a:p>
          <a:p>
            <a:r>
              <a:rPr lang="en-US" sz="2400" dirty="0" err="1"/>
              <a:t>NEAMWave</a:t>
            </a:r>
            <a:r>
              <a:rPr lang="en-US" sz="2400" dirty="0"/>
              <a:t> 23 Evaluation Summary Report-Not finalized /published yet</a:t>
            </a:r>
          </a:p>
          <a:p>
            <a:pPr algn="l"/>
            <a:r>
              <a:rPr lang="en-US" sz="2400" i="0" u="none" strike="noStrike" baseline="0" dirty="0">
                <a:latin typeface="Arial-BoldMT"/>
              </a:rPr>
              <a:t>Community Perceptions of Coastal Sea-Level Related Hazard Risks, TS 192 </a:t>
            </a:r>
          </a:p>
          <a:p>
            <a:pPr algn="l"/>
            <a:r>
              <a:rPr lang="en-US" sz="2400" i="0" u="none" strike="noStrike" baseline="0" dirty="0">
                <a:latin typeface="Arial-BoldMT"/>
              </a:rPr>
              <a:t>Evaluation of Inexpensive Devices for Sea Level (IDSL)</a:t>
            </a:r>
          </a:p>
          <a:p>
            <a:pPr algn="l"/>
            <a:endParaRPr lang="en-US" dirty="0"/>
          </a:p>
          <a:p>
            <a:endParaRPr lang="en-US" dirty="0"/>
          </a:p>
          <a:p>
            <a:endParaRPr lang="en-US" dirty="0"/>
          </a:p>
          <a:p>
            <a:endParaRPr lang="en-US" dirty="0"/>
          </a:p>
        </p:txBody>
      </p:sp>
    </p:spTree>
    <p:extLst>
      <p:ext uri="{BB962C8B-B14F-4D97-AF65-F5344CB8AC3E}">
        <p14:creationId xmlns:p14="http://schemas.microsoft.com/office/powerpoint/2010/main" val="30322442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FFDFF6-2C37-A26E-BB47-1EBC1524BE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267FE2-2B63-A080-2D84-0172C1E5A5C0}"/>
              </a:ext>
            </a:extLst>
          </p:cNvPr>
          <p:cNvSpPr>
            <a:spLocks noGrp="1"/>
          </p:cNvSpPr>
          <p:nvPr>
            <p:ph type="title"/>
          </p:nvPr>
        </p:nvSpPr>
        <p:spPr/>
        <p:txBody>
          <a:bodyPr/>
          <a:lstStyle/>
          <a:p>
            <a:pPr algn="ctr"/>
            <a:r>
              <a:rPr lang="en-US" dirty="0">
                <a:solidFill>
                  <a:srgbClr val="0070C0"/>
                </a:solidFill>
              </a:rPr>
              <a:t>Upcoming Activities</a:t>
            </a:r>
          </a:p>
        </p:txBody>
      </p:sp>
      <p:sp>
        <p:nvSpPr>
          <p:cNvPr id="3" name="Content Placeholder 2">
            <a:extLst>
              <a:ext uri="{FF2B5EF4-FFF2-40B4-BE49-F238E27FC236}">
                <a16:creationId xmlns:a16="http://schemas.microsoft.com/office/drawing/2014/main" id="{8BAC78DC-BDB1-0379-8868-2E0FC4498348}"/>
              </a:ext>
            </a:extLst>
          </p:cNvPr>
          <p:cNvSpPr>
            <a:spLocks noGrp="1"/>
          </p:cNvSpPr>
          <p:nvPr>
            <p:ph idx="1"/>
          </p:nvPr>
        </p:nvSpPr>
        <p:spPr>
          <a:xfrm>
            <a:off x="838200" y="1415144"/>
            <a:ext cx="10515600" cy="4761820"/>
          </a:xfrm>
        </p:spPr>
        <p:txBody>
          <a:bodyPr>
            <a:normAutofit fontScale="25000" lnSpcReduction="20000"/>
          </a:bodyPr>
          <a:lstStyle/>
          <a:p>
            <a:r>
              <a:rPr lang="fr-FR" sz="7200" dirty="0">
                <a:solidFill>
                  <a:srgbClr val="0070C0"/>
                </a:solidFill>
              </a:rPr>
              <a:t>ICG/NEAMTWS SC , Istanbul, 15-16 May 2025</a:t>
            </a:r>
          </a:p>
          <a:p>
            <a:r>
              <a:rPr lang="en-US" sz="7200" b="1" kern="100" dirty="0">
                <a:effectLst/>
                <a:latin typeface="Aptos" panose="020B0004020202020204" pitchFamily="34" charset="0"/>
                <a:ea typeface="Aptos" panose="020B0004020202020204" pitchFamily="34" charset="0"/>
                <a:cs typeface="Arial" panose="020B0604020202020204" pitchFamily="34" charset="0"/>
              </a:rPr>
              <a:t>First Intergovernmental  Session of the IOC Sub-Commission for the Central Indian Ocean, 19-23 May 2025- To deliver a talk on ODTP and IOTWMS</a:t>
            </a:r>
            <a:endParaRPr lang="fr-FR" sz="7200" dirty="0"/>
          </a:p>
          <a:p>
            <a:r>
              <a:rPr lang="en-US" sz="7200" dirty="0">
                <a:solidFill>
                  <a:srgbClr val="000000"/>
                </a:solidFill>
                <a:latin typeface="Calibri" panose="020F0502020204030204" pitchFamily="34" charset="0"/>
                <a:ea typeface="DengXian" panose="02010600030101010101" pitchFamily="2" charset="-122"/>
              </a:rPr>
              <a:t>Coordinating and co-organizing EW4ALL Global Stakeholder Forum, 2-3 June, Geneva  at the GPDRR(2025) and coordinating group (7) engagement/participation  (More details day 2) </a:t>
            </a:r>
          </a:p>
          <a:p>
            <a:r>
              <a:rPr lang="en-US" sz="7200" b="1" dirty="0">
                <a:solidFill>
                  <a:srgbClr val="212121"/>
                </a:solidFill>
                <a:latin typeface="Inter"/>
              </a:rPr>
              <a:t> </a:t>
            </a:r>
            <a:r>
              <a:rPr lang="en-US" sz="7200" i="0" dirty="0">
                <a:solidFill>
                  <a:srgbClr val="212121"/>
                </a:solidFill>
                <a:effectLst/>
                <a:latin typeface="Inter"/>
              </a:rPr>
              <a:t>33rd session of the General Assembly of the Intergovernmental Oceanographic Commission, 25 June 2025 - 10:00 am - 3 July 2025 </a:t>
            </a:r>
            <a:endParaRPr lang="fr-FR" sz="7200" dirty="0"/>
          </a:p>
          <a:p>
            <a:r>
              <a:rPr lang="en-US" sz="7200" i="0" dirty="0" err="1">
                <a:solidFill>
                  <a:srgbClr val="444444"/>
                </a:solidFill>
                <a:effectLst/>
                <a:latin typeface="Source Sans Pro" panose="020B0503030403020204" pitchFamily="34" charset="0"/>
              </a:rPr>
              <a:t>CoastWAVE</a:t>
            </a:r>
            <a:r>
              <a:rPr lang="en-US" sz="7200" i="0" dirty="0">
                <a:solidFill>
                  <a:srgbClr val="444444"/>
                </a:solidFill>
                <a:effectLst/>
                <a:latin typeface="Source Sans Pro" panose="020B0503030403020204" pitchFamily="34" charset="0"/>
              </a:rPr>
              <a:t> 2.0 Evacuation Mapping Workshop in partnership with </a:t>
            </a:r>
            <a:r>
              <a:rPr lang="en-US" sz="7200" i="0" dirty="0">
                <a:solidFill>
                  <a:srgbClr val="1F1F1F"/>
                </a:solidFill>
                <a:effectLst/>
                <a:latin typeface="Google Sans"/>
              </a:rPr>
              <a:t>Paul Valéry University Montpellier, France, 30 June-4 July 2025</a:t>
            </a:r>
            <a:endParaRPr lang="en-US" sz="7200" b="1" i="0" dirty="0">
              <a:solidFill>
                <a:srgbClr val="212121"/>
              </a:solidFill>
              <a:effectLst/>
              <a:latin typeface="Inter"/>
            </a:endParaRPr>
          </a:p>
          <a:p>
            <a:r>
              <a:rPr lang="en-US" sz="7200" i="0" dirty="0">
                <a:solidFill>
                  <a:srgbClr val="1F1F1F"/>
                </a:solidFill>
                <a:effectLst/>
                <a:latin typeface="Google Sans"/>
              </a:rPr>
              <a:t>Regional TGV webinars , Sep 2025</a:t>
            </a:r>
          </a:p>
          <a:p>
            <a:r>
              <a:rPr lang="en-US" sz="7200" dirty="0" err="1">
                <a:solidFill>
                  <a:srgbClr val="1F1F1F"/>
                </a:solidFill>
                <a:latin typeface="Google Sans"/>
              </a:rPr>
              <a:t>CoastWAVE</a:t>
            </a:r>
            <a:r>
              <a:rPr lang="en-US" sz="7200" dirty="0">
                <a:solidFill>
                  <a:srgbClr val="1F1F1F"/>
                </a:solidFill>
                <a:latin typeface="Google Sans"/>
              </a:rPr>
              <a:t> 2.0 Tsunami Hazard Assessment training workshop  ?</a:t>
            </a:r>
            <a:endParaRPr lang="en-US" sz="7200" i="0" dirty="0">
              <a:solidFill>
                <a:srgbClr val="1F1F1F"/>
              </a:solidFill>
              <a:effectLst/>
              <a:latin typeface="Google Sans"/>
            </a:endParaRPr>
          </a:p>
          <a:p>
            <a:r>
              <a:rPr lang="en-US" sz="7200" dirty="0" err="1">
                <a:solidFill>
                  <a:srgbClr val="1F1F1F"/>
                </a:solidFill>
                <a:latin typeface="Google Sans"/>
              </a:rPr>
              <a:t>CoastWAVE</a:t>
            </a:r>
            <a:r>
              <a:rPr lang="en-US" sz="7200" dirty="0">
                <a:solidFill>
                  <a:srgbClr val="1F1F1F"/>
                </a:solidFill>
                <a:latin typeface="Google Sans"/>
              </a:rPr>
              <a:t> 2.0 SOP Workshop/ TRR certification  and Commemoration of 270 years of tsunami aligned with WTAD, 5 Nov 2025 [ ~End of October- 2 Nov 2025]</a:t>
            </a:r>
          </a:p>
          <a:p>
            <a:r>
              <a:rPr lang="en-US" sz="7200" i="0" dirty="0">
                <a:solidFill>
                  <a:srgbClr val="1F1F1F"/>
                </a:solidFill>
                <a:effectLst/>
                <a:latin typeface="Google Sans"/>
              </a:rPr>
              <a:t>Coordinating and organizing the First ODTP Conference,10-11 November </a:t>
            </a:r>
            <a:r>
              <a:rPr lang="en-US" sz="7200" dirty="0" err="1">
                <a:solidFill>
                  <a:srgbClr val="1F1F1F"/>
                </a:solidFill>
                <a:latin typeface="Google Sans"/>
              </a:rPr>
              <a:t>hostedn</a:t>
            </a:r>
            <a:r>
              <a:rPr lang="en-US" sz="7200" i="0" dirty="0">
                <a:solidFill>
                  <a:srgbClr val="1F1F1F"/>
                </a:solidFill>
                <a:effectLst/>
                <a:latin typeface="Google Sans"/>
              </a:rPr>
              <a:t> by INCOIS alongside the Joint Tsunami Commission (JTC) International Tsunami Symposium (ITS) in Hyderabad, scheduled for November 12–14, 2025.</a:t>
            </a:r>
          </a:p>
          <a:p>
            <a:r>
              <a:rPr lang="en-US" sz="7200" dirty="0">
                <a:solidFill>
                  <a:srgbClr val="1F1F1F"/>
                </a:solidFill>
                <a:latin typeface="Google Sans"/>
              </a:rPr>
              <a:t>ICG/NEAMTWS XX Session November/December 2025</a:t>
            </a:r>
            <a:endParaRPr lang="fr-FR" sz="7200" dirty="0"/>
          </a:p>
          <a:p>
            <a:r>
              <a:rPr lang="fr-FR" sz="7200" dirty="0"/>
              <a:t>NEAMWave26  in March 2026</a:t>
            </a:r>
          </a:p>
          <a:p>
            <a:r>
              <a:rPr lang="fr-FR" sz="7200" dirty="0" err="1"/>
              <a:t>CoastWAVE</a:t>
            </a:r>
            <a:r>
              <a:rPr lang="fr-FR" sz="7200" dirty="0"/>
              <a:t> 2.0 HILP Dialogues April 2026?</a:t>
            </a:r>
          </a:p>
          <a:p>
            <a:pPr marL="0" indent="0" algn="ctr">
              <a:buNone/>
            </a:pPr>
            <a:r>
              <a:rPr lang="fr-FR" sz="7200" dirty="0"/>
              <a:t>-END-</a:t>
            </a:r>
          </a:p>
          <a:p>
            <a:endParaRPr lang="en-US" dirty="0"/>
          </a:p>
        </p:txBody>
      </p:sp>
    </p:spTree>
    <p:extLst>
      <p:ext uri="{BB962C8B-B14F-4D97-AF65-F5344CB8AC3E}">
        <p14:creationId xmlns:p14="http://schemas.microsoft.com/office/powerpoint/2010/main" val="34586385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4448C-EB5C-DABF-9E52-AAD51D7A8475}"/>
              </a:ext>
            </a:extLst>
          </p:cNvPr>
          <p:cNvSpPr>
            <a:spLocks noGrp="1"/>
          </p:cNvSpPr>
          <p:nvPr>
            <p:ph type="title"/>
          </p:nvPr>
        </p:nvSpPr>
        <p:spPr>
          <a:xfrm>
            <a:off x="481013" y="3752849"/>
            <a:ext cx="3290887" cy="2452687"/>
          </a:xfrm>
        </p:spPr>
        <p:txBody>
          <a:bodyPr anchor="ctr">
            <a:normAutofit/>
          </a:bodyPr>
          <a:lstStyle/>
          <a:p>
            <a:r>
              <a:rPr lang="en-US" sz="3600" dirty="0">
                <a:effectLst/>
                <a:latin typeface="Aptos" panose="020B0004020202020204" pitchFamily="34" charset="0"/>
                <a:ea typeface="DengXian" panose="02010600030101010101" pitchFamily="2" charset="-122"/>
                <a:cs typeface="Arial" panose="020B0604020202020204" pitchFamily="34" charset="0"/>
              </a:rPr>
              <a:t>ICG/NEAMTWS 19th session</a:t>
            </a:r>
            <a:endParaRPr lang="en-US" sz="3600" dirty="0"/>
          </a:p>
        </p:txBody>
      </p:sp>
      <p:pic>
        <p:nvPicPr>
          <p:cNvPr id="1026" name="Picture 2" descr="No photo description available.">
            <a:extLst>
              <a:ext uri="{FF2B5EF4-FFF2-40B4-BE49-F238E27FC236}">
                <a16:creationId xmlns:a16="http://schemas.microsoft.com/office/drawing/2014/main" id="{E4252A6D-B2ED-FDB4-4279-B08CF19CFD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4134" b="5286"/>
          <a:stretch/>
        </p:blipFill>
        <p:spPr bwMode="auto">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7" name="Content Placeholder 6">
            <a:extLst>
              <a:ext uri="{FF2B5EF4-FFF2-40B4-BE49-F238E27FC236}">
                <a16:creationId xmlns:a16="http://schemas.microsoft.com/office/drawing/2014/main" id="{E1ED741A-FEF3-01BE-1C93-221D8FB4A0E8}"/>
              </a:ext>
            </a:extLst>
          </p:cNvPr>
          <p:cNvSpPr txBox="1">
            <a:spLocks noGrp="1"/>
          </p:cNvSpPr>
          <p:nvPr>
            <p:ph idx="1"/>
          </p:nvPr>
        </p:nvSpPr>
        <p:spPr>
          <a:xfrm>
            <a:off x="4223982" y="3752850"/>
            <a:ext cx="7485413" cy="2452687"/>
          </a:xfrm>
          <a:prstGeom prst="rect">
            <a:avLst/>
          </a:prstGeom>
        </p:spPr>
        <p:txBody>
          <a:bodyPr anchor="ctr">
            <a:normAutofit/>
          </a:bodyPr>
          <a:lstStyle/>
          <a:p>
            <a:r>
              <a:rPr lang="en-US" sz="1800" dirty="0">
                <a:effectLst/>
                <a:latin typeface="Aptos" panose="020B0004020202020204" pitchFamily="34" charset="0"/>
                <a:ea typeface="DengXian" panose="02010600030101010101" pitchFamily="2" charset="-122"/>
                <a:cs typeface="Arial" panose="020B0604020202020204" pitchFamily="34" charset="0"/>
              </a:rPr>
              <a:t> The ICG/NEAMTWS held its 19th session on 27–29 November 2024, at the UNESCO-IOC Headquarters in Paris, France. </a:t>
            </a:r>
          </a:p>
          <a:p>
            <a:r>
              <a:rPr lang="en-US" sz="1800" dirty="0">
                <a:latin typeface="Aptos" panose="020B0004020202020204" pitchFamily="34" charset="0"/>
                <a:ea typeface="DengXian" panose="02010600030101010101" pitchFamily="2" charset="-122"/>
                <a:cs typeface="Arial" panose="020B0604020202020204" pitchFamily="34" charset="0"/>
              </a:rPr>
              <a:t>S</a:t>
            </a:r>
            <a:r>
              <a:rPr lang="en-US" sz="1800" dirty="0">
                <a:effectLst/>
                <a:latin typeface="Aptos" panose="020B0004020202020204" pitchFamily="34" charset="0"/>
                <a:ea typeface="DengXian" panose="02010600030101010101" pitchFamily="2" charset="-122"/>
                <a:cs typeface="Arial" panose="020B0604020202020204" pitchFamily="34" charset="0"/>
              </a:rPr>
              <a:t>trong participation from 17 Member States  including Algeria, Egypt, Morocco and Tunisia</a:t>
            </a:r>
          </a:p>
          <a:p>
            <a:pPr marL="0" indent="0">
              <a:buNone/>
            </a:pPr>
            <a:endParaRPr lang="en-US" sz="1800" dirty="0">
              <a:latin typeface="Aptos" panose="020B0004020202020204" pitchFamily="34" charset="0"/>
            </a:endParaRPr>
          </a:p>
        </p:txBody>
      </p:sp>
    </p:spTree>
    <p:extLst>
      <p:ext uri="{BB962C8B-B14F-4D97-AF65-F5344CB8AC3E}">
        <p14:creationId xmlns:p14="http://schemas.microsoft.com/office/powerpoint/2010/main" val="12372175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2ABE1108-6423-4E53-85A1-817683043C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EEEDF5-564F-DC37-EA6A-D0C65D9FFFEC}"/>
              </a:ext>
            </a:extLst>
          </p:cNvPr>
          <p:cNvSpPr>
            <a:spLocks noGrp="1"/>
          </p:cNvSpPr>
          <p:nvPr>
            <p:ph type="title"/>
          </p:nvPr>
        </p:nvSpPr>
        <p:spPr>
          <a:xfrm>
            <a:off x="4833366" y="543070"/>
            <a:ext cx="6870954" cy="1675626"/>
          </a:xfrm>
        </p:spPr>
        <p:txBody>
          <a:bodyPr>
            <a:normAutofit/>
          </a:bodyPr>
          <a:lstStyle/>
          <a:p>
            <a:r>
              <a:rPr lang="en-US" sz="4000" dirty="0">
                <a:solidFill>
                  <a:srgbClr val="0070C0"/>
                </a:solidFill>
              </a:rPr>
              <a:t>Meetings</a:t>
            </a:r>
          </a:p>
        </p:txBody>
      </p:sp>
      <p:pic>
        <p:nvPicPr>
          <p:cNvPr id="8" name="Picture 7">
            <a:extLst>
              <a:ext uri="{FF2B5EF4-FFF2-40B4-BE49-F238E27FC236}">
                <a16:creationId xmlns:a16="http://schemas.microsoft.com/office/drawing/2014/main" id="{19D778BC-5FE0-4458-C955-5D7CFDC42438}"/>
              </a:ext>
            </a:extLst>
          </p:cNvPr>
          <p:cNvPicPr>
            <a:picLocks noChangeAspect="1"/>
          </p:cNvPicPr>
          <p:nvPr/>
        </p:nvPicPr>
        <p:blipFill>
          <a:blip r:embed="rId2"/>
          <a:srcRect t="18033" r="3" b="4531"/>
          <a:stretch/>
        </p:blipFill>
        <p:spPr>
          <a:xfrm>
            <a:off x="20" y="2264416"/>
            <a:ext cx="4187091" cy="2164321"/>
          </a:xfrm>
          <a:prstGeom prst="rect">
            <a:avLst/>
          </a:prstGeom>
        </p:spPr>
      </p:pic>
      <p:pic>
        <p:nvPicPr>
          <p:cNvPr id="5" name="Picture 4" descr="A group of people in a room with a projector screen&#10;&#10;AI-generated content may be incorrect.">
            <a:extLst>
              <a:ext uri="{FF2B5EF4-FFF2-40B4-BE49-F238E27FC236}">
                <a16:creationId xmlns:a16="http://schemas.microsoft.com/office/drawing/2014/main" id="{5E60896F-839F-2A97-0BB9-0BBB0FB911F7}"/>
              </a:ext>
            </a:extLst>
          </p:cNvPr>
          <p:cNvPicPr>
            <a:picLocks noChangeAspect="1"/>
          </p:cNvPicPr>
          <p:nvPr/>
        </p:nvPicPr>
        <p:blipFill>
          <a:blip r:embed="rId3">
            <a:extLst>
              <a:ext uri="{28A0092B-C50C-407E-A947-70E740481C1C}">
                <a14:useLocalDpi xmlns:a14="http://schemas.microsoft.com/office/drawing/2010/main" val="0"/>
              </a:ext>
            </a:extLst>
          </a:blip>
          <a:srcRect t="31079" r="3" b="3"/>
          <a:stretch/>
        </p:blipFill>
        <p:spPr>
          <a:xfrm>
            <a:off x="20" y="-1"/>
            <a:ext cx="4187091" cy="2164321"/>
          </a:xfrm>
          <a:prstGeom prst="rect">
            <a:avLst/>
          </a:prstGeom>
        </p:spPr>
      </p:pic>
      <p:pic>
        <p:nvPicPr>
          <p:cNvPr id="6" name="image1.jpg">
            <a:extLst>
              <a:ext uri="{FF2B5EF4-FFF2-40B4-BE49-F238E27FC236}">
                <a16:creationId xmlns:a16="http://schemas.microsoft.com/office/drawing/2014/main" id="{6297EDEA-5F90-0DE1-021D-22C9D68E56EA}"/>
              </a:ext>
            </a:extLst>
          </p:cNvPr>
          <p:cNvPicPr/>
          <p:nvPr/>
        </p:nvPicPr>
        <p:blipFill rotWithShape="1">
          <a:blip r:embed="rId4"/>
          <a:srcRect t="595" r="3" b="3"/>
          <a:stretch/>
        </p:blipFill>
        <p:spPr bwMode="auto">
          <a:xfrm>
            <a:off x="20" y="4693680"/>
            <a:ext cx="4187091" cy="2164321"/>
          </a:xfrm>
          <a:prstGeom prst="rect">
            <a:avLst/>
          </a:prstGeom>
          <a:extLst>
            <a:ext uri="{53640926-AAD7-44D8-BBD7-CCE9431645EC}">
              <a14:shadowObscured xmlns:a14="http://schemas.microsoft.com/office/drawing/2010/main"/>
            </a:ext>
          </a:extLst>
        </p:spPr>
      </p:pic>
      <p:sp>
        <p:nvSpPr>
          <p:cNvPr id="3" name="Content Placeholder 2">
            <a:extLst>
              <a:ext uri="{FF2B5EF4-FFF2-40B4-BE49-F238E27FC236}">
                <a16:creationId xmlns:a16="http://schemas.microsoft.com/office/drawing/2014/main" id="{FF074279-0165-C2E6-04B0-986F5E82BAF6}"/>
              </a:ext>
            </a:extLst>
          </p:cNvPr>
          <p:cNvSpPr>
            <a:spLocks noGrp="1"/>
          </p:cNvSpPr>
          <p:nvPr>
            <p:ph idx="1"/>
          </p:nvPr>
        </p:nvSpPr>
        <p:spPr>
          <a:xfrm>
            <a:off x="4833366" y="1828800"/>
            <a:ext cx="6870954" cy="4307427"/>
          </a:xfrm>
        </p:spPr>
        <p:txBody>
          <a:bodyPr>
            <a:normAutofit lnSpcReduction="10000"/>
          </a:bodyPr>
          <a:lstStyle/>
          <a:p>
            <a:r>
              <a:rPr lang="en-US" sz="2000" dirty="0"/>
              <a:t>5</a:t>
            </a:r>
            <a:r>
              <a:rPr lang="en-US" sz="2000" baseline="30000" dirty="0"/>
              <a:t>th</a:t>
            </a:r>
            <a:r>
              <a:rPr lang="en-US" sz="2000" dirty="0"/>
              <a:t> ODTP RDI  Meeting,  HQ, Paris, 16-17 January  and prepared Summary Report. This includes coordinating IOC TRS input and engagement with ODU on ODTP Actions , Calls, Reviews and Promotion of Actions etc. </a:t>
            </a:r>
          </a:p>
          <a:p>
            <a:endParaRPr lang="en-US" sz="2000" dirty="0"/>
          </a:p>
          <a:p>
            <a:r>
              <a:rPr lang="en-US" sz="2000" b="0" i="0" dirty="0">
                <a:effectLst/>
                <a:latin typeface="Source Sans Pro" panose="020B0503030403020204" pitchFamily="34" charset="0"/>
              </a:rPr>
              <a:t>Scientific Meeting on Santorini  situation,  18 Feb 2025 (Online). </a:t>
            </a:r>
          </a:p>
          <a:p>
            <a:endParaRPr lang="en-US" sz="2000" b="0" i="0" dirty="0">
              <a:effectLst/>
              <a:latin typeface="Source Sans Pro" panose="020B0503030403020204" pitchFamily="34" charset="0"/>
            </a:endParaRPr>
          </a:p>
          <a:p>
            <a:r>
              <a:rPr lang="en-US" sz="2000" dirty="0">
                <a:latin typeface="Source Sans Pro" panose="020B0503030403020204" pitchFamily="34" charset="0"/>
              </a:rPr>
              <a:t>Webinar organized/moderated  by Prof Costas Synolakis- Symposium on Santorini-Amorgos seismic crisis , Academy of Athens (Online)</a:t>
            </a:r>
            <a:endParaRPr lang="en-US" sz="2000" b="0" i="0" dirty="0">
              <a:effectLst/>
              <a:latin typeface="Source Sans Pro" panose="020B0503030403020204" pitchFamily="34" charset="0"/>
            </a:endParaRPr>
          </a:p>
          <a:p>
            <a:endParaRPr lang="en-US" sz="2000" dirty="0"/>
          </a:p>
          <a:p>
            <a:r>
              <a:rPr lang="en-US" sz="2000" dirty="0"/>
              <a:t>TOWS Meetings, Joint Meetings of TT TWO and TT DMP and TT DMP, 20-22 Feb 2025 and prepared both Summary Reports</a:t>
            </a:r>
          </a:p>
        </p:txBody>
      </p:sp>
    </p:spTree>
    <p:extLst>
      <p:ext uri="{BB962C8B-B14F-4D97-AF65-F5344CB8AC3E}">
        <p14:creationId xmlns:p14="http://schemas.microsoft.com/office/powerpoint/2010/main" val="36031938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in a room&#10;&#10;AI-generated content may be incorrect.">
            <a:extLst>
              <a:ext uri="{FF2B5EF4-FFF2-40B4-BE49-F238E27FC236}">
                <a16:creationId xmlns:a16="http://schemas.microsoft.com/office/drawing/2014/main" id="{0C7DA0BF-0BE4-4534-BB7E-F9F78ACD33A3}"/>
              </a:ext>
            </a:extLst>
          </p:cNvPr>
          <p:cNvPicPr>
            <a:picLocks noChangeAspect="1"/>
          </p:cNvPicPr>
          <p:nvPr/>
        </p:nvPicPr>
        <p:blipFill>
          <a:blip r:embed="rId2">
            <a:extLst>
              <a:ext uri="{28A0092B-C50C-407E-A947-70E740481C1C}">
                <a14:useLocalDpi xmlns:a14="http://schemas.microsoft.com/office/drawing/2010/main" val="0"/>
              </a:ext>
            </a:extLst>
          </a:blip>
          <a:srcRect t="5436"/>
          <a:stretch/>
        </p:blipFill>
        <p:spPr>
          <a:xfrm>
            <a:off x="1"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729CB7F-4415-89B6-30B7-CE5FC91BD564}"/>
              </a:ext>
            </a:extLst>
          </p:cNvPr>
          <p:cNvSpPr>
            <a:spLocks noGrp="1"/>
          </p:cNvSpPr>
          <p:nvPr>
            <p:ph type="title"/>
          </p:nvPr>
        </p:nvSpPr>
        <p:spPr>
          <a:xfrm>
            <a:off x="7531610" y="365125"/>
            <a:ext cx="3822189" cy="1899912"/>
          </a:xfrm>
        </p:spPr>
        <p:txBody>
          <a:bodyPr>
            <a:normAutofit fontScale="90000"/>
          </a:bodyPr>
          <a:lstStyle/>
          <a:p>
            <a:r>
              <a:rPr lang="en-US" sz="4000" b="0" i="0" u="none" strike="noStrike" baseline="0" dirty="0">
                <a:solidFill>
                  <a:srgbClr val="0070C0"/>
                </a:solidFill>
                <a:latin typeface="Times New Roman" panose="02020603050405020304" pitchFamily="18" charset="0"/>
              </a:rPr>
              <a:t>Ear</a:t>
            </a:r>
            <a:r>
              <a:rPr lang="en-US" sz="4000" dirty="0">
                <a:solidFill>
                  <a:srgbClr val="0070C0"/>
                </a:solidFill>
                <a:latin typeface="Times New Roman" panose="02020603050405020304" pitchFamily="18" charset="0"/>
              </a:rPr>
              <a:t>ly Warning Systems (EWS) Expert Group Meeting</a:t>
            </a:r>
            <a:endParaRPr lang="en-US" sz="4000" dirty="0">
              <a:solidFill>
                <a:srgbClr val="0070C0"/>
              </a:solidFill>
            </a:endParaRPr>
          </a:p>
        </p:txBody>
      </p:sp>
      <p:sp>
        <p:nvSpPr>
          <p:cNvPr id="3" name="Content Placeholder 2">
            <a:extLst>
              <a:ext uri="{FF2B5EF4-FFF2-40B4-BE49-F238E27FC236}">
                <a16:creationId xmlns:a16="http://schemas.microsoft.com/office/drawing/2014/main" id="{801852E1-929E-9D59-95D6-8A60AB280A96}"/>
              </a:ext>
            </a:extLst>
          </p:cNvPr>
          <p:cNvSpPr>
            <a:spLocks noGrp="1"/>
          </p:cNvSpPr>
          <p:nvPr>
            <p:ph idx="1"/>
          </p:nvPr>
        </p:nvSpPr>
        <p:spPr>
          <a:xfrm>
            <a:off x="7531610" y="2434201"/>
            <a:ext cx="4355590" cy="4058674"/>
          </a:xfrm>
        </p:spPr>
        <p:txBody>
          <a:bodyPr>
            <a:normAutofit fontScale="92500" lnSpcReduction="20000"/>
          </a:bodyPr>
          <a:lstStyle/>
          <a:p>
            <a:endParaRPr lang="en-US" sz="2000" b="0" i="0" u="none" strike="noStrike" baseline="0" dirty="0">
              <a:latin typeface="Times New Roman" panose="02020603050405020304" pitchFamily="18" charset="0"/>
            </a:endParaRPr>
          </a:p>
          <a:p>
            <a:r>
              <a:rPr lang="en-US" sz="2000" b="0" i="0" u="none" strike="noStrike" baseline="0" dirty="0">
                <a:cs typeface="Arial" panose="020B0604020202020204" pitchFamily="34" charset="0"/>
              </a:rPr>
              <a:t>Ear</a:t>
            </a:r>
            <a:r>
              <a:rPr lang="en-US" sz="2000" dirty="0">
                <a:cs typeface="Arial" panose="020B0604020202020204" pitchFamily="34" charset="0"/>
              </a:rPr>
              <a:t>ly Warning Systems (EWS) Expert Group Meeting, Brussels  ERCC, 31 March -1 April 2025, European Commission  DG ECHO. </a:t>
            </a:r>
          </a:p>
          <a:p>
            <a:r>
              <a:rPr lang="en-US" sz="2000" dirty="0">
                <a:cs typeface="Arial" panose="020B0604020202020204" pitchFamily="34" charset="0"/>
              </a:rPr>
              <a:t>Exchanged with experts , especially the </a:t>
            </a:r>
            <a:r>
              <a:rPr lang="en-GB" sz="1800" dirty="0">
                <a:solidFill>
                  <a:srgbClr val="000000"/>
                </a:solidFill>
                <a:effectLst/>
                <a:ea typeface="Times New Roman" panose="02020603050405020304" pitchFamily="18" charset="0"/>
                <a:cs typeface="Arial" panose="020B0604020202020204" pitchFamily="34" charset="0"/>
              </a:rPr>
              <a:t>Deputy Director for Prevention and Risk Management at the Portuguese National Authority for Emergency and Civil Protection. </a:t>
            </a:r>
            <a:endParaRPr lang="en-US" sz="2000" dirty="0">
              <a:cs typeface="Arial" panose="020B0604020202020204" pitchFamily="34" charset="0"/>
            </a:endParaRPr>
          </a:p>
          <a:p>
            <a:endParaRPr kumimoji="0" lang="en-US" sz="2000" i="0" u="none" strike="noStrike" kern="1200" cap="none" spc="0" normalizeH="0" baseline="0" noProof="0" dirty="0">
              <a:ln>
                <a:noFill/>
              </a:ln>
              <a:effectLst/>
              <a:uLnTx/>
              <a:uFillTx/>
              <a:cs typeface="Arial" panose="020B0604020202020204" pitchFamily="34" charset="0"/>
            </a:endParaRPr>
          </a:p>
          <a:p>
            <a:r>
              <a:rPr lang="en-GB" sz="1800" dirty="0">
                <a:solidFill>
                  <a:srgbClr val="000000"/>
                </a:solidFill>
                <a:effectLst/>
                <a:ea typeface="Times New Roman" panose="02020603050405020304" pitchFamily="18" charset="0"/>
                <a:cs typeface="Arial" panose="020B0604020202020204" pitchFamily="34" charset="0"/>
              </a:rPr>
              <a:t>Renewed European Scientific Partnerships on Natural Hazards (ENHSP-ARISTOTLE) Alberto Michelini </a:t>
            </a:r>
          </a:p>
          <a:p>
            <a:r>
              <a:rPr lang="en-GB" sz="1800" dirty="0">
                <a:solidFill>
                  <a:srgbClr val="000000"/>
                </a:solidFill>
                <a:ea typeface="Times New Roman" panose="02020603050405020304" pitchFamily="18" charset="0"/>
                <a:cs typeface="Arial" panose="020B0604020202020204" pitchFamily="34" charset="0"/>
              </a:rPr>
              <a:t>Possible Access to  UNESCO-IOC?</a:t>
            </a:r>
          </a:p>
          <a:p>
            <a:pPr lvl="1"/>
            <a:r>
              <a:rPr lang="en-GB" sz="1400" dirty="0">
                <a:solidFill>
                  <a:srgbClr val="000000"/>
                </a:solidFill>
                <a:effectLst/>
                <a:ea typeface="Times New Roman" panose="02020603050405020304" pitchFamily="18" charset="0"/>
                <a:cs typeface="Arial" panose="020B0604020202020204" pitchFamily="34" charset="0"/>
              </a:rPr>
              <a:t>Support decisions -UNESCO Natural Science Emergency Fund, supported by Japan </a:t>
            </a:r>
            <a:endParaRPr kumimoji="0" lang="en-US" sz="1600" i="0" u="none" strike="noStrike" kern="1200" cap="none" spc="0" normalizeH="0" baseline="0" noProof="0" dirty="0">
              <a:ln>
                <a:noFill/>
              </a:ln>
              <a:effectLst/>
              <a:uLnTx/>
              <a:uFillTx/>
              <a:cs typeface="Arial" panose="020B0604020202020204" pitchFamily="34" charset="0"/>
            </a:endParaRPr>
          </a:p>
          <a:p>
            <a:endParaRPr lang="en-US" sz="2000" dirty="0"/>
          </a:p>
        </p:txBody>
      </p:sp>
    </p:spTree>
    <p:extLst>
      <p:ext uri="{BB962C8B-B14F-4D97-AF65-F5344CB8AC3E}">
        <p14:creationId xmlns:p14="http://schemas.microsoft.com/office/powerpoint/2010/main" val="22326364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1996D-2D96-F265-7FB0-1B13914B883B}"/>
              </a:ext>
            </a:extLst>
          </p:cNvPr>
          <p:cNvSpPr>
            <a:spLocks noGrp="1"/>
          </p:cNvSpPr>
          <p:nvPr>
            <p:ph type="title"/>
          </p:nvPr>
        </p:nvSpPr>
        <p:spPr>
          <a:xfrm>
            <a:off x="838200" y="365126"/>
            <a:ext cx="10515600" cy="745218"/>
          </a:xfrm>
        </p:spPr>
        <p:txBody>
          <a:bodyPr>
            <a:normAutofit fontScale="90000"/>
          </a:bodyPr>
          <a:lstStyle/>
          <a:p>
            <a:r>
              <a:rPr lang="en-US" sz="4400" dirty="0">
                <a:solidFill>
                  <a:srgbClr val="0070C0"/>
                </a:solidFill>
              </a:rPr>
              <a:t>German Indonesian Tsunami Early Warning System (GITEWS) 20 Years Ago</a:t>
            </a:r>
            <a:endParaRPr lang="en-US" dirty="0">
              <a:solidFill>
                <a:srgbClr val="0070C0"/>
              </a:solidFill>
            </a:endParaRPr>
          </a:p>
        </p:txBody>
      </p:sp>
      <p:sp>
        <p:nvSpPr>
          <p:cNvPr id="3" name="Content Placeholder 2">
            <a:extLst>
              <a:ext uri="{FF2B5EF4-FFF2-40B4-BE49-F238E27FC236}">
                <a16:creationId xmlns:a16="http://schemas.microsoft.com/office/drawing/2014/main" id="{D314DF10-748F-7CB9-30F8-D451652857A0}"/>
              </a:ext>
            </a:extLst>
          </p:cNvPr>
          <p:cNvSpPr>
            <a:spLocks noGrp="1"/>
          </p:cNvSpPr>
          <p:nvPr>
            <p:ph idx="1"/>
          </p:nvPr>
        </p:nvSpPr>
        <p:spPr>
          <a:xfrm>
            <a:off x="838200" y="1321073"/>
            <a:ext cx="10515600" cy="1679575"/>
          </a:xfrm>
        </p:spPr>
        <p:txBody>
          <a:bodyPr>
            <a:normAutofit/>
          </a:bodyPr>
          <a:lstStyle/>
          <a:p>
            <a:r>
              <a:rPr lang="en-US" sz="2000" dirty="0"/>
              <a:t>Invited by Prof Alexander Rudloff to the Scientific colloquium on the occasion of the signing of the Joint Declaration for the German Indonesian Tsunami Early Warning System (GITEWS) 20 years ago, GFZ , </a:t>
            </a:r>
            <a:r>
              <a:rPr lang="de-DE" sz="2000" b="1" i="0" u="none" strike="noStrike" baseline="0" dirty="0"/>
              <a:t>Helmholtz-Zentrum für Geoforschung, </a:t>
            </a:r>
            <a:r>
              <a:rPr lang="en-US" sz="2000" dirty="0"/>
              <a:t>Potsdam, Germany, 14 March 2025. </a:t>
            </a:r>
          </a:p>
          <a:p>
            <a:r>
              <a:rPr kumimoji="0" lang="en-US" sz="2000" i="0" u="none" strike="noStrike" kern="1200" cap="none" spc="0" normalizeH="0" baseline="0" noProof="0" dirty="0">
                <a:ln>
                  <a:noFill/>
                </a:ln>
                <a:effectLst/>
                <a:uLnTx/>
                <a:uFillTx/>
                <a:ea typeface="+mn-ea"/>
                <a:cs typeface="Arial" panose="020B0604020202020204" pitchFamily="34" charset="0"/>
              </a:rPr>
              <a:t>Delivered a  </a:t>
            </a:r>
            <a:r>
              <a:rPr lang="en-US" sz="2000" dirty="0">
                <a:cs typeface="Arial" panose="020B0604020202020204" pitchFamily="34" charset="0"/>
              </a:rPr>
              <a:t>talk on </a:t>
            </a:r>
            <a:r>
              <a:rPr kumimoji="0" lang="en-US" sz="2000" i="0" u="none" strike="noStrike" kern="1200" cap="none" spc="0" normalizeH="0" baseline="0" noProof="0" dirty="0">
                <a:ln>
                  <a:noFill/>
                </a:ln>
                <a:effectLst/>
                <a:uLnTx/>
                <a:uFillTx/>
                <a:ea typeface="+mn-ea"/>
                <a:cs typeface="Arial" panose="020B0604020202020204" pitchFamily="34" charset="0"/>
              </a:rPr>
              <a:t>Multi-Level and Scale Coordination and Cooperation &amp; </a:t>
            </a:r>
            <a:r>
              <a:rPr lang="en-US" sz="2000" kern="1200" dirty="0">
                <a:ea typeface="+mn-ea"/>
                <a:cs typeface="Arial" panose="020B0604020202020204" pitchFamily="34" charset="0"/>
              </a:rPr>
              <a:t>The </a:t>
            </a:r>
            <a:r>
              <a:rPr kumimoji="0" lang="en-US" sz="2000" i="0" u="none" strike="noStrike" kern="1200" cap="none" spc="0" normalizeH="0" baseline="0" noProof="0" dirty="0">
                <a:ln>
                  <a:noFill/>
                </a:ln>
                <a:effectLst/>
                <a:uLnTx/>
                <a:uFillTx/>
                <a:ea typeface="+mn-ea"/>
                <a:cs typeface="Arial" panose="020B0604020202020204" pitchFamily="34" charset="0"/>
              </a:rPr>
              <a:t>Ocean Decade Tsunami Programme (ODTP)</a:t>
            </a:r>
            <a:endParaRPr lang="en-US" sz="2000" dirty="0"/>
          </a:p>
        </p:txBody>
      </p:sp>
      <p:pic>
        <p:nvPicPr>
          <p:cNvPr id="6" name="Picture 5" descr="A group of people standing in front of a building&#10;&#10;AI-generated content may be incorrect.">
            <a:extLst>
              <a:ext uri="{FF2B5EF4-FFF2-40B4-BE49-F238E27FC236}">
                <a16:creationId xmlns:a16="http://schemas.microsoft.com/office/drawing/2014/main" id="{1FEBE065-39CD-29A0-3EF9-6B8C2C3A3257}"/>
              </a:ext>
            </a:extLst>
          </p:cNvPr>
          <p:cNvPicPr>
            <a:picLocks noChangeAspect="1"/>
          </p:cNvPicPr>
          <p:nvPr/>
        </p:nvPicPr>
        <p:blipFill>
          <a:blip r:embed="rId2">
            <a:extLst>
              <a:ext uri="{28A0092B-C50C-407E-A947-70E740481C1C}">
                <a14:useLocalDpi xmlns:a14="http://schemas.microsoft.com/office/drawing/2010/main" val="0"/>
              </a:ext>
            </a:extLst>
          </a:blip>
          <a:srcRect t="33334" b="8833"/>
          <a:stretch/>
        </p:blipFill>
        <p:spPr>
          <a:xfrm>
            <a:off x="0" y="2891791"/>
            <a:ext cx="12192000" cy="3966209"/>
          </a:xfrm>
          <a:prstGeom prst="rect">
            <a:avLst/>
          </a:prstGeom>
        </p:spPr>
      </p:pic>
    </p:spTree>
    <p:extLst>
      <p:ext uri="{BB962C8B-B14F-4D97-AF65-F5344CB8AC3E}">
        <p14:creationId xmlns:p14="http://schemas.microsoft.com/office/powerpoint/2010/main" val="22249562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59B4C-A38D-EB98-13CC-64530A1D688F}"/>
              </a:ext>
            </a:extLst>
          </p:cNvPr>
          <p:cNvSpPr>
            <a:spLocks noGrp="1"/>
          </p:cNvSpPr>
          <p:nvPr>
            <p:ph type="title"/>
          </p:nvPr>
        </p:nvSpPr>
        <p:spPr/>
        <p:txBody>
          <a:bodyPr/>
          <a:lstStyle/>
          <a:p>
            <a:pPr algn="ctr"/>
            <a:r>
              <a:rPr lang="en-US" sz="4400" b="0" i="0" dirty="0">
                <a:solidFill>
                  <a:srgbClr val="0070C0"/>
                </a:solidFill>
                <a:effectLst/>
                <a:latin typeface="Open Sans" panose="020B0606030504020204" pitchFamily="34" charset="0"/>
              </a:rPr>
              <a:t>EPOS ON</a:t>
            </a:r>
            <a:r>
              <a:rPr lang="en-US" sz="4400" b="1" dirty="0">
                <a:solidFill>
                  <a:srgbClr val="0070C0"/>
                </a:solidFill>
                <a:effectLst/>
                <a:latin typeface="Calibri" panose="020F0502020204030204" pitchFamily="34" charset="0"/>
                <a:ea typeface="DengXian" panose="02010600030101010101" pitchFamily="2" charset="-122"/>
              </a:rPr>
              <a:t> and </a:t>
            </a:r>
            <a:r>
              <a:rPr lang="en-US" sz="4400" dirty="0">
                <a:solidFill>
                  <a:srgbClr val="0070C0"/>
                </a:solidFill>
                <a:effectLst/>
                <a:latin typeface="Calibri" panose="020F0502020204030204" pitchFamily="34" charset="0"/>
                <a:ea typeface="DengXian" panose="02010600030101010101" pitchFamily="2" charset="-122"/>
              </a:rPr>
              <a:t>mareXtreme</a:t>
            </a:r>
            <a:endParaRPr lang="en-US" dirty="0">
              <a:solidFill>
                <a:srgbClr val="0070C0"/>
              </a:solidFill>
            </a:endParaRPr>
          </a:p>
        </p:txBody>
      </p:sp>
      <p:sp>
        <p:nvSpPr>
          <p:cNvPr id="3" name="Content Placeholder 2">
            <a:extLst>
              <a:ext uri="{FF2B5EF4-FFF2-40B4-BE49-F238E27FC236}">
                <a16:creationId xmlns:a16="http://schemas.microsoft.com/office/drawing/2014/main" id="{3A67FB77-D64B-0D14-E73C-F8618193848C}"/>
              </a:ext>
            </a:extLst>
          </p:cNvPr>
          <p:cNvSpPr>
            <a:spLocks noGrp="1"/>
          </p:cNvSpPr>
          <p:nvPr>
            <p:ph idx="1"/>
          </p:nvPr>
        </p:nvSpPr>
        <p:spPr>
          <a:xfrm>
            <a:off x="838200" y="1825625"/>
            <a:ext cx="7505700" cy="4667250"/>
          </a:xfrm>
        </p:spPr>
        <p:txBody>
          <a:bodyPr>
            <a:normAutofit/>
          </a:bodyPr>
          <a:lstStyle/>
          <a:p>
            <a:r>
              <a:rPr lang="en-US" sz="2000" dirty="0"/>
              <a:t>Invited member to the  </a:t>
            </a:r>
            <a:r>
              <a:rPr lang="en-US" sz="2000" b="1" dirty="0"/>
              <a:t>Advisory Board of </a:t>
            </a:r>
            <a:r>
              <a:rPr lang="en-US" sz="2000" b="1" i="0" dirty="0">
                <a:solidFill>
                  <a:srgbClr val="212529"/>
                </a:solidFill>
                <a:effectLst/>
                <a:latin typeface="Open Sans" panose="020B0606030504020204" pitchFamily="34" charset="0"/>
              </a:rPr>
              <a:t>EPOS ON </a:t>
            </a:r>
            <a:r>
              <a:rPr lang="en-US" sz="2000" b="0" i="0" dirty="0">
                <a:solidFill>
                  <a:srgbClr val="212529"/>
                </a:solidFill>
                <a:effectLst/>
                <a:latin typeface="Open Sans" panose="020B0606030504020204" pitchFamily="34" charset="0"/>
              </a:rPr>
              <a:t>(EPOS Optimization and </a:t>
            </a:r>
            <a:r>
              <a:rPr lang="en-US" sz="2000" b="0" i="0" dirty="0" err="1">
                <a:solidFill>
                  <a:srgbClr val="212529"/>
                </a:solidFill>
                <a:effectLst/>
                <a:latin typeface="Open Sans" panose="020B0606030504020204" pitchFamily="34" charset="0"/>
              </a:rPr>
              <a:t>EvolutioN</a:t>
            </a:r>
            <a:r>
              <a:rPr lang="en-US" sz="2000" b="0" i="0" dirty="0">
                <a:solidFill>
                  <a:srgbClr val="212529"/>
                </a:solidFill>
                <a:effectLst/>
                <a:latin typeface="Open Sans" panose="020B0606030504020204" pitchFamily="34" charset="0"/>
              </a:rPr>
              <a:t>) - a project dedicated to strengthen and evolve the EPOS Research Infrastructure. Participated in its first meeting, 18 March 2025. </a:t>
            </a:r>
            <a:r>
              <a:rPr lang="en-US" sz="2000" dirty="0"/>
              <a:t>2nd EPOS ON Advisory Board meeting planned in October 2025</a:t>
            </a:r>
          </a:p>
          <a:p>
            <a:r>
              <a:rPr lang="en-US" sz="2000" dirty="0"/>
              <a:t>Invited member to the </a:t>
            </a:r>
            <a:r>
              <a:rPr lang="en-US" sz="2000" b="1" dirty="0">
                <a:latin typeface="Calibri" panose="020F0502020204030204" pitchFamily="34" charset="0"/>
                <a:ea typeface="DengXian" panose="02010600030101010101" pitchFamily="2" charset="-122"/>
              </a:rPr>
              <a:t>S</a:t>
            </a:r>
            <a:r>
              <a:rPr lang="en-US" sz="2000" b="1" dirty="0">
                <a:effectLst/>
                <a:latin typeface="Calibri" panose="020F0502020204030204" pitchFamily="34" charset="0"/>
                <a:ea typeface="DengXian" panose="02010600030101010101" pitchFamily="2" charset="-122"/>
              </a:rPr>
              <a:t>cientific </a:t>
            </a:r>
            <a:r>
              <a:rPr lang="en-US" sz="2000" b="1" dirty="0">
                <a:latin typeface="Calibri" panose="020F0502020204030204" pitchFamily="34" charset="0"/>
                <a:ea typeface="DengXian" panose="02010600030101010101" pitchFamily="2" charset="-122"/>
              </a:rPr>
              <a:t>A</a:t>
            </a:r>
            <a:r>
              <a:rPr lang="en-US" sz="2000" b="1" dirty="0">
                <a:effectLst/>
                <a:latin typeface="Calibri" panose="020F0502020204030204" pitchFamily="34" charset="0"/>
                <a:ea typeface="DengXian" panose="02010600030101010101" pitchFamily="2" charset="-122"/>
              </a:rPr>
              <a:t>dvisory </a:t>
            </a:r>
            <a:r>
              <a:rPr lang="en-US" sz="2000" b="1" dirty="0">
                <a:latin typeface="Calibri" panose="020F0502020204030204" pitchFamily="34" charset="0"/>
                <a:ea typeface="DengXian" panose="02010600030101010101" pitchFamily="2" charset="-122"/>
              </a:rPr>
              <a:t>B</a:t>
            </a:r>
            <a:r>
              <a:rPr lang="en-US" sz="2000" b="1" dirty="0">
                <a:effectLst/>
                <a:latin typeface="Calibri" panose="020F0502020204030204" pitchFamily="34" charset="0"/>
                <a:ea typeface="DengXian" panose="02010600030101010101" pitchFamily="2" charset="-122"/>
              </a:rPr>
              <a:t>oard of mareXtreme</a:t>
            </a:r>
            <a:r>
              <a:rPr lang="en-US" sz="2000" dirty="0">
                <a:effectLst/>
                <a:latin typeface="Calibri" panose="020F0502020204030204" pitchFamily="34" charset="0"/>
                <a:ea typeface="DengXian" panose="02010600030101010101" pitchFamily="2" charset="-122"/>
              </a:rPr>
              <a:t>. Participated in the first </a:t>
            </a:r>
            <a:r>
              <a:rPr lang="en-US" sz="2000" dirty="0">
                <a:latin typeface="Calibri" panose="020F0502020204030204" pitchFamily="34" charset="0"/>
                <a:ea typeface="DengXian" panose="02010600030101010101" pitchFamily="2" charset="-122"/>
              </a:rPr>
              <a:t>b</a:t>
            </a:r>
            <a:r>
              <a:rPr lang="en-US" sz="2000" dirty="0">
                <a:effectLst/>
                <a:latin typeface="Calibri" panose="020F0502020204030204" pitchFamily="34" charset="0"/>
                <a:ea typeface="DengXian" panose="02010600030101010101" pitchFamily="2" charset="-122"/>
              </a:rPr>
              <a:t>oard meeting, 25 March 2025 . </a:t>
            </a:r>
          </a:p>
          <a:p>
            <a:endParaRPr lang="en-US" sz="2000" dirty="0">
              <a:solidFill>
                <a:srgbClr val="000000"/>
              </a:solidFill>
              <a:latin typeface="Calibri" panose="020F0502020204030204" pitchFamily="34" charset="0"/>
              <a:ea typeface="DengXian" panose="02010600030101010101" pitchFamily="2" charset="-122"/>
            </a:endParaRPr>
          </a:p>
          <a:p>
            <a:pPr lvl="1"/>
            <a:r>
              <a:rPr lang="en-US" sz="2000" dirty="0"/>
              <a:t>Over the next three years, about 150 scientists from 29 institutions will work on enhancing risk management for extreme marine events and natural hazards. </a:t>
            </a:r>
          </a:p>
          <a:p>
            <a:pPr lvl="1"/>
            <a:r>
              <a:rPr lang="en-US" sz="2000" dirty="0"/>
              <a:t>Supported by the German Federal Ministry of Education and Research and northern German state science ministries, with funding totaling around 20 million euros</a:t>
            </a:r>
            <a:endParaRPr lang="en-US" sz="2000" dirty="0">
              <a:solidFill>
                <a:srgbClr val="000000"/>
              </a:solidFill>
              <a:effectLst/>
              <a:latin typeface="Calibri" panose="020F0502020204030204" pitchFamily="34" charset="0"/>
              <a:ea typeface="DengXian" panose="02010600030101010101" pitchFamily="2" charset="-122"/>
            </a:endParaRPr>
          </a:p>
        </p:txBody>
      </p:sp>
      <p:pic>
        <p:nvPicPr>
          <p:cNvPr id="3074" name="Picture 2" descr="EPOS ON logo">
            <a:extLst>
              <a:ext uri="{FF2B5EF4-FFF2-40B4-BE49-F238E27FC236}">
                <a16:creationId xmlns:a16="http://schemas.microsoft.com/office/drawing/2014/main" id="{99BF98C7-AC6F-7ED4-95AD-9D8171D7AF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38310" y="1690689"/>
            <a:ext cx="2422342" cy="65216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as Logo der Forschungsmission mareXtreme ist in in dunklem Blau und hellem Indigo gehalten. Oben ist eine sich aufbauende und wieder abflauende Welle in diesen Farben zu sehen. Darunter steht mareXtreme.">
            <a:extLst>
              <a:ext uri="{FF2B5EF4-FFF2-40B4-BE49-F238E27FC236}">
                <a16:creationId xmlns:a16="http://schemas.microsoft.com/office/drawing/2014/main" id="{D2D20072-B745-0621-219F-BD6625FA1F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89720" y="2490817"/>
            <a:ext cx="2422341" cy="132055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73E639E-54AE-D414-76C0-CD889AE13141}"/>
              </a:ext>
            </a:extLst>
          </p:cNvPr>
          <p:cNvPicPr>
            <a:picLocks noChangeAspect="1"/>
          </p:cNvPicPr>
          <p:nvPr/>
        </p:nvPicPr>
        <p:blipFill>
          <a:blip r:embed="rId4"/>
          <a:srcRect l="32251" t="34333" r="33718"/>
          <a:stretch/>
        </p:blipFill>
        <p:spPr>
          <a:xfrm>
            <a:off x="9096765" y="3875469"/>
            <a:ext cx="2663887" cy="2891382"/>
          </a:xfrm>
          <a:prstGeom prst="rect">
            <a:avLst/>
          </a:prstGeom>
        </p:spPr>
      </p:pic>
    </p:spTree>
    <p:extLst>
      <p:ext uri="{BB962C8B-B14F-4D97-AF65-F5344CB8AC3E}">
        <p14:creationId xmlns:p14="http://schemas.microsoft.com/office/powerpoint/2010/main" val="5728876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6C37A-22F9-A5A7-BEDF-C1B58AF501AD}"/>
              </a:ext>
            </a:extLst>
          </p:cNvPr>
          <p:cNvSpPr>
            <a:spLocks noGrp="1"/>
          </p:cNvSpPr>
          <p:nvPr>
            <p:ph type="title"/>
          </p:nvPr>
        </p:nvSpPr>
        <p:spPr>
          <a:xfrm>
            <a:off x="481013" y="3752849"/>
            <a:ext cx="3290887" cy="2452687"/>
          </a:xfrm>
        </p:spPr>
        <p:txBody>
          <a:bodyPr anchor="ctr">
            <a:normAutofit/>
          </a:bodyPr>
          <a:lstStyle/>
          <a:p>
            <a:r>
              <a:rPr lang="en-US" sz="3600" b="1" dirty="0" err="1">
                <a:latin typeface="+mn-lt"/>
              </a:rPr>
              <a:t>CoastWAVE</a:t>
            </a:r>
            <a:r>
              <a:rPr lang="en-US" sz="3600" b="1" dirty="0">
                <a:latin typeface="+mn-lt"/>
              </a:rPr>
              <a:t> 2.0 Tsunami </a:t>
            </a:r>
            <a:r>
              <a:rPr lang="en-US" sz="3600" b="1" dirty="0"/>
              <a:t>S</a:t>
            </a:r>
            <a:r>
              <a:rPr lang="en-US" sz="3600" b="1" dirty="0">
                <a:latin typeface="+mn-lt"/>
              </a:rPr>
              <a:t>ource Expert meeting at UNESCO HQ</a:t>
            </a:r>
            <a:endParaRPr lang="en-US" sz="3600" dirty="0"/>
          </a:p>
        </p:txBody>
      </p:sp>
      <p:pic>
        <p:nvPicPr>
          <p:cNvPr id="6" name="Picture 5" descr="A group of people standing in front of a wall&#10;&#10;AI-generated content may be incorrect.">
            <a:extLst>
              <a:ext uri="{FF2B5EF4-FFF2-40B4-BE49-F238E27FC236}">
                <a16:creationId xmlns:a16="http://schemas.microsoft.com/office/drawing/2014/main" id="{C9D91F39-3E4D-A79D-FD8F-0FAB1F2E4429}"/>
              </a:ext>
            </a:extLst>
          </p:cNvPr>
          <p:cNvPicPr>
            <a:picLocks noChangeAspect="1"/>
          </p:cNvPicPr>
          <p:nvPr/>
        </p:nvPicPr>
        <p:blipFill>
          <a:blip r:embed="rId2">
            <a:extLst>
              <a:ext uri="{28A0092B-C50C-407E-A947-70E740481C1C}">
                <a14:useLocalDpi xmlns:a14="http://schemas.microsoft.com/office/drawing/2010/main" val="0"/>
              </a:ext>
            </a:extLst>
          </a:blip>
          <a:srcRect t="30585" b="15309"/>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B738F95F-A98C-DBED-6D22-C7887CC4FE72}"/>
              </a:ext>
            </a:extLst>
          </p:cNvPr>
          <p:cNvSpPr>
            <a:spLocks noGrp="1"/>
          </p:cNvSpPr>
          <p:nvPr>
            <p:ph idx="1"/>
          </p:nvPr>
        </p:nvSpPr>
        <p:spPr>
          <a:xfrm>
            <a:off x="4223982" y="3752850"/>
            <a:ext cx="7485413" cy="2920093"/>
          </a:xfrm>
        </p:spPr>
        <p:txBody>
          <a:bodyPr anchor="ctr">
            <a:normAutofit/>
          </a:bodyPr>
          <a:lstStyle/>
          <a:p>
            <a:pPr marL="0" indent="0">
              <a:buNone/>
            </a:pPr>
            <a:r>
              <a:rPr lang="en-US" sz="1300" b="1" dirty="0">
                <a:latin typeface="+mn-lt"/>
              </a:rPr>
              <a:t>Tsunami </a:t>
            </a:r>
            <a:r>
              <a:rPr lang="en-US" sz="1300" b="1" dirty="0"/>
              <a:t>S</a:t>
            </a:r>
            <a:r>
              <a:rPr lang="en-US" sz="1300" b="1" dirty="0">
                <a:latin typeface="+mn-lt"/>
              </a:rPr>
              <a:t>ource Expert meeting at UNESCO HQ</a:t>
            </a:r>
            <a:r>
              <a:rPr lang="en-US" sz="1300" b="1" dirty="0"/>
              <a:t>, </a:t>
            </a:r>
            <a:r>
              <a:rPr lang="en-US" sz="1300" b="1" dirty="0">
                <a:latin typeface="+mn-lt"/>
              </a:rPr>
              <a:t>18-20 March 2025</a:t>
            </a:r>
            <a:r>
              <a:rPr lang="en-US" sz="1300" dirty="0">
                <a:latin typeface="+mn-lt"/>
              </a:rPr>
              <a:t> with a special focus on two high-risk zones:  </a:t>
            </a:r>
          </a:p>
          <a:p>
            <a:pPr lvl="1"/>
            <a:r>
              <a:rPr lang="en-US" sz="1300" dirty="0">
                <a:latin typeface="+mn-lt"/>
              </a:rPr>
              <a:t>the Hellenic Arc and the</a:t>
            </a:r>
          </a:p>
          <a:p>
            <a:pPr lvl="1"/>
            <a:r>
              <a:rPr lang="en-US" sz="1300" dirty="0">
                <a:latin typeface="+mn-lt"/>
              </a:rPr>
              <a:t> Azores-Gibraltar Fracture Zone</a:t>
            </a:r>
          </a:p>
          <a:p>
            <a:r>
              <a:rPr lang="en-US" sz="1300" dirty="0">
                <a:latin typeface="+mn-lt"/>
              </a:rPr>
              <a:t>The workshop identified the Hellenic Arc south of Crete as a significant "seismic gap" with the potential to generate powerful earthquakes (M&gt;8) and tsunamis</a:t>
            </a:r>
          </a:p>
          <a:p>
            <a:r>
              <a:rPr lang="en-US" sz="1300" dirty="0">
                <a:latin typeface="+mn-lt"/>
              </a:rPr>
              <a:t>Santorini volcanic complex—including the Santorini caldera and the </a:t>
            </a:r>
            <a:r>
              <a:rPr lang="en-US" sz="1300" dirty="0" err="1">
                <a:latin typeface="+mn-lt"/>
              </a:rPr>
              <a:t>Kolumbo</a:t>
            </a:r>
            <a:r>
              <a:rPr lang="en-US" sz="1300" dirty="0">
                <a:latin typeface="+mn-lt"/>
              </a:rPr>
              <a:t> submarine volcano—as key potential tsunami sources. </a:t>
            </a:r>
          </a:p>
          <a:p>
            <a:r>
              <a:rPr lang="en-US" sz="1300" dirty="0">
                <a:latin typeface="+mn-lt"/>
              </a:rPr>
              <a:t>In the Azores-Gibraltar Fracture Zone, tsunamis could result not only from earthquakes but also from volcanic landslides and slope failures off the southwest coast of Iberia.</a:t>
            </a:r>
          </a:p>
          <a:p>
            <a:r>
              <a:rPr lang="en-US" sz="1300" b="0" i="0" dirty="0">
                <a:effectLst/>
                <a:latin typeface="Inter"/>
              </a:rPr>
              <a:t>Future meetings will build on the outcomes of this</a:t>
            </a:r>
            <a:r>
              <a:rPr lang="en-US" sz="1300" dirty="0">
                <a:latin typeface="Inter"/>
              </a:rPr>
              <a:t> first expert meeting</a:t>
            </a:r>
            <a:endParaRPr lang="en-US" sz="1300" dirty="0"/>
          </a:p>
        </p:txBody>
      </p:sp>
    </p:spTree>
    <p:extLst>
      <p:ext uri="{BB962C8B-B14F-4D97-AF65-F5344CB8AC3E}">
        <p14:creationId xmlns:p14="http://schemas.microsoft.com/office/powerpoint/2010/main" val="24409544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May be an image of 8 people and people studying">
            <a:extLst>
              <a:ext uri="{FF2B5EF4-FFF2-40B4-BE49-F238E27FC236}">
                <a16:creationId xmlns:a16="http://schemas.microsoft.com/office/drawing/2014/main" id="{257E396B-1BB8-BAEB-F9C4-7B696CDD740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773" t="15188" b="10883"/>
          <a:stretch/>
        </p:blipFill>
        <p:spPr bwMode="auto">
          <a:xfrm>
            <a:off x="0" y="0"/>
            <a:ext cx="12192000" cy="439782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EB74423-9D4A-5F0E-52A7-519B45B2362F}"/>
              </a:ext>
            </a:extLst>
          </p:cNvPr>
          <p:cNvSpPr>
            <a:spLocks noGrp="1"/>
          </p:cNvSpPr>
          <p:nvPr>
            <p:ph type="title"/>
          </p:nvPr>
        </p:nvSpPr>
        <p:spPr>
          <a:xfrm>
            <a:off x="616995" y="5084437"/>
            <a:ext cx="5021782" cy="1509931"/>
          </a:xfrm>
        </p:spPr>
        <p:txBody>
          <a:bodyPr>
            <a:noAutofit/>
          </a:bodyPr>
          <a:lstStyle/>
          <a:p>
            <a:r>
              <a:rPr lang="en-US" sz="2000" b="1" dirty="0">
                <a:solidFill>
                  <a:srgbClr val="0070C0"/>
                </a:solidFill>
              </a:rPr>
              <a:t>Expert Meeting of UNESCO-IOC Expert Meeting on Tsunami Sources Associated with Hellenic Arc and Azores–Gibraltar Fault Zone in the North-Eastern Atlantic, the Mediterranean, and Connected Seas (NEAM) Region</a:t>
            </a:r>
            <a:br>
              <a:rPr lang="en-US" sz="2000" b="1" dirty="0">
                <a:solidFill>
                  <a:srgbClr val="0070C0"/>
                </a:solidFill>
              </a:rPr>
            </a:br>
            <a:r>
              <a:rPr lang="en-US" sz="2000" b="1" dirty="0">
                <a:solidFill>
                  <a:srgbClr val="0070C0"/>
                </a:solidFill>
              </a:rPr>
              <a:t>Link </a:t>
            </a:r>
            <a:r>
              <a:rPr lang="en-US" sz="2000" b="1" dirty="0">
                <a:solidFill>
                  <a:srgbClr val="0070C0"/>
                </a:solidFill>
                <a:hlinkClick r:id="rId3"/>
              </a:rPr>
              <a:t>here</a:t>
            </a:r>
            <a:br>
              <a:rPr lang="en-US" sz="2000" b="1" dirty="0">
                <a:solidFill>
                  <a:srgbClr val="0070C0"/>
                </a:solidFill>
              </a:rPr>
            </a:br>
            <a:endParaRPr lang="en-US" sz="2000" b="1" dirty="0">
              <a:solidFill>
                <a:srgbClr val="0070C0"/>
              </a:solidFill>
            </a:endParaRPr>
          </a:p>
        </p:txBody>
      </p:sp>
      <p:sp>
        <p:nvSpPr>
          <p:cNvPr id="9222" name="Content Placeholder 9221">
            <a:extLst>
              <a:ext uri="{FF2B5EF4-FFF2-40B4-BE49-F238E27FC236}">
                <a16:creationId xmlns:a16="http://schemas.microsoft.com/office/drawing/2014/main" id="{A1E1DD8A-23DB-91C9-D6F9-8DD8FB3AF854}"/>
              </a:ext>
            </a:extLst>
          </p:cNvPr>
          <p:cNvSpPr>
            <a:spLocks noGrp="1"/>
          </p:cNvSpPr>
          <p:nvPr>
            <p:ph idx="1"/>
          </p:nvPr>
        </p:nvSpPr>
        <p:spPr>
          <a:xfrm>
            <a:off x="6553225" y="5084433"/>
            <a:ext cx="4926411" cy="1509935"/>
          </a:xfrm>
        </p:spPr>
        <p:txBody>
          <a:bodyPr anchor="ctr">
            <a:normAutofit/>
          </a:bodyPr>
          <a:lstStyle/>
          <a:p>
            <a:r>
              <a:rPr lang="en-US" sz="1800" dirty="0">
                <a:solidFill>
                  <a:schemeClr val="tx2"/>
                </a:solidFill>
              </a:rPr>
              <a:t>Seismic sources  </a:t>
            </a:r>
          </a:p>
          <a:p>
            <a:r>
              <a:rPr lang="en-US" sz="1800" dirty="0">
                <a:solidFill>
                  <a:schemeClr val="tx2"/>
                </a:solidFill>
              </a:rPr>
              <a:t>Non-Seismic (volcano and landslide)</a:t>
            </a:r>
          </a:p>
        </p:txBody>
      </p:sp>
    </p:spTree>
    <p:extLst>
      <p:ext uri="{BB962C8B-B14F-4D97-AF65-F5344CB8AC3E}">
        <p14:creationId xmlns:p14="http://schemas.microsoft.com/office/powerpoint/2010/main" val="39774229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5D0612B-2E77-3065-9997-1D52C197C741}"/>
            </a:ext>
          </a:extLst>
        </p:cNvPr>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C0A1ED06-4733-4020-9C60-81D4D8014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0CA3509-3AF9-45FE-93ED-57BB5D5E8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388" y="181576"/>
            <a:ext cx="11823637" cy="65010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C6871A2-F899-909D-8598-BF36F263D77F}"/>
              </a:ext>
            </a:extLst>
          </p:cNvPr>
          <p:cNvPicPr>
            <a:picLocks noChangeAspect="1"/>
          </p:cNvPicPr>
          <p:nvPr/>
        </p:nvPicPr>
        <p:blipFill>
          <a:blip r:embed="rId2">
            <a:alphaModFix amt="60000"/>
          </a:blip>
          <a:srcRect b="2270"/>
          <a:stretch/>
        </p:blipFill>
        <p:spPr>
          <a:xfrm>
            <a:off x="180975" y="182880"/>
            <a:ext cx="11823637" cy="6499784"/>
          </a:xfrm>
          <a:prstGeom prst="rect">
            <a:avLst/>
          </a:prstGeom>
        </p:spPr>
      </p:pic>
      <p:sp>
        <p:nvSpPr>
          <p:cNvPr id="2" name="Title 1">
            <a:extLst>
              <a:ext uri="{FF2B5EF4-FFF2-40B4-BE49-F238E27FC236}">
                <a16:creationId xmlns:a16="http://schemas.microsoft.com/office/drawing/2014/main" id="{8C5570DA-0D5D-E4CB-80D7-18B5B60DCECB}"/>
              </a:ext>
            </a:extLst>
          </p:cNvPr>
          <p:cNvSpPr>
            <a:spLocks noGrp="1"/>
          </p:cNvSpPr>
          <p:nvPr>
            <p:ph type="title"/>
          </p:nvPr>
        </p:nvSpPr>
        <p:spPr>
          <a:xfrm>
            <a:off x="838200" y="525195"/>
            <a:ext cx="10165218" cy="2806506"/>
          </a:xfrm>
        </p:spPr>
        <p:txBody>
          <a:bodyPr anchor="b">
            <a:normAutofit/>
          </a:bodyPr>
          <a:lstStyle/>
          <a:p>
            <a:endParaRPr lang="en-US" sz="4000">
              <a:solidFill>
                <a:srgbClr val="FFFFFF"/>
              </a:solidFill>
            </a:endParaRPr>
          </a:p>
        </p:txBody>
      </p:sp>
      <p:sp>
        <p:nvSpPr>
          <p:cNvPr id="3" name="Content Placeholder 2">
            <a:extLst>
              <a:ext uri="{FF2B5EF4-FFF2-40B4-BE49-F238E27FC236}">
                <a16:creationId xmlns:a16="http://schemas.microsoft.com/office/drawing/2014/main" id="{986F7F08-41CB-0E28-DF55-E3D754BB63D9}"/>
              </a:ext>
            </a:extLst>
          </p:cNvPr>
          <p:cNvSpPr>
            <a:spLocks noGrp="1"/>
          </p:cNvSpPr>
          <p:nvPr>
            <p:ph idx="1"/>
          </p:nvPr>
        </p:nvSpPr>
        <p:spPr>
          <a:xfrm>
            <a:off x="1010184" y="4456978"/>
            <a:ext cx="10165218" cy="2588458"/>
          </a:xfrm>
        </p:spPr>
        <p:txBody>
          <a:bodyPr>
            <a:normAutofit/>
          </a:bodyPr>
          <a:lstStyle/>
          <a:p>
            <a:r>
              <a:rPr lang="en-US" sz="2000" dirty="0">
                <a:solidFill>
                  <a:srgbClr val="FFFFFF"/>
                </a:solidFill>
                <a:effectLst/>
                <a:latin typeface="Calibri" panose="020F0502020204030204" pitchFamily="34" charset="0"/>
                <a:ea typeface="DengXian" panose="02010600030101010101" pitchFamily="2" charset="-122"/>
              </a:rPr>
              <a:t>UNESCO-IOC Global Online Webinars on Tsunamis Generated by Volcanoes (TGVs), 16 April 2025 and 23 April 2025.</a:t>
            </a:r>
          </a:p>
          <a:p>
            <a:r>
              <a:rPr lang="en-US" sz="2000" dirty="0">
                <a:solidFill>
                  <a:srgbClr val="FFFFFF"/>
                </a:solidFill>
                <a:effectLst/>
                <a:latin typeface="Calibri" panose="020F0502020204030204" pitchFamily="34" charset="0"/>
                <a:ea typeface="DengXian" panose="02010600030101010101" pitchFamily="2" charset="-122"/>
              </a:rPr>
              <a:t> ~220 participants in total</a:t>
            </a:r>
            <a:r>
              <a:rPr lang="en-US" sz="2000" dirty="0">
                <a:solidFill>
                  <a:srgbClr val="FFFFFF"/>
                </a:solidFill>
                <a:latin typeface="Calibri" panose="020F0502020204030204" pitchFamily="34" charset="0"/>
                <a:ea typeface="DengXian" panose="02010600030101010101" pitchFamily="2" charset="-122"/>
              </a:rPr>
              <a:t>. </a:t>
            </a:r>
          </a:p>
          <a:p>
            <a:r>
              <a:rPr lang="en-US" sz="2000" dirty="0">
                <a:solidFill>
                  <a:srgbClr val="FFFFFF"/>
                </a:solidFill>
                <a:latin typeface="Calibri" panose="020F0502020204030204" pitchFamily="34" charset="0"/>
                <a:ea typeface="DengXian" panose="02010600030101010101" pitchFamily="2" charset="-122"/>
              </a:rPr>
              <a:t>Regional TGV webinars to follow in each ICG. Received first ideas/ proposal from TT on Non-Seismic </a:t>
            </a:r>
            <a:endParaRPr lang="en-US" sz="2000" dirty="0">
              <a:solidFill>
                <a:srgbClr val="FFFFFF"/>
              </a:solidFill>
              <a:effectLst/>
              <a:latin typeface="Calibri" panose="020F0502020204030204" pitchFamily="34" charset="0"/>
              <a:ea typeface="DengXian" panose="02010600030101010101" pitchFamily="2" charset="-122"/>
            </a:endParaRPr>
          </a:p>
        </p:txBody>
      </p:sp>
    </p:spTree>
    <p:extLst>
      <p:ext uri="{BB962C8B-B14F-4D97-AF65-F5344CB8AC3E}">
        <p14:creationId xmlns:p14="http://schemas.microsoft.com/office/powerpoint/2010/main" val="11414854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9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0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f8e024d6-51f2-471b-ac2c-b1117d65062e}" enabled="1" method="Standard" siteId="{1d4fae52-39b3-4bfa-b0b3-022956b11194}" contentBits="0" removed="0"/>
</clbl:labelList>
</file>

<file path=docProps/app.xml><?xml version="1.0" encoding="utf-8"?>
<Properties xmlns="http://schemas.openxmlformats.org/officeDocument/2006/extended-properties" xmlns:vt="http://schemas.openxmlformats.org/officeDocument/2006/docPropsVTypes">
  <TotalTime>3793</TotalTime>
  <Words>1209</Words>
  <Application>Microsoft Office PowerPoint</Application>
  <PresentationFormat>Widescreen</PresentationFormat>
  <Paragraphs>118</Paragraphs>
  <Slides>14</Slides>
  <Notes>1</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14</vt:i4>
      </vt:variant>
    </vt:vector>
  </HeadingPairs>
  <TitlesOfParts>
    <vt:vector size="28" baseType="lpstr">
      <vt:lpstr>Arial-BoldMT</vt:lpstr>
      <vt:lpstr>Google Sans</vt:lpstr>
      <vt:lpstr>Inter</vt:lpstr>
      <vt:lpstr>72 Light</vt:lpstr>
      <vt:lpstr>Aptos</vt:lpstr>
      <vt:lpstr>Arial</vt:lpstr>
      <vt:lpstr>Calibri</vt:lpstr>
      <vt:lpstr>Calibri Light</vt:lpstr>
      <vt:lpstr>Open Sans</vt:lpstr>
      <vt:lpstr>Source Sans Pro</vt:lpstr>
      <vt:lpstr>Times New Roman</vt:lpstr>
      <vt:lpstr>Office Theme</vt:lpstr>
      <vt:lpstr>9_Custom Design</vt:lpstr>
      <vt:lpstr>10_Custom Design</vt:lpstr>
      <vt:lpstr>PowerPoint Presentation</vt:lpstr>
      <vt:lpstr>ICG/NEAMTWS 19th session</vt:lpstr>
      <vt:lpstr>Meetings</vt:lpstr>
      <vt:lpstr>Early Warning Systems (EWS) Expert Group Meeting</vt:lpstr>
      <vt:lpstr>German Indonesian Tsunami Early Warning System (GITEWS) 20 Years Ago</vt:lpstr>
      <vt:lpstr>EPOS ON and mareXtreme</vt:lpstr>
      <vt:lpstr>CoastWAVE 2.0 Tsunami Source Expert meeting at UNESCO HQ</vt:lpstr>
      <vt:lpstr>Expert Meeting of UNESCO-IOC Expert Meeting on Tsunami Sources Associated with Hellenic Arc and Azores–Gibraltar Fault Zone in the North-Eastern Atlantic, the Mediterranean, and Connected Seas (NEAM) Region Link here </vt:lpstr>
      <vt:lpstr>PowerPoint Presentation</vt:lpstr>
      <vt:lpstr>Tsunami Ready</vt:lpstr>
      <vt:lpstr>PowerPoint Presentation</vt:lpstr>
      <vt:lpstr>New  IOC DG-ECHO Funded CoastWAVE 2.0 Project</vt:lpstr>
      <vt:lpstr>Technical Documents-Published or close to</vt:lpstr>
      <vt:lpstr>Upcoming Activities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Chang Seng, Denis</dc:creator>
  <cp:lastModifiedBy>Chang Seng, Denis</cp:lastModifiedBy>
  <cp:revision>313</cp:revision>
  <dcterms:created xsi:type="dcterms:W3CDTF">2023-04-09T12:47:38Z</dcterms:created>
  <dcterms:modified xsi:type="dcterms:W3CDTF">2025-05-14T14:24:12Z</dcterms:modified>
</cp:coreProperties>
</file>