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66" r:id="rId3"/>
    <p:sldId id="267" r:id="rId4"/>
    <p:sldId id="264" r:id="rId5"/>
    <p:sldId id="268" r:id="rId6"/>
    <p:sldId id="263" r:id="rId7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1" roundtripDataSignature="AMtx7mhoA1x16LZtQgoXIEKcecqCSUaUg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napToObjects="1">
      <p:cViewPr varScale="1">
        <p:scale>
          <a:sx n="55" d="100"/>
          <a:sy n="55" d="100"/>
        </p:scale>
        <p:origin x="1072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customschemas.google.com/relationships/presentationmetadata" Target="meta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4" Type="http://schemas.openxmlformats.org/officeDocument/2006/relationships/slide" Target="slides/slide3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>
          <a:extLst>
            <a:ext uri="{FF2B5EF4-FFF2-40B4-BE49-F238E27FC236}">
              <a16:creationId xmlns:a16="http://schemas.microsoft.com/office/drawing/2014/main" id="{FDE6FE2B-F721-0199-D67E-1C4A75BA2E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:notes">
            <a:extLst>
              <a:ext uri="{FF2B5EF4-FFF2-40B4-BE49-F238E27FC236}">
                <a16:creationId xmlns:a16="http://schemas.microsoft.com/office/drawing/2014/main" id="{9A087663-87D7-3376-7E52-A3CFBFAF633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4:notes">
            <a:extLst>
              <a:ext uri="{FF2B5EF4-FFF2-40B4-BE49-F238E27FC236}">
                <a16:creationId xmlns:a16="http://schemas.microsoft.com/office/drawing/2014/main" id="{D24BB30D-6418-019C-37B2-C8F811F57C9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04861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>
          <a:extLst>
            <a:ext uri="{FF2B5EF4-FFF2-40B4-BE49-F238E27FC236}">
              <a16:creationId xmlns:a16="http://schemas.microsoft.com/office/drawing/2014/main" id="{429532F9-3A03-E4A4-A34A-E502C96228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:notes">
            <a:extLst>
              <a:ext uri="{FF2B5EF4-FFF2-40B4-BE49-F238E27FC236}">
                <a16:creationId xmlns:a16="http://schemas.microsoft.com/office/drawing/2014/main" id="{C092F362-DE52-B942-C801-1AA19C55F94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4:notes">
            <a:extLst>
              <a:ext uri="{FF2B5EF4-FFF2-40B4-BE49-F238E27FC236}">
                <a16:creationId xmlns:a16="http://schemas.microsoft.com/office/drawing/2014/main" id="{546A94EB-E4BB-6BE4-DAC1-FA4814C2719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623685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>
          <a:extLst>
            <a:ext uri="{FF2B5EF4-FFF2-40B4-BE49-F238E27FC236}">
              <a16:creationId xmlns:a16="http://schemas.microsoft.com/office/drawing/2014/main" id="{C33B645E-1402-DF7E-5B02-FEEAB5D677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:notes">
            <a:extLst>
              <a:ext uri="{FF2B5EF4-FFF2-40B4-BE49-F238E27FC236}">
                <a16:creationId xmlns:a16="http://schemas.microsoft.com/office/drawing/2014/main" id="{471699A0-5C26-1B5E-8E72-979F463C9B2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4:notes">
            <a:extLst>
              <a:ext uri="{FF2B5EF4-FFF2-40B4-BE49-F238E27FC236}">
                <a16:creationId xmlns:a16="http://schemas.microsoft.com/office/drawing/2014/main" id="{A952D175-F217-BB1D-808A-FE2BFB801A5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46974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>
          <a:extLst>
            <a:ext uri="{FF2B5EF4-FFF2-40B4-BE49-F238E27FC236}">
              <a16:creationId xmlns:a16="http://schemas.microsoft.com/office/drawing/2014/main" id="{0BC59243-264F-70F1-2148-E90FED19BE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:notes">
            <a:extLst>
              <a:ext uri="{FF2B5EF4-FFF2-40B4-BE49-F238E27FC236}">
                <a16:creationId xmlns:a16="http://schemas.microsoft.com/office/drawing/2014/main" id="{C120213F-6C09-E55D-589F-80D75997C04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4:notes">
            <a:extLst>
              <a:ext uri="{FF2B5EF4-FFF2-40B4-BE49-F238E27FC236}">
                <a16:creationId xmlns:a16="http://schemas.microsoft.com/office/drawing/2014/main" id="{DB6BE6B9-40F7-D61D-3F37-B90CE5EC117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81602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7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7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6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7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9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9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0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1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1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11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1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11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4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4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5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5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5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"/>
          <p:cNvPicPr preferRelativeResize="0"/>
          <p:nvPr/>
        </p:nvPicPr>
        <p:blipFill rotWithShape="1">
          <a:blip r:embed="rId3">
            <a:alphaModFix/>
          </a:blip>
          <a:srcRect b="35860"/>
          <a:stretch/>
        </p:blipFill>
        <p:spPr>
          <a:xfrm>
            <a:off x="10768169" y="0"/>
            <a:ext cx="1423831" cy="790113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"/>
          <p:cNvSpPr txBox="1">
            <a:spLocks noGrp="1"/>
          </p:cNvSpPr>
          <p:nvPr>
            <p:ph type="ctrTitle"/>
          </p:nvPr>
        </p:nvSpPr>
        <p:spPr>
          <a:xfrm>
            <a:off x="1524000" y="720680"/>
            <a:ext cx="9144000" cy="16700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</a:pPr>
            <a:r>
              <a:rPr lang="pt-PT" sz="4000" b="1" dirty="0" err="1">
                <a:latin typeface="Calibri"/>
                <a:ea typeface="Calibri"/>
                <a:cs typeface="Calibri"/>
                <a:sym typeface="Calibri"/>
              </a:rPr>
              <a:t>Update</a:t>
            </a:r>
            <a:r>
              <a:rPr lang="pt-PT" sz="4000" b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4000" b="1" dirty="0" err="1">
                <a:latin typeface="Calibri"/>
                <a:ea typeface="Calibri"/>
                <a:cs typeface="Calibri"/>
                <a:sym typeface="Calibri"/>
              </a:rPr>
              <a:t>on</a:t>
            </a:r>
            <a:r>
              <a:rPr lang="pt-PT" sz="4000" b="1" dirty="0">
                <a:latin typeface="Calibri"/>
                <a:ea typeface="Calibri"/>
                <a:cs typeface="Calibri"/>
                <a:sym typeface="Calibri"/>
              </a:rPr>
              <a:t> Tsunami </a:t>
            </a:r>
            <a:r>
              <a:rPr lang="pt-PT" sz="4000" b="1" dirty="0" err="1">
                <a:latin typeface="Calibri"/>
                <a:ea typeface="Calibri"/>
                <a:cs typeface="Calibri"/>
                <a:sym typeface="Calibri"/>
              </a:rPr>
              <a:t>Threat</a:t>
            </a:r>
            <a:r>
              <a:rPr lang="pt-PT" sz="4000" b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4000" b="1" dirty="0" err="1">
                <a:latin typeface="Calibri"/>
                <a:ea typeface="Calibri"/>
                <a:cs typeface="Calibri"/>
                <a:sym typeface="Calibri"/>
              </a:rPr>
              <a:t>Level</a:t>
            </a:r>
            <a:r>
              <a:rPr lang="pt-PT" sz="4000" b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4000" b="1" dirty="0" err="1"/>
              <a:t>I</a:t>
            </a:r>
            <a:r>
              <a:rPr lang="pt-PT" sz="4000" b="1" dirty="0" err="1">
                <a:latin typeface="Calibri"/>
                <a:ea typeface="Calibri"/>
                <a:cs typeface="Calibri"/>
                <a:sym typeface="Calibri"/>
              </a:rPr>
              <a:t>mplementation</a:t>
            </a:r>
            <a:endParaRPr dirty="0"/>
          </a:p>
        </p:txBody>
      </p:sp>
      <p:sp>
        <p:nvSpPr>
          <p:cNvPr id="86" name="Google Shape;86;p1"/>
          <p:cNvSpPr txBox="1">
            <a:spLocks noGrp="1"/>
          </p:cNvSpPr>
          <p:nvPr>
            <p:ph type="subTitle" idx="1"/>
          </p:nvPr>
        </p:nvSpPr>
        <p:spPr>
          <a:xfrm>
            <a:off x="1524000" y="3258417"/>
            <a:ext cx="9144000" cy="1194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pt-PT" dirty="0" err="1"/>
              <a:t>Alessio</a:t>
            </a:r>
            <a:r>
              <a:rPr lang="pt-PT" dirty="0"/>
              <a:t> </a:t>
            </a:r>
            <a:r>
              <a:rPr lang="pt-PT" dirty="0" err="1"/>
              <a:t>Piatanesi</a:t>
            </a:r>
            <a:r>
              <a:rPr lang="pt-PT" dirty="0"/>
              <a:t> &amp; Fernando Carrilho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pt-PT" dirty="0"/>
              <a:t>(</a:t>
            </a:r>
            <a:r>
              <a:rPr lang="pt-PT" dirty="0" err="1"/>
              <a:t>Co-Chairs</a:t>
            </a:r>
            <a:r>
              <a:rPr lang="pt-PT" dirty="0"/>
              <a:t>)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dirty="0"/>
          </a:p>
        </p:txBody>
      </p:sp>
      <p:sp>
        <p:nvSpPr>
          <p:cNvPr id="87" name="Google Shape;87;p1"/>
          <p:cNvSpPr txBox="1"/>
          <p:nvPr/>
        </p:nvSpPr>
        <p:spPr>
          <a:xfrm>
            <a:off x="1409289" y="5622416"/>
            <a:ext cx="9144000" cy="9311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pt-PT" sz="20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Steering</a:t>
            </a:r>
            <a:r>
              <a:rPr lang="pt-P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20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Committee</a:t>
            </a:r>
            <a:r>
              <a:rPr lang="pt-PT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ICG/</a:t>
            </a:r>
            <a:r>
              <a:rPr lang="pt-PT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NEAMTWS</a:t>
            </a:r>
            <a:endParaRPr dirty="0"/>
          </a:p>
          <a:p>
            <a:pPr marL="0" marR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pt-PT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Istanbul, 15</a:t>
            </a:r>
            <a:r>
              <a:rPr lang="pt-P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-16</a:t>
            </a:r>
            <a:r>
              <a:rPr lang="pt-PT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20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May</a:t>
            </a:r>
            <a:r>
              <a:rPr lang="pt-PT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2025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>
          <a:extLst>
            <a:ext uri="{FF2B5EF4-FFF2-40B4-BE49-F238E27FC236}">
              <a16:creationId xmlns:a16="http://schemas.microsoft.com/office/drawing/2014/main" id="{4462F004-FA6A-F0AE-CC2F-E94E73744B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">
            <a:extLst>
              <a:ext uri="{FF2B5EF4-FFF2-40B4-BE49-F238E27FC236}">
                <a16:creationId xmlns:a16="http://schemas.microsoft.com/office/drawing/2014/main" id="{E99B8EFE-A40F-1FBC-B6FE-0534F02953E6}"/>
              </a:ext>
            </a:extLst>
          </p:cNvPr>
          <p:cNvSpPr txBox="1"/>
          <p:nvPr/>
        </p:nvSpPr>
        <p:spPr>
          <a:xfrm>
            <a:off x="0" y="0"/>
            <a:ext cx="4294958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3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Background</a:t>
            </a:r>
            <a:endParaRPr dirty="0"/>
          </a:p>
        </p:txBody>
      </p:sp>
      <p:pic>
        <p:nvPicPr>
          <p:cNvPr id="107" name="Google Shape;107;p4">
            <a:extLst>
              <a:ext uri="{FF2B5EF4-FFF2-40B4-BE49-F238E27FC236}">
                <a16:creationId xmlns:a16="http://schemas.microsoft.com/office/drawing/2014/main" id="{4F9B75D6-91EE-F72A-A1D2-6971E152CF75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b="35860"/>
          <a:stretch/>
        </p:blipFill>
        <p:spPr>
          <a:xfrm>
            <a:off x="10768169" y="0"/>
            <a:ext cx="1423831" cy="790113"/>
          </a:xfrm>
          <a:prstGeom prst="rect">
            <a:avLst/>
          </a:prstGeom>
          <a:noFill/>
          <a:ln>
            <a:noFill/>
          </a:ln>
        </p:spPr>
      </p:pic>
      <p:sp>
        <p:nvSpPr>
          <p:cNvPr id="108" name="Google Shape;108;p4">
            <a:extLst>
              <a:ext uri="{FF2B5EF4-FFF2-40B4-BE49-F238E27FC236}">
                <a16:creationId xmlns:a16="http://schemas.microsoft.com/office/drawing/2014/main" id="{5A643D2F-F016-7F8D-7946-EB8B047EBC93}"/>
              </a:ext>
            </a:extLst>
          </p:cNvPr>
          <p:cNvSpPr/>
          <p:nvPr/>
        </p:nvSpPr>
        <p:spPr>
          <a:xfrm>
            <a:off x="1011219" y="1205334"/>
            <a:ext cx="9756950" cy="44934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lang="en-GB" sz="1800" dirty="0"/>
              <a:t>The adoption of threat levels is strongly recommended in the GSDD</a:t>
            </a: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endParaRPr lang="en-GB" sz="1800" i="1" dirty="0"/>
          </a:p>
          <a:p>
            <a: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</a:pPr>
            <a:endParaRPr lang="en-GB" sz="1800" i="1" dirty="0"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lang="en-GB" sz="1800" dirty="0"/>
              <a:t>On </a:t>
            </a:r>
            <a:r>
              <a:rPr lang="en-GB" sz="1800" b="1" dirty="0"/>
              <a:t>February 2024</a:t>
            </a:r>
            <a:r>
              <a:rPr lang="en-GB" sz="1800" dirty="0"/>
              <a:t>, the TOWS Task Team on Tsunami Watch Operations...</a:t>
            </a:r>
          </a:p>
          <a:p>
            <a:pPr marL="457200" algn="just" rtl="0">
              <a:spcBef>
                <a:spcPts val="1200"/>
              </a:spcBef>
              <a:spcAft>
                <a:spcPts val="1200"/>
              </a:spcAft>
            </a:pPr>
            <a:r>
              <a:rPr lang="en-GB" sz="1800" i="1" dirty="0"/>
              <a:t>	«Requests the ICG/NEAMTWS to implement </a:t>
            </a:r>
            <a:r>
              <a:rPr lang="en-GB" sz="1800" b="0" i="1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threat levels described in Global Services Definition Document to help harmonise global tsunami threat information products as soon as practical”</a:t>
            </a:r>
          </a:p>
          <a:p>
            <a:pPr marL="457200" algn="just" rtl="0">
              <a:spcBef>
                <a:spcPts val="1200"/>
              </a:spcBef>
              <a:spcAft>
                <a:spcPts val="1200"/>
              </a:spcAft>
            </a:pPr>
            <a:endParaRPr lang="en-GB" sz="2400" b="0" dirty="0">
              <a:effectLst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•"/>
              <a:tabLst/>
              <a:defRPr/>
            </a:pPr>
            <a:r>
              <a:rPr kumimoji="0" lang="en-GB" sz="1800" b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From this moment on,</a:t>
            </a:r>
            <a:r>
              <a:rPr lang="en-GB" sz="1800" dirty="0"/>
              <a:t> taking advantage of the drafting </a:t>
            </a:r>
            <a:r>
              <a:rPr kumimoji="0" lang="en-GB" sz="1800" b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process of the new Operational User Guide, TTs on Operations and on Documentation, TSPs and NTWCs representatives started working towards adopting the threat level message format in NEAMTWS</a:t>
            </a:r>
          </a:p>
          <a:p>
            <a:br>
              <a:rPr lang="en-GB" sz="2400" dirty="0"/>
            </a:br>
            <a:r>
              <a:rPr lang="en-GB" sz="1800" i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278979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>
          <a:extLst>
            <a:ext uri="{FF2B5EF4-FFF2-40B4-BE49-F238E27FC236}">
              <a16:creationId xmlns:a16="http://schemas.microsoft.com/office/drawing/2014/main" id="{85B8B331-186D-2731-02BD-D31BE64C6E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">
            <a:extLst>
              <a:ext uri="{FF2B5EF4-FFF2-40B4-BE49-F238E27FC236}">
                <a16:creationId xmlns:a16="http://schemas.microsoft.com/office/drawing/2014/main" id="{C946F474-2357-DD20-EB49-84F5811FC30C}"/>
              </a:ext>
            </a:extLst>
          </p:cNvPr>
          <p:cNvSpPr txBox="1"/>
          <p:nvPr/>
        </p:nvSpPr>
        <p:spPr>
          <a:xfrm>
            <a:off x="0" y="0"/>
            <a:ext cx="4294958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32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Actions</a:t>
            </a:r>
            <a:r>
              <a:rPr lang="pt-PT" sz="3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32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performed</a:t>
            </a:r>
            <a:endParaRPr dirty="0"/>
          </a:p>
        </p:txBody>
      </p:sp>
      <p:pic>
        <p:nvPicPr>
          <p:cNvPr id="107" name="Google Shape;107;p4">
            <a:extLst>
              <a:ext uri="{FF2B5EF4-FFF2-40B4-BE49-F238E27FC236}">
                <a16:creationId xmlns:a16="http://schemas.microsoft.com/office/drawing/2014/main" id="{C26EAB51-4065-8115-4144-61E25A7663E9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b="35860"/>
          <a:stretch/>
        </p:blipFill>
        <p:spPr>
          <a:xfrm>
            <a:off x="10768169" y="0"/>
            <a:ext cx="1423831" cy="790113"/>
          </a:xfrm>
          <a:prstGeom prst="rect">
            <a:avLst/>
          </a:prstGeom>
          <a:noFill/>
          <a:ln>
            <a:noFill/>
          </a:ln>
        </p:spPr>
      </p:pic>
      <p:sp>
        <p:nvSpPr>
          <p:cNvPr id="108" name="Google Shape;108;p4">
            <a:extLst>
              <a:ext uri="{FF2B5EF4-FFF2-40B4-BE49-F238E27FC236}">
                <a16:creationId xmlns:a16="http://schemas.microsoft.com/office/drawing/2014/main" id="{717981A1-6DE0-FDEE-821B-B384755CF908}"/>
              </a:ext>
            </a:extLst>
          </p:cNvPr>
          <p:cNvSpPr/>
          <p:nvPr/>
        </p:nvSpPr>
        <p:spPr>
          <a:xfrm>
            <a:off x="1011219" y="951419"/>
            <a:ext cx="10108726" cy="4616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Organization of in person and online joint meeting of TT on Operations, TT on Documentation, TSPs and NTWCs  representatives</a:t>
            </a:r>
            <a:endParaRPr lang="en-GB" sz="1800" dirty="0">
              <a:latin typeface="Calibri"/>
              <a:cs typeface="Calibri"/>
              <a:sym typeface="Calibri"/>
            </a:endParaRPr>
          </a:p>
          <a:p>
            <a:pPr lvl="4">
              <a:spcBef>
                <a:spcPts val="600"/>
              </a:spcBef>
              <a:buSzPts val="1600"/>
              <a:defRPr/>
            </a:pPr>
            <a:r>
              <a: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	</a:t>
            </a:r>
            <a:r>
              <a:rPr kumimoji="0" lang="en-GB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- 6-7 Jun</a:t>
            </a:r>
            <a:r>
              <a:rPr lang="en-GB" sz="1800" i="1" dirty="0">
                <a:latin typeface="Calibri"/>
                <a:cs typeface="Calibri"/>
                <a:sym typeface="Calibri"/>
              </a:rPr>
              <a:t>, Athens</a:t>
            </a:r>
          </a:p>
          <a:p>
            <a:pPr lvl="4">
              <a:spcBef>
                <a:spcPts val="600"/>
              </a:spcBef>
              <a:buSzPts val="1600"/>
              <a:defRPr/>
            </a:pPr>
            <a:r>
              <a:rPr kumimoji="0" lang="en-GB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	-</a:t>
            </a:r>
            <a:r>
              <a:rPr lang="en-GB" sz="1800" i="1" dirty="0">
                <a:latin typeface="Calibri"/>
                <a:cs typeface="Calibri"/>
                <a:sym typeface="Calibri"/>
              </a:rPr>
              <a:t> 10 Sep, online</a:t>
            </a:r>
          </a:p>
          <a:p>
            <a:pPr lvl="4">
              <a:spcBef>
                <a:spcPts val="600"/>
              </a:spcBef>
              <a:buSzPts val="1600"/>
              <a:defRPr/>
            </a:pPr>
            <a:r>
              <a:rPr kumimoji="0" lang="en-GB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	- 30 </a:t>
            </a:r>
            <a:r>
              <a:rPr lang="en-GB" sz="1800" i="1" dirty="0">
                <a:latin typeface="Calibri"/>
                <a:cs typeface="Calibri"/>
                <a:sym typeface="Calibri"/>
              </a:rPr>
              <a:t>S</a:t>
            </a:r>
            <a:r>
              <a:rPr kumimoji="0" lang="en-GB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ep – 1 </a:t>
            </a:r>
            <a:r>
              <a:rPr lang="en-GB" sz="1800" i="1" dirty="0">
                <a:latin typeface="Calibri"/>
                <a:cs typeface="Calibri"/>
                <a:sym typeface="Calibri"/>
              </a:rPr>
              <a:t>Oct, Rome</a:t>
            </a:r>
          </a:p>
          <a:p>
            <a:pPr lvl="4">
              <a:spcBef>
                <a:spcPts val="600"/>
              </a:spcBef>
              <a:buSzPts val="1600"/>
              <a:defRPr/>
            </a:pPr>
            <a:r>
              <a:rPr lang="en-GB" sz="1800" i="1" dirty="0">
                <a:latin typeface="Calibri"/>
                <a:cs typeface="Calibri"/>
                <a:sym typeface="Calibri"/>
              </a:rPr>
              <a:t>	- 29 Oct, online</a:t>
            </a:r>
          </a:p>
          <a:p>
            <a:pPr lvl="4">
              <a:spcBef>
                <a:spcPts val="600"/>
              </a:spcBef>
              <a:buSzPts val="1600"/>
              <a:defRPr/>
            </a:pPr>
            <a:r>
              <a:rPr kumimoji="0" lang="en-GB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	- 22 Nov, 	online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600"/>
              <a:tabLst/>
              <a:defRPr/>
            </a:pPr>
            <a:endParaRPr lang="en-GB" sz="1800" i="1" dirty="0">
              <a:latin typeface="Calibri"/>
              <a:cs typeface="Calibri"/>
              <a:sym typeface="Calibri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 panose="020B0604020202020204" pitchFamily="34" charset="0"/>
              <a:buChar char="•"/>
              <a:tabLst/>
              <a:defRPr/>
            </a:pPr>
            <a:r>
              <a:rPr lang="en-GB" sz="1800" dirty="0">
                <a:latin typeface="Calibri"/>
                <a:cs typeface="Calibri"/>
                <a:sym typeface="Calibri"/>
              </a:rPr>
              <a:t>In-depth discussion on:</a:t>
            </a:r>
          </a:p>
          <a:p>
            <a:pPr lvl="3">
              <a:spcBef>
                <a:spcPts val="600"/>
              </a:spcBef>
              <a:buSzPts val="1600"/>
              <a:defRPr/>
            </a:pPr>
            <a:r>
              <a:rPr lang="en-GB" sz="1800" dirty="0">
                <a:latin typeface="Calibri"/>
                <a:cs typeface="Calibri"/>
                <a:sym typeface="Calibri"/>
              </a:rPr>
              <a:t>	</a:t>
            </a:r>
            <a:r>
              <a:rPr lang="en-GB" sz="1800" i="1" dirty="0">
                <a:latin typeface="Calibri"/>
                <a:cs typeface="Calibri"/>
                <a:sym typeface="Calibri"/>
              </a:rPr>
              <a:t>- naming of the threat levels</a:t>
            </a:r>
          </a:p>
          <a:p>
            <a:pPr lvl="3">
              <a:spcBef>
                <a:spcPts val="600"/>
              </a:spcBef>
              <a:buSzPts val="1600"/>
              <a:defRPr/>
            </a:pPr>
            <a:r>
              <a:rPr lang="en-GB" sz="1800" i="1" dirty="0">
                <a:latin typeface="Calibri"/>
                <a:cs typeface="Calibri"/>
                <a:sym typeface="Calibri"/>
              </a:rPr>
              <a:t>	- structure and content of the messages</a:t>
            </a:r>
          </a:p>
          <a:p>
            <a:pPr lvl="3">
              <a:spcBef>
                <a:spcPts val="600"/>
              </a:spcBef>
              <a:buSzPts val="1600"/>
              <a:defRPr/>
            </a:pPr>
            <a:endParaRPr lang="en-GB" sz="1800" i="1" dirty="0">
              <a:latin typeface="Calibri"/>
              <a:cs typeface="Calibri"/>
              <a:sym typeface="Calibri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 panose="020B0604020202020204" pitchFamily="34" charset="0"/>
              <a:buChar char="•"/>
              <a:tabLst/>
              <a:defRPr/>
            </a:pPr>
            <a:r>
              <a:rPr lang="en-GB" sz="1800" dirty="0">
                <a:latin typeface="Calibri"/>
                <a:cs typeface="Calibri"/>
                <a:sym typeface="Calibri"/>
              </a:rPr>
              <a:t>T</a:t>
            </a:r>
            <a:r>
              <a: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he </a:t>
            </a:r>
            <a:r>
              <a:rPr lang="en-GB" sz="1800" dirty="0">
                <a:latin typeface="Calibri"/>
                <a:cs typeface="Calibri"/>
                <a:sym typeface="Calibri"/>
              </a:rPr>
              <a:t>meeting report contains the main topics discussed and some decisions we took. </a:t>
            </a:r>
          </a:p>
        </p:txBody>
      </p:sp>
    </p:spTree>
    <p:extLst>
      <p:ext uri="{BB962C8B-B14F-4D97-AF65-F5344CB8AC3E}">
        <p14:creationId xmlns:p14="http://schemas.microsoft.com/office/powerpoint/2010/main" val="27936491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>
          <a:extLst>
            <a:ext uri="{FF2B5EF4-FFF2-40B4-BE49-F238E27FC236}">
              <a16:creationId xmlns:a16="http://schemas.microsoft.com/office/drawing/2014/main" id="{10D8489C-37A1-3929-9AAB-8220C72D71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">
            <a:extLst>
              <a:ext uri="{FF2B5EF4-FFF2-40B4-BE49-F238E27FC236}">
                <a16:creationId xmlns:a16="http://schemas.microsoft.com/office/drawing/2014/main" id="{727827D8-4977-0B0E-3DF8-C89C92563567}"/>
              </a:ext>
            </a:extLst>
          </p:cNvPr>
          <p:cNvSpPr txBox="1"/>
          <p:nvPr/>
        </p:nvSpPr>
        <p:spPr>
          <a:xfrm>
            <a:off x="0" y="0"/>
            <a:ext cx="5108028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3200" b="1" dirty="0" err="1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Naming</a:t>
            </a:r>
            <a:r>
              <a:rPr lang="pt-PT" sz="3200" b="1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 </a:t>
            </a:r>
            <a:r>
              <a:rPr lang="pt-PT" sz="3200" b="1" dirty="0" err="1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of</a:t>
            </a:r>
            <a:r>
              <a:rPr lang="pt-PT" sz="3200" b="1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 </a:t>
            </a:r>
            <a:r>
              <a:rPr lang="pt-PT" sz="3200" b="1" dirty="0" err="1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the</a:t>
            </a:r>
            <a:r>
              <a:rPr lang="pt-PT" sz="3200" b="1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 </a:t>
            </a:r>
            <a:r>
              <a:rPr lang="pt-PT" sz="3200" b="1" dirty="0" err="1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threat</a:t>
            </a:r>
            <a:r>
              <a:rPr lang="pt-PT" sz="3200" b="1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 </a:t>
            </a:r>
            <a:r>
              <a:rPr lang="pt-PT" sz="3200" b="1" dirty="0" err="1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levels</a:t>
            </a:r>
            <a:endParaRPr dirty="0"/>
          </a:p>
        </p:txBody>
      </p:sp>
      <p:pic>
        <p:nvPicPr>
          <p:cNvPr id="107" name="Google Shape;107;p4">
            <a:extLst>
              <a:ext uri="{FF2B5EF4-FFF2-40B4-BE49-F238E27FC236}">
                <a16:creationId xmlns:a16="http://schemas.microsoft.com/office/drawing/2014/main" id="{6FDB5E97-34DF-D6C1-AB7C-613F11F48A1A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b="35860"/>
          <a:stretch/>
        </p:blipFill>
        <p:spPr>
          <a:xfrm>
            <a:off x="10768169" y="0"/>
            <a:ext cx="1423831" cy="790113"/>
          </a:xfrm>
          <a:prstGeom prst="rect">
            <a:avLst/>
          </a:prstGeom>
          <a:noFill/>
          <a:ln>
            <a:noFill/>
          </a:ln>
        </p:spPr>
      </p:pic>
      <p:sp>
        <p:nvSpPr>
          <p:cNvPr id="108" name="Google Shape;108;p4">
            <a:extLst>
              <a:ext uri="{FF2B5EF4-FFF2-40B4-BE49-F238E27FC236}">
                <a16:creationId xmlns:a16="http://schemas.microsoft.com/office/drawing/2014/main" id="{DC04EEA4-1D16-D95B-D18B-B3103153B71D}"/>
              </a:ext>
            </a:extLst>
          </p:cNvPr>
          <p:cNvSpPr/>
          <p:nvPr/>
        </p:nvSpPr>
        <p:spPr>
          <a:xfrm>
            <a:off x="462454" y="951419"/>
            <a:ext cx="10951779" cy="3970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indent="-285750">
              <a:spcBef>
                <a:spcPts val="600"/>
              </a:spcBef>
              <a:buSzPts val="1600"/>
              <a:buFont typeface="Arial" panose="020B0604020202020204" pitchFamily="34" charset="0"/>
              <a:buChar char="•"/>
              <a:defRPr/>
            </a:pPr>
            <a:r>
              <a:rPr lang="en-IT" sz="1800" dirty="0"/>
              <a:t>We decided to minimize the changes with respect to the consolidated scheme that was in place for more than 10 years in the NEAM region</a:t>
            </a:r>
          </a:p>
          <a:p>
            <a:pPr>
              <a:spcBef>
                <a:spcPts val="600"/>
              </a:spcBef>
              <a:buSzPts val="1600"/>
              <a:defRPr/>
            </a:pPr>
            <a:endParaRPr lang="en-IT" sz="1800" dirty="0"/>
          </a:p>
          <a:p>
            <a:pPr marL="285750" indent="-285750">
              <a:spcBef>
                <a:spcPts val="600"/>
              </a:spcBef>
              <a:buSzPts val="1600"/>
              <a:buFont typeface="Arial" panose="020B0604020202020204" pitchFamily="34" charset="0"/>
              <a:buChar char="•"/>
              <a:defRPr/>
            </a:pPr>
            <a:r>
              <a:rPr lang="en-IT" sz="1800" dirty="0"/>
              <a:t>Adopt a 3-level scheme (2 threat level + 1 no threat) in order to preserve the well known WATCH, ADVISORY and INFORMATION messages. In particular:</a:t>
            </a:r>
          </a:p>
          <a:p>
            <a:pPr>
              <a:spcBef>
                <a:spcPts val="600"/>
              </a:spcBef>
              <a:buSzPts val="1600"/>
              <a:defRPr/>
            </a:pPr>
            <a:r>
              <a:rPr lang="en-IT" sz="1800" dirty="0"/>
              <a:t>	</a:t>
            </a:r>
            <a:r>
              <a:rPr lang="en-IT" sz="1000" dirty="0"/>
              <a:t>* </a:t>
            </a:r>
            <a:r>
              <a:rPr lang="en-IT" sz="1000" b="1" dirty="0"/>
              <a:t>THREAT OF TSUNAMI INUNDATION </a:t>
            </a:r>
            <a:r>
              <a:rPr lang="en-IT" sz="1000" dirty="0"/>
              <a:t>– TSUNAMI WAVES EXCEEDING 0.5 METERS ABOVE THE TIDE LEVEL ARE POSSIBLE FOR SOME COASTS</a:t>
            </a:r>
          </a:p>
          <a:p>
            <a:pPr>
              <a:spcBef>
                <a:spcPts val="600"/>
              </a:spcBef>
              <a:buSzPts val="1600"/>
              <a:defRPr/>
            </a:pPr>
            <a:endParaRPr lang="en-IT" sz="1000" dirty="0"/>
          </a:p>
          <a:p>
            <a:pPr>
              <a:spcBef>
                <a:spcPts val="600"/>
              </a:spcBef>
              <a:buSzPts val="1600"/>
              <a:defRPr/>
            </a:pPr>
            <a:r>
              <a:rPr lang="en-IT" sz="1000" dirty="0"/>
              <a:t>	</a:t>
            </a:r>
            <a:r>
              <a:rPr lang="en-IT" sz="1000" b="1" dirty="0"/>
              <a:t>* THREAT TO COASTAL MARINE AREAS </a:t>
            </a:r>
            <a:r>
              <a:rPr lang="en-IT" sz="1000" dirty="0"/>
              <a:t>– TSUNAMI WAVES REACHING 0.2 TO 0.5 METERS ABOVE THE TIDE LEVEL ARE POSSIBLE FOR SOME COASTS</a:t>
            </a:r>
          </a:p>
          <a:p>
            <a:pPr>
              <a:spcBef>
                <a:spcPts val="600"/>
              </a:spcBef>
              <a:buSzPts val="1600"/>
              <a:defRPr/>
            </a:pPr>
            <a:endParaRPr lang="en-IT" sz="1000" dirty="0"/>
          </a:p>
          <a:p>
            <a:pPr>
              <a:spcBef>
                <a:spcPts val="600"/>
              </a:spcBef>
              <a:buSzPts val="1600"/>
              <a:defRPr/>
            </a:pPr>
            <a:r>
              <a:rPr lang="en-IT" sz="1000" dirty="0"/>
              <a:t>	* </a:t>
            </a:r>
            <a:r>
              <a:rPr lang="en-IT" sz="1000" b="1" dirty="0"/>
              <a:t>NO TSUNAMI THREAT</a:t>
            </a:r>
            <a:r>
              <a:rPr lang="en-IT" sz="1000" dirty="0"/>
              <a:t> – TSUNAMI WAVES BELOW 0.2 METERS ABOVE THE TIDE LEVEL ARE POSSIBLE FOR SOME COASTS</a:t>
            </a:r>
          </a:p>
          <a:p>
            <a:pPr>
              <a:spcBef>
                <a:spcPts val="600"/>
              </a:spcBef>
              <a:buSzPts val="1600"/>
              <a:defRPr/>
            </a:pPr>
            <a:endParaRPr lang="en-IT" sz="1800" dirty="0"/>
          </a:p>
          <a:p>
            <a:pPr marL="285750" indent="-285750">
              <a:spcBef>
                <a:spcPts val="600"/>
              </a:spcBef>
              <a:buSzPts val="1600"/>
              <a:buFont typeface="Arial" panose="020B0604020202020204" pitchFamily="34" charset="0"/>
              <a:buChar char="•"/>
              <a:defRPr/>
            </a:pPr>
            <a:r>
              <a:rPr lang="en-IT" sz="1800" dirty="0"/>
              <a:t>Several modification of the messages are needed to properly reflect the new threat levels: message templates are in preparation</a:t>
            </a:r>
          </a:p>
        </p:txBody>
      </p:sp>
    </p:spTree>
    <p:extLst>
      <p:ext uri="{BB962C8B-B14F-4D97-AF65-F5344CB8AC3E}">
        <p14:creationId xmlns:p14="http://schemas.microsoft.com/office/powerpoint/2010/main" val="42198109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>
          <a:extLst>
            <a:ext uri="{FF2B5EF4-FFF2-40B4-BE49-F238E27FC236}">
              <a16:creationId xmlns:a16="http://schemas.microsoft.com/office/drawing/2014/main" id="{F5719851-223C-8149-C008-63E1C22D7F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">
            <a:extLst>
              <a:ext uri="{FF2B5EF4-FFF2-40B4-BE49-F238E27FC236}">
                <a16:creationId xmlns:a16="http://schemas.microsoft.com/office/drawing/2014/main" id="{298C40F3-5DE4-4FC9-A392-615840549397}"/>
              </a:ext>
            </a:extLst>
          </p:cNvPr>
          <p:cNvSpPr txBox="1"/>
          <p:nvPr/>
        </p:nvSpPr>
        <p:spPr>
          <a:xfrm>
            <a:off x="0" y="0"/>
            <a:ext cx="6873766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3200" b="1" dirty="0" err="1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Structure</a:t>
            </a:r>
            <a:r>
              <a:rPr lang="pt-PT" sz="3200" b="1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 </a:t>
            </a:r>
            <a:r>
              <a:rPr lang="pt-PT" sz="3200" b="1" dirty="0" err="1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and</a:t>
            </a:r>
            <a:r>
              <a:rPr lang="pt-PT" sz="3200" b="1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 </a:t>
            </a:r>
            <a:r>
              <a:rPr lang="pt-PT" sz="3200" b="1" dirty="0" err="1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content</a:t>
            </a:r>
            <a:r>
              <a:rPr lang="pt-PT" sz="3200" b="1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 </a:t>
            </a:r>
            <a:r>
              <a:rPr lang="pt-PT" sz="3200" b="1" dirty="0" err="1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of</a:t>
            </a:r>
            <a:r>
              <a:rPr lang="pt-PT" sz="3200" b="1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 </a:t>
            </a:r>
            <a:r>
              <a:rPr lang="pt-PT" sz="3200" b="1" dirty="0" err="1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the</a:t>
            </a:r>
            <a:r>
              <a:rPr lang="pt-PT" sz="3200" b="1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 </a:t>
            </a:r>
            <a:r>
              <a:rPr lang="pt-PT" sz="3200" b="1" dirty="0" err="1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messages</a:t>
            </a:r>
            <a:r>
              <a:rPr lang="pt-PT" sz="3200" b="1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 </a:t>
            </a:r>
            <a:endParaRPr dirty="0"/>
          </a:p>
        </p:txBody>
      </p:sp>
      <p:pic>
        <p:nvPicPr>
          <p:cNvPr id="107" name="Google Shape;107;p4">
            <a:extLst>
              <a:ext uri="{FF2B5EF4-FFF2-40B4-BE49-F238E27FC236}">
                <a16:creationId xmlns:a16="http://schemas.microsoft.com/office/drawing/2014/main" id="{27560359-0FEC-1951-970E-B86A8EB5AEDD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b="35860"/>
          <a:stretch/>
        </p:blipFill>
        <p:spPr>
          <a:xfrm>
            <a:off x="10768169" y="0"/>
            <a:ext cx="1423831" cy="790113"/>
          </a:xfrm>
          <a:prstGeom prst="rect">
            <a:avLst/>
          </a:prstGeom>
          <a:noFill/>
          <a:ln>
            <a:noFill/>
          </a:ln>
        </p:spPr>
      </p:pic>
      <p:sp>
        <p:nvSpPr>
          <p:cNvPr id="108" name="Google Shape;108;p4">
            <a:extLst>
              <a:ext uri="{FF2B5EF4-FFF2-40B4-BE49-F238E27FC236}">
                <a16:creationId xmlns:a16="http://schemas.microsoft.com/office/drawing/2014/main" id="{F7ABCD00-C4BE-75DD-EDEB-350641981DB2}"/>
              </a:ext>
            </a:extLst>
          </p:cNvPr>
          <p:cNvSpPr/>
          <p:nvPr/>
        </p:nvSpPr>
        <p:spPr>
          <a:xfrm>
            <a:off x="462454" y="951419"/>
            <a:ext cx="10951779" cy="4462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spcBef>
                <a:spcPts val="600"/>
              </a:spcBef>
              <a:buSzPts val="1600"/>
              <a:defRPr/>
            </a:pPr>
            <a:endParaRPr lang="en-IT" sz="1800" dirty="0"/>
          </a:p>
        </p:txBody>
      </p:sp>
      <p:sp>
        <p:nvSpPr>
          <p:cNvPr id="2" name="Google Shape;108;p4">
            <a:extLst>
              <a:ext uri="{FF2B5EF4-FFF2-40B4-BE49-F238E27FC236}">
                <a16:creationId xmlns:a16="http://schemas.microsoft.com/office/drawing/2014/main" id="{3B82637F-463E-1870-C21B-0D1BD5A9BC89}"/>
              </a:ext>
            </a:extLst>
          </p:cNvPr>
          <p:cNvSpPr/>
          <p:nvPr/>
        </p:nvSpPr>
        <p:spPr>
          <a:xfrm>
            <a:off x="462454" y="951419"/>
            <a:ext cx="10951779" cy="32008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spcBef>
                <a:spcPts val="600"/>
              </a:spcBef>
              <a:buSzPts val="1600"/>
              <a:defRPr/>
            </a:pPr>
            <a:r>
              <a:rPr lang="en-IT" sz="1800" dirty="0"/>
              <a:t>Beside the implementation of threat level, there are several open issues:</a:t>
            </a:r>
          </a:p>
          <a:p>
            <a:pPr>
              <a:spcBef>
                <a:spcPts val="600"/>
              </a:spcBef>
              <a:buSzPts val="1600"/>
              <a:defRPr/>
            </a:pPr>
            <a:endParaRPr lang="en-IT" sz="1800" dirty="0"/>
          </a:p>
          <a:p>
            <a:pPr marL="285750" indent="-285750">
              <a:spcBef>
                <a:spcPts val="600"/>
              </a:spcBef>
              <a:buSzPts val="1600"/>
              <a:buFont typeface="Arial" panose="020B0604020202020204" pitchFamily="34" charset="0"/>
              <a:buChar char="•"/>
              <a:defRPr/>
            </a:pPr>
            <a:endParaRPr lang="en-IT" sz="1800" dirty="0"/>
          </a:p>
          <a:p>
            <a:pPr marL="285750" indent="-285750">
              <a:spcBef>
                <a:spcPts val="600"/>
              </a:spcBef>
              <a:buSzPts val="1600"/>
              <a:buFont typeface="Arial" panose="020B0604020202020204" pitchFamily="34" charset="0"/>
              <a:buChar char="•"/>
              <a:defRPr/>
            </a:pPr>
            <a:r>
              <a:rPr lang="en-IT" sz="1800" i="1" dirty="0"/>
              <a:t>Opportunity to simplify the messages and/or rearranging the information</a:t>
            </a:r>
          </a:p>
          <a:p>
            <a:pPr>
              <a:spcBef>
                <a:spcPts val="600"/>
              </a:spcBef>
              <a:buSzPts val="1600"/>
              <a:defRPr/>
            </a:pPr>
            <a:endParaRPr lang="en-IT" sz="1800" i="1" dirty="0"/>
          </a:p>
          <a:p>
            <a:pPr marL="285750" indent="-285750">
              <a:spcBef>
                <a:spcPts val="600"/>
              </a:spcBef>
              <a:buSzPts val="1600"/>
              <a:buFont typeface="Arial" panose="020B0604020202020204" pitchFamily="34" charset="0"/>
              <a:buChar char="•"/>
              <a:defRPr/>
            </a:pPr>
            <a:r>
              <a:rPr lang="en-IT" sz="1800" i="1" dirty="0"/>
              <a:t>Sea level observations and analysis (e.g. </a:t>
            </a:r>
            <a:r>
              <a:rPr lang="en-GB" sz="1800" b="0" i="1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whether reporting or not the polarity of measurements)</a:t>
            </a:r>
            <a:endParaRPr lang="en-IT" sz="1800" i="1" dirty="0"/>
          </a:p>
          <a:p>
            <a:pPr>
              <a:spcBef>
                <a:spcPts val="600"/>
              </a:spcBef>
              <a:buSzPts val="1600"/>
              <a:defRPr/>
            </a:pPr>
            <a:endParaRPr lang="en-IT" sz="1800" i="1" dirty="0"/>
          </a:p>
          <a:p>
            <a:pPr marL="285750" indent="-285750">
              <a:spcBef>
                <a:spcPts val="600"/>
              </a:spcBef>
              <a:buSzPts val="1600"/>
              <a:buFont typeface="Arial" panose="020B0604020202020204" pitchFamily="34" charset="0"/>
              <a:buChar char="•"/>
              <a:defRPr/>
            </a:pPr>
            <a:r>
              <a:rPr lang="en-IT" sz="1800" i="1" dirty="0"/>
              <a:t>Adoption of electronic format to be used among TSPs and NTWCs (json, xml,...): project EPOS ON will help on this matter</a:t>
            </a:r>
          </a:p>
        </p:txBody>
      </p:sp>
    </p:spTree>
    <p:extLst>
      <p:ext uri="{BB962C8B-B14F-4D97-AF65-F5344CB8AC3E}">
        <p14:creationId xmlns:p14="http://schemas.microsoft.com/office/powerpoint/2010/main" val="36450325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638F0B9-01A9-8A45-8B61-267A187E9269}"/>
              </a:ext>
            </a:extLst>
          </p:cNvPr>
          <p:cNvSpPr txBox="1"/>
          <p:nvPr/>
        </p:nvSpPr>
        <p:spPr>
          <a:xfrm>
            <a:off x="3582296" y="3001383"/>
            <a:ext cx="52838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i="1" dirty="0"/>
              <a:t>Thank you for your attention</a:t>
            </a:r>
          </a:p>
        </p:txBody>
      </p:sp>
    </p:spTree>
    <p:extLst>
      <p:ext uri="{BB962C8B-B14F-4D97-AF65-F5344CB8AC3E}">
        <p14:creationId xmlns:p14="http://schemas.microsoft.com/office/powerpoint/2010/main" val="41409578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f8e024d6-51f2-471b-ac2c-b1117d65062e}" enabled="1" method="Standard" siteId="{1d4fae52-39b3-4bfa-b0b3-022956b11194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1781</TotalTime>
  <Words>434</Words>
  <Application>Microsoft Office PowerPoint</Application>
  <PresentationFormat>Widescreen</PresentationFormat>
  <Paragraphs>48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Update on Tsunami Threat Level Implementation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Report by Task Team on Operations</dc:title>
  <dc:creator>Microsoft Office User</dc:creator>
  <cp:lastModifiedBy>Chang Seng, Denis</cp:lastModifiedBy>
  <cp:revision>34</cp:revision>
  <dcterms:created xsi:type="dcterms:W3CDTF">2024-02-01T14:35:45Z</dcterms:created>
  <dcterms:modified xsi:type="dcterms:W3CDTF">2025-05-14T08:13:12Z</dcterms:modified>
</cp:coreProperties>
</file>