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4" r:id="rId6"/>
    <p:sldId id="262" r:id="rId7"/>
    <p:sldId id="260" r:id="rId8"/>
    <p:sldId id="265" r:id="rId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40"/>
  </p:normalViewPr>
  <p:slideViewPr>
    <p:cSldViewPr snapToGrid="0">
      <p:cViewPr varScale="1">
        <p:scale>
          <a:sx n="65" d="100"/>
          <a:sy n="65" d="100"/>
        </p:scale>
        <p:origin x="102"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B7137187-16E4-1ED1-85D2-EDCE15F82CC8}"/>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5" name="Marcador de pie de página 4">
            <a:extLst>
              <a:ext uri="{FF2B5EF4-FFF2-40B4-BE49-F238E27FC236}">
                <a16:creationId xmlns:a16="http://schemas.microsoft.com/office/drawing/2014/main" id="{7FB879FB-C5F7-F67A-2D26-E9397C96A1C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BDF8B5-A29F-F799-32E0-D953B834AB85}"/>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pic>
        <p:nvPicPr>
          <p:cNvPr id="3" name="Imagen 2">
            <a:extLst>
              <a:ext uri="{FF2B5EF4-FFF2-40B4-BE49-F238E27FC236}">
                <a16:creationId xmlns:a16="http://schemas.microsoft.com/office/drawing/2014/main" id="{00EA51E4-149A-BE9C-89C0-37AF1D9146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701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1123B6-E7C5-6516-7AA8-2DAAB90F40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EE01F00E-6A8D-664B-316E-F5E70B2088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483CE0E7-0CA2-3787-3764-A85F9D3D0A5B}"/>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5" name="Marcador de pie de página 4">
            <a:extLst>
              <a:ext uri="{FF2B5EF4-FFF2-40B4-BE49-F238E27FC236}">
                <a16:creationId xmlns:a16="http://schemas.microsoft.com/office/drawing/2014/main" id="{ABAF6D16-C787-294E-2629-D7E8EE490435}"/>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2D494F0-A230-A504-55B8-15F1A313DC5A}"/>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18289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34807888-B127-E5F1-0DDC-883CC4034677}"/>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6" name="Marcador de pie de página 5">
            <a:extLst>
              <a:ext uri="{FF2B5EF4-FFF2-40B4-BE49-F238E27FC236}">
                <a16:creationId xmlns:a16="http://schemas.microsoft.com/office/drawing/2014/main" id="{FC84589C-9C7F-2389-A1C7-E4CCA185C0A6}"/>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A6E63AD-F47D-C970-A83F-E95F51D5E4AD}"/>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pic>
        <p:nvPicPr>
          <p:cNvPr id="3" name="Imagen 2">
            <a:extLst>
              <a:ext uri="{FF2B5EF4-FFF2-40B4-BE49-F238E27FC236}">
                <a16:creationId xmlns:a16="http://schemas.microsoft.com/office/drawing/2014/main" id="{553EC7FF-C5A2-2BD2-5CB4-21294210BF0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21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90D738-D927-F3B6-C287-20B5BE15821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379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EA563D-5AD4-B987-CBA1-F96E15E2334C}"/>
              </a:ext>
            </a:extLst>
          </p:cNvPr>
          <p:cNvPicPr>
            <a:picLocks noChangeAspect="1"/>
          </p:cNvPicPr>
          <p:nvPr userDrawn="1"/>
        </p:nvPicPr>
        <p:blipFill>
          <a:blip r:embed="rId2"/>
          <a:stretch>
            <a:fillRect/>
          </a:stretch>
        </p:blipFill>
        <p:spPr>
          <a:xfrm>
            <a:off x="0" y="-1"/>
            <a:ext cx="12192000" cy="6997699"/>
          </a:xfrm>
          <a:prstGeom prst="rect">
            <a:avLst/>
          </a:prstGeom>
        </p:spPr>
      </p:pic>
    </p:spTree>
    <p:extLst>
      <p:ext uri="{BB962C8B-B14F-4D97-AF65-F5344CB8AC3E}">
        <p14:creationId xmlns:p14="http://schemas.microsoft.com/office/powerpoint/2010/main" val="382885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9691-BB20-1692-C960-45330E798C6A}"/>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BCC4E4B8-26C6-7D02-EDC7-DA0BA2D3B083}"/>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4" name="Marcador de pie de página 3">
            <a:extLst>
              <a:ext uri="{FF2B5EF4-FFF2-40B4-BE49-F238E27FC236}">
                <a16:creationId xmlns:a16="http://schemas.microsoft.com/office/drawing/2014/main" id="{0201B09B-7E67-62F0-48D7-A96487D4CDF9}"/>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FBC5AE0D-23A6-0938-6BE7-C17ED401DE70}"/>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245335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1B3A78-FD83-33B7-E339-7112415ED6FB}"/>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3" name="Marcador de pie de página 2">
            <a:extLst>
              <a:ext uri="{FF2B5EF4-FFF2-40B4-BE49-F238E27FC236}">
                <a16:creationId xmlns:a16="http://schemas.microsoft.com/office/drawing/2014/main" id="{AF89B54F-6C3E-2336-7C5F-DC912316BCEB}"/>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BE9F9C13-61D9-B003-4DDC-9C7E2485319D}"/>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68622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85DA6-D85E-F859-E704-487B15841F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CB380776-C2F5-FBE1-C7E3-5F6B8758E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C398D9BE-E17D-D138-B8C1-2A031C4B4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DC30F4-BA5F-A2EF-3083-B7E219EC303D}"/>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6" name="Marcador de pie de página 5">
            <a:extLst>
              <a:ext uri="{FF2B5EF4-FFF2-40B4-BE49-F238E27FC236}">
                <a16:creationId xmlns:a16="http://schemas.microsoft.com/office/drawing/2014/main" id="{222FF6E7-5C6D-E1CB-3954-41B78A81A7F1}"/>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50A17D8-76E4-ABCB-D2C7-7FE55EBC6CFA}"/>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66805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1CD8D-DE14-548A-FB2D-B1D2C48FFF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9411A8F7-0315-A5A9-9D59-6AD847E35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A8C4CA4-86F7-7074-3EE8-5A9D95631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FA7B559-5852-FA48-B52B-2C1F1F0A15A2}"/>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6" name="Marcador de pie de página 5">
            <a:extLst>
              <a:ext uri="{FF2B5EF4-FFF2-40B4-BE49-F238E27FC236}">
                <a16:creationId xmlns:a16="http://schemas.microsoft.com/office/drawing/2014/main" id="{6F7C7D22-A2C6-9CCC-494A-0434FBC7009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E8CD46C-4FF5-FFFC-ECD8-54CDD18503F2}"/>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77224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5CBC70-D1AC-E7F8-8747-15770B19D45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FCF95248-C814-75CD-0504-C8D4756162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5EA7770-BD4A-F57B-1A08-0DE43B1D2686}"/>
              </a:ext>
            </a:extLst>
          </p:cNvPr>
          <p:cNvSpPr>
            <a:spLocks noGrp="1"/>
          </p:cNvSpPr>
          <p:nvPr>
            <p:ph type="dt" sz="half" idx="10"/>
          </p:nvPr>
        </p:nvSpPr>
        <p:spPr/>
        <p:txBody>
          <a:bodyPr/>
          <a:lstStyle/>
          <a:p>
            <a:fld id="{90FD7B2E-0614-DE4C-80E0-AAC267259507}" type="datetimeFigureOut">
              <a:rPr lang="es-ES_tradnl" smtClean="0"/>
              <a:t>05/02/2025</a:t>
            </a:fld>
            <a:endParaRPr lang="es-ES_tradnl"/>
          </a:p>
        </p:txBody>
      </p:sp>
      <p:sp>
        <p:nvSpPr>
          <p:cNvPr id="5" name="Marcador de pie de página 4">
            <a:extLst>
              <a:ext uri="{FF2B5EF4-FFF2-40B4-BE49-F238E27FC236}">
                <a16:creationId xmlns:a16="http://schemas.microsoft.com/office/drawing/2014/main" id="{226BA72F-271A-84E5-CF5A-7392911FF71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9451109-7B5E-CC59-B661-FA2ABFA22664}"/>
              </a:ext>
            </a:extLst>
          </p:cNvPr>
          <p:cNvSpPr>
            <a:spLocks noGrp="1"/>
          </p:cNvSpPr>
          <p:nvPr>
            <p:ph type="sldNum" sz="quarter" idx="12"/>
          </p:nvPr>
        </p:nvSpPr>
        <p:spPr/>
        <p:txBody>
          <a:body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157184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9C21943-BE4D-0195-BCFD-2FD8C3D3A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C3ED1539-DAB3-2A26-BBEC-94DEBFC65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8F5E706-B8A2-4ABB-7973-E8BF733D1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D7B2E-0614-DE4C-80E0-AAC267259507}" type="datetimeFigureOut">
              <a:rPr lang="es-ES_tradnl" smtClean="0"/>
              <a:t>05/02/2025</a:t>
            </a:fld>
            <a:endParaRPr lang="es-ES_tradnl"/>
          </a:p>
        </p:txBody>
      </p:sp>
      <p:sp>
        <p:nvSpPr>
          <p:cNvPr id="5" name="Marcador de pie de página 4">
            <a:extLst>
              <a:ext uri="{FF2B5EF4-FFF2-40B4-BE49-F238E27FC236}">
                <a16:creationId xmlns:a16="http://schemas.microsoft.com/office/drawing/2014/main" id="{DA64E8AF-4ED8-8570-B642-F2DF345DB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077988E6-0BD8-4D58-D309-38195EF095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F51AC-9BBF-A84B-B3FE-3110068A2705}" type="slidenum">
              <a:rPr lang="es-ES_tradnl" smtClean="0"/>
              <a:t>‹Nº›</a:t>
            </a:fld>
            <a:endParaRPr lang="es-ES_tradnl"/>
          </a:p>
        </p:txBody>
      </p:sp>
    </p:spTree>
    <p:extLst>
      <p:ext uri="{BB962C8B-B14F-4D97-AF65-F5344CB8AC3E}">
        <p14:creationId xmlns:p14="http://schemas.microsoft.com/office/powerpoint/2010/main" val="120708292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3.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10.jp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43CDD-5CFB-A24A-D01E-8A7A991C6B1D}"/>
              </a:ext>
            </a:extLst>
          </p:cNvPr>
          <p:cNvPicPr>
            <a:picLocks noChangeAspect="1"/>
          </p:cNvPicPr>
          <p:nvPr/>
        </p:nvPicPr>
        <p:blipFill rotWithShape="1">
          <a:blip r:embed="rId2"/>
          <a:srcRect b="16725"/>
          <a:stretch/>
        </p:blipFill>
        <p:spPr>
          <a:xfrm>
            <a:off x="4993914" y="5705881"/>
            <a:ext cx="1039861" cy="924991"/>
          </a:xfrm>
          <a:prstGeom prst="rect">
            <a:avLst/>
          </a:prstGeom>
        </p:spPr>
      </p:pic>
      <p:pic>
        <p:nvPicPr>
          <p:cNvPr id="3" name="Imagen 2">
            <a:extLst>
              <a:ext uri="{FF2B5EF4-FFF2-40B4-BE49-F238E27FC236}">
                <a16:creationId xmlns:a16="http://schemas.microsoft.com/office/drawing/2014/main" id="{3FC4020F-B284-E921-DC7D-FE07F8919822}"/>
              </a:ext>
            </a:extLst>
          </p:cNvPr>
          <p:cNvPicPr>
            <a:picLocks noChangeAspect="1"/>
          </p:cNvPicPr>
          <p:nvPr/>
        </p:nvPicPr>
        <p:blipFill>
          <a:blip r:embed="rId3"/>
          <a:stretch>
            <a:fillRect/>
          </a:stretch>
        </p:blipFill>
        <p:spPr>
          <a:xfrm>
            <a:off x="6292466" y="5705881"/>
            <a:ext cx="1013218" cy="1013218"/>
          </a:xfrm>
          <a:prstGeom prst="rect">
            <a:avLst/>
          </a:prstGeom>
        </p:spPr>
      </p:pic>
      <p:pic>
        <p:nvPicPr>
          <p:cNvPr id="4" name="Imagen 3">
            <a:extLst>
              <a:ext uri="{FF2B5EF4-FFF2-40B4-BE49-F238E27FC236}">
                <a16:creationId xmlns:a16="http://schemas.microsoft.com/office/drawing/2014/main" id="{D24774B4-8784-FA14-8EB7-D302D81C4AB3}"/>
              </a:ext>
            </a:extLst>
          </p:cNvPr>
          <p:cNvPicPr>
            <a:picLocks noChangeAspect="1"/>
          </p:cNvPicPr>
          <p:nvPr/>
        </p:nvPicPr>
        <p:blipFill>
          <a:blip r:embed="rId4"/>
          <a:stretch>
            <a:fillRect/>
          </a:stretch>
        </p:blipFill>
        <p:spPr>
          <a:xfrm>
            <a:off x="7719222" y="5705880"/>
            <a:ext cx="597799" cy="1013219"/>
          </a:xfrm>
          <a:prstGeom prst="rect">
            <a:avLst/>
          </a:prstGeom>
        </p:spPr>
      </p:pic>
      <p:pic>
        <p:nvPicPr>
          <p:cNvPr id="5" name="Imagen 4">
            <a:extLst>
              <a:ext uri="{FF2B5EF4-FFF2-40B4-BE49-F238E27FC236}">
                <a16:creationId xmlns:a16="http://schemas.microsoft.com/office/drawing/2014/main" id="{EFB0E3E2-561C-E245-7ABB-50AAF06DBF01}"/>
              </a:ext>
            </a:extLst>
          </p:cNvPr>
          <p:cNvPicPr>
            <a:picLocks noChangeAspect="1"/>
          </p:cNvPicPr>
          <p:nvPr/>
        </p:nvPicPr>
        <p:blipFill>
          <a:blip r:embed="rId5"/>
          <a:stretch>
            <a:fillRect/>
          </a:stretch>
        </p:blipFill>
        <p:spPr>
          <a:xfrm>
            <a:off x="3874978" y="5661767"/>
            <a:ext cx="1013218" cy="1013218"/>
          </a:xfrm>
          <a:prstGeom prst="rect">
            <a:avLst/>
          </a:prstGeom>
        </p:spPr>
      </p:pic>
      <p:sp>
        <p:nvSpPr>
          <p:cNvPr id="6" name="Título 1">
            <a:extLst>
              <a:ext uri="{FF2B5EF4-FFF2-40B4-BE49-F238E27FC236}">
                <a16:creationId xmlns:a16="http://schemas.microsoft.com/office/drawing/2014/main" id="{4D32DF45-BF07-83AE-860B-8DED4699CD83}"/>
              </a:ext>
            </a:extLst>
          </p:cNvPr>
          <p:cNvSpPr txBox="1">
            <a:spLocks/>
          </p:cNvSpPr>
          <p:nvPr/>
        </p:nvSpPr>
        <p:spPr>
          <a:xfrm>
            <a:off x="852948" y="1856719"/>
            <a:ext cx="10486103" cy="19062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dirty="0">
                <a:effectLst>
                  <a:outerShdw blurRad="38100" dist="38100" dir="2700000" algn="tl">
                    <a:srgbClr val="000000">
                      <a:alpha val="43137"/>
                    </a:srgbClr>
                  </a:outerShdw>
                </a:effectLst>
                <a:latin typeface="Arial Black" panose="020B0A04020102020204" pitchFamily="34" charset="0"/>
              </a:rPr>
              <a:t>SOUTH EAST PACIFIC WORKING GROUP</a:t>
            </a:r>
            <a:br>
              <a:rPr lang="es-ES" sz="3600" dirty="0">
                <a:effectLst>
                  <a:outerShdw blurRad="38100" dist="38100" dir="2700000" algn="tl">
                    <a:srgbClr val="000000">
                      <a:alpha val="43137"/>
                    </a:srgbClr>
                  </a:outerShdw>
                </a:effectLst>
                <a:latin typeface="Arial Black" panose="020B0A04020102020204" pitchFamily="34" charset="0"/>
              </a:rPr>
            </a:br>
            <a:r>
              <a:rPr lang="es-ES" sz="3600" dirty="0">
                <a:effectLst>
                  <a:outerShdw blurRad="38100" dist="38100" dir="2700000" algn="tl">
                    <a:srgbClr val="000000">
                      <a:alpha val="43137"/>
                    </a:srgbClr>
                  </a:outerShdw>
                </a:effectLst>
                <a:latin typeface="Arial Black" panose="020B0A04020102020204" pitchFamily="34" charset="0"/>
              </a:rPr>
              <a:t>(SEP –WG)</a:t>
            </a:r>
            <a:br>
              <a:rPr lang="es-ES" sz="3600" dirty="0">
                <a:effectLst>
                  <a:outerShdw blurRad="38100" dist="38100" dir="2700000" algn="tl">
                    <a:srgbClr val="000000">
                      <a:alpha val="43137"/>
                    </a:srgbClr>
                  </a:outerShdw>
                </a:effectLst>
                <a:latin typeface="Arial Black" panose="020B0A04020102020204" pitchFamily="34" charset="0"/>
              </a:rPr>
            </a:br>
            <a:r>
              <a:rPr lang="es-ES" sz="3600" dirty="0">
                <a:effectLst>
                  <a:outerShdw blurRad="38100" dist="38100" dir="2700000" algn="tl">
                    <a:srgbClr val="000000">
                      <a:alpha val="43137"/>
                    </a:srgbClr>
                  </a:outerShdw>
                </a:effectLst>
                <a:latin typeface="Arial Black" panose="020B0A04020102020204" pitchFamily="34" charset="0"/>
              </a:rPr>
              <a:t>REPORT</a:t>
            </a:r>
            <a:endParaRPr lang="es-EC" sz="3600" dirty="0">
              <a:effectLst>
                <a:outerShdw blurRad="38100" dist="38100" dir="2700000" algn="tl">
                  <a:srgbClr val="000000">
                    <a:alpha val="43137"/>
                  </a:srgbClr>
                </a:outerShdw>
              </a:effectLst>
              <a:latin typeface="Arial Black" panose="020B0A04020102020204" pitchFamily="34" charset="0"/>
            </a:endParaRPr>
          </a:p>
        </p:txBody>
      </p:sp>
      <p:sp>
        <p:nvSpPr>
          <p:cNvPr id="7" name="Subtítulo 2">
            <a:extLst>
              <a:ext uri="{FF2B5EF4-FFF2-40B4-BE49-F238E27FC236}">
                <a16:creationId xmlns:a16="http://schemas.microsoft.com/office/drawing/2014/main" id="{54FF64A8-DCAB-20F5-C45E-0E8B406F2223}"/>
              </a:ext>
            </a:extLst>
          </p:cNvPr>
          <p:cNvSpPr txBox="1">
            <a:spLocks/>
          </p:cNvSpPr>
          <p:nvPr/>
        </p:nvSpPr>
        <p:spPr>
          <a:xfrm>
            <a:off x="4409528" y="4900106"/>
            <a:ext cx="3277989" cy="586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Chair Leonardo Alvarado</a:t>
            </a:r>
          </a:p>
          <a:p>
            <a:pPr marL="0" indent="0" algn="ctr">
              <a:buNone/>
            </a:pPr>
            <a:r>
              <a:rPr lang="es-E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Vice - Chair Lorena Márquez</a:t>
            </a:r>
            <a:endParaRPr lang="es-EC"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E8C5F6A9-0ED0-2ED3-CA8C-40AB2D4C02DF}"/>
              </a:ext>
            </a:extLst>
          </p:cNvPr>
          <p:cNvSpPr txBox="1"/>
          <p:nvPr/>
        </p:nvSpPr>
        <p:spPr>
          <a:xfrm>
            <a:off x="3874978" y="3812486"/>
            <a:ext cx="4442043" cy="854080"/>
          </a:xfrm>
          <a:prstGeom prst="rect">
            <a:avLst/>
          </a:prstGeom>
          <a:noFill/>
        </p:spPr>
        <p:txBody>
          <a:bodyPr wrap="square">
            <a:spAutoFit/>
          </a:bodyPr>
          <a:lstStyle/>
          <a:p>
            <a:pPr marR="2540" algn="r">
              <a:spcBef>
                <a:spcPts val="915"/>
              </a:spcBef>
              <a:spcAft>
                <a:spcPts val="0"/>
              </a:spcAft>
            </a:pPr>
            <a:r>
              <a:rPr lang="en-US" sz="24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ICG/PTWS</a:t>
            </a:r>
            <a:r>
              <a:rPr lang="en-US" sz="2400" spc="-4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XXX</a:t>
            </a:r>
            <a:r>
              <a:rPr lang="en-US" sz="2400" spc="-45"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I  Meeting</a:t>
            </a:r>
          </a:p>
          <a:p>
            <a:pPr marR="2540" algn="ctr">
              <a:spcBef>
                <a:spcPts val="915"/>
              </a:spcBef>
              <a:spcAft>
                <a:spcPts val="0"/>
              </a:spcAft>
            </a:pPr>
            <a:r>
              <a:rPr lang="en-US" sz="1600" spc="-45"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Beijing ,  7</a:t>
            </a:r>
            <a:r>
              <a:rPr lang="en-US" sz="16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- 11</a:t>
            </a:r>
            <a:r>
              <a:rPr lang="en-US" sz="1600" spc="-3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April</a:t>
            </a:r>
            <a:r>
              <a:rPr lang="en-US" sz="1600" spc="-35"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t>
            </a:r>
            <a:r>
              <a:rPr lang="en-US" sz="1600" spc="-2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2025</a:t>
            </a:r>
            <a:endParaRPr lang="es-EC" sz="16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Tree>
    <p:extLst>
      <p:ext uri="{BB962C8B-B14F-4D97-AF65-F5344CB8AC3E}">
        <p14:creationId xmlns:p14="http://schemas.microsoft.com/office/powerpoint/2010/main" val="212803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62112F-06D8-085F-0F27-804C5071531F}"/>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648700" y="1373823"/>
            <a:ext cx="1440199" cy="948827"/>
          </a:xfrm>
          <a:prstGeom prst="rect">
            <a:avLst/>
          </a:prstGeom>
        </p:spPr>
      </p:pic>
      <p:pic>
        <p:nvPicPr>
          <p:cNvPr id="3" name="Imagen 2">
            <a:extLst>
              <a:ext uri="{FF2B5EF4-FFF2-40B4-BE49-F238E27FC236}">
                <a16:creationId xmlns:a16="http://schemas.microsoft.com/office/drawing/2014/main" id="{CC0E78D5-CCCA-C42E-8528-D06539EDC356}"/>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660145" y="2417725"/>
            <a:ext cx="1440000" cy="950400"/>
          </a:xfrm>
          <a:prstGeom prst="rect">
            <a:avLst/>
          </a:prstGeom>
        </p:spPr>
      </p:pic>
      <p:pic>
        <p:nvPicPr>
          <p:cNvPr id="4" name="Imagen 3">
            <a:extLst>
              <a:ext uri="{FF2B5EF4-FFF2-40B4-BE49-F238E27FC236}">
                <a16:creationId xmlns:a16="http://schemas.microsoft.com/office/drawing/2014/main" id="{800808FC-0B28-3D6D-6236-4D0713937884}"/>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660250" y="3463200"/>
            <a:ext cx="1440000" cy="950400"/>
          </a:xfrm>
          <a:prstGeom prst="rect">
            <a:avLst/>
          </a:prstGeom>
        </p:spPr>
      </p:pic>
      <p:pic>
        <p:nvPicPr>
          <p:cNvPr id="5" name="Imagen 4">
            <a:extLst>
              <a:ext uri="{FF2B5EF4-FFF2-40B4-BE49-F238E27FC236}">
                <a16:creationId xmlns:a16="http://schemas.microsoft.com/office/drawing/2014/main" id="{FF3DF6EB-A29A-0828-565B-12628F66354F}"/>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660243" y="4496120"/>
            <a:ext cx="1440000" cy="950400"/>
          </a:xfrm>
          <a:prstGeom prst="rect">
            <a:avLst/>
          </a:prstGeom>
        </p:spPr>
      </p:pic>
      <p:pic>
        <p:nvPicPr>
          <p:cNvPr id="6" name="Imagen 5">
            <a:extLst>
              <a:ext uri="{FF2B5EF4-FFF2-40B4-BE49-F238E27FC236}">
                <a16:creationId xmlns:a16="http://schemas.microsoft.com/office/drawing/2014/main" id="{51EA86CD-AF44-AE2B-73B4-CA286F13A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0572" y="1373823"/>
            <a:ext cx="7342638" cy="4894504"/>
          </a:xfrm>
          <a:prstGeom prst="rect">
            <a:avLst/>
          </a:prstGeom>
        </p:spPr>
      </p:pic>
      <p:sp>
        <p:nvSpPr>
          <p:cNvPr id="7" name="CuadroTexto 6">
            <a:extLst>
              <a:ext uri="{FF2B5EF4-FFF2-40B4-BE49-F238E27FC236}">
                <a16:creationId xmlns:a16="http://schemas.microsoft.com/office/drawing/2014/main" id="{AAC79C54-5EF8-049D-1F77-BE7B5022F3B2}"/>
              </a:ext>
            </a:extLst>
          </p:cNvPr>
          <p:cNvSpPr txBox="1"/>
          <p:nvPr/>
        </p:nvSpPr>
        <p:spPr>
          <a:xfrm>
            <a:off x="880845" y="3665128"/>
            <a:ext cx="1568971" cy="461665"/>
          </a:xfrm>
          <a:prstGeom prst="rect">
            <a:avLst/>
          </a:prstGeom>
          <a:noFill/>
        </p:spPr>
        <p:txBody>
          <a:bodyPr wrap="square">
            <a:spAutoFit/>
          </a:bodyPr>
          <a:lstStyle/>
          <a:p>
            <a:pPr marR="2540" algn="r">
              <a:spcBef>
                <a:spcPts val="915"/>
              </a:spcBef>
              <a:spcAft>
                <a:spcPts val="0"/>
              </a:spcAft>
            </a:pP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Ecuador</a:t>
            </a:r>
            <a:endParaRPr lang="es-EC" sz="16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
        <p:nvSpPr>
          <p:cNvPr id="8" name="CuadroTexto 7">
            <a:extLst>
              <a:ext uri="{FF2B5EF4-FFF2-40B4-BE49-F238E27FC236}">
                <a16:creationId xmlns:a16="http://schemas.microsoft.com/office/drawing/2014/main" id="{5DAC8F28-0F7D-154F-DA56-3F489704F34C}"/>
              </a:ext>
            </a:extLst>
          </p:cNvPr>
          <p:cNvSpPr txBox="1"/>
          <p:nvPr/>
        </p:nvSpPr>
        <p:spPr>
          <a:xfrm>
            <a:off x="1355754" y="1617403"/>
            <a:ext cx="1094062" cy="461665"/>
          </a:xfrm>
          <a:prstGeom prst="rect">
            <a:avLst/>
          </a:prstGeom>
          <a:noFill/>
        </p:spPr>
        <p:txBody>
          <a:bodyPr wrap="square">
            <a:spAutoFit/>
          </a:bodyPr>
          <a:lstStyle/>
          <a:p>
            <a:pPr marR="2540" algn="r">
              <a:spcBef>
                <a:spcPts val="915"/>
              </a:spcBef>
              <a:spcAft>
                <a:spcPts val="0"/>
              </a:spcAft>
            </a:pP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Chile</a:t>
            </a:r>
            <a:endParaRPr lang="es-EC" sz="16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
        <p:nvSpPr>
          <p:cNvPr id="9" name="CuadroTexto 8">
            <a:extLst>
              <a:ext uri="{FF2B5EF4-FFF2-40B4-BE49-F238E27FC236}">
                <a16:creationId xmlns:a16="http://schemas.microsoft.com/office/drawing/2014/main" id="{D04C959E-4D45-5F00-E18D-24003A1E48E5}"/>
              </a:ext>
            </a:extLst>
          </p:cNvPr>
          <p:cNvSpPr txBox="1"/>
          <p:nvPr/>
        </p:nvSpPr>
        <p:spPr>
          <a:xfrm>
            <a:off x="588727" y="2662092"/>
            <a:ext cx="1866690" cy="461665"/>
          </a:xfrm>
          <a:prstGeom prst="rect">
            <a:avLst/>
          </a:prstGeom>
          <a:noFill/>
        </p:spPr>
        <p:txBody>
          <a:bodyPr wrap="square">
            <a:spAutoFit/>
          </a:bodyPr>
          <a:lstStyle/>
          <a:p>
            <a:pPr marR="2540" algn="r">
              <a:spcBef>
                <a:spcPts val="915"/>
              </a:spcBef>
              <a:spcAft>
                <a:spcPts val="0"/>
              </a:spcAft>
            </a:pP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Colombia</a:t>
            </a:r>
            <a:endParaRPr lang="es-EC" sz="16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
        <p:nvSpPr>
          <p:cNvPr id="10" name="CuadroTexto 9">
            <a:extLst>
              <a:ext uri="{FF2B5EF4-FFF2-40B4-BE49-F238E27FC236}">
                <a16:creationId xmlns:a16="http://schemas.microsoft.com/office/drawing/2014/main" id="{1FB4CF7C-FFB6-9A16-EA41-0A7D4A17A1F5}"/>
              </a:ext>
            </a:extLst>
          </p:cNvPr>
          <p:cNvSpPr txBox="1"/>
          <p:nvPr/>
        </p:nvSpPr>
        <p:spPr>
          <a:xfrm>
            <a:off x="1355754" y="4661089"/>
            <a:ext cx="1094062" cy="461665"/>
          </a:xfrm>
          <a:prstGeom prst="rect">
            <a:avLst/>
          </a:prstGeom>
          <a:noFill/>
        </p:spPr>
        <p:txBody>
          <a:bodyPr wrap="square">
            <a:spAutoFit/>
          </a:bodyPr>
          <a:lstStyle/>
          <a:p>
            <a:pPr marR="2540" algn="r">
              <a:spcBef>
                <a:spcPts val="915"/>
              </a:spcBef>
              <a:spcAft>
                <a:spcPts val="0"/>
              </a:spcAft>
            </a:pP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Perú</a:t>
            </a:r>
            <a:endParaRPr lang="es-EC" sz="16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
        <p:nvSpPr>
          <p:cNvPr id="11" name="CuadroTexto 10">
            <a:extLst>
              <a:ext uri="{FF2B5EF4-FFF2-40B4-BE49-F238E27FC236}">
                <a16:creationId xmlns:a16="http://schemas.microsoft.com/office/drawing/2014/main" id="{C4CD25A3-5429-8EAA-652B-A5C32149949F}"/>
              </a:ext>
            </a:extLst>
          </p:cNvPr>
          <p:cNvSpPr txBox="1"/>
          <p:nvPr/>
        </p:nvSpPr>
        <p:spPr>
          <a:xfrm>
            <a:off x="3948570" y="512362"/>
            <a:ext cx="4294860" cy="584775"/>
          </a:xfrm>
          <a:prstGeom prst="rect">
            <a:avLst/>
          </a:prstGeom>
          <a:noFill/>
        </p:spPr>
        <p:txBody>
          <a:bodyPr wrap="square">
            <a:spAutoFit/>
          </a:bodyPr>
          <a:lstStyle/>
          <a:p>
            <a:pPr marR="2540" algn="r">
              <a:spcBef>
                <a:spcPts val="915"/>
              </a:spcBef>
              <a:spcAft>
                <a:spcPts val="0"/>
              </a:spcAft>
            </a:pPr>
            <a:r>
              <a:rPr lang="en-US" sz="32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Member States </a:t>
            </a:r>
            <a:endParaRPr lang="es-EC" sz="20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spTree>
    <p:extLst>
      <p:ext uri="{BB962C8B-B14F-4D97-AF65-F5344CB8AC3E}">
        <p14:creationId xmlns:p14="http://schemas.microsoft.com/office/powerpoint/2010/main" val="378281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5BF0D7-D6CF-106B-34B0-B222AF3DE9C4}"/>
              </a:ext>
            </a:extLst>
          </p:cNvPr>
          <p:cNvSpPr txBox="1"/>
          <p:nvPr/>
        </p:nvSpPr>
        <p:spPr>
          <a:xfrm>
            <a:off x="3614391" y="874737"/>
            <a:ext cx="4643074" cy="1849032"/>
          </a:xfrm>
          <a:prstGeom prst="rect">
            <a:avLst/>
          </a:prstGeom>
          <a:noFill/>
        </p:spPr>
        <p:txBody>
          <a:bodyPr wrap="square">
            <a:spAutoFit/>
          </a:bodyPr>
          <a:lstStyle/>
          <a:p>
            <a:pPr marR="2540" algn="just">
              <a:lnSpc>
                <a:spcPct val="107000"/>
              </a:lnSpc>
              <a:spcBef>
                <a:spcPts val="5"/>
              </a:spcBef>
              <a:spcAft>
                <a:spcPts val="0"/>
              </a:spcAft>
            </a:pP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Annual regional meeting. December 2023. </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ICG/PTWS XXX Meeting </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Activities Report</a:t>
            </a: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(virtual).</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163195" algn="just">
              <a:lnSpc>
                <a:spcPct val="107000"/>
              </a:lnSpc>
              <a:spcBef>
                <a:spcPts val="5"/>
              </a:spcBef>
              <a:spcAft>
                <a:spcPts val="0"/>
              </a:spcAft>
            </a:pP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Turnover of Chair:  From Chile to Ecuador</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163195" algn="just">
              <a:lnSpc>
                <a:spcPct val="107000"/>
              </a:lnSpc>
              <a:spcBef>
                <a:spcPts val="5"/>
              </a:spcBef>
              <a:spcAft>
                <a:spcPts val="0"/>
              </a:spcAft>
            </a:pP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Turnover of vice-Chair</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From Ecuador to Perú</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A595EC0-7310-8E38-0DAC-756AB1B63EF9}"/>
              </a:ext>
            </a:extLst>
          </p:cNvPr>
          <p:cNvPicPr>
            <a:picLocks noChangeAspect="1"/>
          </p:cNvPicPr>
          <p:nvPr/>
        </p:nvPicPr>
        <p:blipFill>
          <a:blip r:embed="rId2"/>
          <a:stretch>
            <a:fillRect/>
          </a:stretch>
        </p:blipFill>
        <p:spPr>
          <a:xfrm>
            <a:off x="333113" y="4095692"/>
            <a:ext cx="3936160" cy="2428863"/>
          </a:xfrm>
          <a:prstGeom prst="rect">
            <a:avLst/>
          </a:prstGeom>
        </p:spPr>
      </p:pic>
      <p:pic>
        <p:nvPicPr>
          <p:cNvPr id="4" name="Imagen 3">
            <a:extLst>
              <a:ext uri="{FF2B5EF4-FFF2-40B4-BE49-F238E27FC236}">
                <a16:creationId xmlns:a16="http://schemas.microsoft.com/office/drawing/2014/main" id="{C73A48E2-41F8-E5EE-D5D6-4E167CA95B79}"/>
              </a:ext>
            </a:extLst>
          </p:cNvPr>
          <p:cNvPicPr>
            <a:picLocks noChangeAspect="1"/>
          </p:cNvPicPr>
          <p:nvPr/>
        </p:nvPicPr>
        <p:blipFill>
          <a:blip r:embed="rId3"/>
          <a:stretch>
            <a:fillRect/>
          </a:stretch>
        </p:blipFill>
        <p:spPr>
          <a:xfrm>
            <a:off x="1143535" y="699861"/>
            <a:ext cx="2315316" cy="3087088"/>
          </a:xfrm>
          <a:prstGeom prst="rect">
            <a:avLst/>
          </a:prstGeom>
        </p:spPr>
      </p:pic>
      <p:sp>
        <p:nvSpPr>
          <p:cNvPr id="5" name="CuadroTexto 4">
            <a:extLst>
              <a:ext uri="{FF2B5EF4-FFF2-40B4-BE49-F238E27FC236}">
                <a16:creationId xmlns:a16="http://schemas.microsoft.com/office/drawing/2014/main" id="{9F8787CD-52AC-0DDB-6296-23CBA3585688}"/>
              </a:ext>
            </a:extLst>
          </p:cNvPr>
          <p:cNvSpPr txBox="1"/>
          <p:nvPr/>
        </p:nvSpPr>
        <p:spPr>
          <a:xfrm>
            <a:off x="4550529" y="4196873"/>
            <a:ext cx="7108288" cy="2145396"/>
          </a:xfrm>
          <a:prstGeom prst="rect">
            <a:avLst/>
          </a:prstGeom>
          <a:noFill/>
        </p:spPr>
        <p:txBody>
          <a:bodyPr wrap="square">
            <a:spAutoFit/>
          </a:bodyPr>
          <a:lstStyle/>
          <a:p>
            <a:pPr marR="2540" algn="just">
              <a:lnSpc>
                <a:spcPct val="107000"/>
              </a:lnSpc>
              <a:spcAft>
                <a:spcPts val="0"/>
              </a:spcAft>
            </a:pPr>
            <a:r>
              <a:rPr lang="en-US"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Annual regional meeting</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2024: Report of activities working group. 16 - 17 August 2024. Valparaiso, Chile.</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161290" algn="just">
              <a:lnSpc>
                <a:spcPct val="107000"/>
              </a:lnSpc>
              <a:spcAft>
                <a:spcPts val="0"/>
              </a:spcAft>
            </a:pP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2540" algn="just">
              <a:lnSpc>
                <a:spcPct val="107000"/>
              </a:lnSpc>
              <a:spcAft>
                <a:spcPts val="0"/>
              </a:spcAft>
            </a:pP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Steering Committee Meeting of the Intergovernmental Coordination Group for the Pacific Tsunami Warning and Mitigation System (ICG/PTWS) 2024: Report of working South East Pacific Region. 16 - 20 September 2024. Honolulu, Hawaii.</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0A45169-1EAD-7AEE-90C3-A2DC565D03C5}"/>
              </a:ext>
            </a:extLst>
          </p:cNvPr>
          <p:cNvSpPr txBox="1"/>
          <p:nvPr/>
        </p:nvSpPr>
        <p:spPr>
          <a:xfrm>
            <a:off x="3962319" y="284898"/>
            <a:ext cx="1973609" cy="461665"/>
          </a:xfrm>
          <a:prstGeom prst="rect">
            <a:avLst/>
          </a:prstGeom>
          <a:noFill/>
        </p:spPr>
        <p:txBody>
          <a:bodyPr wrap="square">
            <a:spAutoFit/>
          </a:bodyPr>
          <a:lstStyle/>
          <a:p>
            <a:r>
              <a:rPr lang="en-US" sz="24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Meetings</a:t>
            </a:r>
            <a:endParaRPr lang="es-EC" sz="2400"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endParaRPr>
          </a:p>
        </p:txBody>
      </p:sp>
      <p:pic>
        <p:nvPicPr>
          <p:cNvPr id="7" name="Imagen 6">
            <a:extLst>
              <a:ext uri="{FF2B5EF4-FFF2-40B4-BE49-F238E27FC236}">
                <a16:creationId xmlns:a16="http://schemas.microsoft.com/office/drawing/2014/main" id="{E858EDC5-FD76-4BF6-6AEC-93B52902F14D}"/>
              </a:ext>
            </a:extLst>
          </p:cNvPr>
          <p:cNvPicPr>
            <a:picLocks noChangeAspect="1"/>
          </p:cNvPicPr>
          <p:nvPr/>
        </p:nvPicPr>
        <p:blipFill>
          <a:blip r:embed="rId4"/>
          <a:stretch>
            <a:fillRect/>
          </a:stretch>
        </p:blipFill>
        <p:spPr>
          <a:xfrm>
            <a:off x="8257465" y="875880"/>
            <a:ext cx="3710494" cy="1708169"/>
          </a:xfrm>
          <a:prstGeom prst="rect">
            <a:avLst/>
          </a:prstGeom>
        </p:spPr>
      </p:pic>
      <p:sp>
        <p:nvSpPr>
          <p:cNvPr id="8" name="CuadroTexto 7">
            <a:extLst>
              <a:ext uri="{FF2B5EF4-FFF2-40B4-BE49-F238E27FC236}">
                <a16:creationId xmlns:a16="http://schemas.microsoft.com/office/drawing/2014/main" id="{BC61591A-AF61-09F4-4505-9392E8834703}"/>
              </a:ext>
            </a:extLst>
          </p:cNvPr>
          <p:cNvSpPr txBox="1"/>
          <p:nvPr/>
        </p:nvSpPr>
        <p:spPr>
          <a:xfrm>
            <a:off x="3614392" y="2762308"/>
            <a:ext cx="8044426" cy="1256306"/>
          </a:xfrm>
          <a:prstGeom prst="rect">
            <a:avLst/>
          </a:prstGeom>
          <a:noFill/>
        </p:spPr>
        <p:txBody>
          <a:bodyPr wrap="square">
            <a:spAutoFit/>
          </a:bodyPr>
          <a:lstStyle/>
          <a:p>
            <a:pPr marR="2540" algn="just">
              <a:lnSpc>
                <a:spcPct val="107000"/>
              </a:lnSpc>
              <a:spcAft>
                <a:spcPts val="0"/>
              </a:spcAft>
            </a:pP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Regular virtual meetings March 19</a:t>
            </a:r>
            <a:r>
              <a:rPr lang="en-US" baseline="30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(2024), may 14th (2024).</a:t>
            </a:r>
            <a:r>
              <a:rPr lang="en-US" spc="-4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main objective of these meetings was to plan activities for the region, coordinate regional exercises, projects or proposals for cooperation between countries within the region and other working groups.</a:t>
            </a:r>
            <a:endParaRPr lang="es-EC"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4732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0ABA71C-3127-BDBF-EA82-0387C3166399}"/>
              </a:ext>
            </a:extLst>
          </p:cNvPr>
          <p:cNvSpPr txBox="1"/>
          <p:nvPr/>
        </p:nvSpPr>
        <p:spPr>
          <a:xfrm>
            <a:off x="2025585" y="855194"/>
            <a:ext cx="3652998" cy="461665"/>
          </a:xfrm>
          <a:prstGeom prst="rect">
            <a:avLst/>
          </a:prstGeom>
          <a:noFill/>
        </p:spPr>
        <p:txBody>
          <a:bodyPr wrap="square">
            <a:spAutoFit/>
          </a:bodyPr>
          <a:lstStyle/>
          <a:p>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Regional</a:t>
            </a:r>
            <a:r>
              <a:rPr lang="en-US" sz="2400" spc="-1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Exercises</a:t>
            </a:r>
            <a:endParaRPr lang="es-EC"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0 Imagen">
            <a:extLst>
              <a:ext uri="{FF2B5EF4-FFF2-40B4-BE49-F238E27FC236}">
                <a16:creationId xmlns:a16="http://schemas.microsoft.com/office/drawing/2014/main" id="{C8462912-E150-EA52-06E2-7C51245BED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9" r="5688"/>
          <a:stretch/>
        </p:blipFill>
        <p:spPr bwMode="auto">
          <a:xfrm>
            <a:off x="974124" y="1704251"/>
            <a:ext cx="3361849" cy="1823596"/>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ACB1CD18-EFED-E0DD-2C30-599DA81A80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495" y="1724874"/>
            <a:ext cx="2431369" cy="1823596"/>
          </a:xfrm>
          <a:prstGeom prst="rect">
            <a:avLst/>
          </a:prstGeom>
          <a:noFill/>
          <a:ln>
            <a:noFill/>
          </a:ln>
        </p:spPr>
      </p:pic>
      <p:pic>
        <p:nvPicPr>
          <p:cNvPr id="5" name="Imagen 4">
            <a:extLst>
              <a:ext uri="{FF2B5EF4-FFF2-40B4-BE49-F238E27FC236}">
                <a16:creationId xmlns:a16="http://schemas.microsoft.com/office/drawing/2014/main" id="{A5F2DD4F-9A49-1713-C1CE-DA04077059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3148" y="1737593"/>
            <a:ext cx="2118852" cy="1823596"/>
          </a:xfrm>
          <a:prstGeom prst="rect">
            <a:avLst/>
          </a:prstGeom>
        </p:spPr>
      </p:pic>
      <p:pic>
        <p:nvPicPr>
          <p:cNvPr id="6" name="Imagen 5">
            <a:extLst>
              <a:ext uri="{FF2B5EF4-FFF2-40B4-BE49-F238E27FC236}">
                <a16:creationId xmlns:a16="http://schemas.microsoft.com/office/drawing/2014/main" id="{EBF1D9E4-5B03-1B83-DA0F-15FBFDD968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8193" y="1737592"/>
            <a:ext cx="3744955" cy="1823596"/>
          </a:xfrm>
          <a:prstGeom prst="rect">
            <a:avLst/>
          </a:prstGeom>
          <a:noFill/>
          <a:ln>
            <a:solidFill>
              <a:schemeClr val="bg1">
                <a:lumMod val="50000"/>
              </a:schemeClr>
            </a:solidFill>
          </a:ln>
        </p:spPr>
      </p:pic>
      <p:sp>
        <p:nvSpPr>
          <p:cNvPr id="7" name="CuadroTexto 6">
            <a:extLst>
              <a:ext uri="{FF2B5EF4-FFF2-40B4-BE49-F238E27FC236}">
                <a16:creationId xmlns:a16="http://schemas.microsoft.com/office/drawing/2014/main" id="{9BC928FF-5C1A-57E3-667C-CEEE4C4D3407}"/>
              </a:ext>
            </a:extLst>
          </p:cNvPr>
          <p:cNvSpPr txBox="1"/>
          <p:nvPr/>
        </p:nvSpPr>
        <p:spPr>
          <a:xfrm>
            <a:off x="398087" y="3548470"/>
            <a:ext cx="11385755" cy="1849032"/>
          </a:xfrm>
          <a:prstGeom prst="rect">
            <a:avLst/>
          </a:prstGeom>
          <a:noFill/>
        </p:spPr>
        <p:txBody>
          <a:bodyPr wrap="square">
            <a:spAutoFit/>
          </a:bodyPr>
          <a:lstStyle/>
          <a:p>
            <a:pPr marR="2540" indent="7938" algn="just">
              <a:lnSpc>
                <a:spcPct val="107000"/>
              </a:lnSpc>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first</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regional</a:t>
            </a:r>
            <a:r>
              <a:rPr lang="en-US" sz="1800" spc="-2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exercise was held</a:t>
            </a:r>
            <a:r>
              <a:rPr lang="en-US" sz="1800" spc="-2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May 16, 2024. All Member States of the WG-SEP executed an Operational Exercise</a:t>
            </a:r>
            <a:r>
              <a:rPr lang="en-US" sz="1800" spc="-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organized</a:t>
            </a:r>
            <a:r>
              <a:rPr lang="en-US" sz="1800" spc="-1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by Ecuador and Perú,</a:t>
            </a:r>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proposing</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a:t>
            </a:r>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scenario</a:t>
            </a:r>
            <a:r>
              <a:rPr lang="en-US" sz="1800" spc="-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with</a:t>
            </a:r>
            <a:r>
              <a:rPr lang="en-US" sz="1800" spc="-1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significant magnitude</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off the coast of the Gulf of Alaska</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(9.2 Mw).</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162560" indent="7938" algn="just">
              <a:lnSpc>
                <a:spcPct val="107000"/>
              </a:lnSpc>
              <a:spcAft>
                <a:spcPts val="0"/>
              </a:spcAft>
            </a:pPr>
            <a:r>
              <a:rPr lang="en-US" sz="1800" dirty="0">
                <a:effectLst>
                  <a:outerShdw blurRad="38100" dist="38100" dir="2700000" algn="tl">
                    <a:srgbClr val="000000">
                      <a:alpha val="43137"/>
                    </a:srgbClr>
                  </a:outerShdw>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R="2540" indent="7938" algn="just">
              <a:lnSpc>
                <a:spcPct val="107000"/>
              </a:lnSpc>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second regional exercise was held in June 19, 2024, organized by Colombia -Ecuador,</a:t>
            </a:r>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with a</a:t>
            </a:r>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scenario</a:t>
            </a:r>
            <a:r>
              <a:rPr lang="en-US" sz="1800" spc="-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off the coast of Nicaragua</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(9.2</a:t>
            </a:r>
            <a:r>
              <a:rPr lang="en-US" sz="1800" spc="-6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Mw)</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297F7E82-DDFA-346C-4C54-FC48CEAEE10E}"/>
              </a:ext>
            </a:extLst>
          </p:cNvPr>
          <p:cNvSpPr txBox="1"/>
          <p:nvPr/>
        </p:nvSpPr>
        <p:spPr>
          <a:xfrm>
            <a:off x="2655048" y="5418125"/>
            <a:ext cx="9099753" cy="923330"/>
          </a:xfrm>
          <a:prstGeom prst="rect">
            <a:avLst/>
          </a:prstGeom>
          <a:noFill/>
        </p:spPr>
        <p:txBody>
          <a:bodyPr wrap="square">
            <a:spAutoFit/>
          </a:bodyPr>
          <a:lstStyle/>
          <a:p>
            <a:pPr indent="7938" algn="just">
              <a:spcBef>
                <a:spcPts val="110"/>
              </a:spcBef>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Pacific Wave 2024 (PACWAVE24) exercise, organized</a:t>
            </a:r>
            <a:r>
              <a:rPr lang="en-US" sz="1800" spc="-6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by</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Chile</a:t>
            </a:r>
            <a:r>
              <a:rPr lang="en-US" sz="1800" spc="-6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Perú.</a:t>
            </a:r>
            <a:r>
              <a:rPr lang="en-US" sz="1800" spc="-6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a:t>
            </a:r>
            <a:r>
              <a:rPr lang="en-US" sz="1800" spc="-6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activity had two scenarios: Off the central coast of Perú (first scenario) 9.1 Mw, Off the south coast of Perú, 8.3 Mw. For this exercise the GT-ATPS invited Mexico to take part.</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004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B2658DC8-1380-E6BE-4CD1-EFF09B98B789}"/>
              </a:ext>
            </a:extLst>
          </p:cNvPr>
          <p:cNvSpPr txBox="1"/>
          <p:nvPr/>
        </p:nvSpPr>
        <p:spPr>
          <a:xfrm>
            <a:off x="6253149" y="1380950"/>
            <a:ext cx="5504225" cy="5078313"/>
          </a:xfrm>
          <a:prstGeom prst="rect">
            <a:avLst/>
          </a:prstGeom>
          <a:noFill/>
        </p:spPr>
        <p:txBody>
          <a:bodyPr wrap="square">
            <a:spAutoFit/>
          </a:bodyPr>
          <a:lstStyle/>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Annual Tsunami Experts Meeting. 13</a:t>
            </a:r>
            <a:r>
              <a:rPr lang="en-US" sz="1800" baseline="300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March 2024.</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Training communities, naval personnel on tsunamis prevention.</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National Tsunami Drill with the participation of Risk Management Agencies and Seismology institutes.</a:t>
            </a:r>
          </a:p>
          <a:p>
            <a:pPr algn="just"/>
            <a:endParaRPr lang="en-US"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ITIC Training Program (ITP): With representatives from </a:t>
            </a:r>
            <a:r>
              <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19 </a:t>
            </a:r>
            <a:r>
              <a:rPr lang="es-EC"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countries</a:t>
            </a:r>
            <a:r>
              <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This program was developed in the city of Valparaiso, Chile. The objective of the program is to strengthen the response capacities of countries through preventive and scientific work on monitoring and alerting of tsunamigenic events, and the cooperation of  countries to manage this type of disasters. This event was organized in collaboration with the COI, ITIC and SHOA from 19th to 30th august 2025. Valparaíso – Chile.</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E997BB16-4197-4DF7-BB8D-A48ED3CB3F51}"/>
              </a:ext>
            </a:extLst>
          </p:cNvPr>
          <p:cNvSpPr txBox="1"/>
          <p:nvPr/>
        </p:nvSpPr>
        <p:spPr>
          <a:xfrm>
            <a:off x="1648131" y="508310"/>
            <a:ext cx="3100849" cy="461665"/>
          </a:xfrm>
          <a:prstGeom prst="rect">
            <a:avLst/>
          </a:prstGeom>
          <a:noFill/>
        </p:spPr>
        <p:txBody>
          <a:bodyPr wrap="square">
            <a:spAutoFit/>
          </a:bodyPr>
          <a:lstStyle/>
          <a:p>
            <a:r>
              <a:rPr lang="en-US" sz="2400" spc="155"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Other</a:t>
            </a: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t>
            </a:r>
            <a:r>
              <a:rPr lang="en-US" sz="2400" spc="-10"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activities</a:t>
            </a:r>
            <a:endParaRPr lang="es-EC" sz="24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15" name="Imagen 14">
            <a:extLst>
              <a:ext uri="{FF2B5EF4-FFF2-40B4-BE49-F238E27FC236}">
                <a16:creationId xmlns:a16="http://schemas.microsoft.com/office/drawing/2014/main" id="{DCB790D6-27A4-128B-39D4-CE30A4D879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002" y="3116194"/>
            <a:ext cx="5125516" cy="3413494"/>
          </a:xfrm>
          <a:prstGeom prst="rect">
            <a:avLst/>
          </a:prstGeom>
          <a:noFill/>
          <a:ln>
            <a:noFill/>
          </a:ln>
        </p:spPr>
      </p:pic>
      <p:pic>
        <p:nvPicPr>
          <p:cNvPr id="16" name="Picture 191150631">
            <a:extLst>
              <a:ext uri="{FF2B5EF4-FFF2-40B4-BE49-F238E27FC236}">
                <a16:creationId xmlns:a16="http://schemas.microsoft.com/office/drawing/2014/main" id="{D492BA85-88E6-F992-E1D1-2AC4A17CE0E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81134" y="1454186"/>
            <a:ext cx="2558477" cy="1704965"/>
          </a:xfrm>
          <a:prstGeom prst="rect">
            <a:avLst/>
          </a:prstGeom>
          <a:noFill/>
          <a:ln>
            <a:noFill/>
          </a:ln>
        </p:spPr>
      </p:pic>
      <p:pic>
        <p:nvPicPr>
          <p:cNvPr id="17" name="Imagen 16">
            <a:extLst>
              <a:ext uri="{FF2B5EF4-FFF2-40B4-BE49-F238E27FC236}">
                <a16:creationId xmlns:a16="http://schemas.microsoft.com/office/drawing/2014/main" id="{80C67E18-D657-FE2D-8CA3-D461D9B8F096}"/>
              </a:ext>
            </a:extLst>
          </p:cNvPr>
          <p:cNvPicPr>
            <a:picLocks noChangeAspect="1"/>
          </p:cNvPicPr>
          <p:nvPr/>
        </p:nvPicPr>
        <p:blipFill>
          <a:blip r:embed="rId5"/>
          <a:stretch>
            <a:fillRect/>
          </a:stretch>
        </p:blipFill>
        <p:spPr>
          <a:xfrm>
            <a:off x="3541561" y="1468934"/>
            <a:ext cx="2569187" cy="1706400"/>
          </a:xfrm>
          <a:prstGeom prst="rect">
            <a:avLst/>
          </a:prstGeom>
        </p:spPr>
      </p:pic>
    </p:spTree>
    <p:extLst>
      <p:ext uri="{BB962C8B-B14F-4D97-AF65-F5344CB8AC3E}">
        <p14:creationId xmlns:p14="http://schemas.microsoft.com/office/powerpoint/2010/main" val="314047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08F4CF1-18F1-27C0-BB0A-7A5FCC9FAD96}"/>
              </a:ext>
            </a:extLst>
          </p:cNvPr>
          <p:cNvSpPr txBox="1"/>
          <p:nvPr/>
        </p:nvSpPr>
        <p:spPr>
          <a:xfrm>
            <a:off x="5921929" y="858384"/>
            <a:ext cx="6098458" cy="3330848"/>
          </a:xfrm>
          <a:prstGeom prst="rect">
            <a:avLst/>
          </a:prstGeom>
          <a:noFill/>
        </p:spPr>
        <p:txBody>
          <a:bodyPr wrap="square">
            <a:spAutoFit/>
          </a:bodyPr>
          <a:lstStyle/>
          <a:p>
            <a:pPr marL="1588" marR="2540" indent="-1588" algn="just">
              <a:lnSpc>
                <a:spcPct val="107000"/>
              </a:lnSpc>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Regional video about the GT-ATPS activities. November 5</a:t>
            </a:r>
            <a:r>
              <a:rPr lang="en-US" sz="1800" baseline="30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161925" indent="-1588" algn="just">
              <a:lnSpc>
                <a:spcPct val="107000"/>
              </a:lnSpc>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2540" indent="-1588" algn="just">
              <a:lnSpc>
                <a:spcPct val="107000"/>
              </a:lnSpc>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CNAT activities: Activities </a:t>
            </a:r>
            <a:r>
              <a:rPr lang="en-US" sz="1800" dirty="0">
                <a:solidFill>
                  <a:srgbClr val="3C404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raise awareness communities</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about tsunamis. November 5</a:t>
            </a:r>
            <a:r>
              <a:rPr lang="en-US" sz="1800" baseline="30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2540" indent="-1588" algn="just">
              <a:lnSpc>
                <a:spcPct val="107000"/>
              </a:lnSpc>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2540" indent="-1588" algn="just">
              <a:lnSpc>
                <a:spcPct val="107000"/>
              </a:lnSpc>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Implementation of new technologies for the development of tsunami material, information and dissemination.</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2540" indent="-1588" algn="just">
              <a:lnSpc>
                <a:spcPct val="107000"/>
              </a:lnSpc>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588" marR="2540" indent="-1588" algn="just">
              <a:lnSpc>
                <a:spcPct val="107000"/>
              </a:lnSpc>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Elaborate Tsunami Hazard Maps for communities along the coast.</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974480739">
            <a:extLst>
              <a:ext uri="{FF2B5EF4-FFF2-40B4-BE49-F238E27FC236}">
                <a16:creationId xmlns:a16="http://schemas.microsoft.com/office/drawing/2014/main" id="{8FD97BF3-F98F-F8AE-AD0E-58CE0295B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505" y="4451613"/>
            <a:ext cx="3156966" cy="2104890"/>
          </a:xfrm>
          <a:prstGeom prst="rect">
            <a:avLst/>
          </a:prstGeom>
        </p:spPr>
      </p:pic>
      <p:pic>
        <p:nvPicPr>
          <p:cNvPr id="8" name="Imagen 7">
            <a:extLst>
              <a:ext uri="{FF2B5EF4-FFF2-40B4-BE49-F238E27FC236}">
                <a16:creationId xmlns:a16="http://schemas.microsoft.com/office/drawing/2014/main" id="{786B0006-F12D-7024-FC0C-1D4F10EFE6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3361" y="5046864"/>
            <a:ext cx="2634562" cy="1509640"/>
          </a:xfrm>
          <a:prstGeom prst="rect">
            <a:avLst/>
          </a:prstGeom>
          <a:noFill/>
          <a:ln>
            <a:noFill/>
          </a:ln>
        </p:spPr>
      </p:pic>
      <p:pic>
        <p:nvPicPr>
          <p:cNvPr id="14" name="Imagen 13">
            <a:extLst>
              <a:ext uri="{FF2B5EF4-FFF2-40B4-BE49-F238E27FC236}">
                <a16:creationId xmlns:a16="http://schemas.microsoft.com/office/drawing/2014/main" id="{6E05138A-D718-832E-04E2-7B93B825BFC4}"/>
              </a:ext>
            </a:extLst>
          </p:cNvPr>
          <p:cNvPicPr>
            <a:picLocks noChangeAspect="1"/>
          </p:cNvPicPr>
          <p:nvPr/>
        </p:nvPicPr>
        <p:blipFill rotWithShape="1">
          <a:blip r:embed="rId4"/>
          <a:srcRect r="22189"/>
          <a:stretch/>
        </p:blipFill>
        <p:spPr>
          <a:xfrm>
            <a:off x="5902144" y="4586749"/>
            <a:ext cx="2860140" cy="1969754"/>
          </a:xfrm>
          <a:prstGeom prst="rect">
            <a:avLst/>
          </a:prstGeom>
        </p:spPr>
      </p:pic>
      <p:sp>
        <p:nvSpPr>
          <p:cNvPr id="15" name="AutoShape 2">
            <a:extLst>
              <a:ext uri="{FF2B5EF4-FFF2-40B4-BE49-F238E27FC236}">
                <a16:creationId xmlns:a16="http://schemas.microsoft.com/office/drawing/2014/main" id="{67D96E95-C5E9-C007-01F1-496E318889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7" name="Imagen 16">
            <a:extLst>
              <a:ext uri="{FF2B5EF4-FFF2-40B4-BE49-F238E27FC236}">
                <a16:creationId xmlns:a16="http://schemas.microsoft.com/office/drawing/2014/main" id="{7FC4B6B3-C2CA-E93F-5752-DD1197F4F699}"/>
              </a:ext>
            </a:extLst>
          </p:cNvPr>
          <p:cNvPicPr>
            <a:picLocks noChangeAspect="1"/>
          </p:cNvPicPr>
          <p:nvPr/>
        </p:nvPicPr>
        <p:blipFill rotWithShape="1">
          <a:blip r:embed="rId5"/>
          <a:srcRect t="37325" b="38329"/>
          <a:stretch/>
        </p:blipFill>
        <p:spPr>
          <a:xfrm>
            <a:off x="1099633" y="905865"/>
            <a:ext cx="4214071" cy="2224336"/>
          </a:xfrm>
          <a:prstGeom prst="rect">
            <a:avLst/>
          </a:prstGeom>
        </p:spPr>
      </p:pic>
      <p:pic>
        <p:nvPicPr>
          <p:cNvPr id="19" name="Imagen 18">
            <a:extLst>
              <a:ext uri="{FF2B5EF4-FFF2-40B4-BE49-F238E27FC236}">
                <a16:creationId xmlns:a16="http://schemas.microsoft.com/office/drawing/2014/main" id="{465ED635-5034-43EA-2957-D6858510697E}"/>
              </a:ext>
            </a:extLst>
          </p:cNvPr>
          <p:cNvPicPr>
            <a:picLocks noChangeAspect="1"/>
          </p:cNvPicPr>
          <p:nvPr/>
        </p:nvPicPr>
        <p:blipFill rotWithShape="1">
          <a:blip r:embed="rId6"/>
          <a:srcRect t="36801" b="36801"/>
          <a:stretch/>
        </p:blipFill>
        <p:spPr>
          <a:xfrm>
            <a:off x="2660920" y="3128630"/>
            <a:ext cx="3088007" cy="1767319"/>
          </a:xfrm>
          <a:prstGeom prst="rect">
            <a:avLst/>
          </a:prstGeom>
        </p:spPr>
      </p:pic>
      <p:pic>
        <p:nvPicPr>
          <p:cNvPr id="12" name="Imagen 11">
            <a:extLst>
              <a:ext uri="{FF2B5EF4-FFF2-40B4-BE49-F238E27FC236}">
                <a16:creationId xmlns:a16="http://schemas.microsoft.com/office/drawing/2014/main" id="{9FBCD902-4117-8AFF-15F6-A91D86FDE777}"/>
              </a:ext>
            </a:extLst>
          </p:cNvPr>
          <p:cNvPicPr>
            <a:picLocks noChangeAspect="1"/>
          </p:cNvPicPr>
          <p:nvPr/>
        </p:nvPicPr>
        <p:blipFill rotWithShape="1">
          <a:blip r:embed="rId7"/>
          <a:srcRect r="23360"/>
          <a:stretch/>
        </p:blipFill>
        <p:spPr>
          <a:xfrm>
            <a:off x="468476" y="3126659"/>
            <a:ext cx="2499062" cy="1769290"/>
          </a:xfrm>
          <a:prstGeom prst="rect">
            <a:avLst/>
          </a:prstGeom>
        </p:spPr>
      </p:pic>
    </p:spTree>
    <p:extLst>
      <p:ext uri="{BB962C8B-B14F-4D97-AF65-F5344CB8AC3E}">
        <p14:creationId xmlns:p14="http://schemas.microsoft.com/office/powerpoint/2010/main" val="61990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5A83B5-53D0-A18E-A43A-98ED39940B9B}"/>
              </a:ext>
            </a:extLst>
          </p:cNvPr>
          <p:cNvSpPr txBox="1"/>
          <p:nvPr/>
        </p:nvSpPr>
        <p:spPr>
          <a:xfrm>
            <a:off x="4359991" y="1807831"/>
            <a:ext cx="7500783" cy="4801314"/>
          </a:xfrm>
          <a:prstGeom prst="rect">
            <a:avLst/>
          </a:prstGeom>
          <a:noFill/>
        </p:spPr>
        <p:txBody>
          <a:bodyPr wrap="square">
            <a:spAutoFit/>
          </a:bodyPr>
          <a:lstStyle/>
          <a:p>
            <a:pPr algn="just"/>
            <a:r>
              <a:rPr lang="en-US" sz="1800" spc="-2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Regional virtual meeting.</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First regional exercise, Chile – Colombia organizers.</a:t>
            </a:r>
            <a:endParaRPr lang="es-EC"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Second regional exercise, Ecuador – Perú organizers.</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November 5</a:t>
            </a:r>
            <a:r>
              <a:rPr lang="en-US" sz="1800" spc="-20" baseline="30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regional activities coordination.</a:t>
            </a:r>
          </a:p>
          <a:p>
            <a:pPr algn="just"/>
            <a:endParaRPr lang="en-US"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In-person meeting.</a:t>
            </a:r>
          </a:p>
          <a:p>
            <a:pPr algn="just"/>
            <a:r>
              <a:rPr lang="en-US" sz="1800" spc="-3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Turnover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of</a:t>
            </a:r>
            <a:r>
              <a:rPr lang="en-US" sz="1800" spc="-2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Chair</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a:t>
            </a:r>
            <a:r>
              <a:rPr lang="en-US" sz="1800" spc="-3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Vicechair</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a:t>
            </a:r>
            <a:r>
              <a:rPr lang="en-US" sz="1800" spc="-2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Per</a:t>
            </a:r>
            <a:r>
              <a:rPr lang="en-US" sz="1800" spc="-3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ú</a:t>
            </a:r>
            <a:r>
              <a:rPr lang="en-US" sz="1800" spc="-25"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a:t>
            </a:r>
            <a:r>
              <a:rPr lang="en-US" sz="1800" spc="-3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Colombia</a:t>
            </a: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en-US" sz="1800" spc="-2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respectively.</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Promote the Certification of Tsunami ready communities (region).</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1800"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Manage projects for the region in cooperation with Tsunami System Members to improve Tsunami monitoring and mapping technologies.</a:t>
            </a:r>
          </a:p>
          <a:p>
            <a:pPr algn="just"/>
            <a:endParaRPr lang="en-US"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pc="-1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Smart cables</a:t>
            </a:r>
            <a:endParaRPr lang="es-EC"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160A3E66-AF74-986C-EC97-08A6BA4556B4}"/>
              </a:ext>
            </a:extLst>
          </p:cNvPr>
          <p:cNvSpPr txBox="1"/>
          <p:nvPr/>
        </p:nvSpPr>
        <p:spPr>
          <a:xfrm>
            <a:off x="1403486" y="1054243"/>
            <a:ext cx="3726427" cy="461665"/>
          </a:xfrm>
          <a:prstGeom prst="rect">
            <a:avLst/>
          </a:prstGeom>
          <a:noFill/>
        </p:spPr>
        <p:txBody>
          <a:bodyPr wrap="square">
            <a:spAutoFit/>
          </a:bodyPr>
          <a:lstStyle/>
          <a:p>
            <a:r>
              <a:rPr lang="en-US" sz="2400" spc="20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Planned</a:t>
            </a:r>
            <a:r>
              <a:rPr lang="en-US" sz="2400" spc="-2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 </a:t>
            </a:r>
            <a:r>
              <a:rPr lang="en-US" sz="240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activities</a:t>
            </a:r>
            <a:endParaRPr lang="es-EC" sz="2400" dirty="0">
              <a:solidFill>
                <a:schemeClr val="bg1"/>
              </a:solidFill>
              <a:effectLst/>
              <a:latin typeface="Arial Black" panose="020B0A04020102020204" pitchFamily="34" charset="0"/>
              <a:ea typeface="Calibri" panose="020F0502020204030204" pitchFamily="34" charset="0"/>
            </a:endParaRPr>
          </a:p>
        </p:txBody>
      </p:sp>
      <p:pic>
        <p:nvPicPr>
          <p:cNvPr id="6" name="Imagen 5">
            <a:extLst>
              <a:ext uri="{FF2B5EF4-FFF2-40B4-BE49-F238E27FC236}">
                <a16:creationId xmlns:a16="http://schemas.microsoft.com/office/drawing/2014/main" id="{1EB7D4A9-0F6A-26E1-FADC-F8600E276BA1}"/>
              </a:ext>
            </a:extLst>
          </p:cNvPr>
          <p:cNvPicPr preferRelativeResize="0">
            <a:picLocks/>
          </p:cNvPicPr>
          <p:nvPr/>
        </p:nvPicPr>
        <p:blipFill rotWithShape="1">
          <a:blip r:embed="rId2"/>
          <a:srcRect b="16725"/>
          <a:stretch/>
        </p:blipFill>
        <p:spPr>
          <a:xfrm>
            <a:off x="1348611" y="4498844"/>
            <a:ext cx="684000" cy="720000"/>
          </a:xfrm>
          <a:prstGeom prst="rect">
            <a:avLst/>
          </a:prstGeom>
        </p:spPr>
      </p:pic>
      <p:pic>
        <p:nvPicPr>
          <p:cNvPr id="8" name="Imagen 7">
            <a:extLst>
              <a:ext uri="{FF2B5EF4-FFF2-40B4-BE49-F238E27FC236}">
                <a16:creationId xmlns:a16="http://schemas.microsoft.com/office/drawing/2014/main" id="{DB2DF2D4-6A2F-5397-1AAC-CFEC4FC8F2C3}"/>
              </a:ext>
            </a:extLst>
          </p:cNvPr>
          <p:cNvPicPr>
            <a:picLocks noChangeAspect="1"/>
          </p:cNvPicPr>
          <p:nvPr/>
        </p:nvPicPr>
        <p:blipFill>
          <a:blip r:embed="rId3"/>
          <a:stretch>
            <a:fillRect/>
          </a:stretch>
        </p:blipFill>
        <p:spPr>
          <a:xfrm>
            <a:off x="440158" y="4457668"/>
            <a:ext cx="424800" cy="720000"/>
          </a:xfrm>
          <a:prstGeom prst="rect">
            <a:avLst/>
          </a:prstGeom>
        </p:spPr>
      </p:pic>
      <p:pic>
        <p:nvPicPr>
          <p:cNvPr id="9" name="Imagen 8">
            <a:extLst>
              <a:ext uri="{FF2B5EF4-FFF2-40B4-BE49-F238E27FC236}">
                <a16:creationId xmlns:a16="http://schemas.microsoft.com/office/drawing/2014/main" id="{3EA6F24A-F040-CAF5-9D85-C9FD233F40F7}"/>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336035" y="3890739"/>
            <a:ext cx="900000" cy="540000"/>
          </a:xfrm>
          <a:prstGeom prst="rect">
            <a:avLst/>
          </a:prstGeom>
        </p:spPr>
      </p:pic>
      <p:pic>
        <p:nvPicPr>
          <p:cNvPr id="11" name="Imagen 10">
            <a:extLst>
              <a:ext uri="{FF2B5EF4-FFF2-40B4-BE49-F238E27FC236}">
                <a16:creationId xmlns:a16="http://schemas.microsoft.com/office/drawing/2014/main" id="{327D3503-5E5C-C208-824C-B86D90FFF70B}"/>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50760" y="3853228"/>
            <a:ext cx="900000" cy="540000"/>
          </a:xfrm>
          <a:prstGeom prst="rect">
            <a:avLst/>
          </a:prstGeom>
        </p:spPr>
      </p:pic>
      <p:pic>
        <p:nvPicPr>
          <p:cNvPr id="12" name="Imagen 11">
            <a:extLst>
              <a:ext uri="{FF2B5EF4-FFF2-40B4-BE49-F238E27FC236}">
                <a16:creationId xmlns:a16="http://schemas.microsoft.com/office/drawing/2014/main" id="{DDB46689-B352-2E8E-9B69-789B6AE449C5}"/>
              </a:ext>
            </a:extLst>
          </p:cNvPr>
          <p:cNvPicPr preferRelativeResize="0">
            <a:picLocks/>
          </p:cNvPicPr>
          <p:nvPr/>
        </p:nvPicPr>
        <p:blipFill>
          <a:blip r:embed="rId6"/>
          <a:stretch>
            <a:fillRect/>
          </a:stretch>
        </p:blipFill>
        <p:spPr>
          <a:xfrm>
            <a:off x="250760" y="2238255"/>
            <a:ext cx="2021384" cy="1550533"/>
          </a:xfrm>
          <a:prstGeom prst="rect">
            <a:avLst/>
          </a:prstGeom>
        </p:spPr>
      </p:pic>
      <p:pic>
        <p:nvPicPr>
          <p:cNvPr id="13" name="Imagen 12">
            <a:extLst>
              <a:ext uri="{FF2B5EF4-FFF2-40B4-BE49-F238E27FC236}">
                <a16:creationId xmlns:a16="http://schemas.microsoft.com/office/drawing/2014/main" id="{FBDBB50E-324B-45CB-C38B-1B0DABE066F9}"/>
              </a:ext>
            </a:extLst>
          </p:cNvPr>
          <p:cNvPicPr>
            <a:picLocks noChangeAspect="1"/>
          </p:cNvPicPr>
          <p:nvPr/>
        </p:nvPicPr>
        <p:blipFill>
          <a:blip r:embed="rId7"/>
          <a:stretch>
            <a:fillRect/>
          </a:stretch>
        </p:blipFill>
        <p:spPr>
          <a:xfrm>
            <a:off x="2434128" y="5322622"/>
            <a:ext cx="1752352" cy="1253924"/>
          </a:xfrm>
          <a:prstGeom prst="rect">
            <a:avLst/>
          </a:prstGeom>
        </p:spPr>
      </p:pic>
      <p:pic>
        <p:nvPicPr>
          <p:cNvPr id="14" name="Imagen 13">
            <a:extLst>
              <a:ext uri="{FF2B5EF4-FFF2-40B4-BE49-F238E27FC236}">
                <a16:creationId xmlns:a16="http://schemas.microsoft.com/office/drawing/2014/main" id="{F7563019-15AB-505B-3A8F-528C37C8A10B}"/>
              </a:ext>
            </a:extLst>
          </p:cNvPr>
          <p:cNvPicPr>
            <a:picLocks noChangeAspect="1"/>
          </p:cNvPicPr>
          <p:nvPr/>
        </p:nvPicPr>
        <p:blipFill rotWithShape="1">
          <a:blip r:embed="rId8"/>
          <a:srcRect l="30140" t="14058" r="19867" b="36773"/>
          <a:stretch/>
        </p:blipFill>
        <p:spPr>
          <a:xfrm>
            <a:off x="2396286" y="2722441"/>
            <a:ext cx="1839563" cy="1130787"/>
          </a:xfrm>
          <a:prstGeom prst="rect">
            <a:avLst/>
          </a:prstGeom>
          <a:solidFill>
            <a:schemeClr val="accent1"/>
          </a:solidFill>
        </p:spPr>
      </p:pic>
      <p:pic>
        <p:nvPicPr>
          <p:cNvPr id="15" name="Imagen 14">
            <a:extLst>
              <a:ext uri="{FF2B5EF4-FFF2-40B4-BE49-F238E27FC236}">
                <a16:creationId xmlns:a16="http://schemas.microsoft.com/office/drawing/2014/main" id="{8E2C0B94-8E7F-8BDE-DE49-6281593661A6}"/>
              </a:ext>
            </a:extLst>
          </p:cNvPr>
          <p:cNvPicPr>
            <a:picLocks noChangeAspect="1"/>
          </p:cNvPicPr>
          <p:nvPr/>
        </p:nvPicPr>
        <p:blipFill rotWithShape="1">
          <a:blip r:embed="rId9"/>
          <a:srcRect t="37325" b="38329"/>
          <a:stretch/>
        </p:blipFill>
        <p:spPr>
          <a:xfrm>
            <a:off x="2309115" y="4096892"/>
            <a:ext cx="2014767" cy="1063465"/>
          </a:xfrm>
          <a:prstGeom prst="rect">
            <a:avLst/>
          </a:prstGeom>
        </p:spPr>
      </p:pic>
    </p:spTree>
    <p:extLst>
      <p:ext uri="{BB962C8B-B14F-4D97-AF65-F5344CB8AC3E}">
        <p14:creationId xmlns:p14="http://schemas.microsoft.com/office/powerpoint/2010/main" val="334899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86CED7DC-1D66-78FF-17BA-61EE203351A9}"/>
              </a:ext>
            </a:extLst>
          </p:cNvPr>
          <p:cNvSpPr txBox="1"/>
          <p:nvPr/>
        </p:nvSpPr>
        <p:spPr>
          <a:xfrm>
            <a:off x="4727513" y="3105834"/>
            <a:ext cx="2736974" cy="646331"/>
          </a:xfrm>
          <a:prstGeom prst="rect">
            <a:avLst/>
          </a:prstGeom>
          <a:noFill/>
        </p:spPr>
        <p:txBody>
          <a:bodyPr wrap="square">
            <a:spAutoFit/>
          </a:bodyPr>
          <a:lstStyle/>
          <a:p>
            <a:r>
              <a:rPr lang="en-US" sz="3600" spc="20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GRACIAS</a:t>
            </a:r>
            <a:endParaRPr lang="es-EC" sz="3600" dirty="0">
              <a:solidFill>
                <a:schemeClr val="bg1"/>
              </a:solidFill>
              <a:effectLst/>
              <a:latin typeface="Arial Black" panose="020B0A04020102020204" pitchFamily="34" charset="0"/>
              <a:ea typeface="Calibri" panose="020F0502020204030204" pitchFamily="34" charset="0"/>
            </a:endParaRPr>
          </a:p>
        </p:txBody>
      </p:sp>
    </p:spTree>
    <p:extLst>
      <p:ext uri="{BB962C8B-B14F-4D97-AF65-F5344CB8AC3E}">
        <p14:creationId xmlns:p14="http://schemas.microsoft.com/office/powerpoint/2010/main" val="115787495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572</Words>
  <Application>Microsoft Office PowerPoint</Application>
  <PresentationFormat>Panorámica</PresentationFormat>
  <Paragraphs>56</Paragraphs>
  <Slides>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Frank Arreaga</dc:creator>
  <cp:lastModifiedBy>Monitoreo Alerta 16</cp:lastModifiedBy>
  <cp:revision>5</cp:revision>
  <dcterms:created xsi:type="dcterms:W3CDTF">2025-02-04T13:46:53Z</dcterms:created>
  <dcterms:modified xsi:type="dcterms:W3CDTF">2025-02-05T15:08:09Z</dcterms:modified>
</cp:coreProperties>
</file>