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  <p:sldMasterId id="2147483668" r:id="rId6"/>
  </p:sldMasterIdLst>
  <p:notesMasterIdLst>
    <p:notesMasterId r:id="rId20"/>
  </p:notesMasterIdLst>
  <p:sldIdLst>
    <p:sldId id="269" r:id="rId7"/>
    <p:sldId id="284" r:id="rId8"/>
    <p:sldId id="258" r:id="rId9"/>
    <p:sldId id="259" r:id="rId10"/>
    <p:sldId id="260" r:id="rId11"/>
    <p:sldId id="262" r:id="rId12"/>
    <p:sldId id="263" r:id="rId13"/>
    <p:sldId id="291" r:id="rId14"/>
    <p:sldId id="289" r:id="rId15"/>
    <p:sldId id="290" r:id="rId16"/>
    <p:sldId id="264" r:id="rId17"/>
    <p:sldId id="285" r:id="rId18"/>
    <p:sldId id="268" r:id="rId19"/>
  </p:sldIdLst>
  <p:sldSz cx="12192000" cy="6858000"/>
  <p:notesSz cx="7010400" cy="9296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>
      <p:cViewPr varScale="1">
        <p:scale>
          <a:sx n="117" d="100"/>
          <a:sy n="117" d="100"/>
        </p:scale>
        <p:origin x="24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0"/>
            <a:ext cx="3037840" cy="4669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7A2B8-784B-4B94-B77D-7CFBDA63D8EC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430"/>
            <a:ext cx="3037840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29430"/>
            <a:ext cx="3037840" cy="4669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85CDA-E5E8-41B4-9C19-EF50E809A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8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394336" y="5965190"/>
            <a:ext cx="3154680" cy="488061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746250" y="154940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533650" y="1011238"/>
            <a:ext cx="8980488" cy="5051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A0D901-A092-4074-B673-027E6D6424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328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0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85CDA-E5E8-41B4-9C19-EF50E809A9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6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85CDA-E5E8-41B4-9C19-EF50E809A9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6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85CDA-E5E8-41B4-9C19-EF50E809A9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9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033367" y="1214577"/>
            <a:ext cx="3975735" cy="5643880"/>
          </a:xfrm>
          <a:custGeom>
            <a:avLst/>
            <a:gdLst/>
            <a:ahLst/>
            <a:cxnLst/>
            <a:rect l="l" t="t" r="r" b="b"/>
            <a:pathLst>
              <a:path w="3975734" h="5643880">
                <a:moveTo>
                  <a:pt x="3975353" y="0"/>
                </a:moveTo>
                <a:lnTo>
                  <a:pt x="0" y="0"/>
                </a:lnTo>
                <a:lnTo>
                  <a:pt x="0" y="5643422"/>
                </a:lnTo>
                <a:lnTo>
                  <a:pt x="3975353" y="5643422"/>
                </a:lnTo>
                <a:lnTo>
                  <a:pt x="3975353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033380" y="1214577"/>
            <a:ext cx="3975735" cy="5643880"/>
          </a:xfrm>
          <a:custGeom>
            <a:avLst/>
            <a:gdLst/>
            <a:ahLst/>
            <a:cxnLst/>
            <a:rect l="l" t="t" r="r" b="b"/>
            <a:pathLst>
              <a:path w="3975734" h="5643880">
                <a:moveTo>
                  <a:pt x="0" y="0"/>
                </a:moveTo>
                <a:lnTo>
                  <a:pt x="3975353" y="0"/>
                </a:lnTo>
                <a:lnTo>
                  <a:pt x="3975353" y="5643422"/>
                </a:lnTo>
                <a:lnTo>
                  <a:pt x="0" y="5643422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0EE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093" y="1219428"/>
            <a:ext cx="3975735" cy="5638800"/>
          </a:xfrm>
          <a:custGeom>
            <a:avLst/>
            <a:gdLst/>
            <a:ahLst/>
            <a:cxnLst/>
            <a:rect l="l" t="t" r="r" b="b"/>
            <a:pathLst>
              <a:path w="3975735" h="5638800">
                <a:moveTo>
                  <a:pt x="3975354" y="0"/>
                </a:moveTo>
                <a:lnTo>
                  <a:pt x="0" y="0"/>
                </a:lnTo>
                <a:lnTo>
                  <a:pt x="0" y="5638571"/>
                </a:lnTo>
                <a:lnTo>
                  <a:pt x="3975354" y="5638571"/>
                </a:lnTo>
                <a:lnTo>
                  <a:pt x="3975354" y="0"/>
                </a:lnTo>
                <a:close/>
              </a:path>
            </a:pathLst>
          </a:custGeom>
          <a:solidFill>
            <a:srgbClr val="A8D0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093" y="1219428"/>
            <a:ext cx="3975735" cy="5638800"/>
          </a:xfrm>
          <a:custGeom>
            <a:avLst/>
            <a:gdLst/>
            <a:ahLst/>
            <a:cxnLst/>
            <a:rect l="l" t="t" r="r" b="b"/>
            <a:pathLst>
              <a:path w="3975735" h="5638800">
                <a:moveTo>
                  <a:pt x="0" y="0"/>
                </a:moveTo>
                <a:lnTo>
                  <a:pt x="3975354" y="0"/>
                </a:lnTo>
                <a:lnTo>
                  <a:pt x="3975354" y="5638571"/>
                </a:lnTo>
              </a:path>
              <a:path w="3975735" h="5638800">
                <a:moveTo>
                  <a:pt x="0" y="5638571"/>
                </a:moveTo>
                <a:lnTo>
                  <a:pt x="0" y="0"/>
                </a:lnTo>
              </a:path>
            </a:pathLst>
          </a:custGeom>
          <a:ln w="12700">
            <a:solidFill>
              <a:srgbClr val="E0EE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2911" y="1396669"/>
            <a:ext cx="1839709" cy="11486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20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170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25A6CF-200A-47BB-98F7-9951D710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75D1-5967-45A4-8DC0-63B883294E76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A13E71-E02C-415B-8555-DEBDD8807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12F8E-4814-4C6D-A584-94AF0F005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D370C-2332-43EE-B8CF-9E8860BD57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B5014-C505-4110-BBCB-2E744FDE2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9375" y="0"/>
            <a:ext cx="19526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5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5429" y="64325"/>
            <a:ext cx="8766810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2D75B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677098"/>
            <a:ext cx="10219055" cy="3524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16;p15">
            <a:extLst>
              <a:ext uri="{FF2B5EF4-FFF2-40B4-BE49-F238E27FC236}">
                <a16:creationId xmlns:a16="http://schemas.microsoft.com/office/drawing/2014/main" id="{80434DC2-86F1-81D8-778C-A08334BAFB5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2124075" y="1638300"/>
            <a:ext cx="2743200" cy="2752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2493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58ECA-DE0B-B0BA-9D2E-30FEE1CC26DC}"/>
              </a:ext>
            </a:extLst>
          </p:cNvPr>
          <p:cNvSpPr txBox="1"/>
          <p:nvPr userDrawn="1"/>
        </p:nvSpPr>
        <p:spPr>
          <a:xfrm>
            <a:off x="-1" y="6519152"/>
            <a:ext cx="12192001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ICG/IOTWMS-XIV, Jakarta, 1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6-19 November 2024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Intergovernmental Oceanographic Commission | Intergovernmental  Oceanographic Commission">
            <a:extLst>
              <a:ext uri="{FF2B5EF4-FFF2-40B4-BE49-F238E27FC236}">
                <a16:creationId xmlns:a16="http://schemas.microsoft.com/office/drawing/2014/main" id="{F684CA45-640A-C832-9E24-68CCAE0857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761" y="215900"/>
            <a:ext cx="812107" cy="76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997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9;p1">
            <a:extLst>
              <a:ext uri="{FF2B5EF4-FFF2-40B4-BE49-F238E27FC236}">
                <a16:creationId xmlns:a16="http://schemas.microsoft.com/office/drawing/2014/main" id="{8C80E16B-9094-FA80-4FA9-8D4F49247F32}"/>
              </a:ext>
            </a:extLst>
          </p:cNvPr>
          <p:cNvSpPr/>
          <p:nvPr/>
        </p:nvSpPr>
        <p:spPr>
          <a:xfrm>
            <a:off x="6324600" y="914400"/>
            <a:ext cx="563879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ngsana New" panose="02020603050405020304" pitchFamily="18" charset="-34"/>
              </a:rPr>
              <a:t>Intergovernmental Coordination Group for  Indian Ocean Tsunami Warning and Mitigation System (ICG/IOTWMS)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C92CC-16E0-62EC-1E03-C8FAE12F53A0}"/>
              </a:ext>
            </a:extLst>
          </p:cNvPr>
          <p:cNvSpPr txBox="1"/>
          <p:nvPr/>
        </p:nvSpPr>
        <p:spPr>
          <a:xfrm>
            <a:off x="5943600" y="4343400"/>
            <a:ext cx="6099376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Mr.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Eluri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Pattabhi Rama Rao</a:t>
            </a:r>
            <a:endParaRPr kumimoji="0" lang="en-GB" sz="32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Chair, ICG/IOTWMS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algn="ctr"/>
            <a:r>
              <a:rPr lang="en-US" b="0" i="0" dirty="0">
                <a:solidFill>
                  <a:schemeClr val="bg1"/>
                </a:solidFill>
                <a:effectLst/>
                <a:latin typeface="Inter"/>
              </a:rPr>
              <a:t>Scientist-G &amp; Group Director</a:t>
            </a:r>
          </a:p>
          <a:p>
            <a:pPr algn="ctr"/>
            <a:r>
              <a:rPr lang="en-US" b="0" i="0" dirty="0">
                <a:solidFill>
                  <a:schemeClr val="bg1"/>
                </a:solidFill>
                <a:effectLst/>
                <a:latin typeface="Inter"/>
              </a:rPr>
              <a:t>Indian National Centre for Ocean Information Services (INCOIS)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Inter"/>
              </a:rPr>
              <a:t>Hyderabad, India</a:t>
            </a:r>
            <a:endParaRPr lang="en-US" b="0" i="0" dirty="0">
              <a:solidFill>
                <a:schemeClr val="bg1"/>
              </a:solidFill>
              <a:effectLst/>
              <a:latin typeface="Inter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65D07-D59B-9DEF-2808-BD6793B4C466}"/>
              </a:ext>
            </a:extLst>
          </p:cNvPr>
          <p:cNvSpPr txBox="1"/>
          <p:nvPr/>
        </p:nvSpPr>
        <p:spPr>
          <a:xfrm>
            <a:off x="4876800" y="6575558"/>
            <a:ext cx="2484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ICG/PTWS XXXI, 08-11 Apr 2025</a:t>
            </a:r>
          </a:p>
        </p:txBody>
      </p:sp>
    </p:spTree>
    <p:extLst>
      <p:ext uri="{BB962C8B-B14F-4D97-AF65-F5344CB8AC3E}">
        <p14:creationId xmlns:p14="http://schemas.microsoft.com/office/powerpoint/2010/main" val="413040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31"/>
    </mc:Choice>
    <mc:Fallback xmlns="">
      <p:transition spd="slow" advTm="1543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0" y="1361075"/>
            <a:ext cx="4109998" cy="5039725"/>
            <a:chOff x="7823532" y="1237508"/>
            <a:chExt cx="4109998" cy="5039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23532" y="2345663"/>
              <a:ext cx="4109998" cy="35998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6789" y="1237508"/>
              <a:ext cx="4085125" cy="50397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80762" y="215900"/>
            <a:ext cx="812101" cy="76411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98298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 spc="-5" dirty="0">
                <a:solidFill>
                  <a:schemeClr val="tx2"/>
                </a:solidFill>
                <a:latin typeface="Arial"/>
                <a:cs typeface="Arial"/>
              </a:rPr>
              <a:t>ICG/IOTWMS 2024 </a:t>
            </a:r>
            <a:r>
              <a:rPr sz="3200" spc="-5" dirty="0">
                <a:solidFill>
                  <a:schemeClr val="tx2"/>
                </a:solidFill>
                <a:latin typeface="Arial"/>
                <a:cs typeface="Arial"/>
              </a:rPr>
              <a:t>Capacity</a:t>
            </a:r>
            <a:r>
              <a:rPr sz="3200" spc="-11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chemeClr val="tx2"/>
                </a:solidFill>
                <a:latin typeface="Arial"/>
                <a:cs typeface="Arial"/>
              </a:rPr>
              <a:t>Assessment</a:t>
            </a:r>
            <a:r>
              <a:rPr lang="en-US" sz="3200" spc="-5" dirty="0">
                <a:solidFill>
                  <a:schemeClr val="tx2"/>
                </a:solidFill>
                <a:latin typeface="Arial"/>
                <a:cs typeface="Arial"/>
              </a:rPr>
              <a:t> Survey</a:t>
            </a:r>
            <a:endParaRPr sz="3200" spc="-5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4800" y="1143000"/>
            <a:ext cx="6934200" cy="52450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17145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ICG/IOTWMS conducted the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2024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UNESCO-IOC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Capacity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Assessment of </a:t>
            </a:r>
            <a:r>
              <a:rPr kumimoji="0" lang="en-US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Tsunami </a:t>
            </a: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Preparedness</a:t>
            </a:r>
            <a:r>
              <a:rPr kumimoji="0" lang="en-US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in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the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Indian</a:t>
            </a:r>
            <a:r>
              <a:rPr kumimoji="0" lang="en-US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Ocean</a:t>
            </a:r>
            <a:r>
              <a:rPr kumimoji="0" lang="en-US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to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track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regional</a:t>
            </a:r>
            <a:r>
              <a:rPr kumimoji="0" lang="en-US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change</a:t>
            </a:r>
            <a:r>
              <a:rPr kumimoji="0" lang="en-US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and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to identify</a:t>
            </a:r>
            <a:r>
              <a:rPr kumimoji="0" lang="en-US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gaps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and</a:t>
            </a:r>
            <a:r>
              <a:rPr kumimoji="0" lang="en-US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challenges</a:t>
            </a:r>
            <a:r>
              <a:rPr kumimoji="0" lang="en-US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that</a:t>
            </a:r>
            <a:r>
              <a:rPr kumimoji="0" lang="en-US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could</a:t>
            </a:r>
            <a:r>
              <a:rPr kumimoji="0" lang="en-US" sz="20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be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addressed</a:t>
            </a: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through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future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projects</a:t>
            </a:r>
            <a:r>
              <a:rPr kumimoji="0" lang="en-US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and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activities.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 MT"/>
            </a:endParaRPr>
          </a:p>
          <a:p>
            <a:pPr marL="342900" marR="29718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Survey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responses</a:t>
            </a:r>
            <a:r>
              <a:rPr kumimoji="0" lang="en-US" sz="20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from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twenty-two</a:t>
            </a:r>
            <a:r>
              <a:rPr kumimoji="0" lang="en-US" sz="20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(22)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Member</a:t>
            </a:r>
            <a:r>
              <a:rPr kumimoji="0" lang="en-US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States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have been</a:t>
            </a:r>
            <a:r>
              <a:rPr kumimoji="0" lang="en-US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received.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 MT"/>
            </a:endParaRPr>
          </a:p>
          <a:p>
            <a:pPr marL="342900" marR="508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The</a:t>
            </a:r>
            <a:r>
              <a:rPr kumimoji="0" lang="en-US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University</a:t>
            </a:r>
            <a:r>
              <a:rPr kumimoji="0" lang="en-US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of</a:t>
            </a:r>
            <a:r>
              <a:rPr kumimoji="0" lang="en-US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Huddersfield</a:t>
            </a: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analysed</a:t>
            </a:r>
            <a:r>
              <a:rPr kumimoji="0" lang="en-US" sz="20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the data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and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compared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with</a:t>
            </a:r>
            <a:r>
              <a:rPr kumimoji="0" lang="en-US" sz="2000" b="0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the results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the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2018</a:t>
            </a:r>
            <a:r>
              <a:rPr kumimoji="0" lang="en-US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Assessment</a:t>
            </a:r>
            <a:r>
              <a:rPr kumimoji="0" lang="en-US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to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produce</a:t>
            </a: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draft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report.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 MT"/>
            </a:endParaRPr>
          </a:p>
          <a:p>
            <a:pPr marL="342900" marR="45339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Capacity Assessment Team, supported by the ESCAP Tsunami Trust Fund and the Asian Development Bank, convened a meeting in Bangkok from 4–6 September to formulate recommendations.</a:t>
            </a:r>
          </a:p>
          <a:p>
            <a:pPr marL="342900" marR="453390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The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preliminary</a:t>
            </a: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draft</a:t>
            </a:r>
            <a:r>
              <a:rPr kumimoji="0" lang="en-US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report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and</a:t>
            </a:r>
            <a:r>
              <a:rPr kumimoji="0" lang="en-US" sz="20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executive</a:t>
            </a:r>
            <a:r>
              <a:rPr kumimoji="0" lang="en-US" sz="2000" b="0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summary are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now available</a:t>
            </a:r>
            <a:r>
              <a:rPr kumimoji="0" lang="en-US" sz="20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 </a:t>
            </a:r>
            <a:r>
              <a:rPr kumimoji="0" lang="en-US" sz="2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for review on the meeting website</a:t>
            </a: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 MT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 M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2"/>
    </mc:Choice>
    <mc:Fallback xmlns="">
      <p:transition spd="slow" advTm="5451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76200"/>
            <a:ext cx="1193927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algn="ctr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003399"/>
                </a:solidFill>
                <a:latin typeface="Arial"/>
                <a:cs typeface="Arial"/>
              </a:rPr>
              <a:t>UNESCO-</a:t>
            </a:r>
            <a:r>
              <a:rPr sz="2000" dirty="0">
                <a:solidFill>
                  <a:srgbClr val="003399"/>
                </a:solidFill>
                <a:latin typeface="Arial"/>
                <a:cs typeface="Arial"/>
              </a:rPr>
              <a:t>IOC</a:t>
            </a:r>
            <a:r>
              <a:rPr sz="2000" spc="-45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399"/>
                </a:solidFill>
                <a:latin typeface="Arial"/>
                <a:cs typeface="Arial"/>
              </a:rPr>
              <a:t>2</a:t>
            </a:r>
            <a:r>
              <a:rPr sz="2000" baseline="24305" dirty="0">
                <a:solidFill>
                  <a:srgbClr val="003399"/>
                </a:solidFill>
                <a:latin typeface="Arial"/>
                <a:cs typeface="Arial"/>
              </a:rPr>
              <a:t>nd</a:t>
            </a:r>
            <a:r>
              <a:rPr sz="2000" spc="-15" baseline="24305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399"/>
                </a:solidFill>
                <a:latin typeface="Arial"/>
                <a:cs typeface="Arial"/>
              </a:rPr>
              <a:t>Global</a:t>
            </a:r>
            <a:r>
              <a:rPr sz="2000" spc="-75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003399"/>
                </a:solidFill>
                <a:latin typeface="Arial"/>
                <a:cs typeface="Arial"/>
              </a:rPr>
              <a:t>Tsunami</a:t>
            </a:r>
            <a:r>
              <a:rPr sz="2000" spc="-45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399"/>
                </a:solidFill>
                <a:latin typeface="Arial"/>
                <a:cs typeface="Arial"/>
              </a:rPr>
              <a:t>Symposium,</a:t>
            </a:r>
            <a:r>
              <a:rPr sz="2000" spc="-25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3399"/>
                </a:solidFill>
                <a:latin typeface="Arial"/>
                <a:cs typeface="Arial"/>
              </a:rPr>
              <a:t>Banda</a:t>
            </a:r>
            <a:r>
              <a:rPr sz="2000" spc="-125" dirty="0">
                <a:solidFill>
                  <a:srgbClr val="003399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003399"/>
                </a:solidFill>
                <a:latin typeface="Arial"/>
                <a:cs typeface="Arial"/>
              </a:rPr>
              <a:t>Aceh</a:t>
            </a:r>
            <a:r>
              <a:rPr lang="en-US" sz="2000" spc="-20" dirty="0">
                <a:solidFill>
                  <a:srgbClr val="003399"/>
                </a:solidFill>
                <a:latin typeface="Arial"/>
                <a:cs typeface="Arial"/>
              </a:rPr>
              <a:t>, Indonesia (10-14 Nov 2024)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0" y="609600"/>
            <a:ext cx="11684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Calibri"/>
                <a:cs typeface="Calibri"/>
              </a:rPr>
              <a:t>Outcomes</a:t>
            </a:r>
            <a:r>
              <a:rPr sz="2000" spc="-10" dirty="0">
                <a:latin typeface="Calibri"/>
                <a:cs typeface="Calibri"/>
              </a:rPr>
              <a:t>: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" y="685800"/>
            <a:ext cx="3925571" cy="32220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b="1" spc="-10" dirty="0">
                <a:latin typeface="Calibri"/>
                <a:cs typeface="Calibri"/>
              </a:rPr>
              <a:t>Participants:</a:t>
            </a:r>
            <a:endParaRPr lang="en-US" sz="2000" b="1" spc="-10" dirty="0">
              <a:latin typeface="Calibri"/>
              <a:cs typeface="Calibri"/>
            </a:endParaRPr>
          </a:p>
          <a:p>
            <a:pPr marL="342900" defTabSz="628650">
              <a:lnSpc>
                <a:spcPct val="100000"/>
              </a:lnSpc>
              <a:spcBef>
                <a:spcPts val="105"/>
              </a:spcBef>
            </a:pPr>
            <a:r>
              <a:rPr lang="en-US" sz="2000" spc="-50" dirty="0">
                <a:latin typeface="Calibri"/>
                <a:cs typeface="Calibri"/>
              </a:rPr>
              <a:t>−</a:t>
            </a:r>
            <a:r>
              <a:rPr lang="en-US" sz="2000" dirty="0">
                <a:latin typeface="Calibri"/>
                <a:cs typeface="Calibri"/>
              </a:rPr>
              <a:t>	</a:t>
            </a:r>
            <a:r>
              <a:rPr lang="en-US" dirty="0">
                <a:latin typeface="Calibri"/>
                <a:cs typeface="Calibri"/>
              </a:rPr>
              <a:t>682</a:t>
            </a:r>
            <a:r>
              <a:rPr lang="en-US" spc="-20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participants</a:t>
            </a:r>
            <a:endParaRPr lang="en-US" dirty="0">
              <a:latin typeface="Calibri"/>
              <a:cs typeface="Calibri"/>
            </a:endParaRPr>
          </a:p>
          <a:p>
            <a:pPr marL="342900" defTabSz="628650">
              <a:lnSpc>
                <a:spcPct val="100000"/>
              </a:lnSpc>
            </a:pPr>
            <a:r>
              <a:rPr lang="en-US" spc="-50" dirty="0">
                <a:latin typeface="Calibri"/>
                <a:cs typeface="Calibri"/>
              </a:rPr>
              <a:t>−</a:t>
            </a:r>
            <a:r>
              <a:rPr lang="en-US" dirty="0">
                <a:latin typeface="Calibri"/>
                <a:cs typeface="Calibri"/>
              </a:rPr>
              <a:t>	170</a:t>
            </a:r>
            <a:r>
              <a:rPr lang="en-US" spc="-3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online</a:t>
            </a:r>
            <a:r>
              <a:rPr lang="en-US" spc="-20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participants</a:t>
            </a:r>
            <a:endParaRPr lang="en-US" dirty="0">
              <a:latin typeface="Calibri"/>
              <a:cs typeface="Calibri"/>
            </a:endParaRPr>
          </a:p>
          <a:p>
            <a:pPr marL="342900" defTabSz="628650">
              <a:lnSpc>
                <a:spcPct val="100000"/>
              </a:lnSpc>
            </a:pPr>
            <a:r>
              <a:rPr lang="en-US" spc="-50" dirty="0">
                <a:latin typeface="Calibri"/>
                <a:cs typeface="Calibri"/>
              </a:rPr>
              <a:t>−</a:t>
            </a:r>
            <a:r>
              <a:rPr lang="en-US" dirty="0">
                <a:latin typeface="Calibri"/>
                <a:cs typeface="Calibri"/>
              </a:rPr>
              <a:t>	1200</a:t>
            </a:r>
            <a:r>
              <a:rPr lang="en-US" spc="-6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viewers</a:t>
            </a:r>
            <a:r>
              <a:rPr lang="en-US" spc="-3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of</a:t>
            </a:r>
            <a:r>
              <a:rPr lang="en-US" spc="-35" dirty="0">
                <a:latin typeface="Calibri"/>
                <a:cs typeface="Calibri"/>
              </a:rPr>
              <a:t> </a:t>
            </a:r>
            <a:r>
              <a:rPr lang="en-US" spc="-10" dirty="0" err="1">
                <a:latin typeface="Calibri"/>
                <a:cs typeface="Calibri"/>
              </a:rPr>
              <a:t>Youtube</a:t>
            </a:r>
            <a:endParaRPr lang="en-US" dirty="0">
              <a:latin typeface="Calibri"/>
              <a:cs typeface="Calibri"/>
            </a:endParaRPr>
          </a:p>
          <a:p>
            <a:pPr marL="342900" defTabSz="628650">
              <a:lnSpc>
                <a:spcPct val="100000"/>
              </a:lnSpc>
            </a:pPr>
            <a:r>
              <a:rPr lang="en-US" spc="-50" dirty="0">
                <a:latin typeface="Calibri"/>
                <a:cs typeface="Calibri"/>
              </a:rPr>
              <a:t>−</a:t>
            </a:r>
            <a:r>
              <a:rPr lang="en-US" dirty="0">
                <a:latin typeface="Calibri"/>
                <a:cs typeface="Calibri"/>
              </a:rPr>
              <a:t>	From</a:t>
            </a:r>
            <a:r>
              <a:rPr lang="en-US" spc="-3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about</a:t>
            </a:r>
            <a:r>
              <a:rPr lang="en-US" spc="-3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32</a:t>
            </a:r>
            <a:r>
              <a:rPr lang="en-US" spc="-45" dirty="0">
                <a:latin typeface="Calibri"/>
                <a:cs typeface="Calibri"/>
              </a:rPr>
              <a:t> </a:t>
            </a:r>
            <a:r>
              <a:rPr lang="en-US" spc="-10" dirty="0">
                <a:latin typeface="Calibri"/>
                <a:cs typeface="Calibri"/>
              </a:rPr>
              <a:t>countries</a:t>
            </a:r>
            <a:endParaRPr lang="en-US" dirty="0">
              <a:latin typeface="Calibri"/>
              <a:cs typeface="Calibri"/>
            </a:endParaRPr>
          </a:p>
          <a:p>
            <a:pPr marL="354965" indent="-342265"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lang="en-US" sz="2000" dirty="0">
                <a:latin typeface="Calibri"/>
                <a:cs typeface="Calibri"/>
              </a:rPr>
              <a:t>Engaged</a:t>
            </a:r>
            <a:r>
              <a:rPr lang="en-US" sz="2000" spc="-10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many</a:t>
            </a:r>
            <a:r>
              <a:rPr lang="en-US" sz="2000" spc="-6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parties</a:t>
            </a:r>
            <a:r>
              <a:rPr lang="en-US" sz="2000" spc="-50" dirty="0">
                <a:latin typeface="Calibri"/>
                <a:cs typeface="Calibri"/>
              </a:rPr>
              <a:t> </a:t>
            </a:r>
            <a:r>
              <a:rPr lang="en-US" sz="2000" spc="-10" dirty="0">
                <a:latin typeface="Calibri"/>
                <a:cs typeface="Calibri"/>
              </a:rPr>
              <a:t>including:</a:t>
            </a:r>
          </a:p>
          <a:p>
            <a:pPr marL="12700" indent="330200" defTabSz="628650">
              <a:spcBef>
                <a:spcPts val="105"/>
              </a:spcBef>
              <a:tabLst>
                <a:tab pos="354965" algn="l"/>
              </a:tabLst>
            </a:pPr>
            <a:r>
              <a:rPr lang="en-US" sz="2000" spc="-50" dirty="0">
                <a:latin typeface="Calibri"/>
                <a:cs typeface="Calibri"/>
              </a:rPr>
              <a:t>−</a:t>
            </a:r>
            <a:r>
              <a:rPr lang="en-US" sz="2000" dirty="0">
                <a:latin typeface="Calibri"/>
                <a:cs typeface="Calibri"/>
              </a:rPr>
              <a:t>	</a:t>
            </a:r>
            <a:r>
              <a:rPr lang="en-US" dirty="0">
                <a:latin typeface="Calibri"/>
                <a:cs typeface="Calibri"/>
              </a:rPr>
              <a:t>Scientists,</a:t>
            </a:r>
            <a:r>
              <a:rPr lang="en-US" spc="-6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Policy</a:t>
            </a:r>
            <a:r>
              <a:rPr lang="en-US" spc="-80" dirty="0">
                <a:latin typeface="Calibri"/>
                <a:cs typeface="Calibri"/>
              </a:rPr>
              <a:t> </a:t>
            </a:r>
            <a:r>
              <a:rPr lang="en-US" spc="-35" dirty="0">
                <a:latin typeface="Calibri"/>
                <a:cs typeface="Calibri"/>
              </a:rPr>
              <a:t>Makers, 				</a:t>
            </a:r>
            <a:r>
              <a:rPr lang="en-US" spc="-10" dirty="0">
                <a:latin typeface="Calibri"/>
                <a:cs typeface="Calibri"/>
              </a:rPr>
              <a:t>Academia, Professionals,</a:t>
            </a:r>
            <a:r>
              <a:rPr lang="en-US" spc="-45" dirty="0">
                <a:latin typeface="Calibri"/>
                <a:cs typeface="Calibri"/>
              </a:rPr>
              <a:t> 				</a:t>
            </a:r>
            <a:r>
              <a:rPr lang="en-US" spc="-20" dirty="0">
                <a:latin typeface="Calibri"/>
                <a:cs typeface="Calibri"/>
              </a:rPr>
              <a:t>Practitioners,</a:t>
            </a:r>
            <a:r>
              <a:rPr lang="en-US" spc="-55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Private</a:t>
            </a:r>
            <a:r>
              <a:rPr lang="en-US" spc="90" dirty="0">
                <a:latin typeface="Calibri"/>
                <a:cs typeface="Calibri"/>
              </a:rPr>
              <a:t> </a:t>
            </a:r>
            <a:r>
              <a:rPr lang="en-US" spc="-25" dirty="0">
                <a:latin typeface="Calibri"/>
                <a:cs typeface="Calibri"/>
              </a:rPr>
              <a:t>Sector,</a:t>
            </a:r>
            <a:r>
              <a:rPr lang="en-US" spc="-80" dirty="0">
                <a:latin typeface="Calibri"/>
                <a:cs typeface="Calibri"/>
              </a:rPr>
              <a:t> 			</a:t>
            </a:r>
            <a:r>
              <a:rPr lang="en-US" spc="-10" dirty="0">
                <a:latin typeface="Calibri"/>
                <a:cs typeface="Calibri"/>
              </a:rPr>
              <a:t>School, Communities, Youth,</a:t>
            </a:r>
            <a:r>
              <a:rPr lang="en-US" spc="260" dirty="0">
                <a:latin typeface="Calibri"/>
                <a:cs typeface="Calibri"/>
              </a:rPr>
              <a:t> 			</a:t>
            </a:r>
            <a:r>
              <a:rPr lang="en-US" dirty="0">
                <a:latin typeface="Calibri"/>
                <a:cs typeface="Calibri"/>
              </a:rPr>
              <a:t>NGO,</a:t>
            </a:r>
            <a:r>
              <a:rPr lang="en-US" spc="-105" dirty="0">
                <a:latin typeface="Calibri"/>
                <a:cs typeface="Calibri"/>
              </a:rPr>
              <a:t> 	</a:t>
            </a:r>
            <a:r>
              <a:rPr lang="en-US" spc="-25" dirty="0">
                <a:latin typeface="Calibri"/>
                <a:cs typeface="Calibri"/>
              </a:rPr>
              <a:t>UN </a:t>
            </a:r>
            <a:r>
              <a:rPr lang="en-US" spc="-10" dirty="0">
                <a:latin typeface="Calibri"/>
                <a:cs typeface="Calibri"/>
              </a:rPr>
              <a:t>Organizations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3400" y="4191000"/>
            <a:ext cx="3338614" cy="224382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114800" y="1066800"/>
            <a:ext cx="3987165" cy="2465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104139" indent="-34290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Showing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achievement</a:t>
            </a:r>
            <a:r>
              <a:rPr sz="2000" dirty="0">
                <a:latin typeface="Calibri"/>
                <a:cs typeface="Calibri"/>
              </a:rPr>
              <a:t> 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technical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development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tsunami </a:t>
            </a:r>
            <a:r>
              <a:rPr sz="2000" dirty="0">
                <a:latin typeface="Calibri"/>
                <a:cs typeface="Calibri"/>
              </a:rPr>
              <a:t>warning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mitigation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system</a:t>
            </a:r>
            <a:endParaRPr sz="2000" dirty="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Showing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achievement</a:t>
            </a:r>
            <a:r>
              <a:rPr sz="2000" dirty="0">
                <a:latin typeface="Calibri"/>
                <a:cs typeface="Calibri"/>
              </a:rPr>
              <a:t> 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community’s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engagement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the </a:t>
            </a:r>
            <a:r>
              <a:rPr sz="2000" spc="-20" dirty="0">
                <a:latin typeface="Calibri"/>
                <a:cs typeface="Calibri"/>
              </a:rPr>
              <a:t>Tsunami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Preparedness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capacity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response</a:t>
            </a:r>
            <a:r>
              <a:rPr lang="en-US" sz="2000" spc="-10" dirty="0">
                <a:latin typeface="Calibri"/>
                <a:cs typeface="Calibri"/>
              </a:rPr>
              <a:t> </a:t>
            </a:r>
          </a:p>
          <a:p>
            <a:pPr marL="299085" marR="508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Identifying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priorities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lang="en-US" sz="2000" spc="-20" dirty="0">
                <a:latin typeface="Calibri"/>
                <a:cs typeface="Calibri"/>
              </a:rPr>
              <a:t>g</a:t>
            </a:r>
            <a:r>
              <a:rPr sz="2000" spc="-20" dirty="0">
                <a:latin typeface="Calibri"/>
                <a:cs typeface="Calibri"/>
              </a:rPr>
              <a:t>aps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11462" y="541983"/>
            <a:ext cx="334713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Banda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Aceh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Statement:</a:t>
            </a:r>
            <a:endParaRPr sz="2000" b="1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05800" y="1066800"/>
            <a:ext cx="358902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Global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Tsunami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Warning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and </a:t>
            </a:r>
            <a:r>
              <a:rPr b="1" dirty="0">
                <a:latin typeface="Calibri"/>
                <a:cs typeface="Calibri"/>
              </a:rPr>
              <a:t>Mitigation: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Building</a:t>
            </a:r>
            <a:r>
              <a:rPr b="1" spc="-7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Sustainability </a:t>
            </a:r>
            <a:r>
              <a:rPr b="1" dirty="0">
                <a:latin typeface="Calibri"/>
                <a:cs typeface="Calibri"/>
              </a:rPr>
              <a:t>for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T</a:t>
            </a:r>
            <a:r>
              <a:rPr lang="en-US" b="1" dirty="0">
                <a:latin typeface="Calibri"/>
                <a:cs typeface="Calibri"/>
              </a:rPr>
              <a:t>he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next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decade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through </a:t>
            </a:r>
            <a:r>
              <a:rPr b="1" spc="-20" dirty="0">
                <a:latin typeface="Calibri"/>
                <a:cs typeface="Calibri"/>
              </a:rPr>
              <a:t>Transformation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and</a:t>
            </a:r>
            <a:r>
              <a:rPr b="1" spc="-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Innovation.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11462" y="2371132"/>
            <a:ext cx="3799204" cy="1398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UNESCO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and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its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partners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call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on </a:t>
            </a:r>
            <a:r>
              <a:rPr b="1" dirty="0">
                <a:latin typeface="Calibri"/>
                <a:cs typeface="Calibri"/>
              </a:rPr>
              <a:t>States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and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civil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society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to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drastically </a:t>
            </a:r>
            <a:r>
              <a:rPr b="1" dirty="0">
                <a:latin typeface="Calibri"/>
                <a:cs typeface="Calibri"/>
              </a:rPr>
              <a:t>step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up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their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investments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and </a:t>
            </a:r>
            <a:r>
              <a:rPr b="1" dirty="0">
                <a:latin typeface="Calibri"/>
                <a:cs typeface="Calibri"/>
              </a:rPr>
              <a:t>efforts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to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achieve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100%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of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Tsunami </a:t>
            </a:r>
            <a:r>
              <a:rPr b="1" dirty="0">
                <a:latin typeface="Calibri"/>
                <a:cs typeface="Calibri"/>
              </a:rPr>
              <a:t>Ready</a:t>
            </a:r>
            <a:r>
              <a:rPr b="1" spc="-6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Communities</a:t>
            </a:r>
            <a:r>
              <a:rPr b="1" spc="-8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across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the </a:t>
            </a:r>
            <a:r>
              <a:rPr b="1" dirty="0">
                <a:latin typeface="Calibri"/>
                <a:cs typeface="Calibri"/>
              </a:rPr>
              <a:t>world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by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2030</a:t>
            </a:r>
            <a:r>
              <a:rPr lang="en-US" b="1" spc="-20" dirty="0">
                <a:latin typeface="Calibri"/>
                <a:cs typeface="Calibri"/>
              </a:rPr>
              <a:t>.</a:t>
            </a:r>
            <a:endParaRPr dirty="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4191000"/>
            <a:ext cx="3234280" cy="218103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58200" y="4191000"/>
            <a:ext cx="3090782" cy="2243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37"/>
    </mc:Choice>
    <mc:Fallback xmlns="">
      <p:transition spd="slow" advTm="662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C323E-E121-0094-8A7C-922F8477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28" y="64325"/>
            <a:ext cx="11697971" cy="707886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Major Decisions from the 14</a:t>
            </a:r>
            <a:r>
              <a:rPr lang="en-US" sz="2800" baseline="30000" dirty="0">
                <a:solidFill>
                  <a:srgbClr val="002060"/>
                </a:solidFill>
              </a:rPr>
              <a:t>th</a:t>
            </a:r>
            <a:r>
              <a:rPr lang="en-US" sz="2800" dirty="0">
                <a:solidFill>
                  <a:srgbClr val="002060"/>
                </a:solidFill>
              </a:rPr>
              <a:t> Session of ICG/IOTWMS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1800" dirty="0">
                <a:solidFill>
                  <a:srgbClr val="002060"/>
                </a:solidFill>
              </a:rPr>
              <a:t>(14-19 Nov 2024, Jakarta, Indonesia)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2A33F-CE1F-960E-6D63-EAA2CEAE8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90166"/>
            <a:ext cx="11277600" cy="5463034"/>
          </a:xfrm>
        </p:spPr>
        <p:txBody>
          <a:bodyPr/>
          <a:lstStyle/>
          <a:p>
            <a:pPr marL="171450" marR="68580" lvl="0" indent="-171450" algn="just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490855" algn="l"/>
              </a:tabLst>
            </a:pP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Include the instructions from 57</a:t>
            </a:r>
            <a:r>
              <a:rPr lang="en-US" sz="1500" spc="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</a:t>
            </a: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Session of the IOC Executive Council, and the recommendations from TOWS-WG XVI and XVII in the work plans of the ICG for the next inter-sessional period;</a:t>
            </a:r>
          </a:p>
          <a:p>
            <a:pPr marL="171450" marR="68580" lvl="0" indent="-171450" algn="just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490855" algn="l"/>
              </a:tabLst>
            </a:pP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Extend</a:t>
            </a:r>
            <a:r>
              <a:rPr lang="en-US" sz="1500" spc="-3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</a:t>
            </a:r>
            <a:r>
              <a:rPr lang="en-US" sz="1500" spc="-1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TSP</a:t>
            </a:r>
            <a:r>
              <a:rPr lang="en-US" sz="1500" spc="-1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services</a:t>
            </a:r>
            <a:r>
              <a:rPr lang="en-US" sz="1500" spc="-4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</a:t>
            </a:r>
            <a:r>
              <a:rPr lang="en-US" sz="1500" spc="-15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include</a:t>
            </a:r>
            <a:r>
              <a:rPr lang="en-US" sz="1500" spc="-25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tsunamis</a:t>
            </a:r>
            <a:r>
              <a:rPr lang="en-US" sz="1500" spc="-4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generated</a:t>
            </a:r>
            <a:r>
              <a:rPr lang="en-US" sz="1500" spc="-1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by</a:t>
            </a:r>
            <a:r>
              <a:rPr lang="en-US" sz="1500" spc="-4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non-seismic</a:t>
            </a:r>
            <a:r>
              <a:rPr lang="en-US" sz="1500" spc="-4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and</a:t>
            </a:r>
            <a:r>
              <a:rPr lang="en-US" sz="1500" spc="-1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complex</a:t>
            </a:r>
            <a:r>
              <a:rPr lang="en-US" sz="1500" spc="-15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-1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sources</a:t>
            </a:r>
            <a:endParaRPr lang="en-US" sz="15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marR="0" lvl="0" indent="-171450" algn="just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490220" algn="l"/>
              </a:tabLst>
            </a:pPr>
            <a:r>
              <a:rPr lang="en-GB" sz="1500" spc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Instructs the Steering Group to </a:t>
            </a:r>
            <a:r>
              <a:rPr lang="en-GB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finalize the 2024 Capacity Assessment Report</a:t>
            </a:r>
            <a:r>
              <a:rPr lang="en-GB" sz="1500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 Executive Summary </a:t>
            </a:r>
            <a:r>
              <a:rPr lang="en-GB" sz="1500" spc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4 weeks, for further review by the Member States, incorporate feedback if any, and endorse the final report for publication as UNESCO-IOC Document</a:t>
            </a:r>
          </a:p>
          <a:p>
            <a:pPr marL="171450" marR="0" lvl="0" indent="-171450" algn="just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490220" algn="l"/>
              </a:tabLst>
            </a:pP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Establish a new intersessional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Task Team on Indian Ocean Wave 25 Exercise (IOWave25) </a:t>
            </a: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reporting to the Steering Group</a:t>
            </a:r>
          </a:p>
          <a:p>
            <a:pPr marL="171450" marR="0" lvl="0" indent="-171450" algn="just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490220" algn="l"/>
              </a:tabLst>
            </a:pP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Establish a new intersessional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Task Team on New/</a:t>
            </a:r>
            <a:r>
              <a:rPr lang="en-AU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Emerging Technologies for Observations and Forecasting </a:t>
            </a:r>
            <a:r>
              <a:rPr lang="en-AU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under the WG2 </a:t>
            </a:r>
          </a:p>
          <a:p>
            <a:pPr marL="171450" marR="0" lvl="0" indent="-171450" algn="just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490220" algn="l"/>
              </a:tabLst>
            </a:pPr>
            <a:r>
              <a:rPr lang="en-AU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Establish a </a:t>
            </a: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new intersessional </a:t>
            </a:r>
            <a:r>
              <a:rPr lang="en-AU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Task Team on Mid-Term Strategy (MTS) </a:t>
            </a:r>
            <a:r>
              <a:rPr lang="en-AU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 prepare a draft MTS </a:t>
            </a:r>
          </a:p>
          <a:p>
            <a:pPr marL="171450" marR="0" lvl="0" indent="-171450" algn="just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  <a:tabLst>
                <a:tab pos="490220" algn="l"/>
              </a:tabLst>
            </a:pPr>
            <a:r>
              <a:rPr lang="en-AU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Request the Steering Group to supervise the work of the Task Team and to </a:t>
            </a:r>
            <a:r>
              <a:rPr lang="en-AU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finalise the MTS 2025-2030</a:t>
            </a:r>
            <a:r>
              <a:rPr lang="en-AU" sz="1500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AU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by early half of 2025</a:t>
            </a:r>
            <a:endParaRPr lang="en-US" sz="1500" spc="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marR="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Instructs the Steering Group, Working Groups and Task Teams to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consider the recommendations of the ODTP RDIP, IOWave23, 2024 Capacity Assessment and 2</a:t>
            </a:r>
            <a:r>
              <a:rPr lang="en-US" sz="1500" spc="0" baseline="30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nd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Global Tsunami Symposium</a:t>
            </a: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into their work plans.</a:t>
            </a:r>
          </a:p>
          <a:p>
            <a:pPr marL="171450" marR="0" lvl="0" indent="-171450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</a:pP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Decides to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continue the capacity development initiatives related to SOPs, TEMPP, TRRP and on-the-job training for warning </a:t>
            </a:r>
            <a:r>
              <a:rPr lang="en-US" sz="1500" spc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centre</a:t>
            </a:r>
            <a:r>
              <a:rPr lang="en-US" sz="1500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operators by </a:t>
            </a:r>
            <a:r>
              <a:rPr lang="en-US" sz="1500" spc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TSPs.</a:t>
            </a:r>
            <a:endParaRPr lang="en-US" sz="15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1450" marR="0" lvl="0" indent="-171450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</a:pPr>
            <a:r>
              <a:rPr lang="en-US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Request the Steering Group to </a:t>
            </a:r>
            <a:r>
              <a:rPr lang="en-US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explore if there is a need of expanding sub-regional working groups to address regional gaps and strengthen collaborations.</a:t>
            </a:r>
          </a:p>
          <a:p>
            <a:pPr marL="171450" marR="0" lvl="0" indent="-171450">
              <a:spcBef>
                <a:spcPts val="600"/>
              </a:spcBef>
              <a:spcAft>
                <a:spcPts val="600"/>
              </a:spcAft>
              <a:buSzPts val="1100"/>
              <a:buFont typeface="Arial" panose="020B0604020202020204" pitchFamily="34" charset="0"/>
              <a:buChar char="•"/>
            </a:pPr>
            <a:r>
              <a:rPr lang="en-ID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Develop the </a:t>
            </a:r>
            <a:r>
              <a:rPr lang="en-ID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summary statement </a:t>
            </a:r>
            <a:r>
              <a:rPr lang="en-GB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 the </a:t>
            </a:r>
            <a:r>
              <a:rPr lang="en-ID" sz="1500" spc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2nd UNESCO-IOC Global Tsunami Symposium</a:t>
            </a:r>
            <a:r>
              <a:rPr lang="en-ID" sz="1500" spc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500" spc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together with the Program Committee for publication as a UNESCO-IOC document.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9141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83"/>
    </mc:Choice>
    <mc:Fallback xmlns="">
      <p:transition spd="slow" advTm="11188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594" y="2872320"/>
            <a:ext cx="7249795" cy="84963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4400" b="0" dirty="0">
                <a:solidFill>
                  <a:srgbClr val="FFFFFF"/>
                </a:solidFill>
                <a:latin typeface="Calibri"/>
                <a:cs typeface="Calibri"/>
              </a:rPr>
              <a:t>THANK</a:t>
            </a:r>
            <a:r>
              <a:rPr sz="4400" b="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0" spc="-25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48904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3453A-2363-87A2-E8F0-F1A0274A58A0}"/>
              </a:ext>
            </a:extLst>
          </p:cNvPr>
          <p:cNvSpPr txBox="1"/>
          <p:nvPr/>
        </p:nvSpPr>
        <p:spPr>
          <a:xfrm>
            <a:off x="3352800" y="5410200"/>
            <a:ext cx="60946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Mr. Eluri Pattabhi Rama Rao</a:t>
            </a:r>
            <a:endParaRPr kumimoji="0" lang="en-GB" sz="1800" b="0" i="0" u="none" strike="noStrike" kern="1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Chair, ICG/IOTWMS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1" dirty="0">
              <a:solidFill>
                <a:schemeClr val="tx1"/>
              </a:solidFill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pattabhi@incois.gov.in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2"/>
    </mc:Choice>
    <mc:Fallback xmlns="">
      <p:transition spd="slow" advTm="864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65EBB1-444A-0514-4EA9-E8AD7BEDE67A}"/>
              </a:ext>
            </a:extLst>
          </p:cNvPr>
          <p:cNvSpPr/>
          <p:nvPr/>
        </p:nvSpPr>
        <p:spPr bwMode="auto">
          <a:xfrm>
            <a:off x="609600" y="990600"/>
            <a:ext cx="10640330" cy="5638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46C33EB-CF3C-6AB5-ABFC-EEADAA34004A}"/>
              </a:ext>
            </a:extLst>
          </p:cNvPr>
          <p:cNvGrpSpPr/>
          <p:nvPr/>
        </p:nvGrpSpPr>
        <p:grpSpPr>
          <a:xfrm>
            <a:off x="2183405" y="1097035"/>
            <a:ext cx="8350104" cy="5227565"/>
            <a:chOff x="1668224" y="1501902"/>
            <a:chExt cx="8350104" cy="5227565"/>
          </a:xfrm>
        </p:grpSpPr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4658925" y="1501902"/>
              <a:ext cx="2678794" cy="819495"/>
            </a:xfrm>
            <a:prstGeom prst="rect">
              <a:avLst/>
            </a:prstGeom>
            <a:solidFill>
              <a:srgbClr val="8DB3E2"/>
            </a:solidFill>
            <a:ln w="9525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UNESCO-IOC</a:t>
              </a:r>
              <a:endParaRPr kumimoji="0" lang="en-US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Assembly/Executive Council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3" name="Text Box 44"/>
            <p:cNvSpPr txBox="1">
              <a:spLocks noChangeArrowheads="1"/>
            </p:cNvSpPr>
            <p:nvPr/>
          </p:nvSpPr>
          <p:spPr bwMode="auto">
            <a:xfrm>
              <a:off x="3267511" y="3838823"/>
              <a:ext cx="3949176" cy="1200356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Intergovernmental Coordination Group (ICG)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Indian Ocean Tsunami Warning &amp; Mitigation System (IOTWMS)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 </a:t>
              </a:r>
              <a:r>
                <a:rPr kumimoji="0" lang="en-AU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Chair</a:t>
              </a:r>
              <a:r>
                <a:rPr kumimoji="0" lang="en-AU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: Mr. Pattabhi Rama Rao </a:t>
              </a:r>
              <a:r>
                <a:rPr kumimoji="0" lang="en-AU" alt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Eluri</a:t>
              </a:r>
              <a:r>
                <a:rPr kumimoji="0" lang="en-AU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(India)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 Vice Chair</a:t>
              </a:r>
              <a:r>
                <a:rPr kumimoji="0" lang="en-AU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: Dr. Yuelong Miao (Australia)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 Vice Chair</a:t>
              </a:r>
              <a:r>
                <a:rPr kumimoji="0" lang="en-AU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: Dr. Harkunti Rahayu (</a:t>
              </a:r>
              <a:r>
                <a:rPr kumimoji="0" lang="en-AU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Times New Roman" pitchFamily="18" charset="0"/>
                </a:rPr>
                <a:t>Indonesia</a:t>
              </a:r>
              <a:r>
                <a:rPr kumimoji="0" lang="en-AU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)</a:t>
              </a:r>
              <a:endPara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" name="Text Box 43"/>
            <p:cNvSpPr txBox="1">
              <a:spLocks noChangeArrowheads="1"/>
            </p:cNvSpPr>
            <p:nvPr/>
          </p:nvSpPr>
          <p:spPr bwMode="auto">
            <a:xfrm>
              <a:off x="4519223" y="2517782"/>
              <a:ext cx="3015230" cy="880602"/>
            </a:xfrm>
            <a:prstGeom prst="rect">
              <a:avLst/>
            </a:prstGeom>
            <a:solidFill>
              <a:srgbClr val="DBE5F1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Global Coordination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Working Group for Tsunami &amp; Other sea level related Warning &amp; mitigation Systems         (TOWS-WG) 	                                                            [4x ICG Chairs, WMO, UNISDR, UNDP, IMO, IHO] 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5" name="Text Box 42"/>
            <p:cNvSpPr txBox="1">
              <a:spLocks noChangeArrowheads="1"/>
            </p:cNvSpPr>
            <p:nvPr/>
          </p:nvSpPr>
          <p:spPr bwMode="auto">
            <a:xfrm>
              <a:off x="7338566" y="3854055"/>
              <a:ext cx="1232574" cy="10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rgbClr val="000000"/>
              </a:solidFill>
              <a:prstDash val="dashDot"/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100" b="0" i="0" u="sng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ICG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Pacific Tsunami Warning &amp; Mitigation System (PTWS)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742817" y="1652518"/>
              <a:ext cx="1960448" cy="73377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WMO, IHO, IMO, UNDRR, UNDP, UNESCAP…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505081" y="3094736"/>
              <a:ext cx="1691703" cy="477289"/>
            </a:xfrm>
            <a:prstGeom prst="rect">
              <a:avLst/>
            </a:prstGeom>
            <a:solidFill>
              <a:srgbClr val="DBE5F1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Task Team Tsunami Watch Operations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288406" y="2405969"/>
              <a:ext cx="2058395" cy="477289"/>
            </a:xfrm>
            <a:prstGeom prst="rect">
              <a:avLst/>
            </a:prstGeom>
            <a:solidFill>
              <a:srgbClr val="DBE5F1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Task Team Disaster Management &amp; Preparedness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8779034" y="3852652"/>
              <a:ext cx="1239294" cy="109094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rgbClr val="000000"/>
              </a:solidFill>
              <a:prstDash val="dashDot"/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1100" b="0" i="0" u="sng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defRPr>
              </a:lvl1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ICG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NE Atlantic &amp; Mediterranean Seas (NEAMS-TWS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668224" y="3847070"/>
              <a:ext cx="1475504" cy="10925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rgbClr val="000000"/>
              </a:solidFill>
              <a:prstDash val="dashDot"/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sng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ICG</a:t>
              </a:r>
              <a:endParaRPr kumimoji="0" lang="en-US" altLang="en-US" sz="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Caribbean &amp; Adjacent Seas (CARIBE-EWS)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267511" y="4829130"/>
              <a:ext cx="3840641" cy="233462"/>
            </a:xfrm>
            <a:prstGeom prst="rect">
              <a:avLst/>
            </a:prstGeom>
            <a:solidFill>
              <a:srgbClr val="FDE9D9"/>
            </a:solidFill>
            <a:ln w="9525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100" b="0" i="0" u="none" strike="noStrike" cap="none" spc="0" normalizeH="0" baseline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Steering Group</a:t>
              </a:r>
              <a:r>
                <a:rPr kumimoji="0" lang="en-US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: Officers, WG Chairs/VCs, TT Chairs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255807" y="5139788"/>
              <a:ext cx="2677227" cy="44667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WG1 Tsunami Risk, Community Awareness and Preparedness - DMOs, </a:t>
              </a:r>
            </a:p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A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Times New Roman" pitchFamily="18" charset="0"/>
                </a:rPr>
                <a:t>Chair: Ms. Weniza (Indonesia)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5278990" y="5151318"/>
              <a:ext cx="2722379" cy="43514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WG2 Tsunami Detection, Warning &amp; Dissemination </a:t>
              </a:r>
              <a:endParaRPr kumimoji="0" lang="en-AU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Times New Roman" pitchFamily="18" charset="0"/>
                </a:rPr>
                <a:t> Mr </a:t>
              </a:r>
              <a:r>
                <a:rPr kumimoji="0" lang="en-A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Times New Roman" pitchFamily="18" charset="0"/>
                </a:rPr>
                <a:t>Jijjavarapu</a:t>
              </a:r>
              <a:r>
                <a:rPr kumimoji="0" lang="en-A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Times New Roman" pitchFamily="18" charset="0"/>
                </a:rPr>
                <a:t> Padmanabham (India)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 pitchFamily="34" charset="0"/>
              </a:endParaRPr>
            </a:p>
          </p:txBody>
        </p:sp>
        <p:cxnSp>
          <p:nvCxnSpPr>
            <p:cNvPr id="24" name="Straight Arrow Connector 23"/>
            <p:cNvCxnSpPr>
              <a:cxnSpLocks/>
              <a:endCxn id="4" idx="0"/>
            </p:cNvCxnSpPr>
            <p:nvPr/>
          </p:nvCxnSpPr>
          <p:spPr>
            <a:xfrm flipH="1">
              <a:off x="6026838" y="2263040"/>
              <a:ext cx="5078" cy="254742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cxnSpLocks/>
            </p:cNvCxnSpPr>
            <p:nvPr/>
          </p:nvCxnSpPr>
          <p:spPr>
            <a:xfrm>
              <a:off x="2407448" y="3656857"/>
              <a:ext cx="6891044" cy="0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>
            <a:xfrm>
              <a:off x="5101257" y="5062593"/>
              <a:ext cx="0" cy="1666874"/>
            </a:xfrm>
            <a:prstGeom prst="line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cxnSpLocks/>
              <a:endCxn id="8" idx="3"/>
            </p:cNvCxnSpPr>
            <p:nvPr/>
          </p:nvCxnSpPr>
          <p:spPr>
            <a:xfrm flipH="1">
              <a:off x="4196784" y="3141731"/>
              <a:ext cx="300038" cy="191650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cxnSpLocks/>
              <a:stCxn id="7" idx="1"/>
              <a:endCxn id="2" idx="3"/>
            </p:cNvCxnSpPr>
            <p:nvPr/>
          </p:nvCxnSpPr>
          <p:spPr>
            <a:xfrm flipH="1" flipV="1">
              <a:off x="7337719" y="1911650"/>
              <a:ext cx="405098" cy="107758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cxnSpLocks/>
              <a:stCxn id="7" idx="2"/>
            </p:cNvCxnSpPr>
            <p:nvPr/>
          </p:nvCxnSpPr>
          <p:spPr>
            <a:xfrm flipH="1">
              <a:off x="7588303" y="2386297"/>
              <a:ext cx="1134738" cy="419868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cxnSpLocks/>
              <a:endCxn id="11" idx="0"/>
            </p:cNvCxnSpPr>
            <p:nvPr/>
          </p:nvCxnSpPr>
          <p:spPr>
            <a:xfrm>
              <a:off x="2405976" y="3607467"/>
              <a:ext cx="0" cy="239603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cxnSpLocks/>
            </p:cNvCxnSpPr>
            <p:nvPr/>
          </p:nvCxnSpPr>
          <p:spPr>
            <a:xfrm>
              <a:off x="4979473" y="3607467"/>
              <a:ext cx="0" cy="226985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/>
            </p:cNvCxnSpPr>
            <p:nvPr/>
          </p:nvCxnSpPr>
          <p:spPr>
            <a:xfrm>
              <a:off x="5979631" y="3398384"/>
              <a:ext cx="0" cy="258473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/>
            </p:cNvCxnSpPr>
            <p:nvPr/>
          </p:nvCxnSpPr>
          <p:spPr>
            <a:xfrm>
              <a:off x="9298492" y="3607467"/>
              <a:ext cx="0" cy="232397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2228019" y="5673921"/>
              <a:ext cx="2664476" cy="358152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WG3 Tsunami Ready Implementation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Chair: Ms. Suci Anugrah (Indonesia)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endParaRPr>
            </a:p>
          </p:txBody>
        </p:sp>
        <p:cxnSp>
          <p:nvCxnSpPr>
            <p:cNvPr id="65" name="Straight Arrow Connector 64"/>
            <p:cNvCxnSpPr>
              <a:cxnSpLocks/>
            </p:cNvCxnSpPr>
            <p:nvPr/>
          </p:nvCxnSpPr>
          <p:spPr>
            <a:xfrm>
              <a:off x="7930802" y="3607467"/>
              <a:ext cx="0" cy="232397"/>
            </a:xfrm>
            <a:prstGeom prst="straightConnector1">
              <a:avLst/>
            </a:prstGeom>
            <a:ln w="19050">
              <a:solidFill>
                <a:schemeClr val="tx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5791200" y="5867400"/>
            <a:ext cx="2694185" cy="381000"/>
          </a:xfrm>
          <a:prstGeom prst="rect">
            <a:avLst/>
          </a:prstGeom>
          <a:solidFill>
            <a:srgbClr val="FFCC99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Times New Roman" pitchFamily="18" charset="0"/>
              </a:rPr>
              <a:t>RWG North-West Indian Ocean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Chair: Ms. Sunanda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Manneela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 (India)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22C6ECC-67F4-C28B-838E-1962E067BCDA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4861982" y="2239747"/>
            <a:ext cx="168218" cy="199586"/>
          </a:xfrm>
          <a:prstGeom prst="straightConnector1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E244FAB-9254-031C-E209-7D11486AD273}"/>
              </a:ext>
            </a:extLst>
          </p:cNvPr>
          <p:cNvGrpSpPr/>
          <p:nvPr/>
        </p:nvGrpSpPr>
        <p:grpSpPr>
          <a:xfrm>
            <a:off x="1049254" y="152400"/>
            <a:ext cx="7924657" cy="2776114"/>
            <a:chOff x="214564" y="413253"/>
            <a:chExt cx="7924657" cy="2776114"/>
          </a:xfrm>
        </p:grpSpPr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2365710" y="413253"/>
              <a:ext cx="5773511" cy="737220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ＭＳ Ｐゴシック" pitchFamily="34" charset="-128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pitchFamily="-1" charset="0"/>
                  <a:ea typeface="ＭＳ Ｐゴシック" pitchFamily="34" charset="-128"/>
                  <a:cs typeface="ＭＳ Ｐゴシック" pitchFamily="-1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pitchFamily="-1" charset="0"/>
                  <a:ea typeface="ＭＳ Ｐゴシック" pitchFamily="34" charset="-128"/>
                  <a:cs typeface="ＭＳ Ｐゴシック" pitchFamily="-1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pitchFamily="-1" charset="0"/>
                  <a:ea typeface="ＭＳ Ｐゴシック" pitchFamily="34" charset="-128"/>
                  <a:cs typeface="ＭＳ Ｐゴシック" pitchFamily="-1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pitchFamily="-1" charset="0"/>
                  <a:ea typeface="ＭＳ Ｐゴシック" pitchFamily="34" charset="-128"/>
                  <a:cs typeface="ＭＳ Ｐゴシック" pitchFamily="-1" charset="-128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defRPr>
              </a:lvl9pPr>
            </a:lstStyle>
            <a:p>
              <a:pPr marL="0" marR="0" lvl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Governance in ICG/IOTWMS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544EB0-1C2B-3C2F-A72F-D46790C4A8BD}"/>
                </a:ext>
              </a:extLst>
            </p:cNvPr>
            <p:cNvSpPr txBox="1"/>
            <p:nvPr/>
          </p:nvSpPr>
          <p:spPr>
            <a:xfrm>
              <a:off x="214564" y="2565600"/>
              <a:ext cx="1596789" cy="57708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 Ocean Decade 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Tsunami Programme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Science Committee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14C6A84-004C-17D2-1AF7-01866300EA90}"/>
                </a:ext>
              </a:extLst>
            </p:cNvPr>
            <p:cNvCxnSpPr>
              <a:cxnSpLocks/>
              <a:endCxn id="8" idx="1"/>
            </p:cNvCxnSpPr>
            <p:nvPr/>
          </p:nvCxnSpPr>
          <p:spPr bwMode="auto">
            <a:xfrm>
              <a:off x="1822554" y="2904375"/>
              <a:ext cx="363018" cy="2849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095EBBA-55A9-3A80-C1E6-39A55503C33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09902" y="2512216"/>
              <a:ext cx="343470" cy="12507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52525848-10E8-4DC7-950E-72248D049CD9}"/>
                </a:ext>
              </a:extLst>
            </p:cNvPr>
            <p:cNvCxnSpPr>
              <a:cxnSpLocks/>
              <a:stCxn id="4" idx="1"/>
            </p:cNvCxnSpPr>
            <p:nvPr/>
          </p:nvCxnSpPr>
          <p:spPr bwMode="auto">
            <a:xfrm flipH="1">
              <a:off x="1916609" y="2814069"/>
              <a:ext cx="2283105" cy="4543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1123A1BF-980A-3689-A210-CD1ED2319A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043" y="17715"/>
            <a:ext cx="1807309" cy="1736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30BEC5-F528-5ADF-48CB-5AAD3CAEBA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85"/>
            <a:ext cx="1822526" cy="163240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2157360-810E-3657-55ED-B4E2772E443C}"/>
              </a:ext>
            </a:extLst>
          </p:cNvPr>
          <p:cNvSpPr txBox="1"/>
          <p:nvPr/>
        </p:nvSpPr>
        <p:spPr>
          <a:xfrm>
            <a:off x="2428832" y="1194334"/>
            <a:ext cx="2135670" cy="73866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OCEAN DECADE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E2A5891-DC35-BCAF-3A13-CEA00451D5A4}"/>
              </a:ext>
            </a:extLst>
          </p:cNvPr>
          <p:cNvCxnSpPr>
            <a:cxnSpLocks/>
            <a:stCxn id="2" idx="1"/>
            <a:endCxn id="51" idx="3"/>
          </p:cNvCxnSpPr>
          <p:nvPr/>
        </p:nvCxnSpPr>
        <p:spPr bwMode="auto">
          <a:xfrm flipH="1">
            <a:off x="4564502" y="1506783"/>
            <a:ext cx="609604" cy="568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74A3311-03F1-1441-730B-730DDFE3622A}"/>
              </a:ext>
            </a:extLst>
          </p:cNvPr>
          <p:cNvCxnSpPr>
            <a:cxnSpLocks/>
          </p:cNvCxnSpPr>
          <p:nvPr/>
        </p:nvCxnSpPr>
        <p:spPr bwMode="auto">
          <a:xfrm flipH="1">
            <a:off x="1919073" y="1922175"/>
            <a:ext cx="529470" cy="44799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Text Box 4">
            <a:extLst>
              <a:ext uri="{FF2B5EF4-FFF2-40B4-BE49-F238E27FC236}">
                <a16:creationId xmlns:a16="http://schemas.microsoft.com/office/drawing/2014/main" id="{BE7F80C8-1A5F-F288-7855-B9C171BDDB8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426472" y="4058993"/>
            <a:ext cx="5237138" cy="360878"/>
          </a:xfrm>
          <a:prstGeom prst="rect">
            <a:avLst/>
          </a:prstGeom>
          <a:solidFill>
            <a:srgbClr val="00B0F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UNESCO Disaster Risk Reduction Section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9" name="Text Box 4">
            <a:extLst>
              <a:ext uri="{FF2B5EF4-FFF2-40B4-BE49-F238E27FC236}">
                <a16:creationId xmlns:a16="http://schemas.microsoft.com/office/drawing/2014/main" id="{F9A57D03-555B-4780-2911-93DD0ED37E3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935658" y="3582040"/>
            <a:ext cx="5153424" cy="1402612"/>
          </a:xfrm>
          <a:prstGeom prst="rect">
            <a:avLst/>
          </a:prstGeom>
          <a:solidFill>
            <a:srgbClr val="8DB3E2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UNESCO-IOC  Member States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81" name="Text Box 4">
            <a:extLst>
              <a:ext uri="{FF2B5EF4-FFF2-40B4-BE49-F238E27FC236}">
                <a16:creationId xmlns:a16="http://schemas.microsoft.com/office/drawing/2014/main" id="{8E71243E-FA0B-08F8-65EF-BC395448590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813346" y="4054376"/>
            <a:ext cx="5215803" cy="363019"/>
          </a:xfrm>
          <a:prstGeom prst="rect">
            <a:avLst/>
          </a:prstGeom>
          <a:solidFill>
            <a:srgbClr val="8DB3E2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UNESCO-IOC Tsunami Resilient Section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0AC10A24-BA49-413D-563C-02CE1AF91B28}"/>
              </a:ext>
            </a:extLst>
          </p:cNvPr>
          <p:cNvCxnSpPr>
            <a:cxnSpLocks/>
            <a:stCxn id="67" idx="2"/>
            <a:endCxn id="81" idx="0"/>
          </p:cNvCxnSpPr>
          <p:nvPr/>
        </p:nvCxnSpPr>
        <p:spPr bwMode="auto">
          <a:xfrm flipV="1">
            <a:off x="372536" y="4235885"/>
            <a:ext cx="240510" cy="35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triangle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AC507D-1737-1303-6F8F-8564D798C19A}"/>
              </a:ext>
            </a:extLst>
          </p:cNvPr>
          <p:cNvSpPr txBox="1"/>
          <p:nvPr/>
        </p:nvSpPr>
        <p:spPr>
          <a:xfrm>
            <a:off x="23313" y="6577960"/>
            <a:ext cx="12168687" cy="307777"/>
          </a:xfrm>
          <a:prstGeom prst="rect">
            <a:avLst/>
          </a:prstGeom>
          <a:solidFill>
            <a:srgbClr val="24A0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IOC Regional Programmes and Offices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C6D1D-37F2-9057-D3F0-136A969D853B}"/>
              </a:ext>
            </a:extLst>
          </p:cNvPr>
          <p:cNvSpPr txBox="1"/>
          <p:nvPr/>
        </p:nvSpPr>
        <p:spPr>
          <a:xfrm rot="16200000">
            <a:off x="403536" y="3568229"/>
            <a:ext cx="1769677" cy="600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ICG/IOTWMS Secretariat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Srinivas Tummala Kumar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Nora Gale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3BD409-379E-E50C-9FFE-EEA05B792029}"/>
              </a:ext>
            </a:extLst>
          </p:cNvPr>
          <p:cNvSpPr txBox="1"/>
          <p:nvPr/>
        </p:nvSpPr>
        <p:spPr>
          <a:xfrm rot="16200000">
            <a:off x="391774" y="5405981"/>
            <a:ext cx="1778997" cy="6001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Indian Ocean Tsunami Information Centre (IOTIC)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Ardito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Kodijat</a:t>
            </a:r>
          </a:p>
        </p:txBody>
      </p:sp>
      <p:sp>
        <p:nvSpPr>
          <p:cNvPr id="35" name="Text Box 15">
            <a:extLst>
              <a:ext uri="{FF2B5EF4-FFF2-40B4-BE49-F238E27FC236}">
                <a16:creationId xmlns:a16="http://schemas.microsoft.com/office/drawing/2014/main" id="{B5709668-1C34-B4F8-FF03-D0852DC79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715000"/>
            <a:ext cx="2664476" cy="381000"/>
          </a:xfrm>
          <a:prstGeom prst="rect">
            <a:avLst/>
          </a:prstGeom>
          <a:solidFill>
            <a:srgbClr val="FFE181"/>
          </a:solidFill>
          <a:ln w="635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Task Team – IOWAVE25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Chair: Dr. Ajay Kumar Bandela (India)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6" name="Text Box 15">
            <a:extLst>
              <a:ext uri="{FF2B5EF4-FFF2-40B4-BE49-F238E27FC236}">
                <a16:creationId xmlns:a16="http://schemas.microsoft.com/office/drawing/2014/main" id="{F1450D92-94DC-5008-E70D-B97CF09D2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1" y="5334000"/>
            <a:ext cx="2286000" cy="488941"/>
          </a:xfrm>
          <a:prstGeom prst="rect">
            <a:avLst/>
          </a:prstGeom>
          <a:solidFill>
            <a:srgbClr val="FFE181"/>
          </a:solidFill>
          <a:ln w="635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Task Team –New Technologies Observations and Forecasting (under WG2)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Chair: Dr. Wahyu Pandoe (Indonesia)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9" name="Text Box 15">
            <a:extLst>
              <a:ext uri="{FF2B5EF4-FFF2-40B4-BE49-F238E27FC236}">
                <a16:creationId xmlns:a16="http://schemas.microsoft.com/office/drawing/2014/main" id="{69E8A573-CA9F-1EC1-BA69-73FA9FDB4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6172200"/>
            <a:ext cx="2667000" cy="381000"/>
          </a:xfrm>
          <a:prstGeom prst="rect">
            <a:avLst/>
          </a:prstGeom>
          <a:solidFill>
            <a:srgbClr val="FFE181"/>
          </a:solidFill>
          <a:ln w="635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Task Team –Mid-Term Strategy (MTS)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it-IT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Chair: </a:t>
            </a:r>
            <a:r>
              <a:rPr kumimoji="0" lang="en-A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Dr. Yuelong Miao (Australia)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2D41AA1-50B7-4206-C489-9E4AD9075BA7}"/>
              </a:ext>
            </a:extLst>
          </p:cNvPr>
          <p:cNvCxnSpPr>
            <a:cxnSpLocks/>
          </p:cNvCxnSpPr>
          <p:nvPr/>
        </p:nvCxnSpPr>
        <p:spPr>
          <a:xfrm>
            <a:off x="7086600" y="5124033"/>
            <a:ext cx="0" cy="209967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4EC5F9D-3A84-E74D-5E0B-1956CAB0B1E9}"/>
              </a:ext>
            </a:extLst>
          </p:cNvPr>
          <p:cNvCxnSpPr>
            <a:cxnSpLocks/>
          </p:cNvCxnSpPr>
          <p:nvPr/>
        </p:nvCxnSpPr>
        <p:spPr>
          <a:xfrm>
            <a:off x="5410200" y="6324600"/>
            <a:ext cx="228600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C5C7687-EEEC-09B5-0245-C8D9C98B1A23}"/>
              </a:ext>
            </a:extLst>
          </p:cNvPr>
          <p:cNvCxnSpPr>
            <a:cxnSpLocks/>
          </p:cNvCxnSpPr>
          <p:nvPr/>
        </p:nvCxnSpPr>
        <p:spPr>
          <a:xfrm>
            <a:off x="5393872" y="5891892"/>
            <a:ext cx="228600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80E27C3-50E8-2115-AD3F-F43FD2C7EE0E}"/>
              </a:ext>
            </a:extLst>
          </p:cNvPr>
          <p:cNvCxnSpPr>
            <a:cxnSpLocks/>
          </p:cNvCxnSpPr>
          <p:nvPr/>
        </p:nvCxnSpPr>
        <p:spPr>
          <a:xfrm>
            <a:off x="5587092" y="6052456"/>
            <a:ext cx="228600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5E6D664-6A61-C21E-F427-E7B95DFFCA29}"/>
              </a:ext>
            </a:extLst>
          </p:cNvPr>
          <p:cNvCxnSpPr>
            <a:cxnSpLocks/>
          </p:cNvCxnSpPr>
          <p:nvPr/>
        </p:nvCxnSpPr>
        <p:spPr>
          <a:xfrm>
            <a:off x="5410200" y="5486400"/>
            <a:ext cx="228600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5420C7F-FFD0-C4B6-7340-8BCC79AED419}"/>
              </a:ext>
            </a:extLst>
          </p:cNvPr>
          <p:cNvCxnSpPr>
            <a:cxnSpLocks/>
          </p:cNvCxnSpPr>
          <p:nvPr/>
        </p:nvCxnSpPr>
        <p:spPr>
          <a:xfrm>
            <a:off x="5410200" y="4953000"/>
            <a:ext cx="228600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1C69B77-2C52-8462-9C64-647B43D05465}"/>
              </a:ext>
            </a:extLst>
          </p:cNvPr>
          <p:cNvCxnSpPr>
            <a:cxnSpLocks/>
          </p:cNvCxnSpPr>
          <p:nvPr/>
        </p:nvCxnSpPr>
        <p:spPr>
          <a:xfrm>
            <a:off x="5614308" y="4953000"/>
            <a:ext cx="228600" cy="0"/>
          </a:xfrm>
          <a:prstGeom prst="line">
            <a:avLst/>
          </a:prstGeom>
          <a:ln w="190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63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023"/>
    </mc:Choice>
    <mc:Fallback xmlns="">
      <p:transition advTm="7902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43" y="1208227"/>
            <a:ext cx="8008620" cy="5656580"/>
            <a:chOff x="6743" y="1208227"/>
            <a:chExt cx="8008620" cy="5656580"/>
          </a:xfrm>
        </p:grpSpPr>
        <p:sp>
          <p:nvSpPr>
            <p:cNvPr id="3" name="object 3"/>
            <p:cNvSpPr/>
            <p:nvPr/>
          </p:nvSpPr>
          <p:spPr>
            <a:xfrm>
              <a:off x="4033367" y="1214577"/>
              <a:ext cx="3975735" cy="5643880"/>
            </a:xfrm>
            <a:custGeom>
              <a:avLst/>
              <a:gdLst/>
              <a:ahLst/>
              <a:cxnLst/>
              <a:rect l="l" t="t" r="r" b="b"/>
              <a:pathLst>
                <a:path w="3975734" h="5643880">
                  <a:moveTo>
                    <a:pt x="3975353" y="0"/>
                  </a:moveTo>
                  <a:lnTo>
                    <a:pt x="0" y="0"/>
                  </a:lnTo>
                  <a:lnTo>
                    <a:pt x="0" y="5643422"/>
                  </a:lnTo>
                  <a:lnTo>
                    <a:pt x="3975353" y="5643422"/>
                  </a:lnTo>
                  <a:lnTo>
                    <a:pt x="3975353" y="0"/>
                  </a:lnTo>
                  <a:close/>
                </a:path>
              </a:pathLst>
            </a:custGeom>
            <a:solidFill>
              <a:srgbClr val="F7C9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33380" y="1214577"/>
              <a:ext cx="3975735" cy="5643880"/>
            </a:xfrm>
            <a:custGeom>
              <a:avLst/>
              <a:gdLst/>
              <a:ahLst/>
              <a:cxnLst/>
              <a:rect l="l" t="t" r="r" b="b"/>
              <a:pathLst>
                <a:path w="3975734" h="5643880">
                  <a:moveTo>
                    <a:pt x="0" y="0"/>
                  </a:moveTo>
                  <a:lnTo>
                    <a:pt x="3975353" y="0"/>
                  </a:lnTo>
                  <a:lnTo>
                    <a:pt x="3975353" y="5643422"/>
                  </a:lnTo>
                  <a:lnTo>
                    <a:pt x="0" y="564342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0EE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93" y="1219428"/>
              <a:ext cx="3975735" cy="5638800"/>
            </a:xfrm>
            <a:custGeom>
              <a:avLst/>
              <a:gdLst/>
              <a:ahLst/>
              <a:cxnLst/>
              <a:rect l="l" t="t" r="r" b="b"/>
              <a:pathLst>
                <a:path w="3975735" h="5638800">
                  <a:moveTo>
                    <a:pt x="3975354" y="0"/>
                  </a:moveTo>
                  <a:lnTo>
                    <a:pt x="0" y="0"/>
                  </a:lnTo>
                  <a:lnTo>
                    <a:pt x="0" y="5638571"/>
                  </a:lnTo>
                  <a:lnTo>
                    <a:pt x="3975354" y="5638571"/>
                  </a:lnTo>
                  <a:lnTo>
                    <a:pt x="3975354" y="0"/>
                  </a:lnTo>
                  <a:close/>
                </a:path>
              </a:pathLst>
            </a:custGeom>
            <a:solidFill>
              <a:srgbClr val="E0EE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093" y="1219428"/>
              <a:ext cx="3975735" cy="5638800"/>
            </a:xfrm>
            <a:custGeom>
              <a:avLst/>
              <a:gdLst/>
              <a:ahLst/>
              <a:cxnLst/>
              <a:rect l="l" t="t" r="r" b="b"/>
              <a:pathLst>
                <a:path w="3975735" h="5638800">
                  <a:moveTo>
                    <a:pt x="0" y="0"/>
                  </a:moveTo>
                  <a:lnTo>
                    <a:pt x="3975354" y="0"/>
                  </a:lnTo>
                  <a:lnTo>
                    <a:pt x="3975354" y="5638571"/>
                  </a:lnTo>
                </a:path>
                <a:path w="3975735" h="5638800">
                  <a:moveTo>
                    <a:pt x="0" y="563857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E0EE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814146" y="672905"/>
            <a:ext cx="20770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2E5395"/>
                </a:solidFill>
                <a:latin typeface="Calibri"/>
                <a:cs typeface="Calibri"/>
              </a:rPr>
              <a:t>TSP</a:t>
            </a:r>
            <a:r>
              <a:rPr sz="2800" b="1" spc="-40" dirty="0">
                <a:solidFill>
                  <a:srgbClr val="2E5395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2E5395"/>
                </a:solidFill>
                <a:latin typeface="Calibri"/>
                <a:cs typeface="Calibri"/>
              </a:rPr>
              <a:t>Indonesia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29819" y="-97417"/>
            <a:ext cx="7357745" cy="1209947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1711325">
              <a:lnSpc>
                <a:spcPct val="100000"/>
              </a:lnSpc>
              <a:spcBef>
                <a:spcPts val="1055"/>
              </a:spcBef>
            </a:pPr>
            <a:r>
              <a:rPr sz="3600" dirty="0">
                <a:solidFill>
                  <a:srgbClr val="002060"/>
                </a:solidFill>
                <a:latin typeface="Arial"/>
                <a:cs typeface="Arial"/>
              </a:rPr>
              <a:t>TSP</a:t>
            </a:r>
            <a:r>
              <a:rPr sz="3600" spc="-1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2060"/>
                </a:solidFill>
                <a:latin typeface="Arial"/>
                <a:cs typeface="Arial"/>
              </a:rPr>
              <a:t>P</a:t>
            </a: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rogress </a:t>
            </a:r>
            <a:r>
              <a:rPr sz="3600" dirty="0">
                <a:solidFill>
                  <a:srgbClr val="002060"/>
                </a:solidFill>
                <a:latin typeface="Arial"/>
                <a:cs typeface="Arial"/>
              </a:rPr>
              <a:t>R</a:t>
            </a: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eport</a:t>
            </a:r>
            <a:endParaRPr sz="3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0"/>
              </a:spcBef>
              <a:tabLst>
                <a:tab pos="3985260" algn="l"/>
              </a:tabLst>
            </a:pPr>
            <a:r>
              <a:rPr sz="2800" dirty="0">
                <a:solidFill>
                  <a:srgbClr val="6FAC46"/>
                </a:solidFill>
              </a:rPr>
              <a:t>TSP</a:t>
            </a:r>
            <a:r>
              <a:rPr sz="2800" spc="-55" dirty="0">
                <a:solidFill>
                  <a:srgbClr val="6FAC46"/>
                </a:solidFill>
              </a:rPr>
              <a:t> </a:t>
            </a:r>
            <a:r>
              <a:rPr sz="2800" spc="-10" dirty="0">
                <a:solidFill>
                  <a:srgbClr val="6FAC46"/>
                </a:solidFill>
              </a:rPr>
              <a:t>Australia</a:t>
            </a:r>
            <a:r>
              <a:rPr sz="2800" dirty="0">
                <a:solidFill>
                  <a:srgbClr val="6FAC46"/>
                </a:solidFill>
              </a:rPr>
              <a:t>	</a:t>
            </a:r>
            <a:r>
              <a:rPr sz="4200" baseline="1984" dirty="0">
                <a:solidFill>
                  <a:srgbClr val="C55A11"/>
                </a:solidFill>
              </a:rPr>
              <a:t>TSP</a:t>
            </a:r>
            <a:r>
              <a:rPr sz="4200" spc="-60" baseline="1984" dirty="0">
                <a:solidFill>
                  <a:srgbClr val="C55A11"/>
                </a:solidFill>
              </a:rPr>
              <a:t> </a:t>
            </a:r>
            <a:r>
              <a:rPr sz="4200" spc="-15" baseline="1984" dirty="0">
                <a:solidFill>
                  <a:srgbClr val="C55A11"/>
                </a:solidFill>
              </a:rPr>
              <a:t>India</a:t>
            </a:r>
            <a:endParaRPr sz="4200" baseline="1984" dirty="0"/>
          </a:p>
        </p:txBody>
      </p:sp>
      <p:sp>
        <p:nvSpPr>
          <p:cNvPr id="9" name="object 9"/>
          <p:cNvSpPr txBox="1"/>
          <p:nvPr/>
        </p:nvSpPr>
        <p:spPr>
          <a:xfrm>
            <a:off x="264374" y="3111809"/>
            <a:ext cx="3651632" cy="347338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6225" marR="5080" indent="-264160" algn="just">
              <a:lnSpc>
                <a:spcPct val="100000"/>
              </a:lnSpc>
              <a:spcBef>
                <a:spcPts val="105"/>
              </a:spcBef>
              <a:buSzPct val="110000"/>
              <a:buFont typeface="Arial MT"/>
              <a:buChar char="•"/>
              <a:tabLst>
                <a:tab pos="276225" algn="l"/>
              </a:tabLst>
            </a:pPr>
            <a:endParaRPr lang="en-US" sz="1600" dirty="0">
              <a:latin typeface="Calibri"/>
              <a:cs typeface="Calibri"/>
            </a:endParaRPr>
          </a:p>
          <a:p>
            <a:pPr marL="276225" marR="5080" indent="-264160" algn="just">
              <a:lnSpc>
                <a:spcPct val="100000"/>
              </a:lnSpc>
              <a:spcBef>
                <a:spcPts val="105"/>
              </a:spcBef>
              <a:buSzPct val="110000"/>
              <a:buFont typeface="Arial MT"/>
              <a:buChar char="•"/>
              <a:tabLst>
                <a:tab pos="276225" algn="l"/>
              </a:tabLst>
            </a:pPr>
            <a:r>
              <a:rPr sz="1600" dirty="0">
                <a:latin typeface="Calibri"/>
                <a:cs typeface="Calibri"/>
              </a:rPr>
              <a:t>Capability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produce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Indian </a:t>
            </a:r>
            <a:r>
              <a:rPr sz="1600" dirty="0">
                <a:latin typeface="Calibri"/>
                <a:cs typeface="Calibri"/>
              </a:rPr>
              <a:t>Ocean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products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Non-Seismic events</a:t>
            </a:r>
            <a:endParaRPr sz="1600" dirty="0">
              <a:latin typeface="Calibri"/>
              <a:cs typeface="Calibri"/>
            </a:endParaRPr>
          </a:p>
          <a:p>
            <a:pPr marL="275590" marR="358140" indent="-263525" algn="just">
              <a:lnSpc>
                <a:spcPct val="100000"/>
              </a:lnSpc>
              <a:buSzPct val="110000"/>
              <a:buFont typeface="Arial MT"/>
              <a:buChar char="•"/>
              <a:tabLst>
                <a:tab pos="275590" algn="l"/>
              </a:tabLst>
            </a:pPr>
            <a:r>
              <a:rPr sz="1600" dirty="0">
                <a:latin typeface="Calibri"/>
                <a:cs typeface="Calibri"/>
              </a:rPr>
              <a:t>Capability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deliver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Navarea </a:t>
            </a:r>
            <a:r>
              <a:rPr sz="1600" dirty="0">
                <a:latin typeface="Calibri"/>
                <a:cs typeface="Calibri"/>
              </a:rPr>
              <a:t>maritime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product</a:t>
            </a:r>
            <a:endParaRPr lang="en-US" sz="1600" spc="-10" dirty="0">
              <a:latin typeface="Calibri"/>
              <a:cs typeface="Calibri"/>
            </a:endParaRPr>
          </a:p>
          <a:p>
            <a:pPr marL="275590" marR="358140" indent="-263525" algn="just">
              <a:buSzPct val="110000"/>
              <a:buFont typeface="Arial MT"/>
              <a:buChar char="•"/>
              <a:tabLst>
                <a:tab pos="275590" algn="l"/>
              </a:tabLst>
            </a:pPr>
            <a:r>
              <a:rPr lang="en-US" sz="1600" spc="-10" dirty="0">
                <a:latin typeface="Calibri"/>
                <a:cs typeface="Calibri"/>
              </a:rPr>
              <a:t>Bureau-</a:t>
            </a:r>
            <a:r>
              <a:rPr lang="en-US" sz="1600" dirty="0">
                <a:latin typeface="Calibri"/>
                <a:cs typeface="Calibri"/>
              </a:rPr>
              <a:t>Joint</a:t>
            </a:r>
            <a:r>
              <a:rPr lang="en-US" sz="1600" spc="-6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Australia</a:t>
            </a:r>
            <a:r>
              <a:rPr lang="en-US" sz="1600" spc="-2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Tsunami Warning</a:t>
            </a:r>
            <a:r>
              <a:rPr lang="en-US" sz="1600" spc="-8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Center</a:t>
            </a:r>
            <a:r>
              <a:rPr lang="en-US" sz="1600" spc="-6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in</a:t>
            </a:r>
            <a:r>
              <a:rPr lang="en-US" sz="1600" spc="-5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progress</a:t>
            </a:r>
            <a:r>
              <a:rPr lang="en-US" sz="1600" spc="-65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with </a:t>
            </a:r>
            <a:r>
              <a:rPr lang="en-US" sz="1600" dirty="0">
                <a:latin typeface="Calibri"/>
                <a:cs typeface="Calibri"/>
              </a:rPr>
              <a:t>ISO</a:t>
            </a:r>
            <a:r>
              <a:rPr lang="en-US" sz="1600" spc="-2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9001</a:t>
            </a:r>
            <a:r>
              <a:rPr lang="en-US" sz="1600" spc="-4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recertification</a:t>
            </a:r>
            <a:endParaRPr lang="en-US" sz="1600" dirty="0">
              <a:latin typeface="Calibri"/>
              <a:cs typeface="Calibri"/>
            </a:endParaRPr>
          </a:p>
          <a:p>
            <a:pPr marL="275590" marR="358140" indent="-263525" algn="just">
              <a:buSzPct val="110000"/>
              <a:buFont typeface="Arial MT"/>
              <a:buChar char="•"/>
              <a:tabLst>
                <a:tab pos="275590" algn="l"/>
              </a:tabLst>
            </a:pPr>
            <a:r>
              <a:rPr lang="en-US" sz="1600" spc="-10" dirty="0">
                <a:latin typeface="Calibri"/>
                <a:cs typeface="Calibri"/>
              </a:rPr>
              <a:t>Non-</a:t>
            </a:r>
            <a:r>
              <a:rPr lang="en-US" sz="1600" dirty="0">
                <a:latin typeface="Calibri"/>
                <a:cs typeface="Calibri"/>
              </a:rPr>
              <a:t>seismic</a:t>
            </a:r>
            <a:r>
              <a:rPr lang="en-US" sz="1600" spc="-40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tsunami</a:t>
            </a:r>
            <a:r>
              <a:rPr lang="en-US" sz="1600" spc="-5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source </a:t>
            </a:r>
            <a:r>
              <a:rPr lang="en-US" sz="1600" dirty="0">
                <a:latin typeface="Calibri"/>
                <a:cs typeface="Calibri"/>
              </a:rPr>
              <a:t>SOPs</a:t>
            </a:r>
            <a:r>
              <a:rPr lang="en-US" sz="1600" spc="-5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worked</a:t>
            </a:r>
            <a:r>
              <a:rPr lang="en-US" sz="1600" spc="-4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well</a:t>
            </a:r>
            <a:r>
              <a:rPr lang="en-US" sz="1600" spc="-3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in</a:t>
            </a:r>
            <a:r>
              <a:rPr lang="en-US" sz="1600" spc="-4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40" dirty="0">
                <a:latin typeface="Calibri"/>
                <a:cs typeface="Calibri"/>
              </a:rPr>
              <a:t> </a:t>
            </a:r>
            <a:r>
              <a:rPr lang="en-US" sz="1600" spc="-20" dirty="0" err="1">
                <a:latin typeface="Calibri"/>
                <a:cs typeface="Calibri"/>
              </a:rPr>
              <a:t>Hunga</a:t>
            </a:r>
            <a:r>
              <a:rPr lang="en-US" sz="1600" spc="-20" dirty="0">
                <a:latin typeface="Calibri"/>
                <a:cs typeface="Calibri"/>
              </a:rPr>
              <a:t> </a:t>
            </a:r>
            <a:r>
              <a:rPr lang="en-US" sz="1600" spc="-45" dirty="0">
                <a:latin typeface="Calibri"/>
                <a:cs typeface="Calibri"/>
              </a:rPr>
              <a:t>Tonga</a:t>
            </a:r>
            <a:r>
              <a:rPr lang="en-US" sz="1600" spc="-6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Volcanic</a:t>
            </a:r>
            <a:r>
              <a:rPr lang="en-US" sz="1600" spc="-4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Eruption generated</a:t>
            </a:r>
            <a:r>
              <a:rPr lang="en-US" sz="1600" spc="-75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tsunami</a:t>
            </a:r>
          </a:p>
          <a:p>
            <a:pPr marL="299085" marR="15240" indent="-287020">
              <a:lnSpc>
                <a:spcPct val="100000"/>
              </a:lnSpc>
              <a:buSzPct val="105263"/>
              <a:buFont typeface="Arial MT"/>
              <a:buChar char="•"/>
              <a:tabLst>
                <a:tab pos="299085" algn="l"/>
              </a:tabLst>
            </a:pPr>
            <a:r>
              <a:rPr lang="en-US" sz="1600" spc="-25" dirty="0">
                <a:latin typeface="Calibri"/>
                <a:cs typeface="Calibri"/>
              </a:rPr>
              <a:t>Bureau-</a:t>
            </a:r>
            <a:r>
              <a:rPr lang="en-US" sz="1600" spc="-40" dirty="0">
                <a:latin typeface="Calibri"/>
                <a:cs typeface="Calibri"/>
              </a:rPr>
              <a:t>JATWC</a:t>
            </a:r>
            <a:r>
              <a:rPr lang="en-US" sz="1600" spc="-10" dirty="0">
                <a:latin typeface="Calibri"/>
                <a:cs typeface="Calibri"/>
              </a:rPr>
              <a:t>  </a:t>
            </a:r>
            <a:r>
              <a:rPr lang="en-US" sz="1600" dirty="0">
                <a:latin typeface="Calibri"/>
                <a:cs typeface="Calibri"/>
              </a:rPr>
              <a:t>replaced</a:t>
            </a:r>
            <a:r>
              <a:rPr lang="en-US" sz="1600" spc="-25" dirty="0">
                <a:latin typeface="Calibri"/>
                <a:cs typeface="Calibri"/>
              </a:rPr>
              <a:t> the </a:t>
            </a:r>
            <a:r>
              <a:rPr lang="en-US" sz="1600" dirty="0">
                <a:latin typeface="Calibri"/>
                <a:cs typeface="Calibri"/>
              </a:rPr>
              <a:t>current</a:t>
            </a:r>
            <a:r>
              <a:rPr lang="en-US" sz="1600" spc="-7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tsunami</a:t>
            </a:r>
            <a:r>
              <a:rPr lang="en-US" sz="1600" spc="-7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Decision</a:t>
            </a:r>
            <a:r>
              <a:rPr lang="en-US" sz="1600" spc="-60" dirty="0">
                <a:latin typeface="Calibri"/>
                <a:cs typeface="Calibri"/>
              </a:rPr>
              <a:t> </a:t>
            </a:r>
            <a:r>
              <a:rPr lang="en-US" sz="1600" spc="-10" dirty="0">
                <a:latin typeface="Calibri"/>
                <a:cs typeface="Calibri"/>
              </a:rPr>
              <a:t>Support </a:t>
            </a:r>
            <a:r>
              <a:rPr lang="en-US" sz="1600" spc="-40" dirty="0">
                <a:latin typeface="Calibri"/>
                <a:cs typeface="Calibri"/>
              </a:rPr>
              <a:t>Tool </a:t>
            </a:r>
            <a:r>
              <a:rPr lang="en-US" sz="1600" dirty="0">
                <a:latin typeface="Calibri"/>
                <a:cs typeface="Calibri"/>
              </a:rPr>
              <a:t>with</a:t>
            </a:r>
            <a:r>
              <a:rPr lang="en-US" sz="1600" spc="-45" dirty="0">
                <a:latin typeface="Calibri"/>
                <a:cs typeface="Calibri"/>
              </a:rPr>
              <a:t> </a:t>
            </a:r>
            <a:r>
              <a:rPr lang="en-US" sz="1600" spc="-20" dirty="0">
                <a:latin typeface="Calibri"/>
                <a:cs typeface="Calibri"/>
              </a:rPr>
              <a:t>TOAST</a:t>
            </a:r>
            <a:endParaRPr lang="en-US" sz="1600" dirty="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047316" y="1173784"/>
            <a:ext cx="4108450" cy="5656580"/>
            <a:chOff x="8047316" y="1173784"/>
            <a:chExt cx="4108450" cy="5656580"/>
          </a:xfrm>
        </p:grpSpPr>
        <p:sp>
          <p:nvSpPr>
            <p:cNvPr id="21" name="object 21"/>
            <p:cNvSpPr/>
            <p:nvPr/>
          </p:nvSpPr>
          <p:spPr>
            <a:xfrm>
              <a:off x="8053666" y="1180134"/>
              <a:ext cx="4095750" cy="5643880"/>
            </a:xfrm>
            <a:custGeom>
              <a:avLst/>
              <a:gdLst/>
              <a:ahLst/>
              <a:cxnLst/>
              <a:rect l="l" t="t" r="r" b="b"/>
              <a:pathLst>
                <a:path w="4095750" h="5643880">
                  <a:moveTo>
                    <a:pt x="4095635" y="0"/>
                  </a:moveTo>
                  <a:lnTo>
                    <a:pt x="0" y="0"/>
                  </a:lnTo>
                  <a:lnTo>
                    <a:pt x="0" y="5643422"/>
                  </a:lnTo>
                  <a:lnTo>
                    <a:pt x="4095635" y="5643422"/>
                  </a:lnTo>
                  <a:lnTo>
                    <a:pt x="4095635" y="0"/>
                  </a:lnTo>
                  <a:close/>
                </a:path>
              </a:pathLst>
            </a:custGeom>
            <a:solidFill>
              <a:srgbClr val="BAD5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53666" y="1180134"/>
              <a:ext cx="4095750" cy="5643880"/>
            </a:xfrm>
            <a:custGeom>
              <a:avLst/>
              <a:gdLst/>
              <a:ahLst/>
              <a:cxnLst/>
              <a:rect l="l" t="t" r="r" b="b"/>
              <a:pathLst>
                <a:path w="4095750" h="5643880">
                  <a:moveTo>
                    <a:pt x="0" y="0"/>
                  </a:moveTo>
                  <a:lnTo>
                    <a:pt x="4095635" y="0"/>
                  </a:lnTo>
                  <a:lnTo>
                    <a:pt x="4095635" y="5643422"/>
                  </a:lnTo>
                  <a:lnTo>
                    <a:pt x="0" y="5643422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E0EE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9122" y="1196873"/>
              <a:ext cx="2910466" cy="98324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220944" y="3264466"/>
            <a:ext cx="3639185" cy="32265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600075" indent="-18034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92405" algn="l"/>
              </a:tabLst>
            </a:pPr>
            <a:endParaRPr lang="en-US" sz="1600" spc="-10" dirty="0">
              <a:latin typeface="Calibri"/>
              <a:cs typeface="Calibri"/>
            </a:endParaRPr>
          </a:p>
          <a:p>
            <a:pPr marL="192405" marR="600075" indent="-18034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92405" algn="l"/>
              </a:tabLst>
            </a:pPr>
            <a:r>
              <a:rPr sz="1600" spc="-10" dirty="0">
                <a:latin typeface="Calibri"/>
                <a:cs typeface="Calibri"/>
              </a:rPr>
              <a:t>Progressive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deployment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the </a:t>
            </a:r>
            <a:r>
              <a:rPr sz="1600" spc="-10" dirty="0">
                <a:latin typeface="Calibri"/>
                <a:cs typeface="Calibri"/>
              </a:rPr>
              <a:t>seismometers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(535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2024)</a:t>
            </a:r>
            <a:endParaRPr sz="1600" dirty="0">
              <a:latin typeface="Calibri"/>
              <a:cs typeface="Calibri"/>
            </a:endParaRPr>
          </a:p>
          <a:p>
            <a:pPr marL="192405" marR="104139" indent="-180340">
              <a:lnSpc>
                <a:spcPct val="100000"/>
              </a:lnSpc>
              <a:buFont typeface="Arial MT"/>
              <a:buChar char="•"/>
              <a:tabLst>
                <a:tab pos="192405" algn="l"/>
              </a:tabLst>
            </a:pPr>
            <a:r>
              <a:rPr sz="1600" dirty="0">
                <a:latin typeface="Calibri"/>
                <a:cs typeface="Calibri"/>
              </a:rPr>
              <a:t>Developing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Indonesia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Tsunami</a:t>
            </a:r>
            <a:r>
              <a:rPr sz="1600" spc="-9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Non- </a:t>
            </a:r>
            <a:r>
              <a:rPr sz="1600" spc="-25" dirty="0">
                <a:latin typeface="Calibri"/>
                <a:cs typeface="Calibri"/>
              </a:rPr>
              <a:t>Tectonic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monitoring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system</a:t>
            </a:r>
            <a:endParaRPr sz="1600" dirty="0">
              <a:latin typeface="Calibri"/>
              <a:cs typeface="Calibri"/>
            </a:endParaRPr>
          </a:p>
          <a:p>
            <a:pPr marL="191770" marR="314960" indent="-179705">
              <a:lnSpc>
                <a:spcPct val="100000"/>
              </a:lnSpc>
              <a:buFont typeface="Arial MT"/>
              <a:buChar char="•"/>
              <a:tabLst>
                <a:tab pos="191770" algn="l"/>
              </a:tabLst>
            </a:pPr>
            <a:r>
              <a:rPr sz="1600" spc="-10" dirty="0">
                <a:latin typeface="Calibri"/>
                <a:cs typeface="Calibri"/>
              </a:rPr>
              <a:t>Multi-</a:t>
            </a:r>
            <a:r>
              <a:rPr sz="1600" dirty="0">
                <a:latin typeface="Calibri"/>
                <a:cs typeface="Calibri"/>
              </a:rPr>
              <a:t>Hazard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Platform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(InfoBMKG </a:t>
            </a:r>
            <a:r>
              <a:rPr sz="1600" dirty="0">
                <a:latin typeface="Calibri"/>
                <a:cs typeface="Calibri"/>
              </a:rPr>
              <a:t>mobile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App)</a:t>
            </a:r>
            <a:endParaRPr sz="1600" dirty="0">
              <a:latin typeface="Calibri"/>
              <a:cs typeface="Calibri"/>
            </a:endParaRPr>
          </a:p>
          <a:p>
            <a:pPr marL="192405" marR="208279" indent="-180340">
              <a:lnSpc>
                <a:spcPct val="100000"/>
              </a:lnSpc>
              <a:buFont typeface="Arial MT"/>
              <a:buChar char="•"/>
              <a:tabLst>
                <a:tab pos="192405" algn="l"/>
              </a:tabLst>
            </a:pPr>
            <a:r>
              <a:rPr sz="1600" spc="-10" dirty="0">
                <a:latin typeface="Calibri"/>
                <a:cs typeface="Calibri"/>
              </a:rPr>
              <a:t>Establishment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 </a:t>
            </a:r>
            <a:r>
              <a:rPr sz="1600" spc="-10" dirty="0">
                <a:latin typeface="Calibri"/>
                <a:cs typeface="Calibri"/>
              </a:rPr>
              <a:t>National </a:t>
            </a:r>
            <a:r>
              <a:rPr sz="1600" dirty="0">
                <a:latin typeface="Calibri"/>
                <a:cs typeface="Calibri"/>
              </a:rPr>
              <a:t>Consortium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EQ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Tsunami Experts</a:t>
            </a:r>
            <a:endParaRPr sz="1600" dirty="0">
              <a:latin typeface="Calibri"/>
              <a:cs typeface="Calibri"/>
            </a:endParaRPr>
          </a:p>
          <a:p>
            <a:pPr marL="192405" marR="5080" indent="-180340">
              <a:lnSpc>
                <a:spcPct val="100000"/>
              </a:lnSpc>
              <a:buFont typeface="Arial MT"/>
              <a:buChar char="•"/>
              <a:tabLst>
                <a:tab pos="192405" algn="l"/>
              </a:tabLst>
            </a:pPr>
            <a:r>
              <a:rPr sz="1600" spc="-10" dirty="0" err="1">
                <a:latin typeface="Calibri"/>
                <a:cs typeface="Calibri"/>
              </a:rPr>
              <a:t>Develop</a:t>
            </a:r>
            <a:r>
              <a:rPr lang="en-US" sz="1600" spc="-10" dirty="0" err="1">
                <a:latin typeface="Calibri"/>
                <a:cs typeface="Calibri"/>
              </a:rPr>
              <a:t>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impact </a:t>
            </a:r>
            <a:r>
              <a:rPr sz="1600" dirty="0">
                <a:latin typeface="Calibri"/>
                <a:cs typeface="Calibri"/>
              </a:rPr>
              <a:t>based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real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time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system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InaTEWS </a:t>
            </a:r>
            <a:r>
              <a:rPr sz="1600" dirty="0">
                <a:latin typeface="Calibri"/>
                <a:cs typeface="Calibri"/>
              </a:rPr>
              <a:t>supported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by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National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Consortium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6715" y="1247851"/>
            <a:ext cx="12052016" cy="2028749"/>
            <a:chOff x="46715" y="1247851"/>
            <a:chExt cx="12052016" cy="2060702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88261" y="2228126"/>
              <a:ext cx="2910470" cy="108042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2703" y="1987410"/>
              <a:ext cx="1593303" cy="11832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15" y="1247851"/>
              <a:ext cx="2351526" cy="996554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1877243" y="6454999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1E8C25-C4E3-BB28-005D-56F62A8FF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4289" y="1240876"/>
            <a:ext cx="3959352" cy="197244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66F342D-BC60-4B59-C71C-A6B7BD1F9B86}"/>
              </a:ext>
            </a:extLst>
          </p:cNvPr>
          <p:cNvSpPr txBox="1"/>
          <p:nvPr/>
        </p:nvSpPr>
        <p:spPr>
          <a:xfrm>
            <a:off x="4049757" y="3221218"/>
            <a:ext cx="3959352" cy="3259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70" dirty="0">
              <a:latin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70" dirty="0">
                <a:latin typeface="Calibri" panose="020F0502020204030204" pitchFamily="34" charset="0"/>
              </a:rPr>
              <a:t>Maintaining CFZs Layers for IOTWMS</a:t>
            </a: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sz="1470" dirty="0">
                <a:latin typeface="Calibri" panose="020F0502020204030204" pitchFamily="34" charset="0"/>
              </a:rPr>
              <a:t>Capability to deliver NAVAREA maritime products</a:t>
            </a: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sz="1470" b="1" dirty="0">
                <a:latin typeface="Calibri" panose="020F0502020204030204" pitchFamily="34" charset="0"/>
              </a:rPr>
              <a:t>SAMUDRA Mobile App</a:t>
            </a:r>
            <a:r>
              <a:rPr lang="en-US" sz="1470" dirty="0">
                <a:latin typeface="Calibri" panose="020F0502020204030204" pitchFamily="34" charset="0"/>
              </a:rPr>
              <a:t>. It is a comprehensive </a:t>
            </a:r>
            <a:r>
              <a:rPr lang="en-US" sz="1470" b="1" dirty="0">
                <a:latin typeface="Calibri" panose="020F0502020204030204" pitchFamily="34" charset="0"/>
              </a:rPr>
              <a:t>multi-hazard early warning app </a:t>
            </a:r>
            <a:r>
              <a:rPr lang="en-US" sz="1470" dirty="0">
                <a:latin typeface="Calibri" panose="020F0502020204030204" pitchFamily="34" charset="0"/>
              </a:rPr>
              <a:t>to the coastal communities about oceanic threats.</a:t>
            </a: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sz="1470" b="1" dirty="0">
                <a:latin typeface="Calibri" panose="020F0502020204030204" pitchFamily="34" charset="0"/>
              </a:rPr>
              <a:t>Established </a:t>
            </a:r>
            <a:r>
              <a:rPr lang="en-US" sz="1470" b="1" dirty="0" err="1">
                <a:latin typeface="Calibri" panose="020F0502020204030204" pitchFamily="34" charset="0"/>
              </a:rPr>
              <a:t>SynOPS</a:t>
            </a:r>
            <a:r>
              <a:rPr lang="en-US" sz="1470" b="1" dirty="0">
                <a:latin typeface="Calibri" panose="020F0502020204030204" pitchFamily="34" charset="0"/>
              </a:rPr>
              <a:t> Lab: </a:t>
            </a:r>
            <a:r>
              <a:rPr lang="en-US" sz="1470" dirty="0">
                <a:latin typeface="Calibri" panose="020F0502020204030204" pitchFamily="34" charset="0"/>
              </a:rPr>
              <a:t>A cutting-edge facility advancing ocean monitoring and predictive capabilities.</a:t>
            </a: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sz="1470" b="1" dirty="0">
                <a:latin typeface="Calibri" panose="020F0502020204030204" pitchFamily="34" charset="0"/>
              </a:rPr>
              <a:t>HPC facility “TARANG” at INCOIS - </a:t>
            </a:r>
            <a:r>
              <a:rPr lang="en-US" sz="1470" dirty="0">
                <a:latin typeface="Calibri" panose="020F0502020204030204" pitchFamily="34" charset="0"/>
              </a:rPr>
              <a:t>Dedicated to real-time tsunami inundation modeling, operational oceanography, and advanced simulations.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67"/>
    </mc:Choice>
    <mc:Fallback xmlns="">
      <p:transition spd="slow" advTm="13526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B93584C-5886-6D97-5E3C-130F2EA06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35963"/>
            <a:ext cx="1865725" cy="115039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9068630" y="701494"/>
            <a:ext cx="20770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1F5F"/>
                </a:solidFill>
                <a:latin typeface="Calibri"/>
                <a:cs typeface="Calibri"/>
              </a:rPr>
              <a:t>TSP</a:t>
            </a:r>
            <a:r>
              <a:rPr sz="2800" b="1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Calibri"/>
                <a:cs typeface="Calibri"/>
              </a:rPr>
              <a:t>Indonesia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702" y="667050"/>
            <a:ext cx="1946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538135"/>
                </a:solidFill>
                <a:latin typeface="Calibri"/>
                <a:cs typeface="Calibri"/>
              </a:rPr>
              <a:t>TSP</a:t>
            </a:r>
            <a:r>
              <a:rPr sz="2800" b="1" spc="-55" dirty="0">
                <a:solidFill>
                  <a:srgbClr val="538135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38135"/>
                </a:solidFill>
                <a:latin typeface="Calibri"/>
                <a:cs typeface="Calibri"/>
              </a:rPr>
              <a:t>Australia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14429" y="5929"/>
            <a:ext cx="4258945" cy="1143262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3600" dirty="0">
                <a:solidFill>
                  <a:srgbClr val="002060"/>
                </a:solidFill>
                <a:latin typeface="Arial"/>
                <a:cs typeface="Arial"/>
              </a:rPr>
              <a:t>TSP</a:t>
            </a:r>
            <a:r>
              <a:rPr sz="3600" spc="-1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2060"/>
                </a:solidFill>
                <a:latin typeface="Arial"/>
                <a:cs typeface="Arial"/>
              </a:rPr>
              <a:t>F</a:t>
            </a:r>
            <a:r>
              <a:rPr lang="en-US" sz="3600" dirty="0">
                <a:solidFill>
                  <a:srgbClr val="002060"/>
                </a:solidFill>
                <a:latin typeface="Arial"/>
                <a:cs typeface="Arial"/>
              </a:rPr>
              <a:t>uture </a:t>
            </a:r>
            <a:r>
              <a:rPr sz="3600" spc="-20" dirty="0">
                <a:solidFill>
                  <a:srgbClr val="002060"/>
                </a:solidFill>
                <a:latin typeface="Arial"/>
                <a:cs typeface="Arial"/>
              </a:rPr>
              <a:t>P</a:t>
            </a:r>
            <a:r>
              <a:rPr lang="en-US" sz="3600" spc="-20" dirty="0">
                <a:solidFill>
                  <a:srgbClr val="002060"/>
                </a:solidFill>
                <a:latin typeface="Arial"/>
                <a:cs typeface="Arial"/>
              </a:rPr>
              <a:t>lans</a:t>
            </a:r>
            <a:endParaRPr sz="36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35000" algn="ctr">
              <a:lnSpc>
                <a:spcPct val="100000"/>
              </a:lnSpc>
              <a:spcBef>
                <a:spcPts val="489"/>
              </a:spcBef>
            </a:pPr>
            <a:r>
              <a:rPr sz="2800" dirty="0">
                <a:solidFill>
                  <a:srgbClr val="FFC000"/>
                </a:solidFill>
              </a:rPr>
              <a:t>TSP</a:t>
            </a:r>
            <a:r>
              <a:rPr sz="2800" spc="-40" dirty="0">
                <a:solidFill>
                  <a:srgbClr val="FFC000"/>
                </a:solidFill>
              </a:rPr>
              <a:t> </a:t>
            </a:r>
            <a:r>
              <a:rPr sz="2800" spc="-20" dirty="0">
                <a:solidFill>
                  <a:srgbClr val="FFC000"/>
                </a:solidFill>
              </a:rPr>
              <a:t>India</a:t>
            </a:r>
            <a:endParaRPr sz="2800" dirty="0"/>
          </a:p>
        </p:txBody>
      </p:sp>
      <p:sp>
        <p:nvSpPr>
          <p:cNvPr id="5" name="object 5"/>
          <p:cNvSpPr txBox="1"/>
          <p:nvPr/>
        </p:nvSpPr>
        <p:spPr>
          <a:xfrm>
            <a:off x="175025" y="2994060"/>
            <a:ext cx="3608070" cy="24756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299085" algn="l"/>
              </a:tabLst>
            </a:pPr>
            <a:r>
              <a:rPr sz="2000" spc="-20" dirty="0">
                <a:latin typeface="Calibri"/>
                <a:cs typeface="Calibri"/>
              </a:rPr>
              <a:t>GA-</a:t>
            </a:r>
            <a:r>
              <a:rPr sz="2000" spc="-35" dirty="0">
                <a:latin typeface="Calibri"/>
                <a:cs typeface="Calibri"/>
              </a:rPr>
              <a:t>JATWC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integrate,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test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operationalise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seismic</a:t>
            </a:r>
            <a:r>
              <a:rPr sz="2000" spc="-20" dirty="0">
                <a:latin typeface="Calibri"/>
                <a:cs typeface="Calibri"/>
              </a:rPr>
              <a:t> array </a:t>
            </a:r>
            <a:r>
              <a:rPr sz="2000" dirty="0">
                <a:latin typeface="Calibri"/>
                <a:cs typeface="Calibri"/>
              </a:rPr>
              <a:t>processing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input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rapid </a:t>
            </a:r>
            <a:r>
              <a:rPr sz="2000" spc="-10" dirty="0">
                <a:latin typeface="Calibri"/>
                <a:cs typeface="Calibri"/>
              </a:rPr>
              <a:t>earthquake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detection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characterization.</a:t>
            </a:r>
            <a:endParaRPr sz="2000" dirty="0">
              <a:latin typeface="Calibri"/>
              <a:cs typeface="Calibri"/>
            </a:endParaRPr>
          </a:p>
          <a:p>
            <a:pPr marL="299085" marR="76200" indent="-287020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spc="-20" dirty="0">
                <a:latin typeface="Calibri"/>
                <a:cs typeface="Calibri"/>
              </a:rPr>
              <a:t>GA-</a:t>
            </a:r>
            <a:r>
              <a:rPr sz="2000" spc="-35" dirty="0">
                <a:latin typeface="Calibri"/>
                <a:cs typeface="Calibri"/>
              </a:rPr>
              <a:t>JATWC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commence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work </a:t>
            </a:r>
            <a:r>
              <a:rPr sz="2000" spc="-10" dirty="0">
                <a:latin typeface="Calibri"/>
                <a:cs typeface="Calibri"/>
              </a:rPr>
              <a:t>towards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ISO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9001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accreditation </a:t>
            </a:r>
            <a:r>
              <a:rPr sz="2000" dirty="0">
                <a:latin typeface="Calibri"/>
                <a:cs typeface="Calibri"/>
              </a:rPr>
              <a:t>for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GA-</a:t>
            </a:r>
            <a:r>
              <a:rPr sz="2000" spc="-35" dirty="0">
                <a:latin typeface="Calibri"/>
                <a:cs typeface="Calibri"/>
              </a:rPr>
              <a:t>JATWC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systems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083" y="1435963"/>
            <a:ext cx="1839709" cy="1070036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8066201" y="1214577"/>
            <a:ext cx="4095750" cy="5643880"/>
            <a:chOff x="8066201" y="1214577"/>
            <a:chExt cx="4095750" cy="5643880"/>
          </a:xfrm>
        </p:grpSpPr>
        <p:sp>
          <p:nvSpPr>
            <p:cNvPr id="21" name="object 21"/>
            <p:cNvSpPr/>
            <p:nvPr/>
          </p:nvSpPr>
          <p:spPr>
            <a:xfrm>
              <a:off x="8066201" y="1214577"/>
              <a:ext cx="4095750" cy="5643880"/>
            </a:xfrm>
            <a:custGeom>
              <a:avLst/>
              <a:gdLst/>
              <a:ahLst/>
              <a:cxnLst/>
              <a:rect l="l" t="t" r="r" b="b"/>
              <a:pathLst>
                <a:path w="4095750" h="5643880">
                  <a:moveTo>
                    <a:pt x="4095623" y="0"/>
                  </a:moveTo>
                  <a:lnTo>
                    <a:pt x="0" y="0"/>
                  </a:lnTo>
                  <a:lnTo>
                    <a:pt x="0" y="5643422"/>
                  </a:lnTo>
                  <a:lnTo>
                    <a:pt x="4095623" y="5643422"/>
                  </a:lnTo>
                  <a:lnTo>
                    <a:pt x="409562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5129" y="1435963"/>
              <a:ext cx="3886691" cy="16183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05864" y="1552728"/>
              <a:ext cx="160178" cy="13475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04234" y="1552728"/>
              <a:ext cx="178306" cy="136396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066189" y="1214577"/>
            <a:ext cx="4095750" cy="5905463"/>
          </a:xfrm>
          <a:prstGeom prst="rect">
            <a:avLst/>
          </a:prstGeom>
          <a:ln w="12700">
            <a:solidFill>
              <a:srgbClr val="E0EED7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1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353695" indent="-173990">
              <a:lnSpc>
                <a:spcPct val="100000"/>
              </a:lnSpc>
              <a:buFont typeface="Arial MT"/>
              <a:buChar char="•"/>
              <a:tabLst>
                <a:tab pos="353695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Deploy</a:t>
            </a:r>
            <a:r>
              <a:rPr lang="en-US" sz="20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Tsunami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Gauges</a:t>
            </a:r>
            <a:endParaRPr sz="2000" dirty="0">
              <a:latin typeface="Calibri"/>
              <a:cs typeface="Calibri"/>
            </a:endParaRPr>
          </a:p>
          <a:p>
            <a:pPr marL="353695" marR="205740" indent="-173990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Utilization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GNSS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spc="-35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earthquake 	parameter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calculation</a:t>
            </a:r>
            <a:endParaRPr sz="2000" dirty="0">
              <a:latin typeface="Calibri"/>
              <a:cs typeface="Calibri"/>
            </a:endParaRPr>
          </a:p>
          <a:p>
            <a:pPr marL="353695" indent="-173990">
              <a:lnSpc>
                <a:spcPct val="100000"/>
              </a:lnSpc>
              <a:buFont typeface="Arial MT"/>
              <a:buChar char="•"/>
              <a:tabLst>
                <a:tab pos="35369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non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seismic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tsunami</a:t>
            </a:r>
            <a:endParaRPr sz="2000" dirty="0">
              <a:latin typeface="Calibri"/>
              <a:cs typeface="Calibri"/>
            </a:endParaRPr>
          </a:p>
          <a:p>
            <a:pPr marL="353695" marR="428625" indent="-173990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Provide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sea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observation 	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portal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Indian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Ocean</a:t>
            </a:r>
            <a:r>
              <a:rPr sz="2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area</a:t>
            </a:r>
            <a:endParaRPr sz="2000" dirty="0">
              <a:latin typeface="Calibri"/>
              <a:cs typeface="Calibri"/>
            </a:endParaRPr>
          </a:p>
          <a:p>
            <a:pPr marL="353695" marR="109855" indent="-173990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lang="en-US" sz="2000" spc="-40" dirty="0">
                <a:solidFill>
                  <a:srgbClr val="FFFFFF"/>
                </a:solidFill>
                <a:latin typeface="Calibri"/>
                <a:cs typeface="Calibri"/>
              </a:rPr>
              <a:t>-the-j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ob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Training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IO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member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states</a:t>
            </a:r>
            <a:endParaRPr sz="2000" dirty="0">
              <a:latin typeface="Calibri"/>
              <a:cs typeface="Calibri"/>
            </a:endParaRPr>
          </a:p>
          <a:p>
            <a:pPr marL="353695" marR="144780" indent="-173990">
              <a:lnSpc>
                <a:spcPct val="100000"/>
              </a:lnSpc>
              <a:buFont typeface="Arial MT"/>
              <a:buChar char="•"/>
              <a:tabLst>
                <a:tab pos="354965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processing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system 	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Earthquake</a:t>
            </a:r>
            <a:r>
              <a:rPr sz="2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Early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Warning</a:t>
            </a:r>
            <a:endParaRPr sz="2000" dirty="0">
              <a:latin typeface="Calibri"/>
              <a:cs typeface="Calibri"/>
            </a:endParaRPr>
          </a:p>
          <a:p>
            <a:pPr marL="3734435">
              <a:lnSpc>
                <a:spcPts val="1670"/>
              </a:lnSpc>
            </a:pP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A271D0-9516-DEF3-1DFA-E1AD9107DE63}"/>
              </a:ext>
            </a:extLst>
          </p:cNvPr>
          <p:cNvSpPr txBox="1"/>
          <p:nvPr/>
        </p:nvSpPr>
        <p:spPr>
          <a:xfrm>
            <a:off x="4191000" y="2784456"/>
            <a:ext cx="3733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D0D0D"/>
                </a:solidFill>
                <a:latin typeface="Calibri" panose="020F0502020204030204" pitchFamily="34" charset="0"/>
              </a:rPr>
              <a:t>Developing SOPs and implementing products for non-seismic tsunamis</a:t>
            </a: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D0D0D"/>
                </a:solidFill>
                <a:latin typeface="Calibri" panose="020F0502020204030204" pitchFamily="34" charset="0"/>
              </a:rPr>
              <a:t>Utilizing GNSS &amp; SMA for precise rupture characterization.</a:t>
            </a: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</a:rPr>
              <a:t>Establishing the GPS co-located tide Gauges along the Indian coast.</a:t>
            </a:r>
            <a:endParaRPr lang="en-US" sz="1800" b="0" i="0" u="none" strike="noStrike" baseline="0" dirty="0">
              <a:solidFill>
                <a:srgbClr val="0D0D0D"/>
              </a:solidFill>
              <a:latin typeface="Calibri" panose="020F0502020204030204" pitchFamily="34" charset="0"/>
            </a:endParaRP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D0D0D"/>
                </a:solidFill>
                <a:latin typeface="Calibri" panose="020F0502020204030204" pitchFamily="34" charset="0"/>
              </a:rPr>
              <a:t>Archiving </a:t>
            </a:r>
            <a:r>
              <a:rPr lang="en-US" sz="1800" b="0" i="0" u="none" strike="noStrike" baseline="0" dirty="0" err="1">
                <a:solidFill>
                  <a:srgbClr val="0D0D0D"/>
                </a:solidFill>
                <a:latin typeface="Calibri" panose="020F0502020204030204" pitchFamily="34" charset="0"/>
              </a:rPr>
              <a:t>Makran</a:t>
            </a:r>
            <a:r>
              <a:rPr lang="en-US" sz="1800" b="0" i="0" u="none" strike="noStrike" baseline="0" dirty="0">
                <a:solidFill>
                  <a:srgbClr val="0D0D0D"/>
                </a:solidFill>
                <a:latin typeface="Calibri" panose="020F0502020204030204" pitchFamily="34" charset="0"/>
              </a:rPr>
              <a:t> source PTHA Data for access to member states.</a:t>
            </a: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D0D0D"/>
                </a:solidFill>
                <a:latin typeface="Calibri" panose="020F0502020204030204" pitchFamily="34" charset="0"/>
              </a:rPr>
              <a:t>Establishing new technologies (Under sea cable) for rapid tsunami detection</a:t>
            </a:r>
          </a:p>
          <a:p>
            <a:pPr marL="285750" marR="0" indent="-285750" algn="just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D0D0D"/>
                </a:solidFill>
                <a:latin typeface="Calibri" panose="020F0502020204030204" pitchFamily="34" charset="0"/>
              </a:rPr>
              <a:t>Providing on-the-job trainings for IO member states.</a:t>
            </a:r>
          </a:p>
        </p:txBody>
      </p:sp>
      <p:pic>
        <p:nvPicPr>
          <p:cNvPr id="29" name="Picture 28" descr="People sitting at desks in a room with a large screen&#10;&#10;Description automatically generated">
            <a:extLst>
              <a:ext uri="{FF2B5EF4-FFF2-40B4-BE49-F238E27FC236}">
                <a16:creationId xmlns:a16="http://schemas.microsoft.com/office/drawing/2014/main" id="{C80FA2B2-41D1-D7C9-700C-14204F1054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/>
          <a:stretch/>
        </p:blipFill>
        <p:spPr>
          <a:xfrm>
            <a:off x="4115179" y="1435963"/>
            <a:ext cx="2210528" cy="11519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53"/>
    </mc:Choice>
    <mc:Fallback xmlns="">
      <p:transition spd="slow" advTm="8415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7807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>
                <a:solidFill>
                  <a:srgbClr val="002060"/>
                </a:solidFill>
                <a:latin typeface="Arial"/>
                <a:cs typeface="Arial"/>
              </a:rPr>
              <a:t>CAPACITY</a:t>
            </a:r>
            <a:r>
              <a:rPr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DEVELOPMENT</a:t>
            </a:r>
            <a:r>
              <a:rPr spc="-1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ACTIVITIES</a:t>
            </a:r>
            <a:r>
              <a:rPr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2023</a:t>
            </a:r>
            <a:r>
              <a:rPr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002060"/>
                </a:solidFill>
                <a:latin typeface="Arial"/>
                <a:cs typeface="Arial"/>
              </a:rPr>
              <a:t>2024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610271"/>
              </p:ext>
            </p:extLst>
          </p:nvPr>
        </p:nvGraphicFramePr>
        <p:xfrm>
          <a:off x="152400" y="838200"/>
          <a:ext cx="11901804" cy="3674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4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Activities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50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SOP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Workshop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West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Indian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Ocean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03-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06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July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50" dirty="0">
                          <a:latin typeface="Calibri"/>
                          <a:cs typeface="Calibri"/>
                        </a:rPr>
                        <a:t>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SOP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Workshop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Eastern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Indian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Ocean,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13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July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2023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50" dirty="0">
                          <a:latin typeface="Calibri"/>
                          <a:cs typeface="Calibri"/>
                        </a:rPr>
                        <a:t>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SOP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Workshop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North-West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Indian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Ocean,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7-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August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2023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50" dirty="0">
                          <a:latin typeface="Calibri"/>
                          <a:cs typeface="Calibri"/>
                        </a:rPr>
                        <a:t>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Tsunami</a:t>
                      </a:r>
                      <a:r>
                        <a:rPr sz="16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Ready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Training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Timor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Leste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31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July-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August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2023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50" dirty="0">
                          <a:latin typeface="Calibri"/>
                          <a:cs typeface="Calibri"/>
                        </a:rPr>
                        <a:t>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Tsunami</a:t>
                      </a:r>
                      <a:r>
                        <a:rPr sz="16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Ready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Training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Seychelles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31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July-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Agustus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2023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50" dirty="0">
                          <a:latin typeface="Calibri"/>
                          <a:cs typeface="Calibri"/>
                        </a:rPr>
                        <a:t>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3949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lang="en-US" sz="1600" dirty="0">
                          <a:latin typeface="Calibri"/>
                          <a:cs typeface="Calibri"/>
                        </a:rPr>
                        <a:t>-the-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job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trainings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Indian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Ocean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Member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States</a:t>
                      </a:r>
                      <a:r>
                        <a:rPr sz="1600" spc="3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(Oman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Timor Leste)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13-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21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March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2023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50" dirty="0">
                          <a:latin typeface="Calibri"/>
                          <a:cs typeface="Calibri"/>
                        </a:rPr>
                        <a:t>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200660" indent="-63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TSP-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India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INCOIS,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conducted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in-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person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on-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job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training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course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for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Oman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“Tsunamis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Ocean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Hazards”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11-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22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December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2023</a:t>
                      </a:r>
                      <a:endParaRPr lang="en-US" sz="1600" spc="-20" dirty="0">
                        <a:latin typeface="Calibri"/>
                        <a:cs typeface="Calibri"/>
                      </a:endParaRPr>
                    </a:p>
                    <a:p>
                      <a:pPr marL="901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lang="en-US" sz="1600" spc="-20" dirty="0">
                          <a:latin typeface="Calibri"/>
                          <a:cs typeface="Calibri"/>
                        </a:rPr>
                        <a:t>&amp; 2-6 September 2024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>
                          <a:latin typeface="Times New Roman"/>
                          <a:cs typeface="Times New Roman"/>
                        </a:rPr>
                        <a:t>8</a:t>
                      </a: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170" marR="6743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Workshop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UNESCAP</a:t>
                      </a:r>
                      <a:r>
                        <a:rPr sz="16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Capacity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Assessment</a:t>
                      </a:r>
                      <a:r>
                        <a:rPr sz="16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Validation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result recommendation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4-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September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2024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697" y="4645977"/>
            <a:ext cx="3284156" cy="174809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8695" y="4640732"/>
            <a:ext cx="2578475" cy="19030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84486" y="4645977"/>
            <a:ext cx="2939941" cy="180382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66800" y="6477000"/>
            <a:ext cx="1184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SOP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Training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3779" y="6516320"/>
            <a:ext cx="26816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alibri"/>
                <a:cs typeface="Calibri"/>
              </a:rPr>
              <a:t>Tsunami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Ready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Training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Seychelles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33450" y="6576104"/>
            <a:ext cx="2381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Calibri"/>
                <a:cs typeface="Calibri"/>
              </a:rPr>
              <a:t>Tsunami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Ready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Training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in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Timor </a:t>
            </a:r>
            <a:r>
              <a:rPr sz="1200" spc="-20" dirty="0">
                <a:latin typeface="Calibri"/>
                <a:cs typeface="Calibri"/>
              </a:rPr>
              <a:t>Leste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76396" y="6513272"/>
            <a:ext cx="212280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Oman,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On</a:t>
            </a:r>
            <a:r>
              <a:rPr lang="en-US" sz="1400" dirty="0">
                <a:latin typeface="Calibri"/>
                <a:cs typeface="Calibri"/>
              </a:rPr>
              <a:t>-the-</a:t>
            </a:r>
            <a:r>
              <a:rPr sz="1400" dirty="0">
                <a:latin typeface="Calibri"/>
                <a:cs typeface="Calibri"/>
              </a:rPr>
              <a:t>Job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Training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970511" y="6581572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888888"/>
                </a:solidFill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5" name="Picture 14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A4696F55-03E7-11F0-CB12-DAC457290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97" y="4647820"/>
            <a:ext cx="2600094" cy="1865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1"/>
    </mc:Choice>
    <mc:Fallback xmlns="">
      <p:transition spd="slow" advTm="395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object 6"/>
          <p:cNvGrpSpPr/>
          <p:nvPr/>
        </p:nvGrpSpPr>
        <p:grpSpPr>
          <a:xfrm>
            <a:off x="-76200" y="-3118507"/>
            <a:ext cx="12192000" cy="9957111"/>
            <a:chOff x="0" y="42506"/>
            <a:chExt cx="12192000" cy="9957111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814" y="3184120"/>
              <a:ext cx="12055589" cy="681549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42506"/>
              <a:ext cx="12192000" cy="965835"/>
            </a:xfrm>
            <a:custGeom>
              <a:avLst/>
              <a:gdLst/>
              <a:ahLst/>
              <a:cxnLst/>
              <a:rect l="l" t="t" r="r" b="b"/>
              <a:pathLst>
                <a:path w="12192000" h="965835">
                  <a:moveTo>
                    <a:pt x="12192000" y="0"/>
                  </a:moveTo>
                  <a:lnTo>
                    <a:pt x="0" y="0"/>
                  </a:lnTo>
                  <a:lnTo>
                    <a:pt x="0" y="965657"/>
                  </a:lnTo>
                  <a:lnTo>
                    <a:pt x="12192000" y="965657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0" y="3401079"/>
            <a:ext cx="3886200" cy="360932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8295" rIns="0" bIns="0" rtlCol="0">
            <a:spAutoFit/>
          </a:bodyPr>
          <a:lstStyle/>
          <a:p>
            <a:pPr marR="245110" indent="-635" algn="ctr">
              <a:lnSpc>
                <a:spcPct val="100000"/>
              </a:lnSpc>
            </a:pPr>
            <a:r>
              <a:rPr sz="2900" b="1" dirty="0">
                <a:latin typeface="Calibri"/>
                <a:cs typeface="Calibri"/>
              </a:rPr>
              <a:t>36</a:t>
            </a:r>
            <a:r>
              <a:rPr sz="2900" b="1" spc="-35" dirty="0">
                <a:latin typeface="Calibri"/>
                <a:cs typeface="Calibri"/>
              </a:rPr>
              <a:t> </a:t>
            </a:r>
            <a:r>
              <a:rPr lang="en-US" sz="2900" b="1" spc="-35" dirty="0">
                <a:latin typeface="Calibri"/>
                <a:cs typeface="Calibri"/>
              </a:rPr>
              <a:t>New c</a:t>
            </a:r>
            <a:r>
              <a:rPr sz="2900" b="1" spc="-10" dirty="0">
                <a:latin typeface="Calibri"/>
                <a:cs typeface="Calibri"/>
              </a:rPr>
              <a:t>ommunities</a:t>
            </a:r>
            <a:r>
              <a:rPr sz="2900" b="1" spc="-35" dirty="0">
                <a:latin typeface="Calibri"/>
                <a:cs typeface="Calibri"/>
              </a:rPr>
              <a:t> </a:t>
            </a:r>
            <a:r>
              <a:rPr sz="2900" b="1" spc="-25" dirty="0">
                <a:latin typeface="Calibri"/>
                <a:cs typeface="Calibri"/>
              </a:rPr>
              <a:t>of </a:t>
            </a:r>
            <a:r>
              <a:rPr sz="2900" b="1" dirty="0">
                <a:latin typeface="Calibri"/>
                <a:cs typeface="Calibri"/>
              </a:rPr>
              <a:t>India</a:t>
            </a:r>
            <a:r>
              <a:rPr sz="2900" b="1" spc="-20" dirty="0">
                <a:latin typeface="Calibri"/>
                <a:cs typeface="Calibri"/>
              </a:rPr>
              <a:t> </a:t>
            </a:r>
            <a:r>
              <a:rPr lang="en-US" sz="2900" b="1" spc="-20" dirty="0">
                <a:latin typeface="Calibri"/>
                <a:cs typeface="Calibri"/>
              </a:rPr>
              <a:t>[24] </a:t>
            </a:r>
            <a:r>
              <a:rPr sz="2900" b="1" dirty="0">
                <a:latin typeface="Calibri"/>
                <a:cs typeface="Calibri"/>
              </a:rPr>
              <a:t>and</a:t>
            </a:r>
            <a:r>
              <a:rPr sz="2900" b="1" spc="-40" dirty="0">
                <a:latin typeface="Calibri"/>
                <a:cs typeface="Calibri"/>
              </a:rPr>
              <a:t> </a:t>
            </a:r>
            <a:r>
              <a:rPr sz="2900" b="1" spc="-10" dirty="0">
                <a:latin typeface="Calibri"/>
                <a:cs typeface="Calibri"/>
              </a:rPr>
              <a:t>Indonesia </a:t>
            </a:r>
            <a:r>
              <a:rPr lang="en-US" sz="2900" b="1" spc="-10" dirty="0">
                <a:latin typeface="Calibri"/>
                <a:cs typeface="Calibri"/>
              </a:rPr>
              <a:t>(12) </a:t>
            </a:r>
            <a:r>
              <a:rPr lang="en-US" sz="2900" b="1" dirty="0">
                <a:latin typeface="Calibri"/>
                <a:cs typeface="Calibri"/>
              </a:rPr>
              <a:t>we</a:t>
            </a:r>
            <a:r>
              <a:rPr sz="2900" b="1" dirty="0">
                <a:latin typeface="Calibri"/>
                <a:cs typeface="Calibri"/>
              </a:rPr>
              <a:t>re</a:t>
            </a:r>
            <a:r>
              <a:rPr sz="2900" b="1" spc="-60" dirty="0">
                <a:latin typeface="Calibri"/>
                <a:cs typeface="Calibri"/>
              </a:rPr>
              <a:t> </a:t>
            </a:r>
            <a:r>
              <a:rPr lang="en-US" sz="2900" b="1" spc="-10" dirty="0">
                <a:latin typeface="Calibri"/>
                <a:cs typeface="Calibri"/>
              </a:rPr>
              <a:t>recognized as Tsunami Ready</a:t>
            </a:r>
            <a:r>
              <a:rPr sz="2900" b="1" spc="-95" dirty="0">
                <a:latin typeface="Calibri"/>
                <a:cs typeface="Calibri"/>
              </a:rPr>
              <a:t> </a:t>
            </a:r>
            <a:r>
              <a:rPr lang="en-US" sz="2900" b="1" spc="-10" dirty="0">
                <a:latin typeface="Calibri"/>
                <a:cs typeface="Calibri"/>
              </a:rPr>
              <a:t>at</a:t>
            </a:r>
            <a:r>
              <a:rPr sz="2900" b="1" spc="-10" dirty="0">
                <a:latin typeface="Calibri"/>
                <a:cs typeface="Calibri"/>
              </a:rPr>
              <a:t> </a:t>
            </a:r>
            <a:r>
              <a:rPr sz="2900" b="1" dirty="0">
                <a:latin typeface="Calibri"/>
                <a:cs typeface="Calibri"/>
              </a:rPr>
              <a:t>the</a:t>
            </a:r>
            <a:r>
              <a:rPr sz="2900" b="1" spc="-40" dirty="0">
                <a:latin typeface="Calibri"/>
                <a:cs typeface="Calibri"/>
              </a:rPr>
              <a:t> </a:t>
            </a:r>
            <a:r>
              <a:rPr lang="en-US" sz="2900" b="1" spc="-40" dirty="0">
                <a:latin typeface="Calibri"/>
                <a:cs typeface="Calibri"/>
              </a:rPr>
              <a:t>2</a:t>
            </a:r>
            <a:r>
              <a:rPr lang="en-US" sz="2900" b="1" spc="-40" baseline="30000" dirty="0">
                <a:latin typeface="Calibri"/>
                <a:cs typeface="Calibri"/>
              </a:rPr>
              <a:t>nd</a:t>
            </a:r>
            <a:r>
              <a:rPr lang="en-US" sz="2900" b="1" spc="-40" dirty="0">
                <a:latin typeface="Calibri"/>
                <a:cs typeface="Calibri"/>
              </a:rPr>
              <a:t> UNESCO-IOC </a:t>
            </a:r>
            <a:r>
              <a:rPr sz="2900" b="1" dirty="0">
                <a:latin typeface="Calibri"/>
                <a:cs typeface="Calibri"/>
              </a:rPr>
              <a:t>Global</a:t>
            </a:r>
            <a:r>
              <a:rPr sz="2900" b="1" spc="-30" dirty="0">
                <a:latin typeface="Calibri"/>
                <a:cs typeface="Calibri"/>
              </a:rPr>
              <a:t> </a:t>
            </a:r>
            <a:r>
              <a:rPr sz="2900" b="1" spc="-10" dirty="0">
                <a:latin typeface="Calibri"/>
                <a:cs typeface="Calibri"/>
              </a:rPr>
              <a:t>Tsunami Symposium</a:t>
            </a:r>
            <a:endParaRPr lang="en-US" sz="2900" b="1" spc="-10" dirty="0">
              <a:latin typeface="Calibri"/>
              <a:cs typeface="Calibri"/>
            </a:endParaRPr>
          </a:p>
          <a:p>
            <a:pPr marR="245110" indent="-635" algn="ctr">
              <a:lnSpc>
                <a:spcPct val="100000"/>
              </a:lnSpc>
            </a:pPr>
            <a:endParaRPr lang="en-US" sz="1000" b="1" spc="-10" dirty="0"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BB9A10-8727-D6D5-DA8B-2AEB77377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219200"/>
            <a:ext cx="2709333" cy="1524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3B5C22-30F2-7C90-0ABA-38CC8A10DBFD}"/>
              </a:ext>
            </a:extLst>
          </p:cNvPr>
          <p:cNvSpPr txBox="1"/>
          <p:nvPr/>
        </p:nvSpPr>
        <p:spPr>
          <a:xfrm>
            <a:off x="3770293" y="152400"/>
            <a:ext cx="95410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48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7"/>
    </mc:Choice>
    <mc:Fallback xmlns="">
      <p:transition spd="slow" advTm="3950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65" dirty="0">
                <a:solidFill>
                  <a:srgbClr val="002060"/>
                </a:solidFill>
                <a:latin typeface="Arial"/>
                <a:cs typeface="Arial"/>
              </a:rPr>
              <a:t>IOWAVE</a:t>
            </a:r>
            <a:r>
              <a:rPr sz="320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2060"/>
                </a:solidFill>
                <a:latin typeface="Arial"/>
                <a:cs typeface="Arial"/>
              </a:rPr>
              <a:t>2023</a:t>
            </a:r>
            <a:r>
              <a:rPr sz="3200" spc="-7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2060"/>
                </a:solidFill>
                <a:latin typeface="Arial"/>
                <a:cs typeface="Arial"/>
              </a:rPr>
              <a:t>(4,</a:t>
            </a:r>
            <a:r>
              <a:rPr sz="320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2060"/>
                </a:solidFill>
                <a:latin typeface="Arial"/>
                <a:cs typeface="Arial"/>
              </a:rPr>
              <a:t>11,</a:t>
            </a:r>
            <a:r>
              <a:rPr sz="320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2060"/>
                </a:solidFill>
                <a:latin typeface="Arial"/>
                <a:cs typeface="Arial"/>
              </a:rPr>
              <a:t>18,</a:t>
            </a:r>
            <a:r>
              <a:rPr sz="320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3200" spc="-8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2060"/>
                </a:solidFill>
                <a:latin typeface="Arial"/>
                <a:cs typeface="Arial"/>
              </a:rPr>
              <a:t>25</a:t>
            </a:r>
            <a:r>
              <a:rPr sz="3200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2060"/>
                </a:solidFill>
                <a:latin typeface="Arial"/>
                <a:cs typeface="Arial"/>
              </a:rPr>
              <a:t>October</a:t>
            </a:r>
            <a:r>
              <a:rPr sz="3200" spc="-8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spc="-10" dirty="0">
                <a:solidFill>
                  <a:srgbClr val="002060"/>
                </a:solidFill>
                <a:latin typeface="Arial"/>
                <a:cs typeface="Arial"/>
              </a:rPr>
              <a:t>2023)</a:t>
            </a:r>
            <a:endParaRPr sz="3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868193"/>
            <a:ext cx="6287835" cy="33990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IOTWMS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Member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States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participation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scenarios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included: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4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scenarios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including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non-</a:t>
            </a:r>
            <a:r>
              <a:rPr sz="2000" dirty="0">
                <a:latin typeface="Calibri"/>
                <a:cs typeface="Calibri"/>
              </a:rPr>
              <a:t>seismic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tsunami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scenario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20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Member States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More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than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45.000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people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lang="en-US" sz="2000" spc="-50" dirty="0">
                <a:latin typeface="Calibri"/>
                <a:cs typeface="Calibri"/>
              </a:rPr>
              <a:t>participated </a:t>
            </a:r>
            <a:r>
              <a:rPr sz="2000" dirty="0">
                <a:latin typeface="Calibri"/>
                <a:cs typeface="Calibri"/>
              </a:rPr>
              <a:t>tsunami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evacuation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drill,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including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disabilities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people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lang="en-US" sz="2000" dirty="0">
                <a:latin typeface="Calibri"/>
                <a:cs typeface="Calibri"/>
              </a:rPr>
              <a:t>C</a:t>
            </a:r>
            <a:r>
              <a:rPr sz="2000" dirty="0">
                <a:latin typeface="Calibri"/>
                <a:cs typeface="Calibri"/>
              </a:rPr>
              <a:t>ritical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infrastructure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decision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makers</a:t>
            </a:r>
            <a:endParaRPr lang="en-US" sz="2000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2000" b="1" dirty="0">
                <a:latin typeface="Calibri"/>
                <a:cs typeface="Calibri"/>
              </a:rPr>
              <a:t>Propose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for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next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Exercise:</a:t>
            </a:r>
            <a:endParaRPr sz="2000" b="1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conduct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sub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regional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exercise,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based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needs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potential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tsunami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hazards</a:t>
            </a:r>
            <a:endParaRPr sz="2000" dirty="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 MT"/>
              <a:buChar char="•"/>
              <a:tabLst>
                <a:tab pos="299085" algn="l"/>
              </a:tabLst>
            </a:pPr>
            <a:r>
              <a:rPr sz="2000" dirty="0">
                <a:latin typeface="Calibri"/>
                <a:cs typeface="Calibri"/>
              </a:rPr>
              <a:t>to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carry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out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Multi-</a:t>
            </a:r>
            <a:r>
              <a:rPr sz="2000" dirty="0">
                <a:latin typeface="Calibri"/>
                <a:cs typeface="Calibri"/>
              </a:rPr>
              <a:t>Hazard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exercise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4572000"/>
            <a:ext cx="1871612" cy="215796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763000" y="4038600"/>
            <a:ext cx="3124200" cy="2690212"/>
            <a:chOff x="6871766" y="3297364"/>
            <a:chExt cx="3477895" cy="342455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1766" y="3297364"/>
              <a:ext cx="3477666" cy="16944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766" y="5027054"/>
              <a:ext cx="3477666" cy="169442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1118595" y="6357048"/>
            <a:ext cx="154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latin typeface="Calibri"/>
                <a:cs typeface="Calibri"/>
              </a:rPr>
              <a:t>8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8B067B-F4D7-60F3-4B0C-864C1A64D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1066800"/>
            <a:ext cx="5465155" cy="2590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3D0B59-1E28-2232-3ECF-38A05775BF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4572000"/>
            <a:ext cx="4201486" cy="2133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23C598-475A-A1AD-C9B3-0720FCBA7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4572000"/>
            <a:ext cx="2286000" cy="2163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08"/>
    </mc:Choice>
    <mc:Fallback xmlns="">
      <p:transition spd="slow" advTm="414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AA45-45D1-0801-F6B0-E16C53FC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10089852" cy="492443"/>
          </a:xfrm>
        </p:spPr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IOTWMS Communications Test </a:t>
            </a:r>
            <a:endParaRPr lang="en-IN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360AE-A3A2-76A4-C2A5-C820CA943667}"/>
              </a:ext>
            </a:extLst>
          </p:cNvPr>
          <p:cNvSpPr txBox="1"/>
          <p:nvPr/>
        </p:nvSpPr>
        <p:spPr>
          <a:xfrm>
            <a:off x="5257800" y="838200"/>
            <a:ext cx="31354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AU" sz="1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Magnitude:9.0 </a:t>
            </a:r>
            <a:r>
              <a:rPr lang="en-AU" sz="1200" b="1" dirty="0" err="1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Mwp</a:t>
            </a:r>
            <a:endParaRPr lang="en-IN" sz="12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AU" sz="1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Depth:	10 km</a:t>
            </a:r>
            <a:endParaRPr lang="en-IN" sz="12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AU" sz="1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Date:	12 June 2024</a:t>
            </a:r>
            <a:endParaRPr lang="en-IN" sz="12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AU" sz="1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Origin Time:06:00 UTC</a:t>
            </a:r>
            <a:endParaRPr lang="en-IN" sz="12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AU" sz="1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Latitude:	6.94S</a:t>
            </a:r>
            <a:endParaRPr lang="en-IN" sz="12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AU" sz="1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Longitude:	104.70E</a:t>
            </a:r>
            <a:endParaRPr lang="en-IN" sz="12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/>
            <a:r>
              <a:rPr lang="en-AU" sz="12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Location:	Sunda Strait, Indonesia</a:t>
            </a:r>
            <a:endParaRPr lang="en-IN" sz="1200" b="1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Maximum Wave Amplitude Map">
            <a:extLst>
              <a:ext uri="{FF2B5EF4-FFF2-40B4-BE49-F238E27FC236}">
                <a16:creationId xmlns:a16="http://schemas.microsoft.com/office/drawing/2014/main" id="{DAE69C0E-695D-7EAF-39FB-0AA833E3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179" y="2133600"/>
            <a:ext cx="4122428" cy="27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5CB784-D2A4-B918-09AA-A8F64A6D9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21771"/>
            <a:ext cx="3883531" cy="25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4655654-E817-A225-8865-8853C780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254" y="4845627"/>
            <a:ext cx="4024746" cy="20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EA2AB-64BB-B248-74F8-90E64E5F45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85284"/>
            <a:ext cx="6781800" cy="427271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215ADF-4443-952F-987B-A275F266CD12}"/>
              </a:ext>
            </a:extLst>
          </p:cNvPr>
          <p:cNvSpPr txBox="1"/>
          <p:nvPr/>
        </p:nvSpPr>
        <p:spPr>
          <a:xfrm>
            <a:off x="228600" y="838200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27</a:t>
            </a:r>
            <a:r>
              <a:rPr lang="en-GB" sz="1600" baseline="30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th</a:t>
            </a:r>
            <a:r>
              <a:rPr lang="en-GB" sz="16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Communication test was conducted on 12</a:t>
            </a:r>
            <a:r>
              <a:rPr lang="en-GB" sz="1600" baseline="30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th</a:t>
            </a:r>
            <a:r>
              <a:rPr lang="en-GB" sz="16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June 2024 with the below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Twenty-one (21) IOTWMS Member States participated in the tes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28</a:t>
            </a:r>
            <a:r>
              <a:rPr lang="en-GB" sz="1600" baseline="30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th</a:t>
            </a:r>
            <a:r>
              <a:rPr lang="en-GB" sz="16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 Communication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MS Mincho" panose="02020609040205080304" pitchFamily="49" charset="-128"/>
              </a:rPr>
              <a:t> test is planned on 11 Dec 2024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1770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2"/>
    </mc:Choice>
    <mc:Fallback xmlns="">
      <p:transition spd="slow" advTm="314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0BC95-E2D9-53D8-C82B-FB233CF3F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>
            <a:extLst>
              <a:ext uri="{FF2B5EF4-FFF2-40B4-BE49-F238E27FC236}">
                <a16:creationId xmlns:a16="http://schemas.microsoft.com/office/drawing/2014/main" id="{FEC62121-B2F4-8394-D9AC-275E27549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76200"/>
            <a:ext cx="708660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Strengthening</a:t>
            </a:r>
            <a:r>
              <a:rPr lang="en-US" sz="2400" b="1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tsunami</a:t>
            </a:r>
            <a:r>
              <a:rPr lang="en-US" sz="2400" b="1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warning</a:t>
            </a:r>
            <a:r>
              <a:rPr lang="en-US" sz="24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5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lang="en-US" sz="2400" b="1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lang="en-US" sz="2400" b="1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North- </a:t>
            </a:r>
            <a:r>
              <a:rPr lang="en-US" sz="2400" b="1" spc="-5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West </a:t>
            </a:r>
            <a:r>
              <a:rPr lang="en-US" sz="2400" b="1" dirty="0">
                <a:solidFill>
                  <a:srgbClr val="002060"/>
                </a:solidFill>
                <a:latin typeface="Arial"/>
                <a:cs typeface="Arial"/>
              </a:rPr>
              <a:t>Indian Ocean through regional cooperation</a:t>
            </a:r>
            <a:endParaRPr spc="-5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5B16E74-568D-22BC-C93B-576EB22D8308}"/>
              </a:ext>
            </a:extLst>
          </p:cNvPr>
          <p:cNvGrpSpPr/>
          <p:nvPr/>
        </p:nvGrpSpPr>
        <p:grpSpPr>
          <a:xfrm>
            <a:off x="7010400" y="2819400"/>
            <a:ext cx="5054340" cy="3966345"/>
            <a:chOff x="7058959" y="1209559"/>
            <a:chExt cx="5133041" cy="40666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8BFDBDE-58BE-B0D6-220C-61A9712D1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8959" y="3015015"/>
              <a:ext cx="5004704" cy="22611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F4B29F-2740-1BDC-9848-87F25F27F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58959" y="1209559"/>
              <a:ext cx="5133041" cy="1755618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DD59FD6-84F2-0FF4-6B36-70F08358C0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48" r="2841"/>
          <a:stretch/>
        </p:blipFill>
        <p:spPr>
          <a:xfrm>
            <a:off x="7239000" y="609600"/>
            <a:ext cx="4819208" cy="213360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28A8B8-6C21-6E87-9038-036CE1AA3E9C}"/>
              </a:ext>
            </a:extLst>
          </p:cNvPr>
          <p:cNvSpPr txBox="1"/>
          <p:nvPr/>
        </p:nvSpPr>
        <p:spPr>
          <a:xfrm>
            <a:off x="152400" y="914400"/>
            <a:ext cx="6787376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IN" sz="1400" b="1" dirty="0">
                <a:solidFill>
                  <a:srgbClr val="0069B4"/>
                </a:solidFill>
                <a:latin typeface="+mj-lt"/>
                <a:ea typeface="+mj-ea"/>
                <a:cs typeface="Arial"/>
              </a:rPr>
              <a:t>Phase 1, 2a &amp; 2b Achievements:</a:t>
            </a:r>
          </a:p>
          <a:p>
            <a:pPr marL="0" lvl="1" indent="-27781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PTHA for NW Indian Ocean Completed</a:t>
            </a:r>
            <a:r>
              <a: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: Supported by experts (GFZ, INGV, NGI, INCOIS); PTHA results will be hosted by INCOIS for NWIO countries.</a:t>
            </a:r>
          </a:p>
          <a:p>
            <a:pPr marL="0" lvl="1" indent="-277812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Workshops/Trainings Conducted</a:t>
            </a:r>
            <a:r>
              <a: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:</a:t>
            </a:r>
          </a:p>
          <a:p>
            <a:pPr marL="457200" lvl="7" indent="-2778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IN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“</a:t>
            </a:r>
            <a:r>
              <a:rPr kumimoji="0" lang="en-IN" sz="12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Makran</a:t>
            </a:r>
            <a:r>
              <a:rPr kumimoji="0" lang="en-IN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Subduction Zone Science Strengthening Tsunami Warning and Preparedness”: 14–16 Nov 2023, Abu Dhabi, UAE.</a:t>
            </a:r>
          </a:p>
          <a:p>
            <a:pPr marL="457200" lvl="7" indent="-2778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IN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UNESCO-IOC Indian Ocean Tsunami Ready Hybrid Workshop: 22–26 Nov 2022, Bali, Indonesia. </a:t>
            </a:r>
          </a:p>
          <a:p>
            <a:pPr marL="457200" lvl="7" indent="-277813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IN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Training in tsunami inundation mapping, “Enhancing Capacities in Tsunami Modelling”, Muscat, Oman (19–23 Apr 2024).</a:t>
            </a:r>
          </a:p>
          <a:p>
            <a:pPr marL="7938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Tsunami Ready Recognition Programme (TRRP): </a:t>
            </a:r>
            <a:r>
              <a: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Guide countries to prepare at-risk communities.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IN" sz="1400" b="1" dirty="0">
                <a:solidFill>
                  <a:srgbClr val="0069B4"/>
                </a:solidFill>
                <a:latin typeface="+mj-lt"/>
                <a:ea typeface="+mj-ea"/>
                <a:cs typeface="Arial"/>
              </a:rPr>
              <a:t>Phase 2c ongoing/planned activities:</a:t>
            </a:r>
          </a:p>
          <a:p>
            <a:pPr marL="298450" marR="5080" indent="-286385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299085" algn="l"/>
                <a:tab pos="299720" algn="l"/>
              </a:tabLst>
            </a:pPr>
            <a:r>
              <a:rPr lang="en-US" sz="1200" dirty="0">
                <a:latin typeface="+mj-lt"/>
                <a:cs typeface="Arial MT"/>
              </a:rPr>
              <a:t>The</a:t>
            </a:r>
            <a:r>
              <a:rPr lang="en-US" sz="1200" spc="-20" dirty="0">
                <a:latin typeface="+mj-lt"/>
                <a:cs typeface="Arial MT"/>
              </a:rPr>
              <a:t> </a:t>
            </a:r>
            <a:r>
              <a:rPr lang="en-US" sz="1200" dirty="0">
                <a:latin typeface="+mj-lt"/>
                <a:cs typeface="Arial MT"/>
              </a:rPr>
              <a:t>project</a:t>
            </a:r>
            <a:r>
              <a:rPr lang="en-US" sz="1200" spc="-35" dirty="0">
                <a:latin typeface="+mj-lt"/>
                <a:cs typeface="Arial MT"/>
              </a:rPr>
              <a:t> </a:t>
            </a:r>
            <a:r>
              <a:rPr lang="en-US" sz="1200" dirty="0">
                <a:latin typeface="+mj-lt"/>
                <a:cs typeface="Arial MT"/>
              </a:rPr>
              <a:t>on</a:t>
            </a:r>
            <a:r>
              <a:rPr lang="en-US" sz="1200" spc="-15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"/>
              </a:rPr>
              <a:t>“Strengthening</a:t>
            </a:r>
            <a:r>
              <a:rPr lang="en-US" sz="1200" b="1" spc="-30" dirty="0">
                <a:latin typeface="+mj-lt"/>
                <a:cs typeface="Arial"/>
              </a:rPr>
              <a:t> </a:t>
            </a:r>
            <a:r>
              <a:rPr lang="en-US" sz="1200" b="1" dirty="0">
                <a:latin typeface="+mj-lt"/>
                <a:cs typeface="Arial"/>
              </a:rPr>
              <a:t>tsunami</a:t>
            </a:r>
            <a:r>
              <a:rPr lang="en-US" sz="1200" b="1" spc="-35" dirty="0">
                <a:latin typeface="+mj-lt"/>
                <a:cs typeface="Arial"/>
              </a:rPr>
              <a:t> </a:t>
            </a:r>
            <a:r>
              <a:rPr lang="en-US" sz="1200" b="1" dirty="0">
                <a:latin typeface="+mj-lt"/>
                <a:cs typeface="Arial"/>
              </a:rPr>
              <a:t>warning</a:t>
            </a:r>
            <a:r>
              <a:rPr lang="en-US" sz="1200" b="1" spc="-40" dirty="0">
                <a:latin typeface="+mj-lt"/>
                <a:cs typeface="Arial"/>
              </a:rPr>
              <a:t> </a:t>
            </a:r>
            <a:r>
              <a:rPr lang="en-US" sz="1200" b="1" spc="-5" dirty="0">
                <a:latin typeface="+mj-lt"/>
                <a:cs typeface="Arial"/>
              </a:rPr>
              <a:t>in</a:t>
            </a:r>
            <a:r>
              <a:rPr lang="en-US" sz="1200" b="1" spc="-20" dirty="0">
                <a:latin typeface="+mj-lt"/>
                <a:cs typeface="Arial"/>
              </a:rPr>
              <a:t> </a:t>
            </a:r>
            <a:r>
              <a:rPr lang="en-US" sz="1200" b="1" dirty="0">
                <a:latin typeface="+mj-lt"/>
                <a:cs typeface="Arial"/>
              </a:rPr>
              <a:t>the</a:t>
            </a:r>
            <a:r>
              <a:rPr lang="en-US" sz="1200" b="1" spc="-20" dirty="0">
                <a:latin typeface="+mj-lt"/>
                <a:cs typeface="Arial"/>
              </a:rPr>
              <a:t> </a:t>
            </a:r>
            <a:r>
              <a:rPr lang="en-US" sz="1200" b="1" dirty="0">
                <a:latin typeface="+mj-lt"/>
                <a:cs typeface="Arial"/>
              </a:rPr>
              <a:t>North- </a:t>
            </a:r>
            <a:r>
              <a:rPr lang="en-US" sz="1200" b="1" spc="-540" dirty="0">
                <a:latin typeface="+mj-lt"/>
                <a:cs typeface="Arial"/>
              </a:rPr>
              <a:t> </a:t>
            </a:r>
            <a:r>
              <a:rPr lang="en-US" sz="1200" b="1" spc="-10" dirty="0">
                <a:latin typeface="+mj-lt"/>
                <a:cs typeface="Arial"/>
              </a:rPr>
              <a:t>West </a:t>
            </a:r>
            <a:r>
              <a:rPr lang="en-US" sz="1200" b="1" dirty="0">
                <a:latin typeface="+mj-lt"/>
                <a:cs typeface="Arial"/>
              </a:rPr>
              <a:t>Indian Ocean through regional cooperation – Phase </a:t>
            </a:r>
            <a:r>
              <a:rPr lang="en-US" sz="1200" b="1" spc="5" dirty="0">
                <a:latin typeface="+mj-lt"/>
                <a:cs typeface="Arial"/>
              </a:rPr>
              <a:t> </a:t>
            </a:r>
            <a:r>
              <a:rPr lang="en-US" sz="1200" b="1" dirty="0">
                <a:latin typeface="+mj-lt"/>
                <a:cs typeface="Arial"/>
              </a:rPr>
              <a:t>2c”,</a:t>
            </a:r>
            <a:r>
              <a:rPr lang="en-US" sz="1200" b="1" spc="-40" dirty="0">
                <a:latin typeface="+mj-lt"/>
                <a:cs typeface="Arial"/>
              </a:rPr>
              <a:t> </a:t>
            </a:r>
            <a:r>
              <a:rPr lang="en-US" sz="1200" dirty="0">
                <a:latin typeface="+mj-lt"/>
                <a:cs typeface="Arial MT"/>
              </a:rPr>
              <a:t>was</a:t>
            </a:r>
            <a:r>
              <a:rPr lang="en-US" sz="1200" spc="-10" dirty="0">
                <a:latin typeface="+mj-lt"/>
                <a:cs typeface="Arial MT"/>
              </a:rPr>
              <a:t> </a:t>
            </a:r>
            <a:r>
              <a:rPr lang="en-US" sz="1200" dirty="0">
                <a:latin typeface="+mj-lt"/>
                <a:cs typeface="Arial MT"/>
              </a:rPr>
              <a:t>launched</a:t>
            </a:r>
            <a:r>
              <a:rPr lang="en-US" sz="1200" spc="-30" dirty="0">
                <a:latin typeface="+mj-lt"/>
                <a:cs typeface="Arial MT"/>
              </a:rPr>
              <a:t> </a:t>
            </a:r>
            <a:r>
              <a:rPr lang="en-US" sz="1200" dirty="0">
                <a:latin typeface="+mj-lt"/>
                <a:cs typeface="Arial MT"/>
              </a:rPr>
              <a:t>on</a:t>
            </a:r>
            <a:r>
              <a:rPr lang="en-US" sz="1200" spc="-15" dirty="0">
                <a:latin typeface="+mj-lt"/>
                <a:cs typeface="Arial MT"/>
              </a:rPr>
              <a:t> </a:t>
            </a:r>
            <a:r>
              <a:rPr lang="en-US" sz="1200" dirty="0">
                <a:latin typeface="+mj-lt"/>
                <a:cs typeface="Arial MT"/>
              </a:rPr>
              <a:t>15</a:t>
            </a:r>
            <a:r>
              <a:rPr lang="en-US" sz="1200" spc="-15" dirty="0">
                <a:latin typeface="+mj-lt"/>
                <a:cs typeface="Arial MT"/>
              </a:rPr>
              <a:t> </a:t>
            </a:r>
            <a:r>
              <a:rPr lang="en-US" sz="1200" dirty="0">
                <a:latin typeface="+mj-lt"/>
                <a:cs typeface="Arial MT"/>
              </a:rPr>
              <a:t>November</a:t>
            </a:r>
            <a:r>
              <a:rPr lang="en-US" sz="1200" spc="-25" dirty="0">
                <a:latin typeface="+mj-lt"/>
                <a:cs typeface="Arial MT"/>
              </a:rPr>
              <a:t> </a:t>
            </a:r>
            <a:r>
              <a:rPr lang="en-US" sz="1200" dirty="0">
                <a:latin typeface="+mj-lt"/>
                <a:cs typeface="Arial MT"/>
              </a:rPr>
              <a:t>2023</a:t>
            </a:r>
          </a:p>
          <a:p>
            <a:pPr marL="299085" marR="113030" indent="-28702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299085" algn="l"/>
                <a:tab pos="299720" algn="l"/>
              </a:tabLst>
            </a:pPr>
            <a:r>
              <a:rPr lang="en-US" sz="1200" b="1" dirty="0">
                <a:latin typeface="+mj-lt"/>
                <a:cs typeface="Arial MT"/>
              </a:rPr>
              <a:t>Phase</a:t>
            </a:r>
            <a:r>
              <a:rPr lang="en-US" sz="1200" b="1" spc="-15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 MT"/>
              </a:rPr>
              <a:t>2c</a:t>
            </a:r>
            <a:r>
              <a:rPr lang="en-US" sz="1200" b="1" spc="-10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 MT"/>
              </a:rPr>
              <a:t>funded</a:t>
            </a:r>
            <a:r>
              <a:rPr lang="en-US" sz="1200" b="1" spc="-30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 MT"/>
              </a:rPr>
              <a:t>by</a:t>
            </a:r>
            <a:r>
              <a:rPr lang="en-US" sz="1200" b="1" spc="-15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 MT"/>
              </a:rPr>
              <a:t>the</a:t>
            </a:r>
            <a:r>
              <a:rPr lang="en-US" sz="1200" b="1" spc="-15" dirty="0">
                <a:latin typeface="+mj-lt"/>
                <a:cs typeface="Arial MT"/>
              </a:rPr>
              <a:t> </a:t>
            </a:r>
            <a:r>
              <a:rPr lang="en-US" sz="1200" b="1" spc="-5" dirty="0">
                <a:latin typeface="+mj-lt"/>
                <a:cs typeface="Arial MT"/>
              </a:rPr>
              <a:t>ESCAP</a:t>
            </a:r>
            <a:r>
              <a:rPr lang="en-US" sz="1200" b="1" spc="-70" dirty="0">
                <a:latin typeface="+mj-lt"/>
                <a:cs typeface="Arial MT"/>
              </a:rPr>
              <a:t> </a:t>
            </a:r>
            <a:r>
              <a:rPr lang="en-US" sz="1200" b="1" spc="-30" dirty="0">
                <a:latin typeface="+mj-lt"/>
                <a:cs typeface="Arial MT"/>
              </a:rPr>
              <a:t>Tsunami</a:t>
            </a:r>
            <a:r>
              <a:rPr lang="en-US" sz="1200" b="1" spc="-65" dirty="0">
                <a:latin typeface="+mj-lt"/>
                <a:cs typeface="Arial MT"/>
              </a:rPr>
              <a:t> </a:t>
            </a:r>
            <a:r>
              <a:rPr lang="en-US" sz="1200" b="1" spc="-15" dirty="0">
                <a:latin typeface="+mj-lt"/>
                <a:cs typeface="Arial MT"/>
              </a:rPr>
              <a:t>Trust</a:t>
            </a:r>
            <a:r>
              <a:rPr lang="en-US" sz="1200" b="1" spc="-35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 MT"/>
              </a:rPr>
              <a:t>Fund</a:t>
            </a:r>
            <a:r>
              <a:rPr lang="en-US" sz="1200" b="1" spc="-15" dirty="0">
                <a:latin typeface="+mj-lt"/>
                <a:cs typeface="Arial MT"/>
              </a:rPr>
              <a:t> </a:t>
            </a:r>
            <a:r>
              <a:rPr lang="en-US" sz="1200" b="1" spc="-5" dirty="0">
                <a:latin typeface="+mj-lt"/>
                <a:cs typeface="Arial MT"/>
              </a:rPr>
              <a:t>over</a:t>
            </a:r>
            <a:r>
              <a:rPr lang="en-US" sz="1200" b="1" spc="-15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 MT"/>
              </a:rPr>
              <a:t>a</a:t>
            </a:r>
            <a:r>
              <a:rPr lang="en-US" sz="1200" b="1" spc="-15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 MT"/>
              </a:rPr>
              <a:t>12-month</a:t>
            </a:r>
            <a:r>
              <a:rPr lang="en-US" sz="1200" b="1" spc="-35" dirty="0">
                <a:latin typeface="+mj-lt"/>
                <a:cs typeface="Arial MT"/>
              </a:rPr>
              <a:t> </a:t>
            </a:r>
            <a:r>
              <a:rPr lang="en-US" sz="1200" b="1" dirty="0">
                <a:latin typeface="+mj-lt"/>
                <a:cs typeface="Arial MT"/>
              </a:rPr>
              <a:t>period</a:t>
            </a:r>
          </a:p>
          <a:p>
            <a:pPr marL="285750" lvl="1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A capacity-building workshop on Tsunami Evacuation Maps,  Plans, and Procedures is planned for early 2025 supported by IOTIC, UNESCAP, UNESCO-IOC, INCOIS and BMKG. </a:t>
            </a:r>
            <a:r>
              <a:rPr lang="en-US" sz="1200" b="1" dirty="0">
                <a:solidFill>
                  <a:prstClr val="black"/>
                </a:solidFill>
                <a:latin typeface="+mj-lt"/>
              </a:rPr>
              <a:t>India will host this training at the INCOIS</a:t>
            </a:r>
            <a:r>
              <a:rPr lang="en-US" sz="1200" dirty="0">
                <a:solidFill>
                  <a:prstClr val="black"/>
                </a:solidFill>
                <a:latin typeface="+mj-lt"/>
              </a:rPr>
              <a:t> </a:t>
            </a:r>
          </a:p>
          <a:p>
            <a:pPr marL="285750" marR="0" lvl="1" indent="-285750" algn="just" defTabSz="91440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IN" sz="1200" dirty="0">
                <a:solidFill>
                  <a:prstClr val="black"/>
                </a:solidFill>
                <a:latin typeface="+mj-lt"/>
              </a:rPr>
              <a:t>Translate Manual and Guides</a:t>
            </a:r>
            <a:r>
              <a:rPr lang="en-US" sz="1200" dirty="0">
                <a:solidFill>
                  <a:prstClr val="black"/>
                </a:solidFill>
                <a:latin typeface="+mj-lt"/>
              </a:rPr>
              <a:t> – </a:t>
            </a:r>
            <a:r>
              <a:rPr lang="en-US" sz="1200" b="1" dirty="0">
                <a:solidFill>
                  <a:prstClr val="black"/>
                </a:solidFill>
                <a:latin typeface="+mj-lt"/>
              </a:rPr>
              <a:t>Ongoing</a:t>
            </a:r>
          </a:p>
          <a:p>
            <a:pPr marL="285750" marR="0" lvl="1" indent="-285750" algn="just" defTabSz="91440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+mj-lt"/>
              </a:rPr>
              <a:t>Engaged National Consultants to support the facilitation coordination at the local level to Pilot the Tsunami Evacuation Plan in selected sites in the country. – </a:t>
            </a:r>
            <a:r>
              <a:rPr lang="en-US" sz="1200" b="1" dirty="0">
                <a:solidFill>
                  <a:prstClr val="black"/>
                </a:solidFill>
                <a:latin typeface="+mj-lt"/>
              </a:rPr>
              <a:t>On Going</a:t>
            </a:r>
            <a:endParaRPr lang="en-IN" sz="1200" b="1" dirty="0">
              <a:solidFill>
                <a:prstClr val="black"/>
              </a:solidFill>
              <a:latin typeface="+mj-lt"/>
            </a:endParaRPr>
          </a:p>
          <a:p>
            <a:pPr marL="0" lvl="1">
              <a:spcBef>
                <a:spcPts val="600"/>
              </a:spcBef>
              <a:spcAft>
                <a:spcPts val="600"/>
              </a:spcAft>
            </a:pP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60000"/>
                  <a:lumOff val="40000"/>
                </a:srgb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3A3A0-A28B-E0DA-80D2-BA1EA3C8145B}"/>
              </a:ext>
            </a:extLst>
          </p:cNvPr>
          <p:cNvSpPr txBox="1"/>
          <p:nvPr/>
        </p:nvSpPr>
        <p:spPr>
          <a:xfrm>
            <a:off x="457200" y="6518604"/>
            <a:ext cx="6094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Phase</a:t>
            </a:r>
            <a:r>
              <a:rPr kumimoji="0" lang="en-US" sz="1800" b="1" i="0" u="none" strike="noStrike" kern="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2a,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2b,</a:t>
            </a:r>
            <a:r>
              <a:rPr kumimoji="0" lang="en-US" sz="180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2c</a:t>
            </a:r>
            <a:r>
              <a:rPr kumimoji="0" lang="en-US" sz="1800" b="1" i="0" u="none" strike="noStrike" kern="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cs typeface="Wingdings"/>
              </a:rPr>
              <a:t></a:t>
            </a:r>
            <a:r>
              <a:rPr kumimoji="0" lang="en-US" sz="1800" b="0" i="0" u="none" strike="noStrike" kern="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Times New Roman"/>
              </a:rPr>
              <a:t> </a:t>
            </a:r>
            <a:r>
              <a:rPr kumimoji="0" lang="en-US" sz="1800" b="1" i="0" u="none" strike="noStrike" kern="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48"/>
    </mc:Choice>
    <mc:Fallback xmlns="">
      <p:transition spd="slow" advTm="105448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739CBBA024824FA9059AEC8C875713" ma:contentTypeVersion="17" ma:contentTypeDescription="Create a new document." ma:contentTypeScope="" ma:versionID="d89d25f83c27d397eac42cadc65f2daf">
  <xsd:schema xmlns:xsd="http://www.w3.org/2001/XMLSchema" xmlns:xs="http://www.w3.org/2001/XMLSchema" xmlns:p="http://schemas.microsoft.com/office/2006/metadata/properties" xmlns:ns3="d2824ecf-fedc-4390-8aa2-bff929957426" xmlns:ns4="98866946-f2ae-425a-bb7a-d508347de007" targetNamespace="http://schemas.microsoft.com/office/2006/metadata/properties" ma:root="true" ma:fieldsID="7ef28bc79315906ba33e36ffb47382bd" ns3:_="" ns4:_="">
    <xsd:import namespace="d2824ecf-fedc-4390-8aa2-bff929957426"/>
    <xsd:import namespace="98866946-f2ae-425a-bb7a-d508347de0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24ecf-fedc-4390-8aa2-bff9299574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66946-f2ae-425a-bb7a-d508347de00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2824ecf-fedc-4390-8aa2-bff929957426" xsi:nil="true"/>
  </documentManagement>
</p:properties>
</file>

<file path=customXml/itemProps1.xml><?xml version="1.0" encoding="utf-8"?>
<ds:datastoreItem xmlns:ds="http://schemas.openxmlformats.org/officeDocument/2006/customXml" ds:itemID="{F8DFAEC4-A643-4C19-A6CB-8F12B9F6F2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24ecf-fedc-4390-8aa2-bff929957426"/>
    <ds:schemaRef ds:uri="98866946-f2ae-425a-bb7a-d508347de0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7AE204-9DBD-4CFA-8F88-105185FA51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D2B3EC-277E-4E01-929B-31BC5FACBA62}">
  <ds:schemaRefs>
    <ds:schemaRef ds:uri="98866946-f2ae-425a-bb7a-d508347de007"/>
    <ds:schemaRef ds:uri="http://schemas.microsoft.com/office/2006/documentManagement/types"/>
    <ds:schemaRef ds:uri="http://schemas.microsoft.com/office/2006/metadata/properties"/>
    <ds:schemaRef ds:uri="http://purl.org/dc/elements/1.1/"/>
    <ds:schemaRef ds:uri="d2824ecf-fedc-4390-8aa2-bff929957426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</TotalTime>
  <Words>1881</Words>
  <Application>Microsoft Office PowerPoint</Application>
  <PresentationFormat>Widescreen</PresentationFormat>
  <Paragraphs>221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Aptos</vt:lpstr>
      <vt:lpstr>Arial</vt:lpstr>
      <vt:lpstr>Arial MT</vt:lpstr>
      <vt:lpstr>Calibri</vt:lpstr>
      <vt:lpstr>Inter</vt:lpstr>
      <vt:lpstr>Roboto</vt:lpstr>
      <vt:lpstr>Times New Roman</vt:lpstr>
      <vt:lpstr>Wingdings</vt:lpstr>
      <vt:lpstr>Office Theme</vt:lpstr>
      <vt:lpstr>9_Custom Design</vt:lpstr>
      <vt:lpstr>1_Office Theme</vt:lpstr>
      <vt:lpstr>PowerPoint Presentation</vt:lpstr>
      <vt:lpstr>PowerPoint Presentation</vt:lpstr>
      <vt:lpstr>TSP Progress Report TSP Australia TSP India</vt:lpstr>
      <vt:lpstr>TSP Future Plans TSP India</vt:lpstr>
      <vt:lpstr>CAPACITY DEVELOPMENT ACTIVITIES IN 2023 - 2024</vt:lpstr>
      <vt:lpstr>PowerPoint Presentation</vt:lpstr>
      <vt:lpstr>IOWAVE 2023 (4, 11, 18, and 25 October 2023)</vt:lpstr>
      <vt:lpstr>IOTWMS Communications Test </vt:lpstr>
      <vt:lpstr>Strengthening tsunami warning in the North-  West Indian Ocean through regional cooperation</vt:lpstr>
      <vt:lpstr>ICG/IOTWMS 2024 Capacity Assessment Survey</vt:lpstr>
      <vt:lpstr>UNESCO-IOC 2nd Global Tsunami Symposium, Banda Aceh, Indonesia (10-14 Nov 2024)</vt:lpstr>
      <vt:lpstr>Major Decisions from the 14th Session of ICG/IOTWMS  (14-19 Nov 2024, Jakarta, Indonesia)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 P Rama Rao</cp:lastModifiedBy>
  <cp:revision>57</cp:revision>
  <cp:lastPrinted>2024-11-26T12:04:35Z</cp:lastPrinted>
  <dcterms:created xsi:type="dcterms:W3CDTF">2024-11-25T06:08:19Z</dcterms:created>
  <dcterms:modified xsi:type="dcterms:W3CDTF">2025-04-07T09:38:09Z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2024-11-17T00:00:00Z</vt:filetime>
  </property>
  <property fmtid="{D5CDD505-2E9C-101B-9397-08002B2CF9AE}" pid="3" name="Creator">
    <vt:lpwstr>Acrobat PDFMaker 23 for PowerPoint</vt:lpwstr>
  </property>
  <property fmtid="{D5CDD505-2E9C-101B-9397-08002B2CF9AE}" pid="4" name="ICV">
    <vt:lpwstr>dc944e6deaef46f2be41ab2242c6c41f</vt:lpwstr>
  </property>
  <property fmtid="{D5CDD505-2E9C-101B-9397-08002B2CF9AE}" pid="5" name="LastSaved">
    <vt:filetime>2024-11-25T00:00:00Z</vt:filetime>
  </property>
  <property fmtid="{D5CDD505-2E9C-101B-9397-08002B2CF9AE}" pid="6" name="Producer">
    <vt:lpwstr>Adobe PDF Library 23.3.45</vt:lpwstr>
  </property>
  <property fmtid="{D5CDD505-2E9C-101B-9397-08002B2CF9AE}" pid="7" name="ContentTypeId">
    <vt:lpwstr>0x0101000B739CBBA024824FA9059AEC8C875713</vt:lpwstr>
  </property>
</Properties>
</file>