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4"/>
  </p:sldMasterIdLst>
  <p:notesMasterIdLst>
    <p:notesMasterId r:id="rId13"/>
  </p:notesMasterIdLst>
  <p:handoutMasterIdLst>
    <p:handoutMasterId r:id="rId14"/>
  </p:handoutMasterIdLst>
  <p:sldIdLst>
    <p:sldId id="273" r:id="rId5"/>
    <p:sldId id="362" r:id="rId6"/>
    <p:sldId id="372" r:id="rId7"/>
    <p:sldId id="365" r:id="rId8"/>
    <p:sldId id="363" r:id="rId9"/>
    <p:sldId id="364" r:id="rId10"/>
    <p:sldId id="371" r:id="rId11"/>
    <p:sldId id="321" r:id="rId12"/>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D0D8E8"/>
    <a:srgbClr val="E9EDF4"/>
    <a:srgbClr val="00FFFF"/>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984684-36FB-468F-B952-94BA5A899B15}" v="22" dt="2025-04-04T03:12:13.804"/>
    <p1510:client id="{E7A6D7D0-8025-42CD-8DC6-6A06298C1ADC}" v="9" dt="2025-04-04T03:09:12.8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091" autoAdjust="0"/>
  </p:normalViewPr>
  <p:slideViewPr>
    <p:cSldViewPr snapToGrid="0">
      <p:cViewPr varScale="1">
        <p:scale>
          <a:sx n="94" d="100"/>
          <a:sy n="94" d="100"/>
        </p:scale>
        <p:origin x="20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岡垣 晶" userId="S::a-okagaki@met.kishou.go.jp::2659fbb4-5953-43f7-96fb-555f40121e5c" providerId="AD" clId="Web-{02984684-36FB-468F-B952-94BA5A899B15}"/>
    <pc:docChg chg="modSld">
      <pc:chgData name="岡垣 晶" userId="S::a-okagaki@met.kishou.go.jp::2659fbb4-5953-43f7-96fb-555f40121e5c" providerId="AD" clId="Web-{02984684-36FB-468F-B952-94BA5A899B15}" dt="2025-04-04T03:12:13.804" v="10" actId="20577"/>
      <pc:docMkLst>
        <pc:docMk/>
      </pc:docMkLst>
      <pc:sldChg chg="modSp">
        <pc:chgData name="岡垣 晶" userId="S::a-okagaki@met.kishou.go.jp::2659fbb4-5953-43f7-96fb-555f40121e5c" providerId="AD" clId="Web-{02984684-36FB-468F-B952-94BA5A899B15}" dt="2025-04-04T03:12:13.804" v="10" actId="20577"/>
        <pc:sldMkLst>
          <pc:docMk/>
          <pc:sldMk cId="2955379733" sldId="371"/>
        </pc:sldMkLst>
        <pc:spChg chg="mod">
          <ac:chgData name="岡垣 晶" userId="S::a-okagaki@met.kishou.go.jp::2659fbb4-5953-43f7-96fb-555f40121e5c" providerId="AD" clId="Web-{02984684-36FB-468F-B952-94BA5A899B15}" dt="2025-04-04T03:12:13.804" v="10" actId="20577"/>
          <ac:spMkLst>
            <pc:docMk/>
            <pc:sldMk cId="2955379733" sldId="371"/>
            <ac:spMk id="8" creationId="{00000000-0000-0000-0000-000000000000}"/>
          </ac:spMkLst>
        </pc:spChg>
      </pc:sldChg>
    </pc:docChg>
  </pc:docChgLst>
  <pc:docChgLst>
    <pc:chgData name="岡垣 晶" userId="2659fbb4-5953-43f7-96fb-555f40121e5c" providerId="ADAL" clId="{41169AA4-7CD8-44B0-853E-D6E4EF3E7E25}"/>
    <pc:docChg chg="modSld">
      <pc:chgData name="岡垣 晶" userId="2659fbb4-5953-43f7-96fb-555f40121e5c" providerId="ADAL" clId="{41169AA4-7CD8-44B0-853E-D6E4EF3E7E25}" dt="2025-04-04T05:44:20.275" v="49" actId="20577"/>
      <pc:docMkLst>
        <pc:docMk/>
      </pc:docMkLst>
      <pc:sldChg chg="modSp mod">
        <pc:chgData name="岡垣 晶" userId="2659fbb4-5953-43f7-96fb-555f40121e5c" providerId="ADAL" clId="{41169AA4-7CD8-44B0-853E-D6E4EF3E7E25}" dt="2025-04-04T05:44:20.275" v="49" actId="20577"/>
        <pc:sldMkLst>
          <pc:docMk/>
          <pc:sldMk cId="3383722484" sldId="372"/>
        </pc:sldMkLst>
        <pc:spChg chg="mod">
          <ac:chgData name="岡垣 晶" userId="2659fbb4-5953-43f7-96fb-555f40121e5c" providerId="ADAL" clId="{41169AA4-7CD8-44B0-853E-D6E4EF3E7E25}" dt="2025-04-04T05:44:20.275" v="49" actId="20577"/>
          <ac:spMkLst>
            <pc:docMk/>
            <pc:sldMk cId="3383722484" sldId="372"/>
            <ac:spMk id="7" creationId="{00000000-0000-0000-0000-000000000000}"/>
          </ac:spMkLst>
        </pc:spChg>
      </pc:sldChg>
    </pc:docChg>
  </pc:docChgLst>
  <pc:docChgLst>
    <pc:chgData name="岡垣 晶" userId="2659fbb4-5953-43f7-96fb-555f40121e5c" providerId="ADAL" clId="{E7A6D7D0-8025-42CD-8DC6-6A06298C1ADC}"/>
    <pc:docChg chg="custSel addSld modSld sldOrd">
      <pc:chgData name="岡垣 晶" userId="2659fbb4-5953-43f7-96fb-555f40121e5c" providerId="ADAL" clId="{E7A6D7D0-8025-42CD-8DC6-6A06298C1ADC}" dt="2025-04-04T03:09:12.890" v="632" actId="1076"/>
      <pc:docMkLst>
        <pc:docMk/>
      </pc:docMkLst>
      <pc:sldChg chg="addSp modSp mod ord">
        <pc:chgData name="岡垣 晶" userId="2659fbb4-5953-43f7-96fb-555f40121e5c" providerId="ADAL" clId="{E7A6D7D0-8025-42CD-8DC6-6A06298C1ADC}" dt="2025-04-04T03:00:39.603" v="169" actId="13822"/>
        <pc:sldMkLst>
          <pc:docMk/>
          <pc:sldMk cId="0" sldId="369"/>
        </pc:sldMkLst>
        <pc:cxnChg chg="add mod">
          <ac:chgData name="岡垣 晶" userId="2659fbb4-5953-43f7-96fb-555f40121e5c" providerId="ADAL" clId="{E7A6D7D0-8025-42CD-8DC6-6A06298C1ADC}" dt="2025-04-04T03:00:39.603" v="169" actId="13822"/>
          <ac:cxnSpMkLst>
            <pc:docMk/>
            <pc:sldMk cId="0" sldId="369"/>
            <ac:cxnSpMk id="12" creationId="{E797484B-F465-CB1C-41FC-DC85CE20EA16}"/>
          </ac:cxnSpMkLst>
        </pc:cxnChg>
      </pc:sldChg>
      <pc:sldChg chg="addSp modSp mod">
        <pc:chgData name="岡垣 晶" userId="2659fbb4-5953-43f7-96fb-555f40121e5c" providerId="ADAL" clId="{E7A6D7D0-8025-42CD-8DC6-6A06298C1ADC}" dt="2025-04-04T02:56:43.277" v="2" actId="13822"/>
        <pc:sldMkLst>
          <pc:docMk/>
          <pc:sldMk cId="2920692812" sldId="370"/>
        </pc:sldMkLst>
        <pc:cxnChg chg="add mod">
          <ac:chgData name="岡垣 晶" userId="2659fbb4-5953-43f7-96fb-555f40121e5c" providerId="ADAL" clId="{E7A6D7D0-8025-42CD-8DC6-6A06298C1ADC}" dt="2025-04-04T02:56:43.277" v="2" actId="13822"/>
          <ac:cxnSpMkLst>
            <pc:docMk/>
            <pc:sldMk cId="2920692812" sldId="370"/>
            <ac:cxnSpMk id="6" creationId="{6BD372FD-177A-275E-7C5B-09620439A471}"/>
          </ac:cxnSpMkLst>
        </pc:cxnChg>
      </pc:sldChg>
      <pc:sldChg chg="modSp add mod">
        <pc:chgData name="岡垣 晶" userId="2659fbb4-5953-43f7-96fb-555f40121e5c" providerId="ADAL" clId="{E7A6D7D0-8025-42CD-8DC6-6A06298C1ADC}" dt="2025-04-04T02:59:59.764" v="164" actId="6549"/>
        <pc:sldMkLst>
          <pc:docMk/>
          <pc:sldMk cId="2955379733" sldId="371"/>
        </pc:sldMkLst>
        <pc:spChg chg="mod">
          <ac:chgData name="岡垣 晶" userId="2659fbb4-5953-43f7-96fb-555f40121e5c" providerId="ADAL" clId="{E7A6D7D0-8025-42CD-8DC6-6A06298C1ADC}" dt="2025-04-04T02:59:59.764" v="164" actId="6549"/>
          <ac:spMkLst>
            <pc:docMk/>
            <pc:sldMk cId="2955379733" sldId="371"/>
            <ac:spMk id="8" creationId="{00000000-0000-0000-0000-000000000000}"/>
          </ac:spMkLst>
        </pc:spChg>
      </pc:sldChg>
      <pc:sldChg chg="modSp add mod">
        <pc:chgData name="岡垣 晶" userId="2659fbb4-5953-43f7-96fb-555f40121e5c" providerId="ADAL" clId="{E7A6D7D0-8025-42CD-8DC6-6A06298C1ADC}" dt="2025-04-04T03:09:12.890" v="632" actId="1076"/>
        <pc:sldMkLst>
          <pc:docMk/>
          <pc:sldMk cId="3383722484" sldId="372"/>
        </pc:sldMkLst>
        <pc:spChg chg="mod">
          <ac:chgData name="岡垣 晶" userId="2659fbb4-5953-43f7-96fb-555f40121e5c" providerId="ADAL" clId="{E7A6D7D0-8025-42CD-8DC6-6A06298C1ADC}" dt="2025-04-04T03:09:12.890" v="632" actId="1076"/>
          <ac:spMkLst>
            <pc:docMk/>
            <pc:sldMk cId="3383722484" sldId="372"/>
            <ac:spMk id="7" creationId="{00000000-0000-0000-0000-000000000000}"/>
          </ac:spMkLst>
        </pc:spChg>
        <pc:spChg chg="mod">
          <ac:chgData name="岡垣 晶" userId="2659fbb4-5953-43f7-96fb-555f40121e5c" providerId="ADAL" clId="{E7A6D7D0-8025-42CD-8DC6-6A06298C1ADC}" dt="2025-04-04T03:09:09.749" v="631" actId="1076"/>
          <ac:spMkLst>
            <pc:docMk/>
            <pc:sldMk cId="3383722484" sldId="372"/>
            <ac:spMk id="9" creationId="{BEE253F4-2683-DA59-9A83-D7494371A895}"/>
          </ac:spMkLst>
        </pc:spChg>
        <pc:spChg chg="mod">
          <ac:chgData name="岡垣 晶" userId="2659fbb4-5953-43f7-96fb-555f40121e5c" providerId="ADAL" clId="{E7A6D7D0-8025-42CD-8DC6-6A06298C1ADC}" dt="2025-04-04T03:09:09.749" v="631" actId="1076"/>
          <ac:spMkLst>
            <pc:docMk/>
            <pc:sldMk cId="3383722484" sldId="372"/>
            <ac:spMk id="10" creationId="{5250B854-7FBA-28DF-5885-F837563B281B}"/>
          </ac:spMkLst>
        </pc:spChg>
        <pc:picChg chg="mod">
          <ac:chgData name="岡垣 晶" userId="2659fbb4-5953-43f7-96fb-555f40121e5c" providerId="ADAL" clId="{E7A6D7D0-8025-42CD-8DC6-6A06298C1ADC}" dt="2025-04-04T03:09:06.928" v="630" actId="14100"/>
          <ac:picMkLst>
            <pc:docMk/>
            <pc:sldMk cId="3383722484" sldId="372"/>
            <ac:picMk id="6" creationId="{BACCAC6B-4D60-E7CD-C2AB-B4859E13B81F}"/>
          </ac:picMkLst>
        </pc:picChg>
        <pc:picChg chg="mod">
          <ac:chgData name="岡垣 晶" userId="2659fbb4-5953-43f7-96fb-555f40121e5c" providerId="ADAL" clId="{E7A6D7D0-8025-42CD-8DC6-6A06298C1ADC}" dt="2025-04-04T03:09:03.942" v="629" actId="14100"/>
          <ac:picMkLst>
            <pc:docMk/>
            <pc:sldMk cId="3383722484" sldId="372"/>
            <ac:picMk id="8" creationId="{25C321E2-7BE6-952D-DA23-DFEAF23A4B9A}"/>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51D39780-AB1D-4DD7-A245-7633833CCFB7}" type="datetimeFigureOut">
              <a:rPr kumimoji="1" lang="ja-JP" altLang="en-US" smtClean="0"/>
              <a:t>2025/4/4</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067AB0E9-76B3-477D-A32E-5825527271B6}" type="slidenum">
              <a:rPr kumimoji="1" lang="ja-JP" altLang="en-US" smtClean="0"/>
              <a:t>‹#›</a:t>
            </a:fld>
            <a:endParaRPr kumimoji="1"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6B78EE15-49A8-4A06-BEB4-0800C19BFA4B}" type="datetimeFigureOut">
              <a:rPr kumimoji="1" lang="ja-JP" altLang="en-US" smtClean="0"/>
              <a:t>2025/4/4</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1CE864D3-6F92-4555-9057-2D2B78141BF4}"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130">
              <a:spcBef>
                <a:spcPct val="30000"/>
              </a:spcBef>
              <a:defRPr kumimoji="1" sz="1200">
                <a:solidFill>
                  <a:schemeClr val="tx1"/>
                </a:solidFill>
                <a:latin typeface="Times New Roman" panose="02020603050405020304" pitchFamily="18" charset="0"/>
                <a:ea typeface="ＭＳ Ｐ明朝" panose="02020600040205080304" charset="-128"/>
              </a:defRPr>
            </a:lvl1pPr>
            <a:lvl2pPr marL="742950" indent="-285750" defTabSz="913130">
              <a:spcBef>
                <a:spcPct val="30000"/>
              </a:spcBef>
              <a:defRPr kumimoji="1" sz="1200">
                <a:solidFill>
                  <a:schemeClr val="tx1"/>
                </a:solidFill>
                <a:latin typeface="Times New Roman" panose="02020603050405020304" pitchFamily="18" charset="0"/>
                <a:ea typeface="ＭＳ Ｐ明朝" panose="02020600040205080304" charset="-128"/>
              </a:defRPr>
            </a:lvl2pPr>
            <a:lvl3pPr marL="1143000" indent="-228600" defTabSz="913130">
              <a:spcBef>
                <a:spcPct val="30000"/>
              </a:spcBef>
              <a:defRPr kumimoji="1" sz="1200">
                <a:solidFill>
                  <a:schemeClr val="tx1"/>
                </a:solidFill>
                <a:latin typeface="Times New Roman" panose="02020603050405020304" pitchFamily="18" charset="0"/>
                <a:ea typeface="ＭＳ Ｐ明朝" panose="02020600040205080304" charset="-128"/>
              </a:defRPr>
            </a:lvl3pPr>
            <a:lvl4pPr marL="1600200" indent="-228600" defTabSz="913130">
              <a:spcBef>
                <a:spcPct val="30000"/>
              </a:spcBef>
              <a:defRPr kumimoji="1" sz="1200">
                <a:solidFill>
                  <a:schemeClr val="tx1"/>
                </a:solidFill>
                <a:latin typeface="Times New Roman" panose="02020603050405020304" pitchFamily="18" charset="0"/>
                <a:ea typeface="ＭＳ Ｐ明朝" panose="02020600040205080304" charset="-128"/>
              </a:defRPr>
            </a:lvl4pPr>
            <a:lvl5pPr marL="2057400" indent="-228600" defTabSz="913130">
              <a:spcBef>
                <a:spcPct val="30000"/>
              </a:spcBef>
              <a:defRPr kumimoji="1" sz="1200">
                <a:solidFill>
                  <a:schemeClr val="tx1"/>
                </a:solidFill>
                <a:latin typeface="Times New Roman" panose="02020603050405020304" pitchFamily="18" charset="0"/>
                <a:ea typeface="ＭＳ Ｐ明朝" panose="02020600040205080304" charset="-128"/>
              </a:defRPr>
            </a:lvl5pPr>
            <a:lvl6pPr marL="2514600" indent="-228600" defTabSz="91313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charset="-128"/>
              </a:defRPr>
            </a:lvl6pPr>
            <a:lvl7pPr marL="2971800" indent="-228600" defTabSz="91313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charset="-128"/>
              </a:defRPr>
            </a:lvl7pPr>
            <a:lvl8pPr marL="3429000" indent="-228600" defTabSz="91313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charset="-128"/>
              </a:defRPr>
            </a:lvl8pPr>
            <a:lvl9pPr marL="3886200" indent="-228600" defTabSz="91313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charset="-128"/>
              </a:defRPr>
            </a:lvl9pPr>
          </a:lstStyle>
          <a:p>
            <a:pPr>
              <a:spcBef>
                <a:spcPct val="0"/>
              </a:spcBef>
            </a:pPr>
            <a:fld id="{4E130AF9-BC1C-43E7-B3FD-2CC496A95CFB}" type="slidenum">
              <a:rPr lang="en-US" altLang="ja-JP" smtClean="0">
                <a:latin typeface="Arial" panose="020B0604020202020204" pitchFamily="34" charset="0"/>
                <a:ea typeface="ＭＳ Ｐゴシック" panose="020B0600070205080204" charset="-128"/>
              </a:rPr>
              <a:t>1</a:t>
            </a:fld>
            <a:endParaRPr lang="en-US" altLang="ja-JP">
              <a:latin typeface="Arial" panose="020B0604020202020204" pitchFamily="34" charset="0"/>
              <a:ea typeface="ＭＳ Ｐゴシック" panose="020B0600070205080204" charset="-128"/>
            </a:endParaRPr>
          </a:p>
        </p:txBody>
      </p:sp>
      <p:sp>
        <p:nvSpPr>
          <p:cNvPr id="21507" name="Rectangle 1026"/>
          <p:cNvSpPr>
            <a:spLocks noGrp="1" noRot="1" noChangeAspect="1" noChangeArrowheads="1" noTextEdit="1"/>
          </p:cNvSpPr>
          <p:nvPr>
            <p:ph type="sldImg"/>
          </p:nvPr>
        </p:nvSpPr>
        <p:spPr>
          <a:solidFill>
            <a:srgbClr val="FFFFFF"/>
          </a:solidFill>
        </p:spPr>
      </p:sp>
      <p:sp>
        <p:nvSpPr>
          <p:cNvPr id="21508" name="Rectangle 1027"/>
          <p:cNvSpPr>
            <a:spLocks noGrp="1" noChangeArrowheads="1"/>
          </p:cNvSpPr>
          <p:nvPr>
            <p:ph type="body" idx="1"/>
          </p:nvPr>
        </p:nvSpPr>
        <p:spPr>
          <a:solidFill>
            <a:srgbClr val="FFFFFF"/>
          </a:solidFill>
          <a:ln>
            <a:solidFill>
              <a:srgbClr val="000000"/>
            </a:solidFill>
          </a:ln>
        </p:spPr>
        <p:txBody>
          <a:bodyPr lIns="90988" tIns="45493" rIns="90988" bIns="45493"/>
          <a:lstStyle/>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Thank you for chairman. Good morning, everyone. </a:t>
            </a: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I am Takeshi Sato in Northwest Pacific Tsunami Advisory Center (NWPTAC), Japan Meteorological Agency (JMA).</a:t>
            </a:r>
            <a:endParaRPr lang="ja-JP"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I'm very glad to see all of you today</a:t>
            </a:r>
            <a:endParaRPr lang="ja-JP"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I would like to talk about the revised Northwest Pacific Tsunami Advisory Center (NWPTAC) user’s guide.</a:t>
            </a:r>
            <a:endParaRPr lang="ja-JP"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eaLnBrk="1" hangingPunct="1"/>
            <a:endParaRPr lang="en-US" altLang="ja-JP" baseline="0" dirty="0">
              <a:latin typeface="Arial" panose="020B0604020202020204" pitchFamily="34" charset="0"/>
              <a:ea typeface="ＭＳ Ｐ明朝" panose="0202060004020508030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In NWPTAC, according to Recommendation ICG/PTWS-XXX.3, the NWPTAC user’s guide was gotten started the revise with on a common structure and contents.</a:t>
            </a:r>
          </a:p>
          <a:p>
            <a:pPr marL="0" indent="0" rtl="0" fontAlgn="base">
              <a:spcBef>
                <a:spcPts val="0"/>
              </a:spcBef>
              <a:spcAft>
                <a:spcPts val="0"/>
              </a:spcAft>
              <a:buFont typeface="Wingdings" panose="05000000000000000000" pitchFamily="2" charset="2"/>
              <a:buNone/>
            </a:pPr>
            <a:endParaRPr lang="en-US" altLang="ja-JP" sz="1400" dirty="0">
              <a:solidFill>
                <a:srgbClr val="000000"/>
              </a:solidFill>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The progress about the revised user’s guide was reported at PTWS SC </a:t>
            </a:r>
            <a:r>
              <a:rPr lang="en-US" altLang="ja-JP" sz="1400" dirty="0">
                <a:solidFill>
                  <a:srgbClr val="000000"/>
                </a:solidFill>
                <a:latin typeface="Arial" panose="020B0604020202020204" pitchFamily="34" charset="0"/>
                <a:ea typeface="游ゴシック" panose="020B0400000000000000" pitchFamily="50" charset="-128"/>
                <a:cs typeface="Arial" panose="020B0604020202020204" pitchFamily="34" charset="0"/>
              </a:rPr>
              <a:t>on September, 2024</a:t>
            </a: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a:t>
            </a:r>
          </a:p>
          <a:p>
            <a:pPr rtl="0" fontAlgn="base">
              <a:spcBef>
                <a:spcPts val="0"/>
              </a:spcBef>
              <a:spcAft>
                <a:spcPts val="0"/>
              </a:spcAft>
              <a:buNone/>
            </a:pPr>
            <a:endPar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NWPTAC has drafted the revised NWPTAC user‘s guide and sent it to TNCs in the recipient countries of the NWPTA on 13 March to request feedback from them. </a:t>
            </a:r>
          </a:p>
          <a:p>
            <a:pPr marL="0" indent="0" rtl="0" fontAlgn="base">
              <a:spcBef>
                <a:spcPts val="0"/>
              </a:spcBef>
              <a:spcAft>
                <a:spcPts val="0"/>
              </a:spcAft>
              <a:buFont typeface="Wingdings" panose="05000000000000000000" pitchFamily="2" charset="2"/>
              <a:buNone/>
            </a:pPr>
            <a:endPar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As we have received no comments until the deadline, NWPTAC will finalize the revised one.</a:t>
            </a:r>
          </a:p>
          <a:p>
            <a:pPr marL="0" indent="0" rtl="0" fontAlgn="base">
              <a:spcBef>
                <a:spcPts val="0"/>
              </a:spcBef>
              <a:spcAft>
                <a:spcPts val="0"/>
              </a:spcAft>
              <a:buFont typeface="Wingdings" panose="05000000000000000000" pitchFamily="2" charset="2"/>
              <a:buNone/>
            </a:pPr>
            <a:endParaRPr lang="en-US" altLang="ja-JP" sz="1400" dirty="0">
              <a:solidFill>
                <a:srgbClr val="000000"/>
              </a:solidFill>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dirty="0">
                <a:solidFill>
                  <a:srgbClr val="000000"/>
                </a:solidFill>
                <a:latin typeface="Arial" panose="020B0604020202020204" pitchFamily="34" charset="0"/>
                <a:ea typeface="游ゴシック" panose="020B0400000000000000" pitchFamily="50" charset="-128"/>
                <a:cs typeface="Arial" panose="020B0604020202020204" pitchFamily="34" charset="0"/>
              </a:rPr>
              <a:t>The revised </a:t>
            </a: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NWPTAC user‘s guide will be published to the recipient countries after the endorsement of the ICG/PTWS.</a:t>
            </a:r>
          </a:p>
        </p:txBody>
      </p:sp>
      <p:sp>
        <p:nvSpPr>
          <p:cNvPr id="4" name="スライド番号プレースホルダー 3"/>
          <p:cNvSpPr>
            <a:spLocks noGrp="1"/>
          </p:cNvSpPr>
          <p:nvPr>
            <p:ph type="sldNum" sz="quarter" idx="10"/>
          </p:nvPr>
        </p:nvSpPr>
        <p:spPr/>
        <p:txBody>
          <a:bodyPr/>
          <a:lstStyle/>
          <a:p>
            <a:fld id="{1CE864D3-6F92-4555-9057-2D2B78141BF4}" type="slidenum">
              <a:rPr kumimoji="1" lang="ja-JP" altLang="en-US" smtClean="0"/>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We would like to talk about problems of the current version of NWPTAC user’s guide.</a:t>
            </a:r>
          </a:p>
          <a:p>
            <a:pPr marL="0" indent="0" rtl="0" fontAlgn="base">
              <a:spcBef>
                <a:spcPts val="0"/>
              </a:spcBef>
              <a:spcAft>
                <a:spcPts val="0"/>
              </a:spcAft>
              <a:buFont typeface="Wingdings" panose="05000000000000000000" pitchFamily="2" charset="2"/>
              <a:buNone/>
            </a:pPr>
            <a:endPar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Current NWPTAC User's Guide was published in 2019 when the NWPTAC started to provide the graphical products.</a:t>
            </a:r>
          </a:p>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Several years passed after the publication, some descriptions became out of date and differ from the current situation. </a:t>
            </a:r>
          </a:p>
          <a:p>
            <a:pPr marL="0" indent="0" rtl="0" fontAlgn="base">
              <a:spcBef>
                <a:spcPts val="0"/>
              </a:spcBef>
              <a:spcAft>
                <a:spcPts val="0"/>
              </a:spcAft>
              <a:buFont typeface="Wingdings" panose="05000000000000000000" pitchFamily="2" charset="2"/>
              <a:buNone/>
            </a:pPr>
            <a:endPar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One example is the changes which should have been made with the start of SCSTAC's operational services. </a:t>
            </a:r>
          </a:p>
          <a:p>
            <a:pPr marL="0" marR="0" lvl="0" indent="0" algn="l" defTabSz="914400" rtl="0" eaLnBrk="1" fontAlgn="base" latinLnBrk="0" hangingPunct="1">
              <a:lnSpc>
                <a:spcPct val="100000"/>
              </a:lnSpc>
              <a:spcBef>
                <a:spcPts val="0"/>
              </a:spcBef>
              <a:spcAft>
                <a:spcPts val="0"/>
              </a:spcAft>
              <a:buClrTx/>
              <a:buSzTx/>
              <a:buFont typeface="Wingdings" panose="05000000000000000000" pitchFamily="2" charset="2"/>
              <a:buNone/>
              <a:tabLst/>
              <a:defRPr/>
            </a:pPr>
            <a:r>
              <a:rPr lang="en-US" altLang="ja-JP" sz="1400" dirty="0">
                <a:solidFill>
                  <a:srgbClr val="000000"/>
                </a:solidFill>
                <a:latin typeface="Arial" panose="020B0604020202020204" pitchFamily="34" charset="0"/>
                <a:ea typeface="游ゴシック" panose="020B0400000000000000" pitchFamily="50" charset="-128"/>
                <a:cs typeface="Arial" panose="020B0604020202020204" pitchFamily="34" charset="0"/>
              </a:rPr>
              <a:t>As shown in graphical product of present NWPTA, the Area of Service of NWPTAC does not include the South China Sea. However, the Area of Service of the current version of the user's guide includes the South China Sea region because this version was published before the service of the SCSTAC. </a:t>
            </a:r>
          </a:p>
          <a:p>
            <a:pPr marL="0" marR="0" lvl="0" indent="0" algn="l" defTabSz="914400" rtl="0" eaLnBrk="1" fontAlgn="base" latinLnBrk="0" hangingPunct="1">
              <a:lnSpc>
                <a:spcPct val="100000"/>
              </a:lnSpc>
              <a:spcBef>
                <a:spcPts val="0"/>
              </a:spcBef>
              <a:spcAft>
                <a:spcPts val="0"/>
              </a:spcAft>
              <a:buClrTx/>
              <a:buSzTx/>
              <a:buFont typeface="Wingdings" panose="05000000000000000000" pitchFamily="2" charset="2"/>
              <a:buNone/>
              <a:tabLst/>
              <a:defRPr/>
            </a:pPr>
            <a:endPar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endParaRPr>
          </a:p>
          <a:p>
            <a:pPr marL="0" indent="0" rtl="0" fontAlgn="base">
              <a:spcBef>
                <a:spcPts val="0"/>
              </a:spcBef>
              <a:spcAft>
                <a:spcPts val="0"/>
              </a:spcAft>
              <a:buFont typeface="Wingdings" panose="05000000000000000000" pitchFamily="2" charset="2"/>
              <a:buNone/>
            </a:pPr>
            <a:r>
              <a:rPr lang="en-US" altLang="ja-JP" sz="1400" dirty="0">
                <a:solidFill>
                  <a:srgbClr val="000000"/>
                </a:solidFill>
                <a:latin typeface="Arial" panose="020B0604020202020204" pitchFamily="34" charset="0"/>
                <a:ea typeface="游ゴシック" panose="020B0400000000000000" pitchFamily="50" charset="-128"/>
                <a:cs typeface="Arial" panose="020B0604020202020204" pitchFamily="34" charset="0"/>
              </a:rPr>
              <a:t>Therefore,</a:t>
            </a: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 we would like to make these updates in conjunction with this update, and this should be done as soon as possible to make the guide more useful to users.</a:t>
            </a:r>
          </a:p>
          <a:p>
            <a:pPr marL="0" indent="0" rtl="0" fontAlgn="base">
              <a:spcBef>
                <a:spcPts val="0"/>
              </a:spcBef>
              <a:spcAft>
                <a:spcPts val="0"/>
              </a:spcAft>
              <a:buFont typeface="Wingdings" panose="05000000000000000000" pitchFamily="2" charset="2"/>
              <a:buNone/>
            </a:pPr>
            <a:endParaRPr lang="en-US" altLang="ja-JP" sz="12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p:txBody>
      </p:sp>
      <p:sp>
        <p:nvSpPr>
          <p:cNvPr id="4" name="スライド番号プレースホルダー 3"/>
          <p:cNvSpPr>
            <a:spLocks noGrp="1"/>
          </p:cNvSpPr>
          <p:nvPr>
            <p:ph type="sldNum" sz="quarter" idx="10"/>
          </p:nvPr>
        </p:nvSpPr>
        <p:spPr/>
        <p:txBody>
          <a:bodyPr/>
          <a:lstStyle/>
          <a:p>
            <a:fld id="{1CE864D3-6F92-4555-9057-2D2B78141BF4}" type="slidenum">
              <a:rPr kumimoji="1" lang="ja-JP" altLang="en-US" smtClean="0"/>
              <a:t>3</a:t>
            </a:fld>
            <a:endParaRPr kumimoji="1" lang="ja-JP" altLang="en-US"/>
          </a:p>
        </p:txBody>
      </p:sp>
    </p:spTree>
    <p:extLst>
      <p:ext uri="{BB962C8B-B14F-4D97-AF65-F5344CB8AC3E}">
        <p14:creationId xmlns:p14="http://schemas.microsoft.com/office/powerpoint/2010/main" val="3800521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This slide shows the table contents of the revised NWPTAC user’s guide.</a:t>
            </a:r>
          </a:p>
          <a:p>
            <a:pPr algn="just"/>
            <a:endParaRPr lang="en-US"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Based </a:t>
            </a:r>
            <a:r>
              <a:rPr lang="en-US" altLang="ja-JP" sz="1400" b="0" i="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on common structure and contain similar contents by recommendation ICG/PTWS-XXX.3, the revised user’s guide is organized into 4 chapters and 4 annexes.</a:t>
            </a:r>
          </a:p>
          <a:p>
            <a:pPr algn="just"/>
            <a:endParaRPr lang="en-US" altLang="ja-JP" sz="1400" b="0" i="0" kern="100"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First chapter is the overview with sub-chapters in background, Area of service, earthquake source zone and tsunami hazard in the NWPTAC.</a:t>
            </a:r>
          </a:p>
          <a:p>
            <a:pPr algn="just"/>
            <a:endParaRPr lang="en-US"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Second chapter is the operations with sub-chapters in TSP Facility, and Operational Tools, and Procedures.</a:t>
            </a:r>
          </a:p>
          <a:p>
            <a:pPr algn="just"/>
            <a:endParaRPr lang="en-US"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Third chapter is the products with sub-chapters in Product types and criteria, Product contents about text and graphical products.</a:t>
            </a:r>
          </a:p>
          <a:p>
            <a:pPr algn="just"/>
            <a:endParaRPr lang="en-US"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Fourth chapter is the dissemination with sub-chapters in methodologies, communication testing, and contact information.</a:t>
            </a:r>
          </a:p>
          <a:p>
            <a:pPr algn="just"/>
            <a:endParaRPr lang="en-US"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Annexes compose of example products, forecast points, observation sites and defined coastal points.</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1CE864D3-6F92-4555-9057-2D2B78141BF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charset="-128"/>
                <a:cs typeface="+mn-cs"/>
              </a:rPr>
              <a:t>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spcBef>
                <a:spcPct val="0"/>
              </a:spcBef>
              <a:buFont typeface="Wingdings" panose="05000000000000000000" pitchFamily="2" charset="2"/>
              <a:buNone/>
              <a:defRPr/>
            </a:pPr>
            <a:r>
              <a:rPr lang="en-US" altLang="ja-JP" sz="1400" dirty="0">
                <a:latin typeface="Arial" panose="020B0604020202020204" pitchFamily="34" charset="0"/>
                <a:ea typeface="ＭＳ Ｐゴシック" panose="020B0600070205080204" charset="-128"/>
                <a:cs typeface="Arial" panose="020B0604020202020204" pitchFamily="34" charset="0"/>
              </a:rPr>
              <a:t>This slide shows modification points of the revised NWPTAC user’s guide.</a:t>
            </a:r>
          </a:p>
          <a:p>
            <a:pPr marL="0" indent="0">
              <a:spcBef>
                <a:spcPct val="0"/>
              </a:spcBef>
              <a:buFont typeface="Wingdings" panose="05000000000000000000" pitchFamily="2" charset="2"/>
              <a:buNone/>
              <a:defRPr/>
            </a:pPr>
            <a:endParaRPr lang="en-US" altLang="ja-JP" sz="1400" dirty="0">
              <a:latin typeface="Arial" panose="020B0604020202020204" pitchFamily="34" charset="0"/>
              <a:ea typeface="ＭＳ Ｐゴシック" panose="020B0600070205080204" charset="-128"/>
              <a:cs typeface="Arial" panose="020B0604020202020204" pitchFamily="34" charset="0"/>
            </a:endParaRPr>
          </a:p>
          <a:p>
            <a:pPr marL="0" indent="0">
              <a:spcBef>
                <a:spcPct val="0"/>
              </a:spcBef>
              <a:buFont typeface="Wingdings" panose="05000000000000000000" pitchFamily="2" charset="2"/>
              <a:buNone/>
              <a:defRPr/>
            </a:pPr>
            <a:r>
              <a:rPr lang="en-US" altLang="ja-JP" sz="1400" dirty="0">
                <a:latin typeface="Arial" panose="020B0604020202020204" pitchFamily="34" charset="0"/>
                <a:ea typeface="ＭＳ Ｐゴシック" panose="020B0600070205080204" charset="-128"/>
                <a:cs typeface="Arial" panose="020B0604020202020204" pitchFamily="34" charset="0"/>
              </a:rPr>
              <a:t>A description of how to determine the seismic elements of earthquakes </a:t>
            </a:r>
            <a:r>
              <a:rPr lang="en-US" altLang="ja-JP" sz="1400" dirty="0">
                <a:effectLst/>
                <a:latin typeface="Arial" panose="020B0604020202020204" pitchFamily="34" charset="0"/>
                <a:ea typeface="Arial" panose="020B0604020202020204" pitchFamily="34" charset="0"/>
                <a:cs typeface="Arial" panose="020B0604020202020204" pitchFamily="34" charset="0"/>
              </a:rPr>
              <a:t>within NWPTAC’s AER and </a:t>
            </a:r>
            <a:r>
              <a:rPr lang="en-US" altLang="ja-JP" sz="1400" dirty="0" err="1">
                <a:effectLst/>
                <a:latin typeface="Arial" panose="020B0604020202020204" pitchFamily="34" charset="0"/>
                <a:ea typeface="Arial" panose="020B0604020202020204" pitchFamily="34" charset="0"/>
                <a:cs typeface="Arial" panose="020B0604020202020204" pitchFamily="34" charset="0"/>
              </a:rPr>
              <a:t>teleseismic</a:t>
            </a:r>
            <a:r>
              <a:rPr lang="en-US" altLang="ja-JP" sz="1400" dirty="0">
                <a:effectLst/>
                <a:latin typeface="Arial" panose="020B0604020202020204" pitchFamily="34" charset="0"/>
                <a:ea typeface="Arial" panose="020B0604020202020204" pitchFamily="34" charset="0"/>
                <a:cs typeface="Arial" panose="020B0604020202020204" pitchFamily="34" charset="0"/>
              </a:rPr>
              <a:t> earthquake</a:t>
            </a:r>
            <a:r>
              <a:rPr lang="en-US" altLang="ja-JP" sz="1400" dirty="0">
                <a:latin typeface="Arial" panose="020B0604020202020204" pitchFamily="34" charset="0"/>
                <a:ea typeface="ＭＳ Ｐゴシック" panose="020B0600070205080204" charset="-128"/>
                <a:cs typeface="Arial" panose="020B0604020202020204" pitchFamily="34" charset="0"/>
              </a:rPr>
              <a:t> has been added to the sub-chapter of “Tsunami source detection and characterization“ in the revised user’s guide.</a:t>
            </a:r>
          </a:p>
          <a:p>
            <a:pPr marL="0" indent="0">
              <a:spcBef>
                <a:spcPct val="0"/>
              </a:spcBef>
              <a:buFont typeface="Wingdings" panose="05000000000000000000" pitchFamily="2" charset="2"/>
              <a:buNone/>
              <a:defRPr/>
            </a:pPr>
            <a:endParaRPr lang="en-US" altLang="ja-JP" sz="1400" dirty="0">
              <a:latin typeface="Arial" panose="020B0604020202020204" pitchFamily="34" charset="0"/>
              <a:ea typeface="ＭＳ Ｐゴシック" panose="020B0600070205080204" charset="-128"/>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 typeface="Wingdings" panose="05000000000000000000" pitchFamily="2" charset="2"/>
              <a:buNone/>
              <a:defRPr/>
            </a:pPr>
            <a:r>
              <a:rPr lang="en-US" altLang="ja-JP" sz="1400" dirty="0">
                <a:latin typeface="Arial" panose="020B0604020202020204" pitchFamily="34" charset="0"/>
                <a:ea typeface="ＭＳ Ｐゴシック" panose="020B0600070205080204" charset="-128"/>
                <a:cs typeface="Arial" panose="020B0604020202020204" pitchFamily="34" charset="0"/>
              </a:rPr>
              <a:t>Maps of seismic and sea-level stations used by NWPTAC have been added to “Tsunami Source Detection and Characterization” and “Tsunami Wave Observation”.</a:t>
            </a:r>
            <a:endParaRPr kumimoji="1" lang="ja-JP" altLang="en-US" dirty="0"/>
          </a:p>
        </p:txBody>
      </p:sp>
      <p:sp>
        <p:nvSpPr>
          <p:cNvPr id="4" name="スライド番号プレースホルダー 3"/>
          <p:cNvSpPr>
            <a:spLocks noGrp="1"/>
          </p:cNvSpPr>
          <p:nvPr>
            <p:ph type="sldNum" sz="quarter" idx="10"/>
          </p:nvPr>
        </p:nvSpPr>
        <p:spPr/>
        <p:txBody>
          <a:bodyPr/>
          <a:lstStyle/>
          <a:p>
            <a:fld id="{1CE864D3-6F92-4555-9057-2D2B78141BF4}" type="slidenum">
              <a:rPr kumimoji="1" lang="ja-JP" altLang="en-US" smtClean="0"/>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 typeface="Wingdings" panose="05000000000000000000" pitchFamily="2" charset="2"/>
              <a:buNone/>
              <a:defRPr/>
            </a:pPr>
            <a:r>
              <a:rPr lang="en-US" altLang="ja-JP" sz="1400" dirty="0">
                <a:latin typeface="Arial" panose="020B0604020202020204" pitchFamily="34" charset="0"/>
                <a:ea typeface="ＭＳ Ｐゴシック" panose="020B0600070205080204" charset="-128"/>
                <a:cs typeface="Arial" panose="020B0604020202020204" pitchFamily="34" charset="0"/>
              </a:rPr>
              <a:t>Operation, creation, and dissemination have been added to the chapter of “Operations“.</a:t>
            </a:r>
          </a:p>
          <a:p>
            <a:pPr marL="0" indent="0">
              <a:spcBef>
                <a:spcPct val="0"/>
              </a:spcBef>
              <a:buFont typeface="Wingdings" panose="05000000000000000000" pitchFamily="2" charset="2"/>
              <a:buNone/>
              <a:defRPr/>
            </a:pPr>
            <a:endParaRPr lang="en-US" altLang="ja-JP" sz="1400" dirty="0">
              <a:latin typeface="Arial" panose="020B0604020202020204" pitchFamily="34" charset="0"/>
              <a:ea typeface="ＭＳ Ｐゴシック" panose="020B0600070205080204" charset="-128"/>
              <a:cs typeface="Arial" panose="020B0604020202020204" pitchFamily="34" charset="0"/>
            </a:endParaRPr>
          </a:p>
          <a:p>
            <a:pPr marL="0" indent="0">
              <a:spcBef>
                <a:spcPct val="0"/>
              </a:spcBef>
              <a:buFont typeface="Wingdings" panose="05000000000000000000" pitchFamily="2" charset="2"/>
              <a:buNone/>
              <a:defRPr/>
            </a:pPr>
            <a:r>
              <a:rPr lang="en-US" altLang="ja-JP" sz="1400" dirty="0">
                <a:latin typeface="Arial" panose="020B0604020202020204" pitchFamily="34" charset="0"/>
                <a:ea typeface="ＭＳ Ｐゴシック" panose="020B0600070205080204" charset="-128"/>
                <a:cs typeface="Arial" panose="020B0604020202020204" pitchFamily="34" charset="0"/>
              </a:rPr>
              <a:t>Locations of forecast points and </a:t>
            </a:r>
            <a:r>
              <a:rPr lang="en-US" altLang="ja-JP" sz="1400" dirty="0">
                <a:effectLst/>
                <a:latin typeface="Arial" panose="020B0604020202020204" pitchFamily="34" charset="0"/>
                <a:ea typeface="游明朝" panose="02020400000000000000" pitchFamily="18" charset="-128"/>
                <a:cs typeface="Arial" panose="020B0604020202020204" pitchFamily="34" charset="0"/>
              </a:rPr>
              <a:t>coastal points providing data for NWPTA graphical products </a:t>
            </a:r>
            <a:r>
              <a:rPr lang="en-US" altLang="ja-JP" sz="1400" dirty="0">
                <a:latin typeface="Arial" panose="020B0604020202020204" pitchFamily="34" charset="0"/>
                <a:ea typeface="ＭＳ Ｐゴシック" panose="020B0600070205080204" charset="-128"/>
                <a:cs typeface="Arial" panose="020B0604020202020204" pitchFamily="34" charset="0"/>
              </a:rPr>
              <a:t>has been added to “Annexes”.  </a:t>
            </a:r>
          </a:p>
        </p:txBody>
      </p:sp>
      <p:sp>
        <p:nvSpPr>
          <p:cNvPr id="4" name="スライド番号プレースホルダー 3"/>
          <p:cNvSpPr>
            <a:spLocks noGrp="1"/>
          </p:cNvSpPr>
          <p:nvPr>
            <p:ph type="sldNum" sz="quarter" idx="10"/>
          </p:nvPr>
        </p:nvSpPr>
        <p:spPr/>
        <p:txBody>
          <a:bodyPr/>
          <a:lstStyle/>
          <a:p>
            <a:fld id="{1CE864D3-6F92-4555-9057-2D2B78141BF4}" type="slidenum">
              <a:rPr kumimoji="1" lang="ja-JP" altLang="en-US" smtClean="0"/>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spcBef>
                <a:spcPct val="0"/>
              </a:spcBef>
              <a:spcAft>
                <a:spcPts val="1200"/>
              </a:spcAft>
              <a:buFont typeface="Wingdings" panose="05000000000000000000" pitchFamily="2" charset="2"/>
              <a:buNone/>
              <a:defRPr/>
            </a:pPr>
            <a:r>
              <a:rPr lang="en-US" altLang="ja-JP" sz="1400" dirty="0">
                <a:latin typeface="Arial" panose="020B0604020202020204" pitchFamily="34" charset="0"/>
                <a:ea typeface="ＭＳ Ｐゴシック" panose="020B0600070205080204" charset="-128"/>
                <a:cs typeface="Arial" panose="020B0604020202020204" pitchFamily="34" charset="0"/>
              </a:rPr>
              <a:t>Lastly, NWPTAC invites ICG/PTWS to;</a:t>
            </a:r>
          </a:p>
          <a:p>
            <a:pPr marL="0" indent="0">
              <a:spcBef>
                <a:spcPct val="0"/>
              </a:spcBef>
              <a:spcAft>
                <a:spcPts val="1200"/>
              </a:spcAft>
              <a:buFont typeface="Wingdings" panose="05000000000000000000" pitchFamily="2" charset="2"/>
              <a:buNone/>
              <a:defRPr/>
            </a:pPr>
            <a:endParaRPr lang="en-US" altLang="ja-JP" sz="1400" dirty="0">
              <a:latin typeface="Arial" panose="020B0604020202020204" pitchFamily="34" charset="0"/>
              <a:ea typeface="ＭＳ Ｐゴシック" panose="020B0600070205080204" charset="-128"/>
              <a:cs typeface="Arial" panose="020B0604020202020204" pitchFamily="34" charset="0"/>
            </a:endParaRPr>
          </a:p>
          <a:p>
            <a:pPr marL="0" indent="0">
              <a:spcBef>
                <a:spcPct val="0"/>
              </a:spcBef>
              <a:spcAft>
                <a:spcPts val="1200"/>
              </a:spcAft>
              <a:buFont typeface="Wingdings" panose="05000000000000000000" pitchFamily="2" charset="2"/>
              <a:buNone/>
              <a:defRPr/>
            </a:pPr>
            <a:r>
              <a:rPr lang="en-US" altLang="ja-JP" sz="1400" dirty="0">
                <a:latin typeface="Arial" panose="020B0604020202020204" pitchFamily="34" charset="0"/>
                <a:cs typeface="Arial" panose="020B0604020202020204" pitchFamily="34" charset="0"/>
              </a:rPr>
              <a:t>Welcomes NWPTAC work towards revision of its user’s guide (IOC Technical series 142</a:t>
            </a:r>
            <a:r>
              <a:rPr lang="ja-JP" altLang="en-US" sz="1400" dirty="0">
                <a:latin typeface="Arial" panose="020B0604020202020204" pitchFamily="34" charset="0"/>
                <a:cs typeface="Arial" panose="020B0604020202020204" pitchFamily="34" charset="0"/>
              </a:rPr>
              <a:t>） </a:t>
            </a:r>
            <a:r>
              <a:rPr lang="en-US" altLang="ja-JP" sz="1400" dirty="0">
                <a:latin typeface="Arial" panose="020B0604020202020204" pitchFamily="34" charset="0"/>
                <a:cs typeface="Arial" panose="020B0604020202020204" pitchFamily="34" charset="0"/>
              </a:rPr>
              <a:t>in accordance with the common table of contents agreed by ICG/PTWS-XXX.3,</a:t>
            </a:r>
          </a:p>
          <a:p>
            <a:pPr marL="0" indent="0">
              <a:spcBef>
                <a:spcPct val="0"/>
              </a:spcBef>
              <a:spcAft>
                <a:spcPts val="1200"/>
              </a:spcAft>
              <a:buFont typeface="Wingdings" panose="05000000000000000000" pitchFamily="2" charset="2"/>
              <a:buNone/>
              <a:defRPr/>
            </a:pPr>
            <a:r>
              <a:rPr lang="en-US" altLang="ja-JP" sz="1400" dirty="0">
                <a:latin typeface="Arial" panose="020B0604020202020204" pitchFamily="34" charset="0"/>
                <a:cs typeface="Arial" panose="020B0604020202020204" pitchFamily="34" charset="0"/>
              </a:rPr>
              <a:t>Endorses the revised user’s guide as proposed,</a:t>
            </a:r>
          </a:p>
          <a:p>
            <a:pPr marL="0" indent="0">
              <a:spcBef>
                <a:spcPct val="0"/>
              </a:spcBef>
              <a:spcAft>
                <a:spcPts val="1200"/>
              </a:spcAft>
              <a:buFont typeface="Wingdings" panose="05000000000000000000" pitchFamily="2" charset="2"/>
              <a:buNone/>
              <a:defRPr/>
            </a:pPr>
            <a:r>
              <a:rPr lang="en-US" altLang="ja-JP" sz="1400" dirty="0">
                <a:latin typeface="Arial" panose="020B0604020202020204" pitchFamily="34" charset="0"/>
                <a:ea typeface="ＭＳ Ｐゴシック"/>
                <a:cs typeface="Arial" panose="020B0604020202020204" pitchFamily="34" charset="0"/>
              </a:rPr>
              <a:t>Recommends IOC secretariat to take necessary actions to publish the revised NWPTAC user’s guide.</a:t>
            </a:r>
          </a:p>
        </p:txBody>
      </p:sp>
      <p:sp>
        <p:nvSpPr>
          <p:cNvPr id="4" name="スライド番号プレースホルダー 3"/>
          <p:cNvSpPr>
            <a:spLocks noGrp="1"/>
          </p:cNvSpPr>
          <p:nvPr>
            <p:ph type="sldNum" sz="quarter" idx="10"/>
          </p:nvPr>
        </p:nvSpPr>
        <p:spPr/>
        <p:txBody>
          <a:bodyPr/>
          <a:lstStyle/>
          <a:p>
            <a:fld id="{1CE864D3-6F92-4555-9057-2D2B78141BF4}" type="slidenum">
              <a:rPr kumimoji="1" lang="ja-JP" altLang="en-US" smtClean="0"/>
              <a:t>7</a:t>
            </a:fld>
            <a:endParaRPr kumimoji="1" lang="ja-JP" altLang="en-US"/>
          </a:p>
        </p:txBody>
      </p:sp>
    </p:spTree>
    <p:extLst>
      <p:ext uri="{BB962C8B-B14F-4D97-AF65-F5344CB8AC3E}">
        <p14:creationId xmlns:p14="http://schemas.microsoft.com/office/powerpoint/2010/main" val="3241667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That concludes my report.</a:t>
            </a:r>
            <a:endParaRPr lang="ja-JP" altLang="ja-JP" sz="1400" kern="100" dirty="0">
              <a:effectLst/>
              <a:latin typeface="Arial" panose="020B0604020202020204" pitchFamily="34" charset="0"/>
              <a:ea typeface="游明朝" panose="02020400000000000000" pitchFamily="18" charset="-128"/>
              <a:cs typeface="Arial" panose="020B0604020202020204" pitchFamily="34" charset="0"/>
            </a:endParaRPr>
          </a:p>
          <a:p>
            <a:pPr algn="just"/>
            <a:r>
              <a:rPr lang="en-US" altLang="ja-JP" sz="1400" kern="100" dirty="0">
                <a:effectLst/>
                <a:latin typeface="Arial" panose="020B0604020202020204" pitchFamily="34" charset="0"/>
                <a:ea typeface="游明朝" panose="02020400000000000000" pitchFamily="18" charset="-128"/>
                <a:cs typeface="Arial" panose="020B0604020202020204" pitchFamily="34" charset="0"/>
              </a:rPr>
              <a:t>Thank you very much for your kind attention.</a:t>
            </a:r>
            <a:endParaRPr lang="ja-JP" altLang="ja-JP" sz="1400" kern="100" dirty="0">
              <a:effectLst/>
              <a:latin typeface="Arial" panose="020B0604020202020204" pitchFamily="34" charset="0"/>
              <a:ea typeface="游明朝" panose="02020400000000000000" pitchFamily="18" charset="-128"/>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1CE864D3-6F92-4555-9057-2D2B78141BF4}" type="slidenum">
              <a:rPr kumimoji="1" lang="ja-JP" altLang="en-US" smtClean="0"/>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579EC59-AF6E-4AC6-A066-EE620DD5AD36}" type="datetime1">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ADEE899C-1E67-4027-B968-9E73120152B1}" type="datetime1">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6FD9756-E336-4CFE-A081-0E09F7031D7A}" type="datetime1">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1822A2C-5037-4F1D-A0DC-26ECBAE3944B}" type="datetime1">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010400" y="6492875"/>
            <a:ext cx="2133600" cy="365125"/>
          </a:xfrm>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E328EBD-D5C9-4E6E-8DC8-221D7F7FF262}" type="datetime1">
              <a:rPr kumimoji="1" lang="ja-JP" altLang="en-US" smtClean="0"/>
              <a:t>2025/4/4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D498C57A-E4EA-4DA2-A9DB-DFE18578C919}" type="datetime1">
              <a:rPr kumimoji="1" lang="ja-JP" altLang="en-US" smtClean="0"/>
              <a:t>2025/4/4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5279031-3185-4645-84A4-61052B87DCBC}" type="datetime1">
              <a:rPr kumimoji="1" lang="ja-JP" altLang="en-US" smtClean="0"/>
              <a:t>2025/4/4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BE5DF87D-6055-4A07-9678-83E508189569}" type="datetime1">
              <a:rPr kumimoji="1" lang="ja-JP" altLang="en-US" smtClean="0"/>
              <a:t>2025/4/4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33E7048-EA76-46A0-8519-18AF4A54055A}" type="datetime1">
              <a:rPr kumimoji="1" lang="ja-JP" altLang="en-US" smtClean="0"/>
              <a:t>2025/4/4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C6B71F3-ED2F-49D3-8BFD-CAB043D7370E}" type="datetime1">
              <a:rPr kumimoji="1" lang="ja-JP" altLang="en-US" smtClean="0"/>
              <a:t>2025/4/4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A2F1D7A2-EFFA-48A8-A072-8EDA0912E370}" type="datetime1">
              <a:rPr kumimoji="1" lang="ja-JP" altLang="en-US" smtClean="0"/>
              <a:t>2025/4/4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A3FA7C-5A66-446B-B318-6655F636C745}" type="datetime1">
              <a:rPr kumimoji="1" lang="ja-JP" altLang="en-US" smtClean="0"/>
              <a:t>2025/4/4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9.emf"/><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35496" y="4081398"/>
            <a:ext cx="9108504" cy="911225"/>
          </a:xfrm>
          <a:prstGeom prst="rect">
            <a:avLst/>
          </a:prstGeom>
        </p:spPr>
        <p:txBody>
          <a:bodyPr/>
          <a:lstStyle/>
          <a:p>
            <a:pPr algn="ctr" fontAlgn="auto">
              <a:spcAft>
                <a:spcPts val="0"/>
              </a:spcAft>
              <a:defRPr/>
            </a:pPr>
            <a:r>
              <a:rPr lang="en-US" altLang="ja-JP" sz="2400" dirty="0">
                <a:latin typeface="Meiryo UI" panose="020B0604030504040204" pitchFamily="50" charset="-128"/>
                <a:ea typeface="Meiryo UI" panose="020B0604030504040204" pitchFamily="50" charset="-128"/>
                <a:cs typeface="Arial" panose="020B0604020202020204" pitchFamily="34" charset="0"/>
              </a:rPr>
              <a:t>Northwest Pacific Tsunami Advisory Center (NWPTAC)</a:t>
            </a:r>
          </a:p>
          <a:p>
            <a:pPr algn="ctr" fontAlgn="auto">
              <a:spcAft>
                <a:spcPts val="0"/>
              </a:spcAft>
              <a:defRPr/>
            </a:pPr>
            <a:r>
              <a:rPr lang="en-US" altLang="ja-JP" sz="2400" dirty="0">
                <a:latin typeface="Meiryo UI" panose="020B0604030504040204" pitchFamily="50" charset="-128"/>
                <a:ea typeface="Meiryo UI" panose="020B0604030504040204" pitchFamily="50" charset="-128"/>
                <a:cs typeface="Arial" panose="020B0604020202020204" pitchFamily="34" charset="0"/>
              </a:rPr>
              <a:t>Japan Meteorological Agency</a:t>
            </a:r>
            <a:r>
              <a:rPr lang="ja-JP" altLang="en-US" sz="2400" dirty="0">
                <a:latin typeface="Meiryo UI" panose="020B0604030504040204" pitchFamily="50" charset="-128"/>
                <a:ea typeface="Meiryo UI" panose="020B0604030504040204" pitchFamily="50" charset="-128"/>
                <a:cs typeface="Arial" panose="020B0604020202020204" pitchFamily="34" charset="0"/>
              </a:rPr>
              <a:t> </a:t>
            </a:r>
            <a:r>
              <a:rPr lang="en-US" altLang="ja-JP" sz="2400" dirty="0">
                <a:latin typeface="Meiryo UI" panose="020B0604030504040204" pitchFamily="50" charset="-128"/>
                <a:ea typeface="Meiryo UI" panose="020B0604030504040204" pitchFamily="50" charset="-128"/>
                <a:cs typeface="Arial" panose="020B0604020202020204" pitchFamily="34" charset="0"/>
              </a:rPr>
              <a:t>(JMA)</a:t>
            </a:r>
          </a:p>
        </p:txBody>
      </p:sp>
      <p:sp>
        <p:nvSpPr>
          <p:cNvPr id="2053" name="Rectangle 42"/>
          <p:cNvSpPr>
            <a:spLocks noChangeArrowheads="1"/>
          </p:cNvSpPr>
          <p:nvPr/>
        </p:nvSpPr>
        <p:spPr bwMode="auto">
          <a:xfrm>
            <a:off x="0" y="1632776"/>
            <a:ext cx="9144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None/>
            </a:pPr>
            <a:r>
              <a:rPr lang="en-US" altLang="ja-JP" sz="3600" b="1" dirty="0">
                <a:latin typeface="Meiryo UI" panose="020B0604030504040204" pitchFamily="50" charset="-128"/>
                <a:ea typeface="Meiryo UI" panose="020B0604030504040204" pitchFamily="50" charset="-128"/>
                <a:cs typeface="Arial" panose="020B0604020202020204" pitchFamily="34" charset="0"/>
              </a:rPr>
              <a:t>Revised</a:t>
            </a:r>
            <a:r>
              <a:rPr lang="ja-JP" altLang="en-US" sz="3600" b="1" dirty="0">
                <a:latin typeface="Meiryo UI" panose="020B0604030504040204" pitchFamily="50" charset="-128"/>
                <a:ea typeface="Meiryo UI" panose="020B0604030504040204" pitchFamily="50" charset="-128"/>
                <a:cs typeface="Arial" panose="020B0604020202020204" pitchFamily="34" charset="0"/>
              </a:rPr>
              <a:t> </a:t>
            </a:r>
            <a:r>
              <a:rPr lang="en-US" altLang="ja-JP" sz="3600" b="1" dirty="0">
                <a:latin typeface="Meiryo UI" panose="020B0604030504040204" pitchFamily="50" charset="-128"/>
                <a:ea typeface="Meiryo UI" panose="020B0604030504040204" pitchFamily="50" charset="-128"/>
                <a:cs typeface="Arial" panose="020B0604020202020204" pitchFamily="34" charset="0"/>
              </a:rPr>
              <a:t>Northwest Pacific Tsunami Advisory Center (NWPTAC)</a:t>
            </a:r>
          </a:p>
          <a:p>
            <a:pPr algn="ctr">
              <a:spcBef>
                <a:spcPct val="0"/>
              </a:spcBef>
              <a:buNone/>
            </a:pPr>
            <a:r>
              <a:rPr lang="en-US" altLang="ja-JP" sz="3600" b="1" dirty="0">
                <a:latin typeface="Meiryo UI" panose="020B0604030504040204" pitchFamily="50" charset="-128"/>
                <a:ea typeface="Meiryo UI" panose="020B0604030504040204" pitchFamily="50" charset="-128"/>
                <a:cs typeface="Arial" panose="020B0604020202020204" pitchFamily="34" charset="0"/>
              </a:rPr>
              <a:t>users guide</a:t>
            </a:r>
            <a:r>
              <a:rPr lang="ja-JP" altLang="en-US" sz="3600" b="1" dirty="0">
                <a:latin typeface="Meiryo UI" panose="020B0604030504040204" pitchFamily="50" charset="-128"/>
                <a:ea typeface="Meiryo UI" panose="020B0604030504040204" pitchFamily="50" charset="-128"/>
                <a:cs typeface="Arial" panose="020B0604020202020204" pitchFamily="34" charset="0"/>
              </a:rPr>
              <a:t> </a:t>
            </a:r>
            <a:r>
              <a:rPr lang="en-US" altLang="ja-JP" sz="3600" b="1" dirty="0">
                <a:latin typeface="Meiryo UI" panose="020B0604030504040204" pitchFamily="50" charset="-128"/>
                <a:ea typeface="Meiryo UI" panose="020B0604030504040204" pitchFamily="50" charset="-128"/>
                <a:cs typeface="Arial" panose="020B0604020202020204" pitchFamily="34" charset="0"/>
              </a:rPr>
              <a:t> </a:t>
            </a:r>
          </a:p>
        </p:txBody>
      </p:sp>
      <p:sp>
        <p:nvSpPr>
          <p:cNvPr id="2" name="スライド番号プレースホルダー 1"/>
          <p:cNvSpPr>
            <a:spLocks noGrp="1"/>
          </p:cNvSpPr>
          <p:nvPr>
            <p:ph type="sldNum" sz="quarter" idx="12"/>
          </p:nvPr>
        </p:nvSpPr>
        <p:spPr>
          <a:xfrm>
            <a:off x="7203504" y="6400800"/>
            <a:ext cx="1905000" cy="457200"/>
          </a:xfrm>
        </p:spPr>
        <p:txBody>
          <a:bodyPr/>
          <a:lstStyle/>
          <a:p>
            <a:pPr>
              <a:defRPr/>
            </a:pPr>
            <a:fld id="{23AE65E9-FD1B-4851-8577-E2CC95F48E64}" type="slidenum">
              <a:rPr lang="ja-JP" altLang="en-US" smtClean="0"/>
              <a:t>1</a:t>
            </a:fld>
            <a:endParaRPr lang="en-US" altLang="ja-JP"/>
          </a:p>
        </p:txBody>
      </p:sp>
      <p:sp>
        <p:nvSpPr>
          <p:cNvPr id="6" name="テキスト ボックス 3"/>
          <p:cNvSpPr txBox="1">
            <a:spLocks noChangeArrowheads="1"/>
          </p:cNvSpPr>
          <p:nvPr/>
        </p:nvSpPr>
        <p:spPr bwMode="auto">
          <a:xfrm>
            <a:off x="5327576" y="0"/>
            <a:ext cx="381642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r">
              <a:spcBef>
                <a:spcPct val="0"/>
              </a:spcBef>
              <a:buFontTx/>
              <a:buNone/>
            </a:pPr>
            <a:r>
              <a:rPr lang="en-US" altLang="ja-JP" sz="1800" dirty="0">
                <a:latin typeface="Arial" panose="020B0604020202020204" pitchFamily="34" charset="0"/>
                <a:ea typeface="ＭＳ Ｐゴシック" panose="020B0600070205080204" charset="-128"/>
                <a:cs typeface="Arial" panose="020B0604020202020204" pitchFamily="34" charset="0"/>
              </a:rPr>
              <a:t>ICG/PTWS– XXXI</a:t>
            </a:r>
          </a:p>
          <a:p>
            <a:pPr algn="r">
              <a:spcBef>
                <a:spcPct val="0"/>
              </a:spcBef>
              <a:buNone/>
            </a:pPr>
            <a:r>
              <a:rPr lang="en-US" altLang="ja-JP" sz="1800" dirty="0">
                <a:latin typeface="Arial" panose="020B0604020202020204" pitchFamily="34" charset="0"/>
                <a:ea typeface="ＭＳ Ｐゴシック" panose="020B0600070205080204" charset="-128"/>
                <a:cs typeface="Arial" panose="020B0604020202020204" pitchFamily="34" charset="0"/>
              </a:rPr>
              <a:t>April, 2025</a:t>
            </a:r>
            <a:endParaRPr lang="ja-JP" altLang="en-US" sz="1800" dirty="0">
              <a:latin typeface="Arial" panose="020B0604020202020204" pitchFamily="34" charset="0"/>
              <a:ea typeface="ＭＳ Ｐゴシック" panose="020B0600070205080204" charset="-128"/>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
          <p:cNvSpPr>
            <a:spLocks noChangeArrowheads="1"/>
          </p:cNvSpPr>
          <p:nvPr/>
        </p:nvSpPr>
        <p:spPr bwMode="auto">
          <a:xfrm>
            <a:off x="0" y="0"/>
            <a:ext cx="9144000" cy="504498"/>
          </a:xfrm>
          <a:prstGeom prst="rect">
            <a:avLst/>
          </a:prstGeom>
          <a:solidFill>
            <a:schemeClr val="tx2"/>
          </a:solid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endParaRPr kumimoji="1" lang="en-US" altLang="ja-JP" sz="2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charset="-128"/>
              <a:cs typeface="+mn-cs"/>
              <a:sym typeface="Calibri" panose="020F0502020204030204" pitchFamily="34" charset="0"/>
            </a:endParaRPr>
          </a:p>
        </p:txBody>
      </p:sp>
      <p:pic>
        <p:nvPicPr>
          <p:cNvPr id="4" name="図 3"/>
          <p:cNvPicPr>
            <a:picLocks noChangeAspect="1"/>
          </p:cNvPicPr>
          <p:nvPr/>
        </p:nvPicPr>
        <p:blipFill>
          <a:blip r:embed="rId3"/>
          <a:stretch>
            <a:fillRect/>
          </a:stretch>
        </p:blipFill>
        <p:spPr>
          <a:xfrm>
            <a:off x="8079475" y="0"/>
            <a:ext cx="1064525" cy="432295"/>
          </a:xfrm>
          <a:prstGeom prst="rect">
            <a:avLst/>
          </a:prstGeom>
        </p:spPr>
      </p:pic>
      <p:sp>
        <p:nvSpPr>
          <p:cNvPr id="5" name="正方形/長方形 1"/>
          <p:cNvSpPr>
            <a:spLocks noChangeArrowheads="1"/>
          </p:cNvSpPr>
          <p:nvPr/>
        </p:nvSpPr>
        <p:spPr bwMode="auto">
          <a:xfrm>
            <a:off x="-1" y="0"/>
            <a:ext cx="8068101" cy="504498"/>
          </a:xfrm>
          <a:prstGeom prst="rect">
            <a:avLst/>
          </a:prstGeom>
          <a:no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ja-JP" sz="2400" dirty="0">
                <a:solidFill>
                  <a:srgbClr val="FFFFFF"/>
                </a:solidFill>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rPr>
              <a:t>Progress of the revised NWPTAC User’s Guide</a:t>
            </a:r>
            <a:endParaRPr kumimoji="1" lang="en-US" altLang="ja-JP" sz="2400" b="0" i="0" u="none" strike="noStrike" kern="1200" cap="none" spc="0" normalizeH="0" baseline="0" noProof="0" dirty="0">
              <a:ln>
                <a:noFill/>
              </a:ln>
              <a:solidFill>
                <a:srgbClr val="FFFFFF"/>
              </a:solidFill>
              <a:effectLst/>
              <a:uLnTx/>
              <a:uFillTx/>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endParaRPr>
          </a:p>
        </p:txBody>
      </p:sp>
      <p:sp>
        <p:nvSpPr>
          <p:cNvPr id="7" name="テキスト ボックス 3"/>
          <p:cNvSpPr txBox="1">
            <a:spLocks noChangeArrowheads="1"/>
          </p:cNvSpPr>
          <p:nvPr/>
        </p:nvSpPr>
        <p:spPr bwMode="auto">
          <a:xfrm>
            <a:off x="151883" y="630459"/>
            <a:ext cx="8693834" cy="5551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0" b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285750" indent="-285750" rtl="0" fontAlgn="base">
              <a:spcBef>
                <a:spcPts val="0"/>
              </a:spcBef>
              <a:spcAft>
                <a:spcPts val="0"/>
              </a:spcAft>
              <a:buFont typeface="Wingdings" panose="05000000000000000000" pitchFamily="2" charset="2"/>
              <a:buChar char="Ø"/>
            </a:pP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In NWPTAC, according to Recommendation ICG/PTWS-XXX.3, the NWPTAC user’s guide was gotten started the revise with on a common structure and contents.</a:t>
            </a:r>
          </a:p>
          <a:p>
            <a:pPr marL="285750" indent="-285750" rtl="0" fontAlgn="base">
              <a:spcBef>
                <a:spcPts val="0"/>
              </a:spcBef>
              <a:spcAft>
                <a:spcPts val="0"/>
              </a:spcAft>
              <a:buFont typeface="Wingdings" panose="05000000000000000000" pitchFamily="2" charset="2"/>
              <a:buChar char="Ø"/>
            </a:pPr>
            <a:endParaRPr lang="en-US" altLang="ja-JP" sz="20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endParaRPr>
          </a:p>
          <a:p>
            <a:pPr marL="285750" indent="-285750" rtl="0" fontAlgn="base">
              <a:spcBef>
                <a:spcPts val="0"/>
              </a:spcBef>
              <a:spcAft>
                <a:spcPts val="0"/>
              </a:spcAft>
              <a:buFont typeface="Wingdings" panose="05000000000000000000" pitchFamily="2" charset="2"/>
              <a:buChar char="Ø"/>
            </a:pP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The progress about the revised user’s guide was reported at PTWS SC </a:t>
            </a:r>
            <a:r>
              <a:rPr lang="en-US" altLang="ja-JP" sz="20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on September, 2024</a:t>
            </a: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t>
            </a:r>
          </a:p>
          <a:p>
            <a:pPr rtl="0" fontAlgn="base">
              <a:spcBef>
                <a:spcPts val="0"/>
              </a:spcBef>
              <a:spcAft>
                <a:spcPts val="0"/>
              </a:spcAft>
              <a:buNone/>
            </a:pPr>
            <a:endPar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p>
            <a:pPr marL="285750" indent="-285750" rtl="0" fontAlgn="base">
              <a:spcBef>
                <a:spcPts val="0"/>
              </a:spcBef>
              <a:spcAft>
                <a:spcPts val="0"/>
              </a:spcAft>
              <a:buFont typeface="Wingdings" panose="05000000000000000000" pitchFamily="2" charset="2"/>
              <a:buChar char="Ø"/>
            </a:pP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NWPTAC has drafted the revised NWPTAC user‘s guide and sent it to TNCs in the recipient countries of the NWPTA on 13 March to request feedback from them. </a:t>
            </a:r>
          </a:p>
          <a:p>
            <a:pPr marL="285750" indent="-285750" rtl="0" fontAlgn="base">
              <a:spcBef>
                <a:spcPts val="0"/>
              </a:spcBef>
              <a:spcAft>
                <a:spcPts val="0"/>
              </a:spcAft>
              <a:buFont typeface="Wingdings" panose="05000000000000000000" pitchFamily="2" charset="2"/>
              <a:buChar char="Ø"/>
            </a:pPr>
            <a:endPar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a:p>
            <a:pPr marL="285750" indent="-285750" rtl="0" fontAlgn="base">
              <a:spcBef>
                <a:spcPts val="0"/>
              </a:spcBef>
              <a:spcAft>
                <a:spcPts val="0"/>
              </a:spcAft>
              <a:buFont typeface="Wingdings" panose="05000000000000000000" pitchFamily="2" charset="2"/>
              <a:buChar char="Ø"/>
            </a:pP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As we have received no comments until the deadline, NWPTAC will finalize the revised one.</a:t>
            </a:r>
          </a:p>
          <a:p>
            <a:pPr marL="285750" indent="-285750" rtl="0" fontAlgn="base">
              <a:spcBef>
                <a:spcPts val="0"/>
              </a:spcBef>
              <a:spcAft>
                <a:spcPts val="0"/>
              </a:spcAft>
              <a:buFont typeface="Wingdings" panose="05000000000000000000" pitchFamily="2" charset="2"/>
              <a:buChar char="Ø"/>
            </a:pPr>
            <a:endParaRPr lang="en-US" altLang="ja-JP" sz="20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endParaRPr>
          </a:p>
          <a:p>
            <a:pPr marL="285750" indent="-285750" rtl="0" fontAlgn="base">
              <a:spcBef>
                <a:spcPts val="0"/>
              </a:spcBef>
              <a:spcAft>
                <a:spcPts val="0"/>
              </a:spcAft>
              <a:buFont typeface="Wingdings" panose="05000000000000000000" pitchFamily="2" charset="2"/>
              <a:buChar char="Ø"/>
            </a:pPr>
            <a:r>
              <a:rPr lang="en-US" altLang="ja-JP" sz="20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The revised </a:t>
            </a: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NWPTAC user‘s guide will be published to the recipient countries after the endorsement of the ICG/PTWS.</a:t>
            </a:r>
          </a:p>
          <a:p>
            <a:pPr marL="285750" indent="-285750" rtl="0" fontAlgn="base">
              <a:spcBef>
                <a:spcPts val="0"/>
              </a:spcBef>
              <a:spcAft>
                <a:spcPts val="0"/>
              </a:spcAft>
              <a:buFont typeface="Wingdings" panose="05000000000000000000" pitchFamily="2" charset="2"/>
              <a:buChar char="Ø"/>
            </a:pPr>
            <a:endParaRPr lang="en-US" altLang="ja-JP" sz="18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endParaRPr>
          </a:p>
          <a:p>
            <a:pPr rtl="0" fontAlgn="base">
              <a:spcBef>
                <a:spcPts val="0"/>
              </a:spcBef>
              <a:spcAft>
                <a:spcPts val="0"/>
              </a:spcAft>
              <a:buNone/>
            </a:pPr>
            <a:endParaRPr lang="en-US" altLang="ja-JP" sz="18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
          <p:cNvSpPr>
            <a:spLocks noChangeArrowheads="1"/>
          </p:cNvSpPr>
          <p:nvPr/>
        </p:nvSpPr>
        <p:spPr bwMode="auto">
          <a:xfrm>
            <a:off x="0" y="0"/>
            <a:ext cx="9144000" cy="504498"/>
          </a:xfrm>
          <a:prstGeom prst="rect">
            <a:avLst/>
          </a:prstGeom>
          <a:solidFill>
            <a:schemeClr val="tx2"/>
          </a:solid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endParaRPr kumimoji="1" lang="en-US" altLang="ja-JP" sz="2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charset="-128"/>
              <a:cs typeface="+mn-cs"/>
              <a:sym typeface="Calibri" panose="020F0502020204030204" pitchFamily="34" charset="0"/>
            </a:endParaRPr>
          </a:p>
        </p:txBody>
      </p:sp>
      <p:pic>
        <p:nvPicPr>
          <p:cNvPr id="4" name="図 3"/>
          <p:cNvPicPr>
            <a:picLocks noChangeAspect="1"/>
          </p:cNvPicPr>
          <p:nvPr/>
        </p:nvPicPr>
        <p:blipFill>
          <a:blip r:embed="rId3"/>
          <a:stretch>
            <a:fillRect/>
          </a:stretch>
        </p:blipFill>
        <p:spPr>
          <a:xfrm>
            <a:off x="8079475" y="0"/>
            <a:ext cx="1064525" cy="432295"/>
          </a:xfrm>
          <a:prstGeom prst="rect">
            <a:avLst/>
          </a:prstGeom>
        </p:spPr>
      </p:pic>
      <p:sp>
        <p:nvSpPr>
          <p:cNvPr id="5" name="正方形/長方形 1"/>
          <p:cNvSpPr>
            <a:spLocks noChangeArrowheads="1"/>
          </p:cNvSpPr>
          <p:nvPr/>
        </p:nvSpPr>
        <p:spPr bwMode="auto">
          <a:xfrm>
            <a:off x="-1" y="0"/>
            <a:ext cx="8079476" cy="504498"/>
          </a:xfrm>
          <a:prstGeom prst="rect">
            <a:avLst/>
          </a:prstGeom>
          <a:no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ja-JP" sz="2400" dirty="0">
                <a:solidFill>
                  <a:srgbClr val="FFFFFF"/>
                </a:solidFill>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rPr>
              <a:t>Problems of the current version of NWPTAC User’s Guide</a:t>
            </a:r>
            <a:endParaRPr kumimoji="1" lang="en-US" altLang="ja-JP" sz="2400" b="0" i="0" u="none" strike="noStrike" kern="1200" cap="none" spc="0" normalizeH="0" baseline="0" noProof="0" dirty="0">
              <a:ln>
                <a:noFill/>
              </a:ln>
              <a:solidFill>
                <a:srgbClr val="FFFFFF"/>
              </a:solidFill>
              <a:effectLst/>
              <a:uLnTx/>
              <a:uFillTx/>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endParaRPr>
          </a:p>
        </p:txBody>
      </p:sp>
      <p:sp>
        <p:nvSpPr>
          <p:cNvPr id="7" name="テキスト ボックス 3"/>
          <p:cNvSpPr txBox="1">
            <a:spLocks noChangeArrowheads="1"/>
          </p:cNvSpPr>
          <p:nvPr/>
        </p:nvSpPr>
        <p:spPr bwMode="auto">
          <a:xfrm>
            <a:off x="0" y="464044"/>
            <a:ext cx="8918457" cy="2534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0" b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285750" indent="-285750" rtl="0" fontAlgn="base">
              <a:spcBef>
                <a:spcPts val="0"/>
              </a:spcBef>
              <a:spcAft>
                <a:spcPts val="0"/>
              </a:spcAft>
              <a:buFont typeface="Wingdings" panose="05000000000000000000" pitchFamily="2" charset="2"/>
              <a:buChar char="Ø"/>
            </a:pP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Current NWPTAC User's Guide was published in 2019 when the NWPTAC started to provide the graphical products.</a:t>
            </a:r>
          </a:p>
          <a:p>
            <a:pPr marL="285750" indent="-285750" rtl="0" fontAlgn="base">
              <a:spcBef>
                <a:spcPts val="0"/>
              </a:spcBef>
              <a:spcAft>
                <a:spcPts val="0"/>
              </a:spcAft>
              <a:buFont typeface="Wingdings" panose="05000000000000000000" pitchFamily="2" charset="2"/>
              <a:buChar char="Ø"/>
            </a:pP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Several years passed after the publication, some descriptions became out of date and differ from the current situation. One example is the changes which should have been made with the start of SCSTAC's operational services. </a:t>
            </a:r>
          </a:p>
          <a:p>
            <a:pPr marL="285750" indent="-285750" rtl="0" fontAlgn="base">
              <a:spcBef>
                <a:spcPts val="0"/>
              </a:spcBef>
              <a:spcAft>
                <a:spcPts val="0"/>
              </a:spcAft>
              <a:buFont typeface="Wingdings" panose="05000000000000000000" pitchFamily="2" charset="2"/>
              <a:buChar char="Ø"/>
            </a:pPr>
            <a:r>
              <a:rPr lang="en-US" altLang="ja-JP" sz="20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Therefore,</a:t>
            </a: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 we would like to modify them in conjunction with the update to reflect the common structure</a:t>
            </a:r>
            <a:r>
              <a:rPr lang="en-US" altLang="ja-JP" sz="2000" b="0" i="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 It </a:t>
            </a: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should be done as soon as possible to make the guide more useful to users.</a:t>
            </a:r>
          </a:p>
        </p:txBody>
      </p:sp>
      <p:pic>
        <p:nvPicPr>
          <p:cNvPr id="6" name="図 5">
            <a:extLst>
              <a:ext uri="{FF2B5EF4-FFF2-40B4-BE49-F238E27FC236}">
                <a16:creationId xmlns:a16="http://schemas.microsoft.com/office/drawing/2014/main" id="{BACCAC6B-4D60-E7CD-C2AB-B4859E13B81F}"/>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341" r="2867" b="1129"/>
          <a:stretch/>
        </p:blipFill>
        <p:spPr bwMode="auto">
          <a:xfrm>
            <a:off x="860021" y="3578502"/>
            <a:ext cx="3384433" cy="3075249"/>
          </a:xfrm>
          <a:prstGeom prst="rect">
            <a:avLst/>
          </a:prstGeom>
          <a:ln w="3175">
            <a:noFill/>
          </a:ln>
        </p:spPr>
      </p:pic>
      <p:pic>
        <p:nvPicPr>
          <p:cNvPr id="8" name="図 7">
            <a:extLst>
              <a:ext uri="{FF2B5EF4-FFF2-40B4-BE49-F238E27FC236}">
                <a16:creationId xmlns:a16="http://schemas.microsoft.com/office/drawing/2014/main" id="{25C321E2-7BE6-952D-DA23-DFEAF23A4B9A}"/>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678"/>
          <a:stretch/>
        </p:blipFill>
        <p:spPr bwMode="auto">
          <a:xfrm>
            <a:off x="5308372" y="3622634"/>
            <a:ext cx="3384433" cy="3032849"/>
          </a:xfrm>
          <a:prstGeom prst="rect">
            <a:avLst/>
          </a:prstGeom>
          <a:noFill/>
          <a:ln w="3175">
            <a:noFill/>
          </a:ln>
          <a:extLst>
            <a:ext uri="{53640926-AAD7-44D8-BBD7-CCE9431645EC}">
              <a14:shadowObscured xmlns:a14="http://schemas.microsoft.com/office/drawing/2010/main"/>
            </a:ext>
          </a:extLst>
        </p:spPr>
      </p:pic>
      <p:sp>
        <p:nvSpPr>
          <p:cNvPr id="9" name="テキスト ボックス 8">
            <a:extLst>
              <a:ext uri="{FF2B5EF4-FFF2-40B4-BE49-F238E27FC236}">
                <a16:creationId xmlns:a16="http://schemas.microsoft.com/office/drawing/2014/main" id="{BEE253F4-2683-DA59-9A83-D7494371A895}"/>
              </a:ext>
            </a:extLst>
          </p:cNvPr>
          <p:cNvSpPr txBox="1"/>
          <p:nvPr/>
        </p:nvSpPr>
        <p:spPr>
          <a:xfrm>
            <a:off x="5470692" y="3171782"/>
            <a:ext cx="2500966" cy="5622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1300480" rtl="0" eaLnBrk="1" fontAlgn="auto" latinLnBrk="0" hangingPunct="0">
              <a:lnSpc>
                <a:spcPct val="100000"/>
              </a:lnSpc>
              <a:spcBef>
                <a:spcPts val="0"/>
              </a:spcBef>
              <a:spcAft>
                <a:spcPts val="0"/>
              </a:spcAft>
              <a:buClrTx/>
              <a:buSzTx/>
              <a:buFontTx/>
              <a:buNone/>
              <a:defRPr/>
            </a:pPr>
            <a:r>
              <a:rPr kumimoji="0" lang="en-US" altLang="ja-JP" sz="1400" u="sng" dirty="0">
                <a:solidFill>
                  <a:srgbClr val="000000"/>
                </a:solidFill>
                <a:effectLst/>
                <a:latin typeface="Arial" panose="020B0604020202020204" pitchFamily="34" charset="0"/>
                <a:cs typeface="Arial" panose="020B0604020202020204" pitchFamily="34" charset="0"/>
                <a:sym typeface="Roboto"/>
              </a:rPr>
              <a:t>Current version of NWPTAC user’s guide</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sp>
        <p:nvSpPr>
          <p:cNvPr id="10" name="テキスト ボックス 9">
            <a:extLst>
              <a:ext uri="{FF2B5EF4-FFF2-40B4-BE49-F238E27FC236}">
                <a16:creationId xmlns:a16="http://schemas.microsoft.com/office/drawing/2014/main" id="{5250B854-7FBA-28DF-5885-F837563B281B}"/>
              </a:ext>
            </a:extLst>
          </p:cNvPr>
          <p:cNvSpPr txBox="1"/>
          <p:nvPr/>
        </p:nvSpPr>
        <p:spPr>
          <a:xfrm>
            <a:off x="1023798" y="3113813"/>
            <a:ext cx="2512338" cy="5622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1300480" rtl="0" eaLnBrk="1" fontAlgn="auto" latinLnBrk="0" hangingPunct="0">
              <a:lnSpc>
                <a:spcPct val="100000"/>
              </a:lnSpc>
              <a:spcBef>
                <a:spcPts val="0"/>
              </a:spcBef>
              <a:spcAft>
                <a:spcPts val="0"/>
              </a:spcAft>
              <a:buClrTx/>
              <a:buSzTx/>
              <a:buFontTx/>
              <a:buNone/>
              <a:defRPr/>
            </a:pPr>
            <a:r>
              <a:rPr kumimoji="0" lang="en-US" altLang="ja-JP" sz="1400" u="sng" dirty="0">
                <a:solidFill>
                  <a:srgbClr val="000000"/>
                </a:solidFill>
                <a:latin typeface="Arial" panose="020B0604020202020204" pitchFamily="34" charset="0"/>
                <a:cs typeface="Arial" panose="020B0604020202020204" pitchFamily="34" charset="0"/>
                <a:sym typeface="Roboto"/>
              </a:rPr>
              <a:t>Graphical product of present NWPTA</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spTree>
    <p:extLst>
      <p:ext uri="{BB962C8B-B14F-4D97-AF65-F5344CB8AC3E}">
        <p14:creationId xmlns:p14="http://schemas.microsoft.com/office/powerpoint/2010/main" val="3383722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D2D8002D-B5B0-4BAC-B1F6-782DDCCE6D9C}"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charset="-128"/>
                <a:cs typeface="+mn-cs"/>
              </a:rPr>
              <a:t>4</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charset="-128"/>
              <a:cs typeface="+mn-cs"/>
            </a:endParaRPr>
          </a:p>
        </p:txBody>
      </p:sp>
      <p:sp>
        <p:nvSpPr>
          <p:cNvPr id="10" name="正方形/長方形 1"/>
          <p:cNvSpPr>
            <a:spLocks noChangeArrowheads="1"/>
          </p:cNvSpPr>
          <p:nvPr/>
        </p:nvSpPr>
        <p:spPr bwMode="auto">
          <a:xfrm>
            <a:off x="0" y="0"/>
            <a:ext cx="9144000" cy="504498"/>
          </a:xfrm>
          <a:prstGeom prst="rect">
            <a:avLst/>
          </a:prstGeom>
          <a:solidFill>
            <a:schemeClr val="tx2"/>
          </a:solid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endParaRPr kumimoji="1" lang="en-US" altLang="ja-JP" sz="2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charset="-128"/>
              <a:cs typeface="+mn-cs"/>
              <a:sym typeface="Calibri" panose="020F0502020204030204" pitchFamily="34" charset="0"/>
            </a:endParaRPr>
          </a:p>
        </p:txBody>
      </p:sp>
      <p:sp>
        <p:nvSpPr>
          <p:cNvPr id="11" name="Rectangle 1"/>
          <p:cNvSpPr>
            <a:spLocks noChangeArrowheads="1"/>
          </p:cNvSpPr>
          <p:nvPr/>
        </p:nvSpPr>
        <p:spPr bwMode="auto">
          <a:xfrm>
            <a:off x="0" y="0"/>
            <a:ext cx="9144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pPr>
            <a:endParaRPr kumimoji="0" lang="ja-JP" altLang="ja-JP"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ja-JP" altLang="ja-JP" sz="1800" b="0" i="0" u="none" strike="noStrike" cap="none" normalizeH="0" baseline="0">
              <a:ln>
                <a:noFill/>
              </a:ln>
              <a:solidFill>
                <a:schemeClr val="tx1"/>
              </a:solidFill>
              <a:effectLst/>
              <a:latin typeface="Arial" panose="020B0604020202020204" pitchFamily="34" charset="0"/>
            </a:endParaRPr>
          </a:p>
        </p:txBody>
      </p:sp>
      <p:pic>
        <p:nvPicPr>
          <p:cNvPr id="2" name="図 1"/>
          <p:cNvPicPr>
            <a:picLocks noChangeAspect="1"/>
          </p:cNvPicPr>
          <p:nvPr/>
        </p:nvPicPr>
        <p:blipFill>
          <a:blip r:embed="rId3"/>
          <a:stretch>
            <a:fillRect/>
          </a:stretch>
        </p:blipFill>
        <p:spPr>
          <a:xfrm>
            <a:off x="8079475" y="0"/>
            <a:ext cx="1064525" cy="432295"/>
          </a:xfrm>
          <a:prstGeom prst="rect">
            <a:avLst/>
          </a:prstGeom>
        </p:spPr>
      </p:pic>
      <p:sp>
        <p:nvSpPr>
          <p:cNvPr id="3" name="正方形/長方形 1"/>
          <p:cNvSpPr>
            <a:spLocks noChangeArrowheads="1"/>
          </p:cNvSpPr>
          <p:nvPr/>
        </p:nvSpPr>
        <p:spPr bwMode="auto">
          <a:xfrm>
            <a:off x="-1" y="0"/>
            <a:ext cx="8068101" cy="504498"/>
          </a:xfrm>
          <a:prstGeom prst="rect">
            <a:avLst/>
          </a:prstGeom>
          <a:no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ja-JP" sz="2400" dirty="0">
                <a:solidFill>
                  <a:srgbClr val="FFFFFF"/>
                </a:solidFill>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rPr>
              <a:t>Table contents of the revised NWPTAC User’s Guide</a:t>
            </a:r>
            <a:endParaRPr kumimoji="1" lang="en-US" altLang="ja-JP" sz="2400" b="0" i="0" u="none" strike="noStrike" kern="1200" cap="none" spc="0" normalizeH="0" baseline="0" noProof="0" dirty="0">
              <a:ln>
                <a:noFill/>
              </a:ln>
              <a:solidFill>
                <a:srgbClr val="FFFFFF"/>
              </a:solidFill>
              <a:effectLst/>
              <a:uLnTx/>
              <a:uFillTx/>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endParaRPr>
          </a:p>
        </p:txBody>
      </p:sp>
      <p:sp>
        <p:nvSpPr>
          <p:cNvPr id="19" name="テキスト ボックス 8"/>
          <p:cNvSpPr txBox="1"/>
          <p:nvPr/>
        </p:nvSpPr>
        <p:spPr>
          <a:xfrm>
            <a:off x="3342387" y="879985"/>
            <a:ext cx="2124223" cy="4083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1300480" rtl="0" eaLnBrk="1" fontAlgn="auto" latinLnBrk="0" hangingPunct="0">
              <a:lnSpc>
                <a:spcPct val="100000"/>
              </a:lnSpc>
              <a:spcBef>
                <a:spcPts val="0"/>
              </a:spcBef>
              <a:spcAft>
                <a:spcPts val="0"/>
              </a:spcAft>
              <a:buClrTx/>
              <a:buSzTx/>
              <a:buFontTx/>
              <a:buNone/>
              <a:defRPr/>
            </a:pPr>
            <a:r>
              <a:rPr kumimoji="0" lang="en-US" altLang="ja-JP"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rPr>
              <a:t>Table contents</a:t>
            </a:r>
          </a:p>
        </p:txBody>
      </p:sp>
      <p:sp>
        <p:nvSpPr>
          <p:cNvPr id="5" name="テキスト ボックス 3"/>
          <p:cNvSpPr txBox="1">
            <a:spLocks noChangeArrowheads="1"/>
          </p:cNvSpPr>
          <p:nvPr/>
        </p:nvSpPr>
        <p:spPr bwMode="auto">
          <a:xfrm>
            <a:off x="167474" y="516263"/>
            <a:ext cx="8821542" cy="38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0" b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285750" indent="-285750" fontAlgn="base">
              <a:spcBef>
                <a:spcPts val="0"/>
              </a:spcBef>
              <a:buFont typeface="Wingdings" panose="05000000000000000000" pitchFamily="2" charset="2"/>
              <a:buChar char="Ø"/>
            </a:pPr>
            <a:r>
              <a:rPr lang="en-US" altLang="ja-JP" sz="2000" dirty="0">
                <a:solidFill>
                  <a:srgbClr val="000000"/>
                </a:solidFill>
                <a:latin typeface="Times New Roman" panose="02020603050405020304" pitchFamily="18" charset="0"/>
                <a:ea typeface="游ゴシック" panose="020B0400000000000000" pitchFamily="50" charset="-128"/>
                <a:cs typeface="Times New Roman" panose="02020603050405020304" pitchFamily="18" charset="0"/>
              </a:rPr>
              <a:t>T</a:t>
            </a:r>
            <a:r>
              <a:rPr lang="en-US" altLang="ja-JP" sz="2000" b="0" i="0" dirty="0">
                <a:solidFill>
                  <a:srgbClr val="000000"/>
                </a:solidFill>
                <a:effectLst/>
                <a:latin typeface="Times New Roman" panose="02020603050405020304" pitchFamily="18" charset="0"/>
                <a:ea typeface="游ゴシック" panose="020B0400000000000000" pitchFamily="50" charset="-128"/>
                <a:cs typeface="Times New Roman" panose="02020603050405020304" pitchFamily="18" charset="0"/>
              </a:rPr>
              <a:t>he revised NWPTAC user’s guide is organized into 4 chapters and 4 annexes.</a:t>
            </a:r>
          </a:p>
        </p:txBody>
      </p:sp>
      <p:sp>
        <p:nvSpPr>
          <p:cNvPr id="15" name="テキスト ボックス 14"/>
          <p:cNvSpPr txBox="1"/>
          <p:nvPr/>
        </p:nvSpPr>
        <p:spPr>
          <a:xfrm>
            <a:off x="197313" y="1275038"/>
            <a:ext cx="8807202" cy="5373737"/>
          </a:xfrm>
          <a:prstGeom prst="rect">
            <a:avLst/>
          </a:prstGeom>
          <a:noFill/>
          <a:ln w="3175">
            <a:solidFill>
              <a:schemeClr val="tx1"/>
            </a:solidFill>
          </a:ln>
        </p:spPr>
        <p:txBody>
          <a:bodyPr wrap="square" numCol="2">
            <a:noAutofit/>
          </a:bodyPr>
          <a:lstStyle/>
          <a:p>
            <a:pPr>
              <a:lnSpc>
                <a:spcPts val="1900"/>
              </a:lnSpc>
              <a:tabLst>
                <a:tab pos="270510" algn="l"/>
                <a:tab pos="6210300" algn="r"/>
              </a:tabLst>
            </a:pPr>
            <a:r>
              <a:rPr lang="en-US" altLang="ja-JP" sz="1600" b="1" u="sng" kern="1400" dirty="0">
                <a:solidFill>
                  <a:srgbClr val="000000"/>
                </a:solidFill>
                <a:effectLst/>
                <a:latin typeface="Arial" panose="020B0604020202020204" pitchFamily="34" charset="0"/>
                <a:ea typeface="Arial" panose="020B0604020202020204" pitchFamily="34" charset="0"/>
              </a:rPr>
              <a:t>1.	Overview</a:t>
            </a:r>
            <a:r>
              <a:rPr lang="en-US" altLang="ja-JP" sz="1600" kern="1400" dirty="0">
                <a:solidFill>
                  <a:srgbClr val="000000"/>
                </a:solidFill>
                <a:effectLst/>
                <a:latin typeface="Arial" panose="020B0604020202020204" pitchFamily="34" charset="0"/>
                <a:ea typeface="Arial" panose="020B0604020202020204" pitchFamily="34" charset="0"/>
              </a:rPr>
              <a:t>	</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1.1 Background</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1.2 Area of Service (</a:t>
            </a:r>
            <a:r>
              <a:rPr lang="en-US" altLang="ja-JP" sz="1600" kern="1400" dirty="0" err="1">
                <a:solidFill>
                  <a:srgbClr val="000000"/>
                </a:solidFill>
                <a:effectLst/>
                <a:latin typeface="Arial" panose="020B0604020202020204" pitchFamily="34" charset="0"/>
                <a:ea typeface="Arial" panose="020B0604020202020204" pitchFamily="34" charset="0"/>
              </a:rPr>
              <a:t>AoS</a:t>
            </a:r>
            <a:r>
              <a:rPr lang="en-US" altLang="ja-JP" sz="1600" kern="1400" dirty="0">
                <a:solidFill>
                  <a:srgbClr val="000000"/>
                </a:solidFill>
                <a:effectLst/>
                <a:latin typeface="Arial" panose="020B0604020202020204" pitchFamily="34" charset="0"/>
                <a:ea typeface="Arial" panose="020B0604020202020204" pitchFamily="34" charset="0"/>
              </a:rPr>
              <a:t>)</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1.3 Earthquake Source Zone</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1.4 Tsunami Hazard</a:t>
            </a:r>
            <a:endParaRPr lang="ja-JP" altLang="ja-JP" sz="1600" kern="1400" dirty="0">
              <a:solidFill>
                <a:srgbClr val="000000"/>
              </a:solidFill>
              <a:effectLst/>
              <a:latin typeface="Arial" panose="020B0604020202020204" pitchFamily="34" charset="0"/>
              <a:ea typeface="Arial" panose="020B0604020202020204" pitchFamily="34" charset="0"/>
            </a:endParaRPr>
          </a:p>
          <a:p>
            <a:pPr>
              <a:lnSpc>
                <a:spcPts val="1900"/>
              </a:lnSpc>
              <a:tabLst>
                <a:tab pos="270510" algn="l"/>
                <a:tab pos="6210300" algn="r"/>
              </a:tabLst>
            </a:pPr>
            <a:r>
              <a:rPr lang="en-US" altLang="ja-JP" sz="1600" b="1" u="sng" kern="1400" dirty="0">
                <a:solidFill>
                  <a:srgbClr val="000000"/>
                </a:solidFill>
                <a:effectLst/>
                <a:latin typeface="Arial" panose="020B0604020202020204" pitchFamily="34" charset="0"/>
                <a:ea typeface="Arial" panose="020B0604020202020204" pitchFamily="34" charset="0"/>
              </a:rPr>
              <a:t>2.	Operations</a:t>
            </a:r>
            <a:endParaRPr lang="ja-JP" altLang="ja-JP" sz="1600" b="1" u="sng"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2.1 TSP Facility</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 Operational Tools and Procedures</a:t>
            </a:r>
            <a:endParaRPr lang="en-US" altLang="ja-JP" sz="1600" kern="1400" dirty="0">
              <a:solidFill>
                <a:srgbClr val="000000"/>
              </a:solidFill>
              <a:latin typeface="Arial" panose="020B0604020202020204" pitchFamily="34" charset="0"/>
              <a:ea typeface="Arial" panose="020B0604020202020204" pitchFamily="34" charset="0"/>
            </a:endParaRPr>
          </a:p>
          <a:p>
            <a:pPr marL="713105" indent="-535305">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2.2.1 Tsunami Source Detection and Characterization</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2.2.2 Tsunami Wave Observations</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2.2.3 Tsunami Forecasting</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2.2.4 Decision Support</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2.2.5 Product Creation and Dissemination</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2.2.6 Timeline</a:t>
            </a:r>
            <a:endParaRPr lang="ja-JP" altLang="ja-JP" sz="1600" kern="1400" dirty="0">
              <a:solidFill>
                <a:srgbClr val="000000"/>
              </a:solidFill>
              <a:effectLst/>
              <a:latin typeface="Arial" panose="020B0604020202020204" pitchFamily="34" charset="0"/>
              <a:ea typeface="Arial" panose="020B0604020202020204" pitchFamily="34" charset="0"/>
            </a:endParaRPr>
          </a:p>
          <a:p>
            <a:pPr>
              <a:lnSpc>
                <a:spcPts val="1900"/>
              </a:lnSpc>
              <a:tabLst>
                <a:tab pos="270510" algn="l"/>
                <a:tab pos="6210300" algn="r"/>
              </a:tabLst>
            </a:pPr>
            <a:r>
              <a:rPr lang="en-US" altLang="ja-JP" sz="1600" b="1" u="sng" kern="1400" dirty="0">
                <a:solidFill>
                  <a:srgbClr val="000000"/>
                </a:solidFill>
                <a:effectLst/>
                <a:latin typeface="Arial" panose="020B0604020202020204" pitchFamily="34" charset="0"/>
                <a:ea typeface="Arial" panose="020B0604020202020204" pitchFamily="34" charset="0"/>
              </a:rPr>
              <a:t>3.	Products</a:t>
            </a:r>
            <a:endParaRPr lang="ja-JP" altLang="ja-JP" sz="1600" b="1" u="sng"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3.1 Product Types and Criteria</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3.1.1 Informational</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3.1.2 Threat</a:t>
            </a: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 Product Content</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3.2.1 Text Products</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358775">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3.2.1.1  Earthquake Information</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358775">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3.2.1.2  Tsunamigenic Potential</a:t>
            </a:r>
            <a:endParaRPr lang="ja-JP" altLang="ja-JP" sz="1600" kern="1400" dirty="0">
              <a:solidFill>
                <a:srgbClr val="000000"/>
              </a:solidFill>
              <a:effectLst/>
              <a:latin typeface="Arial" panose="020B0604020202020204" pitchFamily="34" charset="0"/>
              <a:ea typeface="Arial" panose="020B0604020202020204" pitchFamily="34" charset="0"/>
            </a:endParaRPr>
          </a:p>
          <a:p>
            <a:pPr marL="1069975" indent="-711200">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3.2.1.3  Tsunami Estimated Amplitude and Arrival Time</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358775">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3.2.1.4  Tsunami Observation</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3.2.2 Graphical Products</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358775">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3.2.2.1  Tsunami Travel Time Map</a:t>
            </a:r>
            <a:endParaRPr lang="ja-JP" altLang="ja-JP" sz="1600" kern="1400" dirty="0">
              <a:solidFill>
                <a:srgbClr val="000000"/>
              </a:solidFill>
              <a:effectLst/>
              <a:latin typeface="Arial" panose="020B0604020202020204" pitchFamily="34" charset="0"/>
              <a:ea typeface="Arial" panose="020B0604020202020204" pitchFamily="34" charset="0"/>
            </a:endParaRPr>
          </a:p>
          <a:p>
            <a:pPr marL="1069975" indent="-711200">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3.2.2.2  Coastal Tsunami Amplitude Forecast Map</a:t>
            </a:r>
            <a:endParaRPr lang="ja-JP" altLang="ja-JP" sz="1600" kern="1400" dirty="0">
              <a:solidFill>
                <a:srgbClr val="000000"/>
              </a:solidFill>
              <a:effectLst/>
              <a:latin typeface="Arial" panose="020B0604020202020204" pitchFamily="34" charset="0"/>
              <a:ea typeface="Arial" panose="020B0604020202020204" pitchFamily="34" charset="0"/>
            </a:endParaRPr>
          </a:p>
          <a:p>
            <a:pPr marL="1069975" indent="-711200">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3.2.2.3  Deep-Ocean Tsunami Amplitude Forecast Map</a:t>
            </a:r>
            <a:endParaRPr lang="ja-JP" altLang="ja-JP" sz="1600" kern="1400" dirty="0">
              <a:solidFill>
                <a:srgbClr val="000000"/>
              </a:solidFill>
              <a:effectLst/>
              <a:latin typeface="Arial" panose="020B0604020202020204" pitchFamily="34" charset="0"/>
              <a:ea typeface="Arial" panose="020B0604020202020204" pitchFamily="34" charset="0"/>
            </a:endParaRPr>
          </a:p>
          <a:p>
            <a:pPr>
              <a:lnSpc>
                <a:spcPts val="1900"/>
              </a:lnSpc>
              <a:tabLst>
                <a:tab pos="270510" algn="l"/>
                <a:tab pos="6210300" algn="r"/>
              </a:tabLst>
            </a:pPr>
            <a:r>
              <a:rPr lang="en-US" altLang="ja-JP" sz="1600" b="1" u="sng" kern="1400" dirty="0">
                <a:solidFill>
                  <a:srgbClr val="000000"/>
                </a:solidFill>
                <a:effectLst/>
                <a:latin typeface="Arial" panose="020B0604020202020204" pitchFamily="34" charset="0"/>
                <a:ea typeface="Arial" panose="020B0604020202020204" pitchFamily="34" charset="0"/>
              </a:rPr>
              <a:t>4.	Dissemination</a:t>
            </a:r>
            <a:endParaRPr lang="ja-JP" altLang="ja-JP" sz="1600" b="1" u="sng"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4.1 Methodologies</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4.1.1 Products</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269240">
              <a:lnSpc>
                <a:spcPts val="1900"/>
              </a:lnSpc>
              <a:tabLst>
                <a:tab pos="270510" algn="l"/>
                <a:tab pos="6210300" algn="r"/>
                <a:tab pos="63055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4.1.2 Customer Decision Support</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4.2 Communication Testing</a:t>
            </a:r>
            <a:endParaRPr lang="ja-JP" altLang="ja-JP" sz="1600" kern="1400" dirty="0">
              <a:solidFill>
                <a:srgbClr val="000000"/>
              </a:solidFill>
              <a:effectLst/>
              <a:latin typeface="Arial" panose="020B0604020202020204" pitchFamily="34" charset="0"/>
              <a:ea typeface="Arial" panose="020B0604020202020204" pitchFamily="34" charset="0"/>
            </a:endParaRPr>
          </a:p>
          <a:p>
            <a:pPr indent="179070">
              <a:lnSpc>
                <a:spcPts val="1900"/>
              </a:lnSpc>
              <a:tabLst>
                <a:tab pos="270510" algn="l"/>
                <a:tab pos="6210300" algn="r"/>
                <a:tab pos="450215"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4.3 Contact Information</a:t>
            </a:r>
            <a:endParaRPr lang="ja-JP" altLang="ja-JP" sz="1600" kern="1400" dirty="0">
              <a:solidFill>
                <a:srgbClr val="000000"/>
              </a:solidFill>
              <a:effectLst/>
              <a:latin typeface="Arial" panose="020B0604020202020204" pitchFamily="34" charset="0"/>
              <a:ea typeface="Arial" panose="020B0604020202020204" pitchFamily="34" charset="0"/>
            </a:endParaRPr>
          </a:p>
          <a:p>
            <a:pPr>
              <a:lnSpc>
                <a:spcPts val="1900"/>
              </a:lnSpc>
              <a:tabLst>
                <a:tab pos="270510" algn="l"/>
                <a:tab pos="6210300" algn="r"/>
              </a:tabLst>
            </a:pPr>
            <a:r>
              <a:rPr lang="en-US" altLang="ja-JP" sz="1600" kern="1400" dirty="0">
                <a:solidFill>
                  <a:srgbClr val="000000"/>
                </a:solidFill>
                <a:effectLst/>
                <a:latin typeface="Arial" panose="020B0604020202020204" pitchFamily="34" charset="0"/>
                <a:ea typeface="Arial" panose="020B0604020202020204" pitchFamily="34" charset="0"/>
              </a:rPr>
              <a:t>REFERENCES</a:t>
            </a:r>
            <a:endParaRPr lang="ja-JP" altLang="ja-JP" sz="1600" kern="1400" dirty="0">
              <a:solidFill>
                <a:srgbClr val="000000"/>
              </a:solidFill>
              <a:effectLst/>
              <a:latin typeface="Arial" panose="020B0604020202020204" pitchFamily="34" charset="0"/>
              <a:ea typeface="Arial" panose="020B0604020202020204" pitchFamily="34" charset="0"/>
            </a:endParaRPr>
          </a:p>
          <a:p>
            <a:pPr>
              <a:lnSpc>
                <a:spcPts val="1900"/>
              </a:lnSpc>
              <a:tabLst>
                <a:tab pos="270510" algn="l"/>
                <a:tab pos="6210300" algn="r"/>
              </a:tabLst>
            </a:pPr>
            <a:r>
              <a:rPr lang="en-US" altLang="ja-JP" sz="1600" b="1" kern="1400" dirty="0">
                <a:solidFill>
                  <a:srgbClr val="000000"/>
                </a:solidFill>
                <a:effectLst/>
                <a:latin typeface="Arial" panose="020B0604020202020204" pitchFamily="34" charset="0"/>
                <a:ea typeface="Arial" panose="020B0604020202020204" pitchFamily="34" charset="0"/>
              </a:rPr>
              <a:t>ANNEXES</a:t>
            </a:r>
            <a:endParaRPr lang="ja-JP" altLang="ja-JP" sz="1600" b="1" kern="1400" dirty="0">
              <a:solidFill>
                <a:srgbClr val="000000"/>
              </a:solidFill>
              <a:effectLst/>
              <a:latin typeface="Arial" panose="020B0604020202020204" pitchFamily="34" charset="0"/>
              <a:ea typeface="Arial" panose="020B0604020202020204" pitchFamily="34" charset="0"/>
            </a:endParaRPr>
          </a:p>
          <a:p>
            <a:pPr indent="89535">
              <a:lnSpc>
                <a:spcPts val="1900"/>
              </a:lnSpc>
              <a:tabLst>
                <a:tab pos="270510" algn="l"/>
                <a:tab pos="6210300" algn="r"/>
              </a:tabLst>
            </a:pPr>
            <a:r>
              <a:rPr lang="en-US" altLang="ja-JP" sz="1600" b="1" kern="1400" dirty="0">
                <a:solidFill>
                  <a:srgbClr val="000000"/>
                </a:solidFill>
                <a:effectLst/>
                <a:latin typeface="Arial" panose="020B0604020202020204" pitchFamily="34" charset="0"/>
                <a:ea typeface="Arial" panose="020B0604020202020204" pitchFamily="34" charset="0"/>
              </a:rPr>
              <a:t>I.	  Example Products</a:t>
            </a:r>
            <a:endParaRPr lang="ja-JP" altLang="ja-JP" sz="1600" b="1" kern="1400" dirty="0">
              <a:solidFill>
                <a:srgbClr val="000000"/>
              </a:solidFill>
              <a:effectLst/>
              <a:latin typeface="Arial" panose="020B0604020202020204" pitchFamily="34" charset="0"/>
              <a:ea typeface="Arial" panose="020B0604020202020204" pitchFamily="34" charset="0"/>
            </a:endParaRPr>
          </a:p>
          <a:p>
            <a:pPr indent="89535">
              <a:lnSpc>
                <a:spcPts val="1900"/>
              </a:lnSpc>
              <a:tabLst>
                <a:tab pos="270510" algn="l"/>
                <a:tab pos="6210300" algn="r"/>
              </a:tabLst>
            </a:pPr>
            <a:r>
              <a:rPr lang="en-US" altLang="ja-JP" sz="1600" b="1" kern="1400" dirty="0">
                <a:solidFill>
                  <a:srgbClr val="000000"/>
                </a:solidFill>
                <a:effectLst/>
                <a:latin typeface="Arial" panose="020B0604020202020204" pitchFamily="34" charset="0"/>
                <a:ea typeface="Arial" panose="020B0604020202020204" pitchFamily="34" charset="0"/>
              </a:rPr>
              <a:t>II.	  Forecast Points (FPs)</a:t>
            </a:r>
            <a:endParaRPr lang="ja-JP" altLang="ja-JP" sz="1600" b="1" kern="1400" dirty="0">
              <a:solidFill>
                <a:srgbClr val="000000"/>
              </a:solidFill>
              <a:effectLst/>
              <a:latin typeface="Arial" panose="020B0604020202020204" pitchFamily="34" charset="0"/>
              <a:ea typeface="Arial" panose="020B0604020202020204" pitchFamily="34" charset="0"/>
            </a:endParaRPr>
          </a:p>
          <a:p>
            <a:pPr indent="89535">
              <a:lnSpc>
                <a:spcPts val="1900"/>
              </a:lnSpc>
              <a:tabLst>
                <a:tab pos="270510" algn="l"/>
                <a:tab pos="6210300" algn="r"/>
              </a:tabLst>
            </a:pPr>
            <a:r>
              <a:rPr lang="en-US" altLang="ja-JP" sz="1600" b="1" kern="1400" dirty="0">
                <a:solidFill>
                  <a:srgbClr val="000000"/>
                </a:solidFill>
                <a:effectLst/>
                <a:latin typeface="Arial" panose="020B0604020202020204" pitchFamily="34" charset="0"/>
                <a:ea typeface="Arial" panose="020B0604020202020204" pitchFamily="34" charset="0"/>
              </a:rPr>
              <a:t>III. Observation Sites</a:t>
            </a:r>
            <a:endParaRPr lang="ja-JP" altLang="ja-JP" sz="1600" b="1" kern="1400" dirty="0">
              <a:solidFill>
                <a:srgbClr val="000000"/>
              </a:solidFill>
              <a:effectLst/>
              <a:latin typeface="Arial" panose="020B0604020202020204" pitchFamily="34" charset="0"/>
              <a:ea typeface="Arial" panose="020B0604020202020204" pitchFamily="34" charset="0"/>
            </a:endParaRPr>
          </a:p>
          <a:p>
            <a:pPr indent="89535">
              <a:lnSpc>
                <a:spcPts val="1900"/>
              </a:lnSpc>
              <a:tabLst>
                <a:tab pos="270510" algn="l"/>
                <a:tab pos="6210300" algn="r"/>
              </a:tabLst>
            </a:pPr>
            <a:r>
              <a:rPr lang="en-US" altLang="ja-JP" sz="1600" b="1" kern="1400" dirty="0">
                <a:solidFill>
                  <a:srgbClr val="000000"/>
                </a:solidFill>
                <a:effectLst/>
                <a:latin typeface="Arial" panose="020B0604020202020204" pitchFamily="34" charset="0"/>
                <a:ea typeface="Arial" panose="020B0604020202020204" pitchFamily="34" charset="0"/>
              </a:rPr>
              <a:t>IV. Defined Coastal Points</a:t>
            </a:r>
            <a:endParaRPr lang="ja-JP" altLang="ja-JP" sz="1600" b="1" kern="1400" dirty="0">
              <a:solidFill>
                <a:srgbClr val="000000"/>
              </a:solidFill>
              <a:effectLst/>
              <a:latin typeface="Arial" panose="020B0604020202020204" pitchFamily="34" charset="0"/>
              <a:ea typeface="Arial" panose="020B0604020202020204" pitchFamily="34" charset="0"/>
            </a:endParaRPr>
          </a:p>
        </p:txBody>
      </p:sp>
      <p:cxnSp>
        <p:nvCxnSpPr>
          <p:cNvPr id="7" name="直線コネクタ 6"/>
          <p:cNvCxnSpPr/>
          <p:nvPr/>
        </p:nvCxnSpPr>
        <p:spPr>
          <a:xfrm>
            <a:off x="4513813" y="1270861"/>
            <a:ext cx="0" cy="5360527"/>
          </a:xfrm>
          <a:prstGeom prst="line">
            <a:avLst/>
          </a:prstGeom>
          <a:ln>
            <a:prstDash val="sysDot"/>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
          <p:cNvSpPr>
            <a:spLocks noChangeArrowheads="1"/>
          </p:cNvSpPr>
          <p:nvPr/>
        </p:nvSpPr>
        <p:spPr bwMode="auto">
          <a:xfrm>
            <a:off x="0" y="0"/>
            <a:ext cx="9144000" cy="504498"/>
          </a:xfrm>
          <a:prstGeom prst="rect">
            <a:avLst/>
          </a:prstGeom>
          <a:solidFill>
            <a:schemeClr val="tx2"/>
          </a:solid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endParaRPr kumimoji="1" lang="en-US" altLang="ja-JP" sz="2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charset="-128"/>
              <a:cs typeface="+mn-cs"/>
              <a:sym typeface="Calibri" panose="020F0502020204030204" pitchFamily="34" charset="0"/>
            </a:endParaRPr>
          </a:p>
        </p:txBody>
      </p:sp>
      <p:pic>
        <p:nvPicPr>
          <p:cNvPr id="4" name="図 3"/>
          <p:cNvPicPr>
            <a:picLocks noChangeAspect="1"/>
          </p:cNvPicPr>
          <p:nvPr/>
        </p:nvPicPr>
        <p:blipFill>
          <a:blip r:embed="rId3"/>
          <a:stretch>
            <a:fillRect/>
          </a:stretch>
        </p:blipFill>
        <p:spPr>
          <a:xfrm>
            <a:off x="8079475" y="0"/>
            <a:ext cx="1064525" cy="432295"/>
          </a:xfrm>
          <a:prstGeom prst="rect">
            <a:avLst/>
          </a:prstGeom>
        </p:spPr>
      </p:pic>
      <p:sp>
        <p:nvSpPr>
          <p:cNvPr id="5" name="正方形/長方形 1"/>
          <p:cNvSpPr>
            <a:spLocks noChangeArrowheads="1"/>
          </p:cNvSpPr>
          <p:nvPr/>
        </p:nvSpPr>
        <p:spPr bwMode="auto">
          <a:xfrm>
            <a:off x="-1" y="0"/>
            <a:ext cx="8068101" cy="504498"/>
          </a:xfrm>
          <a:prstGeom prst="rect">
            <a:avLst/>
          </a:prstGeom>
          <a:no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ja-JP" sz="2400" dirty="0">
                <a:solidFill>
                  <a:srgbClr val="FFFFFF"/>
                </a:solidFill>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rPr>
              <a:t>Modification points of the revised NWPTAC User’s Guide</a:t>
            </a:r>
            <a:endParaRPr kumimoji="1" lang="en-US" altLang="ja-JP" sz="2400" b="0" i="0" u="none" strike="noStrike" kern="1200" cap="none" spc="0" normalizeH="0" baseline="0" noProof="0" dirty="0">
              <a:ln>
                <a:noFill/>
              </a:ln>
              <a:solidFill>
                <a:srgbClr val="FFFFFF"/>
              </a:solidFill>
              <a:effectLst/>
              <a:uLnTx/>
              <a:uFillTx/>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endParaRPr>
          </a:p>
        </p:txBody>
      </p:sp>
      <p:pic>
        <p:nvPicPr>
          <p:cNvPr id="2" name="図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1562" y="2776303"/>
            <a:ext cx="2386020" cy="2588141"/>
          </a:xfrm>
          <a:prstGeom prst="rect">
            <a:avLst/>
          </a:prstGeom>
        </p:spPr>
      </p:pic>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20691" y="2791026"/>
            <a:ext cx="1973643" cy="2087758"/>
          </a:xfrm>
          <a:prstGeom prst="rect">
            <a:avLst/>
          </a:prstGeom>
        </p:spPr>
      </p:pic>
      <p:pic>
        <p:nvPicPr>
          <p:cNvPr id="7" name="図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55421" y="4992903"/>
            <a:ext cx="3471129" cy="1729314"/>
          </a:xfrm>
          <a:prstGeom prst="rect">
            <a:avLst/>
          </a:prstGeom>
        </p:spPr>
      </p:pic>
      <p:sp>
        <p:nvSpPr>
          <p:cNvPr id="8" name="テキスト ボックス 3"/>
          <p:cNvSpPr txBox="1">
            <a:spLocks noChangeArrowheads="1"/>
          </p:cNvSpPr>
          <p:nvPr/>
        </p:nvSpPr>
        <p:spPr bwMode="auto">
          <a:xfrm>
            <a:off x="177421" y="533110"/>
            <a:ext cx="8925636" cy="19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0" b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342900" indent="-342900">
              <a:spcBef>
                <a:spcPct val="0"/>
              </a:spcBef>
              <a:buFont typeface="Wingdings" panose="05000000000000000000" pitchFamily="2" charset="2"/>
              <a:buChar char="Ø"/>
              <a:defRPr/>
            </a:pPr>
            <a:r>
              <a:rPr lang="en-US" sz="2000" dirty="0">
                <a:latin typeface="Times New Roman" panose="02020603050405020304" pitchFamily="18" charset="0"/>
                <a:ea typeface="ＭＳ Ｐゴシック" panose="020B0600070205080204" charset="-128"/>
                <a:cs typeface="Times New Roman" panose="02020603050405020304" pitchFamily="18" charset="0"/>
              </a:rPr>
              <a:t>A description of how to determine the seismic elements of earthquakes </a:t>
            </a:r>
            <a:r>
              <a:rPr lang="en-US" altLang="ja-JP" sz="2000" dirty="0">
                <a:effectLst/>
                <a:latin typeface="Times New Roman" panose="02020603050405020304" pitchFamily="18" charset="0"/>
                <a:ea typeface="Arial" panose="020B0604020202020204" pitchFamily="34" charset="0"/>
                <a:cs typeface="Times New Roman" panose="02020603050405020304" pitchFamily="18" charset="0"/>
              </a:rPr>
              <a:t>within NWPTAC’s AER and </a:t>
            </a:r>
            <a:r>
              <a:rPr lang="en-US" altLang="ja-JP" sz="2000" dirty="0" err="1">
                <a:effectLst/>
                <a:latin typeface="Times New Roman" panose="02020603050405020304" pitchFamily="18" charset="0"/>
                <a:ea typeface="Arial" panose="020B0604020202020204" pitchFamily="34" charset="0"/>
                <a:cs typeface="Times New Roman" panose="02020603050405020304" pitchFamily="18" charset="0"/>
              </a:rPr>
              <a:t>teleseismic</a:t>
            </a:r>
            <a:r>
              <a:rPr lang="en-US" altLang="ja-JP" sz="2000" dirty="0">
                <a:effectLst/>
                <a:latin typeface="Times New Roman" panose="02020603050405020304" pitchFamily="18" charset="0"/>
                <a:ea typeface="Arial" panose="020B0604020202020204" pitchFamily="34" charset="0"/>
                <a:cs typeface="Times New Roman" panose="02020603050405020304" pitchFamily="18" charset="0"/>
              </a:rPr>
              <a:t> earthquake</a:t>
            </a:r>
            <a:r>
              <a:rPr lang="en-US" sz="2000" dirty="0">
                <a:latin typeface="Times New Roman" panose="02020603050405020304" pitchFamily="18" charset="0"/>
                <a:ea typeface="ＭＳ Ｐゴシック" panose="020B0600070205080204" charset="-128"/>
                <a:cs typeface="Times New Roman" panose="02020603050405020304" pitchFamily="18" charset="0"/>
              </a:rPr>
              <a:t> has been added to the sub-chapter of “</a:t>
            </a:r>
            <a:r>
              <a:rPr lang="en-US" altLang="ja-JP" sz="2000" dirty="0">
                <a:latin typeface="Times New Roman" panose="02020603050405020304" pitchFamily="18" charset="0"/>
                <a:ea typeface="ＭＳ Ｐゴシック" panose="020B0600070205080204" charset="-128"/>
                <a:cs typeface="Times New Roman" panose="02020603050405020304" pitchFamily="18" charset="0"/>
              </a:rPr>
              <a:t>Tsunami source detection and characterization</a:t>
            </a:r>
            <a:r>
              <a:rPr lang="en-US" sz="2000" dirty="0">
                <a:latin typeface="Times New Roman" panose="02020603050405020304" pitchFamily="18" charset="0"/>
                <a:ea typeface="ＭＳ Ｐゴシック" panose="020B0600070205080204" charset="-128"/>
                <a:cs typeface="Times New Roman" panose="02020603050405020304" pitchFamily="18" charset="0"/>
              </a:rPr>
              <a:t>“.</a:t>
            </a:r>
          </a:p>
          <a:p>
            <a:pPr marL="342900" indent="-342900">
              <a:spcBef>
                <a:spcPct val="0"/>
              </a:spcBef>
              <a:buFont typeface="Wingdings" panose="05000000000000000000" pitchFamily="2" charset="2"/>
              <a:buChar char="Ø"/>
              <a:defRPr/>
            </a:pPr>
            <a:r>
              <a:rPr lang="en-US" sz="2000" dirty="0">
                <a:latin typeface="Times New Roman" panose="02020603050405020304" pitchFamily="18" charset="0"/>
                <a:ea typeface="ＭＳ Ｐゴシック" panose="020B0600070205080204" charset="-128"/>
                <a:cs typeface="Times New Roman" panose="02020603050405020304" pitchFamily="18" charset="0"/>
              </a:rPr>
              <a:t>Maps in seismic and sea-level stations used by NWPTAC have been added to “Tsunami Source Detection and Characterization” and “Tsunami Wave Observation”.</a:t>
            </a:r>
            <a:endParaRPr lang="en-US" altLang="ja-JP" sz="2000" dirty="0">
              <a:latin typeface="Times New Roman" panose="02020603050405020304" pitchFamily="18" charset="0"/>
              <a:ea typeface="ＭＳ Ｐゴシック" panose="020B0600070205080204" charset="-128"/>
              <a:cs typeface="Times New Roman" panose="02020603050405020304" pitchFamily="18" charset="0"/>
            </a:endParaRPr>
          </a:p>
        </p:txBody>
      </p:sp>
      <p:pic>
        <p:nvPicPr>
          <p:cNvPr id="13" name="図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57244" y="2871350"/>
            <a:ext cx="2636470" cy="2416992"/>
          </a:xfrm>
          <a:prstGeom prst="rect">
            <a:avLst/>
          </a:prstGeom>
        </p:spPr>
      </p:pic>
      <p:sp>
        <p:nvSpPr>
          <p:cNvPr id="9" name="テキスト ボックス 8"/>
          <p:cNvSpPr txBox="1"/>
          <p:nvPr/>
        </p:nvSpPr>
        <p:spPr>
          <a:xfrm>
            <a:off x="228587" y="5344882"/>
            <a:ext cx="2113560" cy="5622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1300480" rtl="0" eaLnBrk="1" fontAlgn="auto" latinLnBrk="0" hangingPunct="0">
              <a:lnSpc>
                <a:spcPct val="100000"/>
              </a:lnSpc>
              <a:spcBef>
                <a:spcPts val="0"/>
              </a:spcBef>
              <a:spcAft>
                <a:spcPts val="0"/>
              </a:spcAft>
              <a:buClrTx/>
              <a:buSzTx/>
              <a:buFontTx/>
              <a:buNone/>
              <a:defRPr/>
            </a:pPr>
            <a:r>
              <a:rPr lang="en-US" altLang="ja-JP" sz="1400" dirty="0">
                <a:effectLst/>
                <a:latin typeface="Arial" panose="020B0604020202020204" pitchFamily="34" charset="0"/>
                <a:ea typeface="Arial" panose="020B0604020202020204" pitchFamily="34" charset="0"/>
                <a:cs typeface="Arial" panose="020B0604020202020204" pitchFamily="34" charset="0"/>
              </a:rPr>
              <a:t>NWPTAC’s  AER and buffer zones</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sp>
        <p:nvSpPr>
          <p:cNvPr id="10" name="テキスト ボックス 9"/>
          <p:cNvSpPr txBox="1"/>
          <p:nvPr/>
        </p:nvSpPr>
        <p:spPr>
          <a:xfrm>
            <a:off x="4808609" y="3042841"/>
            <a:ext cx="1367602" cy="18548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1300480" rtl="0" eaLnBrk="1" fontAlgn="auto" latinLnBrk="0" hangingPunct="0">
              <a:lnSpc>
                <a:spcPct val="100000"/>
              </a:lnSpc>
              <a:spcBef>
                <a:spcPts val="0"/>
              </a:spcBef>
              <a:spcAft>
                <a:spcPts val="0"/>
              </a:spcAft>
              <a:buClrTx/>
              <a:buSzTx/>
              <a:buFontTx/>
              <a:buNone/>
              <a:defRPr/>
            </a:pPr>
            <a:r>
              <a:rPr lang="en-US" altLang="ja-JP" sz="1400" dirty="0">
                <a:effectLst/>
                <a:latin typeface="Arial" panose="020B0604020202020204" pitchFamily="34" charset="0"/>
                <a:ea typeface="Arial" panose="020B0604020202020204" pitchFamily="34" charset="0"/>
                <a:cs typeface="Arial" panose="020B0604020202020204" pitchFamily="34" charset="0"/>
              </a:rPr>
              <a:t>Seismic stations used by NWPTAC by earthquakes within its AER (left) and in </a:t>
            </a:r>
            <a:r>
              <a:rPr lang="en-US" altLang="ja-JP" sz="1400" dirty="0" err="1">
                <a:effectLst/>
                <a:latin typeface="Arial" panose="020B0604020202020204" pitchFamily="34" charset="0"/>
                <a:ea typeface="Arial" panose="020B0604020202020204" pitchFamily="34" charset="0"/>
                <a:cs typeface="Arial" panose="020B0604020202020204" pitchFamily="34" charset="0"/>
              </a:rPr>
              <a:t>teleseismic</a:t>
            </a:r>
            <a:r>
              <a:rPr lang="en-US" altLang="ja-JP" sz="1400" dirty="0">
                <a:effectLst/>
                <a:latin typeface="Arial" panose="020B0604020202020204" pitchFamily="34" charset="0"/>
                <a:ea typeface="Arial" panose="020B0604020202020204" pitchFamily="34" charset="0"/>
                <a:cs typeface="Arial" panose="020B0604020202020204" pitchFamily="34" charset="0"/>
              </a:rPr>
              <a:t> event (bottom) </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sp>
        <p:nvSpPr>
          <p:cNvPr id="11" name="テキスト ボックス 10"/>
          <p:cNvSpPr txBox="1"/>
          <p:nvPr/>
        </p:nvSpPr>
        <p:spPr>
          <a:xfrm>
            <a:off x="6581261" y="5296757"/>
            <a:ext cx="2402317" cy="5622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1300480" rtl="0" eaLnBrk="1" fontAlgn="auto" latinLnBrk="0" hangingPunct="0">
              <a:lnSpc>
                <a:spcPct val="100000"/>
              </a:lnSpc>
              <a:spcBef>
                <a:spcPts val="0"/>
              </a:spcBef>
              <a:spcAft>
                <a:spcPts val="0"/>
              </a:spcAft>
              <a:buClrTx/>
              <a:buSzTx/>
              <a:buFontTx/>
              <a:buNone/>
              <a:defRPr/>
            </a:pPr>
            <a:r>
              <a:rPr lang="en-US" altLang="ja-JP" sz="1400" dirty="0">
                <a:effectLst/>
                <a:latin typeface="Arial" panose="020B0604020202020204" pitchFamily="34" charset="0"/>
                <a:ea typeface="Arial" panose="020B0604020202020204" pitchFamily="34" charset="0"/>
                <a:cs typeface="Arial" panose="020B0604020202020204" pitchFamily="34" charset="0"/>
              </a:rPr>
              <a:t>Sea-level stations used by NWPTAC</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
          <p:cNvSpPr>
            <a:spLocks noChangeArrowheads="1"/>
          </p:cNvSpPr>
          <p:nvPr/>
        </p:nvSpPr>
        <p:spPr bwMode="auto">
          <a:xfrm>
            <a:off x="0" y="0"/>
            <a:ext cx="9144000" cy="504498"/>
          </a:xfrm>
          <a:prstGeom prst="rect">
            <a:avLst/>
          </a:prstGeom>
          <a:solidFill>
            <a:schemeClr val="tx2"/>
          </a:solid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endParaRPr kumimoji="1" lang="en-US" altLang="ja-JP" sz="2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charset="-128"/>
              <a:cs typeface="+mn-cs"/>
              <a:sym typeface="Calibri" panose="020F0502020204030204" pitchFamily="34" charset="0"/>
            </a:endParaRPr>
          </a:p>
        </p:txBody>
      </p:sp>
      <p:pic>
        <p:nvPicPr>
          <p:cNvPr id="4" name="図 3"/>
          <p:cNvPicPr>
            <a:picLocks noChangeAspect="1"/>
          </p:cNvPicPr>
          <p:nvPr/>
        </p:nvPicPr>
        <p:blipFill>
          <a:blip r:embed="rId3"/>
          <a:stretch>
            <a:fillRect/>
          </a:stretch>
        </p:blipFill>
        <p:spPr>
          <a:xfrm>
            <a:off x="8079475" y="0"/>
            <a:ext cx="1064525" cy="432295"/>
          </a:xfrm>
          <a:prstGeom prst="rect">
            <a:avLst/>
          </a:prstGeom>
        </p:spPr>
      </p:pic>
      <p:sp>
        <p:nvSpPr>
          <p:cNvPr id="5" name="正方形/長方形 1"/>
          <p:cNvSpPr>
            <a:spLocks noChangeArrowheads="1"/>
          </p:cNvSpPr>
          <p:nvPr/>
        </p:nvSpPr>
        <p:spPr bwMode="auto">
          <a:xfrm>
            <a:off x="-1" y="0"/>
            <a:ext cx="8068101" cy="504498"/>
          </a:xfrm>
          <a:prstGeom prst="rect">
            <a:avLst/>
          </a:prstGeom>
          <a:no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ja-JP" sz="2400" dirty="0">
                <a:solidFill>
                  <a:srgbClr val="FFFFFF"/>
                </a:solidFill>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rPr>
              <a:t>Modification points of the revised NWPTAC User’s Guide</a:t>
            </a:r>
            <a:endParaRPr kumimoji="1" lang="en-US" altLang="ja-JP" sz="2400" b="0" i="0" u="none" strike="noStrike" kern="1200" cap="none" spc="0" normalizeH="0" baseline="0" noProof="0" dirty="0">
              <a:ln>
                <a:noFill/>
              </a:ln>
              <a:solidFill>
                <a:srgbClr val="FFFFFF"/>
              </a:solidFill>
              <a:effectLst/>
              <a:uLnTx/>
              <a:uFillTx/>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endParaRPr>
          </a:p>
        </p:txBody>
      </p:sp>
      <p:sp>
        <p:nvSpPr>
          <p:cNvPr id="8" name="テキスト ボックス 3"/>
          <p:cNvSpPr txBox="1">
            <a:spLocks noChangeArrowheads="1"/>
          </p:cNvSpPr>
          <p:nvPr/>
        </p:nvSpPr>
        <p:spPr bwMode="auto">
          <a:xfrm>
            <a:off x="64167" y="553322"/>
            <a:ext cx="8967537" cy="1303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0" b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342900" indent="-342900">
              <a:spcBef>
                <a:spcPct val="0"/>
              </a:spcBef>
              <a:buFont typeface="Wingdings" panose="05000000000000000000" pitchFamily="2" charset="2"/>
              <a:buChar char="Ø"/>
              <a:defRPr/>
            </a:pPr>
            <a:r>
              <a:rPr lang="en-US" altLang="ja-JP" sz="2000" dirty="0">
                <a:latin typeface="Times New Roman" panose="02020603050405020304" pitchFamily="18" charset="0"/>
                <a:ea typeface="ＭＳ Ｐゴシック" panose="020B0600070205080204" charset="-128"/>
                <a:cs typeface="Times New Roman" panose="02020603050405020304" pitchFamily="18" charset="0"/>
              </a:rPr>
              <a:t>Operation, creation, and dissemination have been added to the chapter of “Operations“.</a:t>
            </a:r>
          </a:p>
          <a:p>
            <a:pPr marL="342900" indent="-342900">
              <a:spcBef>
                <a:spcPct val="0"/>
              </a:spcBef>
              <a:buFont typeface="Wingdings" panose="05000000000000000000" pitchFamily="2" charset="2"/>
              <a:buChar char="Ø"/>
              <a:defRPr/>
            </a:pPr>
            <a:r>
              <a:rPr lang="en-US" altLang="ja-JP" sz="2000" dirty="0">
                <a:latin typeface="Times New Roman" panose="02020603050405020304" pitchFamily="18" charset="0"/>
                <a:ea typeface="ＭＳ Ｐゴシック" panose="020B0600070205080204" charset="-128"/>
                <a:cs typeface="Times New Roman" panose="02020603050405020304" pitchFamily="18" charset="0"/>
              </a:rPr>
              <a:t>Locations of forecast points and </a:t>
            </a:r>
            <a:r>
              <a:rPr lang="en-US" altLang="ja-JP" sz="1800" dirty="0">
                <a:effectLst/>
                <a:latin typeface="Times New Roman" panose="02020603050405020304" pitchFamily="18" charset="0"/>
                <a:ea typeface="游明朝" panose="02020400000000000000" pitchFamily="18" charset="-128"/>
                <a:cs typeface="Times New Roman" panose="02020603050405020304" pitchFamily="18" charset="0"/>
              </a:rPr>
              <a:t>coastal points providing </a:t>
            </a:r>
            <a:r>
              <a:rPr lang="en-US" altLang="ja-JP" sz="1800" dirty="0">
                <a:latin typeface="Times New Roman" panose="02020603050405020304" pitchFamily="18" charset="0"/>
                <a:ea typeface="游明朝" panose="02020400000000000000" pitchFamily="18" charset="-128"/>
                <a:cs typeface="Times New Roman" panose="02020603050405020304" pitchFamily="18" charset="0"/>
              </a:rPr>
              <a:t>data </a:t>
            </a:r>
            <a:r>
              <a:rPr lang="en-US" altLang="ja-JP" sz="1800" dirty="0">
                <a:effectLst/>
                <a:latin typeface="Times New Roman" panose="02020603050405020304" pitchFamily="18" charset="0"/>
                <a:ea typeface="游明朝" panose="02020400000000000000" pitchFamily="18" charset="-128"/>
                <a:cs typeface="Times New Roman" panose="02020603050405020304" pitchFamily="18" charset="0"/>
              </a:rPr>
              <a:t>for NWPTA graphical products </a:t>
            </a:r>
            <a:r>
              <a:rPr lang="en-US" altLang="ja-JP" sz="2000" dirty="0">
                <a:latin typeface="Times New Roman" panose="02020603050405020304" pitchFamily="18" charset="0"/>
                <a:ea typeface="ＭＳ Ｐゴシック" panose="020B0600070205080204" charset="-128"/>
                <a:cs typeface="Times New Roman" panose="02020603050405020304" pitchFamily="18" charset="0"/>
              </a:rPr>
              <a:t>has been added to “Annexes”.  </a:t>
            </a:r>
            <a:endParaRPr lang="en-US" sz="2000" dirty="0">
              <a:latin typeface="Times New Roman" panose="02020603050405020304" pitchFamily="18" charset="0"/>
              <a:ea typeface="ＭＳ Ｐゴシック" panose="020B0600070205080204" charset="-128"/>
              <a:cs typeface="Times New Roman" panose="02020603050405020304" pitchFamily="18" charset="0"/>
            </a:endParaRPr>
          </a:p>
        </p:txBody>
      </p:sp>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0576" y="2181727"/>
            <a:ext cx="2331714" cy="2627428"/>
          </a:xfrm>
          <a:prstGeom prst="rect">
            <a:avLst/>
          </a:prstGeom>
          <a:ln w="3175">
            <a:noFill/>
          </a:ln>
        </p:spPr>
      </p:pic>
      <p:pic>
        <p:nvPicPr>
          <p:cNvPr id="14" name="図 13"/>
          <p:cNvPicPr>
            <a:picLocks noChangeAspect="1"/>
          </p:cNvPicPr>
          <p:nvPr/>
        </p:nvPicPr>
        <p:blipFill>
          <a:blip r:embed="rId5"/>
          <a:stretch>
            <a:fillRect/>
          </a:stretch>
        </p:blipFill>
        <p:spPr>
          <a:xfrm>
            <a:off x="4975585" y="4946001"/>
            <a:ext cx="4101087" cy="1656403"/>
          </a:xfrm>
          <a:prstGeom prst="rect">
            <a:avLst/>
          </a:prstGeom>
        </p:spPr>
      </p:pic>
      <p:pic>
        <p:nvPicPr>
          <p:cNvPr id="15" name="図 14"/>
          <p:cNvPicPr>
            <a:picLocks noChangeAspect="1"/>
          </p:cNvPicPr>
          <p:nvPr/>
        </p:nvPicPr>
        <p:blipFill rotWithShape="1">
          <a:blip r:embed="rId6" cstate="print">
            <a:extLst>
              <a:ext uri="{28A0092B-C50C-407E-A947-70E740481C1C}">
                <a14:useLocalDpi xmlns:a14="http://schemas.microsoft.com/office/drawing/2010/main" val="0"/>
              </a:ext>
            </a:extLst>
          </a:blip>
          <a:srcRect t="8638" b="1129"/>
          <a:stretch>
            <a:fillRect/>
          </a:stretch>
        </p:blipFill>
        <p:spPr bwMode="auto">
          <a:xfrm>
            <a:off x="6577263" y="2174408"/>
            <a:ext cx="2423217" cy="2660723"/>
          </a:xfrm>
          <a:prstGeom prst="rect">
            <a:avLst/>
          </a:prstGeom>
          <a:ln w="3175">
            <a:noFill/>
          </a:ln>
        </p:spPr>
      </p:pic>
      <p:sp>
        <p:nvSpPr>
          <p:cNvPr id="2" name="テキスト ボックス 1"/>
          <p:cNvSpPr txBox="1"/>
          <p:nvPr/>
        </p:nvSpPr>
        <p:spPr>
          <a:xfrm>
            <a:off x="212545" y="2136462"/>
            <a:ext cx="990613" cy="56220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1300480" rtl="0" eaLnBrk="1" fontAlgn="auto" latinLnBrk="0" hangingPunct="0">
              <a:lnSpc>
                <a:spcPct val="100000"/>
              </a:lnSpc>
              <a:spcBef>
                <a:spcPts val="0"/>
              </a:spcBef>
              <a:spcAft>
                <a:spcPts val="0"/>
              </a:spcAft>
              <a:buClrTx/>
              <a:buSzTx/>
              <a:buFontTx/>
              <a:buNone/>
              <a:defRPr/>
            </a:pPr>
            <a:r>
              <a:rPr kumimoji="0" lang="en-US" altLang="ja-JP" sz="1400" b="0" i="0" u="sng" strike="noStrike" kern="1200" cap="none" spc="0" normalizeH="0" baseline="0" noProof="0" dirty="0">
                <a:ln>
                  <a:noFill/>
                </a:ln>
                <a:solidFill>
                  <a:srgbClr val="000000"/>
                </a:solidFill>
                <a:uLnTx/>
                <a:uFillTx/>
                <a:latin typeface="Arial" panose="020B0604020202020204" pitchFamily="34" charset="0"/>
                <a:cs typeface="Arial" panose="020B0604020202020204" pitchFamily="34" charset="0"/>
                <a:sym typeface="Roboto"/>
              </a:rPr>
              <a:t>Forecast points</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sp>
        <p:nvSpPr>
          <p:cNvPr id="6" name="テキスト ボックス 5"/>
          <p:cNvSpPr txBox="1"/>
          <p:nvPr/>
        </p:nvSpPr>
        <p:spPr>
          <a:xfrm>
            <a:off x="5145493" y="2176565"/>
            <a:ext cx="1961159" cy="9930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horz" wrap="square" lIns="65023" tIns="65023" rIns="65023" bIns="65023" numCol="1" spcCol="3810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defTabSz="1300480" rtl="0" eaLnBrk="1" fontAlgn="auto" latinLnBrk="0" hangingPunct="0">
              <a:lnSpc>
                <a:spcPct val="100000"/>
              </a:lnSpc>
              <a:spcBef>
                <a:spcPts val="0"/>
              </a:spcBef>
              <a:spcAft>
                <a:spcPts val="0"/>
              </a:spcAft>
              <a:buClrTx/>
              <a:buSzTx/>
              <a:buFontTx/>
              <a:buNone/>
              <a:defRPr/>
            </a:pPr>
            <a:r>
              <a:rPr kumimoji="0" lang="en-US" altLang="ja-JP" sz="1400" u="sng" dirty="0">
                <a:solidFill>
                  <a:srgbClr val="000000"/>
                </a:solidFill>
                <a:latin typeface="Arial" panose="020B0604020202020204" pitchFamily="34" charset="0"/>
                <a:cs typeface="Arial" panose="020B0604020202020204" pitchFamily="34" charset="0"/>
                <a:sym typeface="Roboto"/>
              </a:rPr>
              <a:t>Coastal </a:t>
            </a:r>
            <a:r>
              <a:rPr kumimoji="0" lang="en-US" altLang="ja-JP" sz="1400" b="0" i="0" u="sng" strike="noStrike" kern="1200" cap="none" spc="0" normalizeH="0" baseline="0" noProof="0" dirty="0">
                <a:ln>
                  <a:noFill/>
                </a:ln>
                <a:solidFill>
                  <a:srgbClr val="000000"/>
                </a:solidFill>
                <a:uLnTx/>
                <a:uFillTx/>
                <a:latin typeface="Arial" panose="020B0604020202020204" pitchFamily="34" charset="0"/>
                <a:cs typeface="Arial" panose="020B0604020202020204" pitchFamily="34" charset="0"/>
                <a:sym typeface="Roboto"/>
              </a:rPr>
              <a:t>points providing data for NWPTA graphical products </a:t>
            </a:r>
            <a:endParaRPr kumimoji="0" lang="en-US" altLang="ja-JP" sz="1400" b="0" i="0" u="sng"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sym typeface="Roboto"/>
            </a:endParaRPr>
          </a:p>
        </p:txBody>
      </p:sp>
      <p:pic>
        <p:nvPicPr>
          <p:cNvPr id="12" name="図 11">
            <a:extLst>
              <a:ext uri="{FF2B5EF4-FFF2-40B4-BE49-F238E27FC236}">
                <a16:creationId xmlns:a16="http://schemas.microsoft.com/office/drawing/2014/main" id="{4DC3D386-1BEF-68B4-1FE8-AEC65FACF07D}"/>
              </a:ext>
            </a:extLst>
          </p:cNvPr>
          <p:cNvPicPr>
            <a:picLocks noChangeAspect="1"/>
          </p:cNvPicPr>
          <p:nvPr/>
        </p:nvPicPr>
        <p:blipFill>
          <a:blip r:embed="rId7"/>
          <a:stretch>
            <a:fillRect/>
          </a:stretch>
        </p:blipFill>
        <p:spPr>
          <a:xfrm>
            <a:off x="641445" y="4958228"/>
            <a:ext cx="3507474" cy="17686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1"/>
          <p:cNvSpPr>
            <a:spLocks noChangeArrowheads="1"/>
          </p:cNvSpPr>
          <p:nvPr/>
        </p:nvSpPr>
        <p:spPr bwMode="auto">
          <a:xfrm>
            <a:off x="0" y="0"/>
            <a:ext cx="9144000" cy="504498"/>
          </a:xfrm>
          <a:prstGeom prst="rect">
            <a:avLst/>
          </a:prstGeom>
          <a:solidFill>
            <a:schemeClr val="tx2"/>
          </a:solid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endParaRPr kumimoji="1" lang="en-US" altLang="ja-JP" sz="2800" b="0" i="0" u="none" strike="noStrike" kern="1200" cap="none" spc="0" normalizeH="0" baseline="0" noProof="0" dirty="0">
              <a:ln>
                <a:noFill/>
              </a:ln>
              <a:solidFill>
                <a:srgbClr val="FFFFFF"/>
              </a:solidFill>
              <a:effectLst/>
              <a:uLnTx/>
              <a:uFillTx/>
              <a:latin typeface="Calibri" panose="020F0502020204030204" pitchFamily="34" charset="0"/>
              <a:ea typeface="ＭＳ Ｐゴシック" panose="020B0600070205080204" charset="-128"/>
              <a:cs typeface="+mn-cs"/>
              <a:sym typeface="Calibri" panose="020F0502020204030204" pitchFamily="34" charset="0"/>
            </a:endParaRPr>
          </a:p>
        </p:txBody>
      </p:sp>
      <p:pic>
        <p:nvPicPr>
          <p:cNvPr id="4" name="図 3"/>
          <p:cNvPicPr>
            <a:picLocks noChangeAspect="1"/>
          </p:cNvPicPr>
          <p:nvPr/>
        </p:nvPicPr>
        <p:blipFill>
          <a:blip r:embed="rId3"/>
          <a:stretch>
            <a:fillRect/>
          </a:stretch>
        </p:blipFill>
        <p:spPr>
          <a:xfrm>
            <a:off x="8079475" y="0"/>
            <a:ext cx="1064525" cy="432295"/>
          </a:xfrm>
          <a:prstGeom prst="rect">
            <a:avLst/>
          </a:prstGeom>
        </p:spPr>
      </p:pic>
      <p:sp>
        <p:nvSpPr>
          <p:cNvPr id="5" name="正方形/長方形 1"/>
          <p:cNvSpPr>
            <a:spLocks noChangeArrowheads="1"/>
          </p:cNvSpPr>
          <p:nvPr/>
        </p:nvSpPr>
        <p:spPr bwMode="auto">
          <a:xfrm>
            <a:off x="-1" y="0"/>
            <a:ext cx="8068101" cy="504498"/>
          </a:xfrm>
          <a:prstGeom prst="rect">
            <a:avLst/>
          </a:prstGeom>
          <a:noFill/>
          <a:ln>
            <a:noFill/>
          </a:ln>
        </p:spPr>
        <p:txBody>
          <a:bodyPr anchor="ct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0" marR="0" lvl="0" indent="0" algn="ctr" defTabSz="914400" rtl="0" eaLnBrk="1" fontAlgn="auto" latinLnBrk="0" hangingPunct="1">
              <a:lnSpc>
                <a:spcPct val="100000"/>
              </a:lnSpc>
              <a:spcBef>
                <a:spcPct val="0"/>
              </a:spcBef>
              <a:spcAft>
                <a:spcPts val="0"/>
              </a:spcAft>
              <a:buClrTx/>
              <a:buSzTx/>
              <a:buFontTx/>
              <a:buNone/>
              <a:defRPr/>
            </a:pPr>
            <a:r>
              <a:rPr lang="en-US" altLang="ja-JP" sz="2400" dirty="0">
                <a:solidFill>
                  <a:srgbClr val="FFFFFF"/>
                </a:solidFill>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rPr>
              <a:t>The revised NWPTAC User’s Guide</a:t>
            </a:r>
            <a:endParaRPr kumimoji="1" lang="en-US" altLang="ja-JP" sz="2400" b="0" i="0" u="none" strike="noStrike" kern="1200" cap="none" spc="0" normalizeH="0" baseline="0" noProof="0" dirty="0">
              <a:ln>
                <a:noFill/>
              </a:ln>
              <a:solidFill>
                <a:srgbClr val="FFFFFF"/>
              </a:solidFill>
              <a:effectLst/>
              <a:uLnTx/>
              <a:uFillTx/>
              <a:latin typeface="Arial" panose="020B0604020202020204" pitchFamily="34" charset="0"/>
              <a:ea typeface="Meiryo UI" panose="020B0604030504040204" pitchFamily="50" charset="-128"/>
              <a:cs typeface="Arial" panose="020B0604020202020204" pitchFamily="34" charset="0"/>
              <a:sym typeface="Calibri" panose="020F0502020204030204" pitchFamily="34" charset="0"/>
            </a:endParaRPr>
          </a:p>
        </p:txBody>
      </p:sp>
      <p:sp>
        <p:nvSpPr>
          <p:cNvPr id="8" name="テキスト ボックス 3"/>
          <p:cNvSpPr txBox="1">
            <a:spLocks noChangeArrowheads="1"/>
          </p:cNvSpPr>
          <p:nvPr/>
        </p:nvSpPr>
        <p:spPr bwMode="auto">
          <a:xfrm>
            <a:off x="96899" y="521950"/>
            <a:ext cx="8694582" cy="3304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000" tIns="36000" rIns="0" bIns="36000" anchor="ctr">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charset="-128"/>
              </a:defRPr>
            </a:lvl9pPr>
          </a:lstStyle>
          <a:p>
            <a:pPr marL="342900" indent="-342900">
              <a:spcBef>
                <a:spcPct val="0"/>
              </a:spcBef>
              <a:spcAft>
                <a:spcPts val="1200"/>
              </a:spcAft>
              <a:buFont typeface="Wingdings" panose="05000000000000000000" pitchFamily="2" charset="2"/>
              <a:buChar char="Ø"/>
              <a:defRPr/>
            </a:pPr>
            <a:r>
              <a:rPr lang="en-US" altLang="ja-JP" sz="2800" dirty="0">
                <a:latin typeface="Times New Roman" panose="02020603050405020304" pitchFamily="18" charset="0"/>
                <a:ea typeface="ＭＳ Ｐゴシック" panose="020B0600070205080204" charset="-128"/>
                <a:cs typeface="Times New Roman" panose="02020603050405020304" pitchFamily="18" charset="0"/>
              </a:rPr>
              <a:t>NWPTAC invites ICG/PTWS to;</a:t>
            </a:r>
          </a:p>
          <a:p>
            <a:pPr marL="1085850" lvl="1" indent="-342900">
              <a:spcBef>
                <a:spcPct val="0"/>
              </a:spcBef>
              <a:spcAft>
                <a:spcPts val="1200"/>
              </a:spcAft>
              <a:buFont typeface="Wingdings" panose="05000000000000000000" pitchFamily="2" charset="2"/>
              <a:buChar char="ü"/>
              <a:defRPr/>
            </a:pPr>
            <a:r>
              <a:rPr lang="en-US" altLang="ja-JP" sz="2400" dirty="0">
                <a:latin typeface="Times New Roman" panose="02020603050405020304" pitchFamily="18" charset="0"/>
                <a:cs typeface="Times New Roman" panose="02020603050405020304" pitchFamily="18" charset="0"/>
              </a:rPr>
              <a:t>Welcomes NWPTAC work towards revision of its user’s guide (IOC Technical series 142</a:t>
            </a:r>
            <a:r>
              <a:rPr lang="ja-JP" altLang="en-US" sz="2400" dirty="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in accordance with the common table of contents agreed by ICG/PTWS-XXX.3,</a:t>
            </a:r>
          </a:p>
          <a:p>
            <a:pPr marL="1085850" lvl="1" indent="-342900">
              <a:spcBef>
                <a:spcPct val="0"/>
              </a:spcBef>
              <a:spcAft>
                <a:spcPts val="1200"/>
              </a:spcAft>
              <a:buFont typeface="Wingdings" panose="05000000000000000000" pitchFamily="2" charset="2"/>
              <a:buChar char="ü"/>
              <a:defRPr/>
            </a:pPr>
            <a:r>
              <a:rPr lang="en-US" altLang="ja-JP" sz="2400" dirty="0">
                <a:latin typeface="Times New Roman" panose="02020603050405020304" pitchFamily="18" charset="0"/>
                <a:cs typeface="Times New Roman" panose="02020603050405020304" pitchFamily="18" charset="0"/>
              </a:rPr>
              <a:t>Endorses the revised user’s guide as proposed,</a:t>
            </a:r>
          </a:p>
          <a:p>
            <a:pPr marL="1085850" lvl="1" indent="-342900">
              <a:spcBef>
                <a:spcPct val="0"/>
              </a:spcBef>
              <a:spcAft>
                <a:spcPts val="1200"/>
              </a:spcAft>
              <a:buFont typeface="Wingdings" panose="05000000000000000000" pitchFamily="2" charset="2"/>
              <a:buChar char="ü"/>
              <a:defRPr/>
            </a:pPr>
            <a:r>
              <a:rPr lang="en-US" altLang="ja-JP" sz="2400" dirty="0">
                <a:latin typeface="Times New Roman"/>
                <a:ea typeface="ＭＳ Ｐゴシック"/>
                <a:cs typeface="Times New Roman"/>
              </a:rPr>
              <a:t>Recommends IOC secretariat to take necessary actions to publish the revised NWPTAC user’s guide.</a:t>
            </a:r>
          </a:p>
        </p:txBody>
      </p:sp>
      <p:pic>
        <p:nvPicPr>
          <p:cNvPr id="6" name="図 5">
            <a:extLst>
              <a:ext uri="{FF2B5EF4-FFF2-40B4-BE49-F238E27FC236}">
                <a16:creationId xmlns:a16="http://schemas.microsoft.com/office/drawing/2014/main" id="{6B6E6221-9592-1D39-538D-C3C34DBDF71E}"/>
              </a:ext>
            </a:extLst>
          </p:cNvPr>
          <p:cNvPicPr>
            <a:picLocks noChangeAspect="1"/>
          </p:cNvPicPr>
          <p:nvPr/>
        </p:nvPicPr>
        <p:blipFill>
          <a:blip r:embed="rId4"/>
          <a:stretch>
            <a:fillRect/>
          </a:stretch>
        </p:blipFill>
        <p:spPr>
          <a:xfrm>
            <a:off x="2006931" y="4064076"/>
            <a:ext cx="1819460" cy="2571076"/>
          </a:xfrm>
          <a:prstGeom prst="rect">
            <a:avLst/>
          </a:prstGeom>
          <a:ln w="3175">
            <a:solidFill>
              <a:schemeClr val="tx1"/>
            </a:solidFill>
          </a:ln>
        </p:spPr>
      </p:pic>
      <p:pic>
        <p:nvPicPr>
          <p:cNvPr id="15" name="図 14">
            <a:extLst>
              <a:ext uri="{FF2B5EF4-FFF2-40B4-BE49-F238E27FC236}">
                <a16:creationId xmlns:a16="http://schemas.microsoft.com/office/drawing/2014/main" id="{15C51397-E4FD-1836-F9F0-6C3C783505C2}"/>
              </a:ext>
            </a:extLst>
          </p:cNvPr>
          <p:cNvPicPr>
            <a:picLocks noChangeAspect="1"/>
          </p:cNvPicPr>
          <p:nvPr/>
        </p:nvPicPr>
        <p:blipFill>
          <a:blip r:embed="rId5"/>
          <a:stretch>
            <a:fillRect/>
          </a:stretch>
        </p:blipFill>
        <p:spPr>
          <a:xfrm>
            <a:off x="4125735" y="4073236"/>
            <a:ext cx="1823924" cy="2578491"/>
          </a:xfrm>
          <a:prstGeom prst="rect">
            <a:avLst/>
          </a:prstGeom>
          <a:ln w="3175">
            <a:solidFill>
              <a:schemeClr val="tx1"/>
            </a:solidFill>
          </a:ln>
        </p:spPr>
      </p:pic>
    </p:spTree>
    <p:extLst>
      <p:ext uri="{BB962C8B-B14F-4D97-AF65-F5344CB8AC3E}">
        <p14:creationId xmlns:p14="http://schemas.microsoft.com/office/powerpoint/2010/main" val="2955379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074"/>
          <p:cNvSpPr txBox="1">
            <a:spLocks noChangeArrowheads="1"/>
          </p:cNvSpPr>
          <p:nvPr/>
        </p:nvSpPr>
        <p:spPr>
          <a:xfrm>
            <a:off x="0" y="2996952"/>
            <a:ext cx="9144000" cy="549275"/>
          </a:xfrm>
          <a:prstGeom prst="rect">
            <a:avLst/>
          </a:prstGeom>
        </p:spPr>
        <p:txBody>
          <a:bodyPr/>
          <a:lstStyle/>
          <a:p>
            <a:pPr algn="ctr">
              <a:defRPr/>
            </a:pPr>
            <a:r>
              <a:rPr lang="en-US" altLang="ja-JP" sz="3600" kern="0">
                <a:latin typeface="+mj-lt"/>
                <a:ea typeface="+mj-ea"/>
                <a:cs typeface="Arial" panose="020B0604020202020204" pitchFamily="34" charset="0"/>
              </a:rPr>
              <a:t>Thank you very much for your kind attention.</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ecbfe0f-d4f3-49d1-8404-8174190651d4">
      <Terms xmlns="http://schemas.microsoft.com/office/infopath/2007/PartnerControls"/>
    </lcf76f155ced4ddcb4097134ff3c332f>
    <TaxCatchAll xmlns="afea78a1-be7e-4a4c-99fc-7d97342f6b9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44FE0B9D589F74BA9EAB661E042DB24" ma:contentTypeVersion="18" ma:contentTypeDescription="新しいドキュメントを作成します。" ma:contentTypeScope="" ma:versionID="42573980f355e21d15f27cab34ecf513">
  <xsd:schema xmlns:xsd="http://www.w3.org/2001/XMLSchema" xmlns:xs="http://www.w3.org/2001/XMLSchema" xmlns:p="http://schemas.microsoft.com/office/2006/metadata/properties" xmlns:ns2="8ecbfe0f-d4f3-49d1-8404-8174190651d4" xmlns:ns3="afea78a1-be7e-4a4c-99fc-7d97342f6b97" targetNamespace="http://schemas.microsoft.com/office/2006/metadata/properties" ma:root="true" ma:fieldsID="43cdc3625e0d1dc0c7602de4ce9ee64a" ns2:_="" ns3:_="">
    <xsd:import namespace="8ecbfe0f-d4f3-49d1-8404-8174190651d4"/>
    <xsd:import namespace="afea78a1-be7e-4a4c-99fc-7d97342f6b9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cbfe0f-d4f3-49d1-8404-8174190651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63c53a08-2524-4b2f-a5a2-c632f6aa4b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fea78a1-be7e-4a4c-99fc-7d97342f6b97"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de5ed06d-6d00-4698-af54-f25c8c6442dc}" ma:internalName="TaxCatchAll" ma:showField="CatchAllData" ma:web="afea78a1-be7e-4a4c-99fc-7d97342f6b97">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B78C352-641C-4347-878E-2B10B007709C}">
  <ds:schemaRefs>
    <ds:schemaRef ds:uri="http://schemas.microsoft.com/sharepoint/v3/contenttype/forms"/>
  </ds:schemaRefs>
</ds:datastoreItem>
</file>

<file path=customXml/itemProps2.xml><?xml version="1.0" encoding="utf-8"?>
<ds:datastoreItem xmlns:ds="http://schemas.openxmlformats.org/officeDocument/2006/customXml" ds:itemID="{0DCA087C-7221-487F-915D-4CAE5F1840E4}">
  <ds:schemaRefs>
    <ds:schemaRef ds:uri="8ecbfe0f-d4f3-49d1-8404-8174190651d4"/>
    <ds:schemaRef ds:uri="http://purl.org/dc/terms/"/>
    <ds:schemaRef ds:uri="http://schemas.microsoft.com/office/2006/documentManagement/types"/>
    <ds:schemaRef ds:uri="http://purl.org/dc/dcmitype/"/>
    <ds:schemaRef ds:uri="http://purl.org/dc/elements/1.1/"/>
    <ds:schemaRef ds:uri="http://schemas.openxmlformats.org/package/2006/metadata/core-properties"/>
    <ds:schemaRef ds:uri="afea78a1-be7e-4a4c-99fc-7d97342f6b97"/>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A66DFCD-8395-45AF-BBEA-9312415C01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cbfe0f-d4f3-49d1-8404-8174190651d4"/>
    <ds:schemaRef ds:uri="afea78a1-be7e-4a4c-99fc-7d97342f6b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116</TotalTime>
  <Words>1342</Words>
  <Application>Microsoft Office PowerPoint</Application>
  <PresentationFormat>画面に合わせる (4:3)</PresentationFormat>
  <Paragraphs>142</Paragraphs>
  <Slides>8</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Meiryo UI</vt:lpstr>
      <vt:lpstr>游明朝</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永田 広平</dc:creator>
  <cp:lastModifiedBy>岡垣 晶</cp:lastModifiedBy>
  <cp:revision>192</cp:revision>
  <cp:lastPrinted>2023-09-04T02:33:00Z</cp:lastPrinted>
  <dcterms:created xsi:type="dcterms:W3CDTF">2015-12-14T05:30:00Z</dcterms:created>
  <dcterms:modified xsi:type="dcterms:W3CDTF">2025-04-04T05:44:20Z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0x010100B44FE0B9D589F74BA9EAB661E042DB24</vt:lpwstr>
  </property>
  <property fmtid="{D5CDD505-2E9C-101B-9397-08002B2CF9AE}" pid="3" name="MediaServiceImageTags">
    <vt:lpwstr/>
  </property>
  <property fmtid="{D5CDD505-2E9C-101B-9397-08002B2CF9AE}" pid="4" name="KSOProductBuildVer">
    <vt:lpwstr>1041-11.8.2.8498</vt:lpwstr>
  </property>
</Properties>
</file>