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 id="2147483763" r:id="rId12"/>
    <p:sldMasterId id="2147483771" r:id="rId13"/>
    <p:sldMasterId id="2147483774" r:id="rId14"/>
    <p:sldMasterId id="2147483797" r:id="rId15"/>
    <p:sldMasterId id="2147483808" r:id="rId16"/>
  </p:sldMasterIdLst>
  <p:notesMasterIdLst>
    <p:notesMasterId r:id="rId38"/>
  </p:notesMasterIdLst>
  <p:handoutMasterIdLst>
    <p:handoutMasterId r:id="rId39"/>
  </p:handoutMasterIdLst>
  <p:sldIdLst>
    <p:sldId id="366" r:id="rId17"/>
    <p:sldId id="413" r:id="rId18"/>
    <p:sldId id="414" r:id="rId19"/>
    <p:sldId id="415" r:id="rId20"/>
    <p:sldId id="408" r:id="rId21"/>
    <p:sldId id="409" r:id="rId22"/>
    <p:sldId id="410" r:id="rId23"/>
    <p:sldId id="411" r:id="rId24"/>
    <p:sldId id="424" r:id="rId25"/>
    <p:sldId id="428" r:id="rId26"/>
    <p:sldId id="429" r:id="rId27"/>
    <p:sldId id="412" r:id="rId28"/>
    <p:sldId id="419" r:id="rId29"/>
    <p:sldId id="427" r:id="rId30"/>
    <p:sldId id="423" r:id="rId31"/>
    <p:sldId id="430" r:id="rId32"/>
    <p:sldId id="431" r:id="rId33"/>
    <p:sldId id="432" r:id="rId34"/>
    <p:sldId id="433" r:id="rId35"/>
    <p:sldId id="426" r:id="rId36"/>
    <p:sldId id="307" r:id="rId37"/>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6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11" autoAdjust="0"/>
    <p:restoredTop sz="81638" autoAdjust="0"/>
  </p:normalViewPr>
  <p:slideViewPr>
    <p:cSldViewPr snapToGrid="0" showGuides="1">
      <p:cViewPr varScale="1">
        <p:scale>
          <a:sx n="86" d="100"/>
          <a:sy n="86" d="100"/>
        </p:scale>
        <p:origin x="768" y="96"/>
      </p:cViewPr>
      <p:guideLst>
        <p:guide orient="horz" pos="2160"/>
        <p:guide pos="7673"/>
      </p:guideLst>
    </p:cSldViewPr>
  </p:slideViewPr>
  <p:outlineViewPr>
    <p:cViewPr>
      <p:scale>
        <a:sx n="33" d="100"/>
        <a:sy n="33" d="100"/>
      </p:scale>
      <p:origin x="0" y="-43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2CF83-8114-42C0-A0C3-8191AEC04627}"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kumimoji="1" lang="ja-JP" altLang="en-US"/>
        </a:p>
      </dgm:t>
    </dgm:pt>
    <dgm:pt modelId="{A52E5FE9-C355-4A8F-AC58-DD8183DE3074}">
      <dgm:prSet phldrT="[テキスト]"/>
      <dgm:spPr/>
      <dgm:t>
        <a:bodyPr/>
        <a:lstStyle/>
        <a:p>
          <a:r>
            <a:rPr kumimoji="1" lang="en-US" altLang="ja-JP" dirty="0">
              <a:solidFill>
                <a:schemeClr val="tx1"/>
              </a:solidFill>
              <a:latin typeface="Arial" panose="020B0604020202020204" pitchFamily="34" charset="0"/>
              <a:cs typeface="Arial" panose="020B0604020202020204" pitchFamily="34" charset="0"/>
            </a:rPr>
            <a:t>IOC CL No.3027 dated on 5 February </a:t>
          </a:r>
          <a:endParaRPr kumimoji="1" lang="ja-JP" altLang="en-US" dirty="0">
            <a:solidFill>
              <a:schemeClr val="tx1"/>
            </a:solidFill>
            <a:latin typeface="Arial" panose="020B0604020202020204" pitchFamily="34" charset="0"/>
            <a:cs typeface="Arial" panose="020B0604020202020204" pitchFamily="34" charset="0"/>
          </a:endParaRPr>
        </a:p>
      </dgm:t>
    </dgm:pt>
    <dgm:pt modelId="{38F4BACF-C42F-4250-95C7-919CB90F3DDF}" type="parTrans" cxnId="{B99E6B0B-095A-4DB0-AB05-C81E89B81B36}">
      <dgm:prSet/>
      <dgm:spPr/>
      <dgm:t>
        <a:bodyPr/>
        <a:lstStyle/>
        <a:p>
          <a:endParaRPr kumimoji="1" lang="ja-JP" altLang="en-US"/>
        </a:p>
      </dgm:t>
    </dgm:pt>
    <dgm:pt modelId="{0A884F50-C5BA-415C-96B7-E3C471647E2B}" type="sibTrans" cxnId="{B99E6B0B-095A-4DB0-AB05-C81E89B81B36}">
      <dgm:prSet/>
      <dgm:spPr/>
      <dgm:t>
        <a:bodyPr/>
        <a:lstStyle/>
        <a:p>
          <a:endParaRPr kumimoji="1" lang="ja-JP" altLang="en-US"/>
        </a:p>
      </dgm:t>
    </dgm:pt>
    <dgm:pt modelId="{A33FB913-2D3F-4841-8806-77DE8C94EFAC}">
      <dgm:prSet phldrT="[テキスト]"/>
      <dgm:spPr/>
      <dgm:t>
        <a:bodyPr/>
        <a:lstStyle/>
        <a:p>
          <a:r>
            <a:rPr kumimoji="1" lang="en-US" altLang="ja-JP" b="0" dirty="0">
              <a:solidFill>
                <a:schemeClr val="tx1"/>
              </a:solidFill>
              <a:latin typeface="Arial" panose="020B0604020202020204" pitchFamily="34" charset="0"/>
              <a:cs typeface="Arial" panose="020B0604020202020204" pitchFamily="34" charset="0"/>
            </a:rPr>
            <a:t>Questions and Answers for Survey by 4 March  </a:t>
          </a:r>
          <a:endParaRPr kumimoji="1" lang="ja-JP" altLang="en-US" b="0" dirty="0">
            <a:solidFill>
              <a:schemeClr val="tx1"/>
            </a:solidFill>
            <a:latin typeface="Arial" panose="020B0604020202020204" pitchFamily="34" charset="0"/>
            <a:cs typeface="Arial" panose="020B0604020202020204" pitchFamily="34" charset="0"/>
          </a:endParaRPr>
        </a:p>
      </dgm:t>
    </dgm:pt>
    <dgm:pt modelId="{3F59ED50-3FD3-4BF4-99E1-75804489E4E5}" type="parTrans" cxnId="{0AA437E2-5FE8-4094-BBB8-FAB13389C0D0}">
      <dgm:prSet/>
      <dgm:spPr/>
      <dgm:t>
        <a:bodyPr/>
        <a:lstStyle/>
        <a:p>
          <a:endParaRPr kumimoji="1" lang="ja-JP" altLang="en-US"/>
        </a:p>
      </dgm:t>
    </dgm:pt>
    <dgm:pt modelId="{B6833261-5DF4-4EEE-B94A-06CA60CC1267}" type="sibTrans" cxnId="{0AA437E2-5FE8-4094-BBB8-FAB13389C0D0}">
      <dgm:prSet/>
      <dgm:spPr/>
      <dgm:t>
        <a:bodyPr/>
        <a:lstStyle/>
        <a:p>
          <a:endParaRPr kumimoji="1" lang="ja-JP" altLang="en-US"/>
        </a:p>
      </dgm:t>
    </dgm:pt>
    <dgm:pt modelId="{6AFD5227-B716-47C0-9564-A92F8170A8B9}">
      <dgm:prSet phldrT="[テキスト]"/>
      <dgm:spPr/>
      <dgm:t>
        <a:bodyPr/>
        <a:lstStyle/>
        <a:p>
          <a:r>
            <a:rPr kumimoji="1" lang="en-US" altLang="ja-JP" dirty="0">
              <a:solidFill>
                <a:schemeClr val="tx1"/>
              </a:solidFill>
              <a:latin typeface="Arial" panose="020B0604020202020204" pitchFamily="34" charset="0"/>
              <a:cs typeface="Arial" panose="020B0604020202020204" pitchFamily="34" charset="0"/>
            </a:rPr>
            <a:t>ICG/PTWS XXXI</a:t>
          </a:r>
        </a:p>
        <a:p>
          <a:r>
            <a:rPr kumimoji="1" lang="en-US" altLang="ja-JP" dirty="0">
              <a:solidFill>
                <a:schemeClr val="tx1"/>
              </a:solidFill>
              <a:latin typeface="Arial" panose="020B0604020202020204" pitchFamily="34" charset="0"/>
              <a:cs typeface="Arial" panose="020B0604020202020204" pitchFamily="34" charset="0"/>
            </a:rPr>
            <a:t>in April in Beijing</a:t>
          </a:r>
          <a:endParaRPr kumimoji="1" lang="ja-JP" altLang="en-US" dirty="0">
            <a:solidFill>
              <a:schemeClr val="tx1"/>
            </a:solidFill>
            <a:latin typeface="Arial" panose="020B0604020202020204" pitchFamily="34" charset="0"/>
            <a:cs typeface="Arial" panose="020B0604020202020204" pitchFamily="34" charset="0"/>
          </a:endParaRPr>
        </a:p>
      </dgm:t>
    </dgm:pt>
    <dgm:pt modelId="{1A6B210D-9BD0-4FF4-82ED-6603635A21DF}" type="parTrans" cxnId="{7F205BBD-89A2-4F31-86F2-DE7A2D7E99B0}">
      <dgm:prSet/>
      <dgm:spPr/>
      <dgm:t>
        <a:bodyPr/>
        <a:lstStyle/>
        <a:p>
          <a:endParaRPr kumimoji="1" lang="ja-JP" altLang="en-US"/>
        </a:p>
      </dgm:t>
    </dgm:pt>
    <dgm:pt modelId="{50132DEE-3B4D-455C-AAA1-655C1316B86A}" type="sibTrans" cxnId="{7F205BBD-89A2-4F31-86F2-DE7A2D7E99B0}">
      <dgm:prSet/>
      <dgm:spPr/>
      <dgm:t>
        <a:bodyPr/>
        <a:lstStyle/>
        <a:p>
          <a:endParaRPr kumimoji="1" lang="ja-JP" altLang="en-US"/>
        </a:p>
      </dgm:t>
    </dgm:pt>
    <dgm:pt modelId="{344F3F41-A2B8-4036-9D67-4219CB3E895A}">
      <dgm:prSet phldrT="[テキスト]"/>
      <dgm:spPr/>
      <dgm:t>
        <a:bodyPr/>
        <a:lstStyle/>
        <a:p>
          <a:r>
            <a:rPr kumimoji="1" lang="en-US" altLang="en-US" dirty="0">
              <a:solidFill>
                <a:schemeClr val="tx1"/>
              </a:solidFill>
              <a:latin typeface="Arial" panose="020B0604020202020204" pitchFamily="34" charset="0"/>
              <a:cs typeface="Arial" panose="020B0604020202020204" pitchFamily="34" charset="0"/>
            </a:rPr>
            <a:t>Validation Workshop in May in Manila</a:t>
          </a:r>
          <a:endParaRPr kumimoji="1" lang="ja-JP" altLang="en-US" dirty="0">
            <a:solidFill>
              <a:schemeClr val="tx1"/>
            </a:solidFill>
            <a:latin typeface="Arial" panose="020B0604020202020204" pitchFamily="34" charset="0"/>
            <a:cs typeface="Arial" panose="020B0604020202020204" pitchFamily="34" charset="0"/>
          </a:endParaRPr>
        </a:p>
      </dgm:t>
    </dgm:pt>
    <dgm:pt modelId="{FAAFF245-0930-4DC7-AEF9-F23BC29F53FC}" type="parTrans" cxnId="{B4DCD48D-F67C-4C3D-968F-3FFE73D5A121}">
      <dgm:prSet/>
      <dgm:spPr/>
      <dgm:t>
        <a:bodyPr/>
        <a:lstStyle/>
        <a:p>
          <a:endParaRPr kumimoji="1" lang="ja-JP" altLang="en-US"/>
        </a:p>
      </dgm:t>
    </dgm:pt>
    <dgm:pt modelId="{B064995E-6364-42A2-8425-4B7AD609A49F}" type="sibTrans" cxnId="{B4DCD48D-F67C-4C3D-968F-3FFE73D5A121}">
      <dgm:prSet/>
      <dgm:spPr/>
      <dgm:t>
        <a:bodyPr/>
        <a:lstStyle/>
        <a:p>
          <a:endParaRPr kumimoji="1" lang="ja-JP" altLang="en-US"/>
        </a:p>
      </dgm:t>
    </dgm:pt>
    <dgm:pt modelId="{F523EDB2-9D50-4855-9D60-59AE44E22699}">
      <dgm:prSet phldrT="[テキスト]"/>
      <dgm:spPr/>
      <dgm:t>
        <a:bodyPr/>
        <a:lstStyle/>
        <a:p>
          <a:r>
            <a:rPr kumimoji="1" lang="en-US" altLang="ja-JP" dirty="0">
              <a:solidFill>
                <a:schemeClr val="tx1"/>
              </a:solidFill>
              <a:latin typeface="Arial" panose="020B0604020202020204" pitchFamily="34" charset="0"/>
              <a:cs typeface="Arial" panose="020B0604020202020204" pitchFamily="34" charset="0"/>
            </a:rPr>
            <a:t>IOC/UNESCO 32</a:t>
          </a:r>
          <a:r>
            <a:rPr kumimoji="1" lang="en-US" altLang="ja-JP" baseline="30000" dirty="0">
              <a:solidFill>
                <a:schemeClr val="tx1"/>
              </a:solidFill>
              <a:latin typeface="Arial" panose="020B0604020202020204" pitchFamily="34" charset="0"/>
              <a:cs typeface="Arial" panose="020B0604020202020204" pitchFamily="34" charset="0"/>
            </a:rPr>
            <a:t>nd</a:t>
          </a:r>
          <a:r>
            <a:rPr kumimoji="1" lang="en-US" altLang="ja-JP" dirty="0">
              <a:solidFill>
                <a:schemeClr val="tx1"/>
              </a:solidFill>
              <a:latin typeface="Arial" panose="020B0604020202020204" pitchFamily="34" charset="0"/>
              <a:cs typeface="Arial" panose="020B0604020202020204" pitchFamily="34" charset="0"/>
            </a:rPr>
            <a:t> Assembly in June</a:t>
          </a:r>
          <a:endParaRPr kumimoji="1" lang="ja-JP" altLang="en-US" dirty="0">
            <a:solidFill>
              <a:schemeClr val="tx1"/>
            </a:solidFill>
            <a:latin typeface="Arial" panose="020B0604020202020204" pitchFamily="34" charset="0"/>
            <a:cs typeface="Arial" panose="020B0604020202020204" pitchFamily="34" charset="0"/>
          </a:endParaRPr>
        </a:p>
      </dgm:t>
    </dgm:pt>
    <dgm:pt modelId="{11B1B544-457E-4F07-82A8-CD4D9DF5452E}" type="parTrans" cxnId="{7B8B5FAD-F584-42EF-B666-60AC2E5C3778}">
      <dgm:prSet/>
      <dgm:spPr/>
      <dgm:t>
        <a:bodyPr/>
        <a:lstStyle/>
        <a:p>
          <a:endParaRPr kumimoji="1" lang="ja-JP" altLang="en-US"/>
        </a:p>
      </dgm:t>
    </dgm:pt>
    <dgm:pt modelId="{FBC1A02E-E319-4CE6-B659-D842955837E1}" type="sibTrans" cxnId="{7B8B5FAD-F584-42EF-B666-60AC2E5C3778}">
      <dgm:prSet/>
      <dgm:spPr/>
      <dgm:t>
        <a:bodyPr/>
        <a:lstStyle/>
        <a:p>
          <a:endParaRPr kumimoji="1" lang="ja-JP" altLang="en-US"/>
        </a:p>
      </dgm:t>
    </dgm:pt>
    <dgm:pt modelId="{DB174006-EF2B-49D6-B4E0-6918C0103ADB}">
      <dgm:prSet phldrT="[テキスト]"/>
      <dgm:spPr/>
      <dgm:t>
        <a:bodyPr/>
        <a:lstStyle/>
        <a:p>
          <a:r>
            <a:rPr lang="en-US" altLang="ja-JP" dirty="0">
              <a:solidFill>
                <a:schemeClr val="tx1"/>
              </a:solidFill>
              <a:latin typeface="Arial" panose="020B0604020202020204" pitchFamily="34" charset="0"/>
              <a:cs typeface="Arial" panose="020B0604020202020204" pitchFamily="34" charset="0"/>
            </a:rPr>
            <a:t>Technical report and Policy Report to be distributed to ICG/PTWS Member States in October</a:t>
          </a:r>
          <a:endParaRPr kumimoji="1" lang="ja-JP" altLang="en-US" dirty="0">
            <a:solidFill>
              <a:schemeClr val="tx1"/>
            </a:solidFill>
            <a:latin typeface="Arial" panose="020B0604020202020204" pitchFamily="34" charset="0"/>
            <a:cs typeface="Arial" panose="020B0604020202020204" pitchFamily="34" charset="0"/>
          </a:endParaRPr>
        </a:p>
      </dgm:t>
    </dgm:pt>
    <dgm:pt modelId="{5AF27ED9-CED3-4AD4-B032-E109E3E0B955}" type="parTrans" cxnId="{7916DA95-727A-455C-994B-EF529A70B1B9}">
      <dgm:prSet/>
      <dgm:spPr/>
      <dgm:t>
        <a:bodyPr/>
        <a:lstStyle/>
        <a:p>
          <a:endParaRPr kumimoji="1" lang="ja-JP" altLang="en-US"/>
        </a:p>
      </dgm:t>
    </dgm:pt>
    <dgm:pt modelId="{91A8F537-9678-4F97-BF9D-8A514B819388}" type="sibTrans" cxnId="{7916DA95-727A-455C-994B-EF529A70B1B9}">
      <dgm:prSet/>
      <dgm:spPr/>
      <dgm:t>
        <a:bodyPr/>
        <a:lstStyle/>
        <a:p>
          <a:endParaRPr kumimoji="1" lang="ja-JP" altLang="en-US"/>
        </a:p>
      </dgm:t>
    </dgm:pt>
    <dgm:pt modelId="{A5F32A16-4515-494B-9200-2D85A25DAB4E}" type="pres">
      <dgm:prSet presAssocID="{F542CF83-8114-42C0-A0C3-8191AEC04627}" presName="Name0" presStyleCnt="0">
        <dgm:presLayoutVars>
          <dgm:dir/>
          <dgm:resizeHandles val="exact"/>
        </dgm:presLayoutVars>
      </dgm:prSet>
      <dgm:spPr/>
    </dgm:pt>
    <dgm:pt modelId="{85D684AB-0896-4E7A-BB3F-D2BD26AC9EF7}" type="pres">
      <dgm:prSet presAssocID="{A52E5FE9-C355-4A8F-AC58-DD8183DE3074}" presName="node" presStyleLbl="node1" presStyleIdx="0" presStyleCnt="6" custAng="0">
        <dgm:presLayoutVars>
          <dgm:bulletEnabled val="1"/>
        </dgm:presLayoutVars>
      </dgm:prSet>
      <dgm:spPr/>
    </dgm:pt>
    <dgm:pt modelId="{C50379F9-0ACA-470F-91C9-DE72F85D7F1E}" type="pres">
      <dgm:prSet presAssocID="{0A884F50-C5BA-415C-96B7-E3C471647E2B}" presName="sibTrans" presStyleLbl="sibTrans2D1" presStyleIdx="0" presStyleCnt="5"/>
      <dgm:spPr/>
    </dgm:pt>
    <dgm:pt modelId="{5AD63C55-13B6-4C40-A769-5583C805CB9A}" type="pres">
      <dgm:prSet presAssocID="{0A884F50-C5BA-415C-96B7-E3C471647E2B}" presName="connectorText" presStyleLbl="sibTrans2D1" presStyleIdx="0" presStyleCnt="5"/>
      <dgm:spPr/>
    </dgm:pt>
    <dgm:pt modelId="{C152F15F-780A-4334-A2B2-DF33E3E32BDD}" type="pres">
      <dgm:prSet presAssocID="{A33FB913-2D3F-4841-8806-77DE8C94EFAC}" presName="node" presStyleLbl="node1" presStyleIdx="1" presStyleCnt="6">
        <dgm:presLayoutVars>
          <dgm:bulletEnabled val="1"/>
        </dgm:presLayoutVars>
      </dgm:prSet>
      <dgm:spPr/>
    </dgm:pt>
    <dgm:pt modelId="{1B87C41A-6CBF-48C7-9C65-0E9913EFCFB0}" type="pres">
      <dgm:prSet presAssocID="{B6833261-5DF4-4EEE-B94A-06CA60CC1267}" presName="sibTrans" presStyleLbl="sibTrans2D1" presStyleIdx="1" presStyleCnt="5"/>
      <dgm:spPr/>
    </dgm:pt>
    <dgm:pt modelId="{DC2134E7-BABD-4EA2-9B3A-9ABED517C8AC}" type="pres">
      <dgm:prSet presAssocID="{B6833261-5DF4-4EEE-B94A-06CA60CC1267}" presName="connectorText" presStyleLbl="sibTrans2D1" presStyleIdx="1" presStyleCnt="5"/>
      <dgm:spPr/>
    </dgm:pt>
    <dgm:pt modelId="{859C3351-9312-43EA-9272-6141B85D875D}" type="pres">
      <dgm:prSet presAssocID="{6AFD5227-B716-47C0-9564-A92F8170A8B9}" presName="node" presStyleLbl="node1" presStyleIdx="2" presStyleCnt="6">
        <dgm:presLayoutVars>
          <dgm:bulletEnabled val="1"/>
        </dgm:presLayoutVars>
      </dgm:prSet>
      <dgm:spPr/>
    </dgm:pt>
    <dgm:pt modelId="{3653AB5F-5497-4B58-AB96-04E79F66D3C3}" type="pres">
      <dgm:prSet presAssocID="{50132DEE-3B4D-455C-AAA1-655C1316B86A}" presName="sibTrans" presStyleLbl="sibTrans2D1" presStyleIdx="2" presStyleCnt="5"/>
      <dgm:spPr/>
    </dgm:pt>
    <dgm:pt modelId="{AD586803-9A8A-4088-BB0E-F3D96A82B129}" type="pres">
      <dgm:prSet presAssocID="{50132DEE-3B4D-455C-AAA1-655C1316B86A}" presName="connectorText" presStyleLbl="sibTrans2D1" presStyleIdx="2" presStyleCnt="5"/>
      <dgm:spPr/>
    </dgm:pt>
    <dgm:pt modelId="{E946F0AD-1644-41CD-9E2F-DA4B162A3FA4}" type="pres">
      <dgm:prSet presAssocID="{344F3F41-A2B8-4036-9D67-4219CB3E895A}" presName="node" presStyleLbl="node1" presStyleIdx="3" presStyleCnt="6">
        <dgm:presLayoutVars>
          <dgm:bulletEnabled val="1"/>
        </dgm:presLayoutVars>
      </dgm:prSet>
      <dgm:spPr/>
    </dgm:pt>
    <dgm:pt modelId="{D9BFE9BF-0445-424C-B7B7-66B1330DE6FE}" type="pres">
      <dgm:prSet presAssocID="{B064995E-6364-42A2-8425-4B7AD609A49F}" presName="sibTrans" presStyleLbl="sibTrans2D1" presStyleIdx="3" presStyleCnt="5"/>
      <dgm:spPr/>
    </dgm:pt>
    <dgm:pt modelId="{090EBECF-31BA-49E6-91CD-1AD409D9DB78}" type="pres">
      <dgm:prSet presAssocID="{B064995E-6364-42A2-8425-4B7AD609A49F}" presName="connectorText" presStyleLbl="sibTrans2D1" presStyleIdx="3" presStyleCnt="5"/>
      <dgm:spPr/>
    </dgm:pt>
    <dgm:pt modelId="{21992F8E-9F37-4D6F-8326-24AC5758380E}" type="pres">
      <dgm:prSet presAssocID="{F523EDB2-9D50-4855-9D60-59AE44E22699}" presName="node" presStyleLbl="node1" presStyleIdx="4" presStyleCnt="6">
        <dgm:presLayoutVars>
          <dgm:bulletEnabled val="1"/>
        </dgm:presLayoutVars>
      </dgm:prSet>
      <dgm:spPr/>
    </dgm:pt>
    <dgm:pt modelId="{F7A02039-35C0-4EBA-A402-92E704B72FD4}" type="pres">
      <dgm:prSet presAssocID="{FBC1A02E-E319-4CE6-B659-D842955837E1}" presName="sibTrans" presStyleLbl="sibTrans2D1" presStyleIdx="4" presStyleCnt="5"/>
      <dgm:spPr/>
    </dgm:pt>
    <dgm:pt modelId="{234B5E87-37DF-46C8-906E-EFAA774360A5}" type="pres">
      <dgm:prSet presAssocID="{FBC1A02E-E319-4CE6-B659-D842955837E1}" presName="connectorText" presStyleLbl="sibTrans2D1" presStyleIdx="4" presStyleCnt="5"/>
      <dgm:spPr/>
    </dgm:pt>
    <dgm:pt modelId="{40E94EC8-EC25-44C5-93FE-3ED545633B59}" type="pres">
      <dgm:prSet presAssocID="{DB174006-EF2B-49D6-B4E0-6918C0103ADB}" presName="node" presStyleLbl="node1" presStyleIdx="5" presStyleCnt="6">
        <dgm:presLayoutVars>
          <dgm:bulletEnabled val="1"/>
        </dgm:presLayoutVars>
      </dgm:prSet>
      <dgm:spPr/>
    </dgm:pt>
  </dgm:ptLst>
  <dgm:cxnLst>
    <dgm:cxn modelId="{3FC86909-6532-497E-9A1F-F72693C573ED}" type="presOf" srcId="{B6833261-5DF4-4EEE-B94A-06CA60CC1267}" destId="{1B87C41A-6CBF-48C7-9C65-0E9913EFCFB0}" srcOrd="0" destOrd="0" presId="urn:microsoft.com/office/officeart/2005/8/layout/process1"/>
    <dgm:cxn modelId="{B99E6B0B-095A-4DB0-AB05-C81E89B81B36}" srcId="{F542CF83-8114-42C0-A0C3-8191AEC04627}" destId="{A52E5FE9-C355-4A8F-AC58-DD8183DE3074}" srcOrd="0" destOrd="0" parTransId="{38F4BACF-C42F-4250-95C7-919CB90F3DDF}" sibTransId="{0A884F50-C5BA-415C-96B7-E3C471647E2B}"/>
    <dgm:cxn modelId="{63B06114-8032-41CE-B436-BB6970A8624A}" type="presOf" srcId="{DB174006-EF2B-49D6-B4E0-6918C0103ADB}" destId="{40E94EC8-EC25-44C5-93FE-3ED545633B59}" srcOrd="0" destOrd="0" presId="urn:microsoft.com/office/officeart/2005/8/layout/process1"/>
    <dgm:cxn modelId="{5E24DC3F-9033-4717-B8BD-2B495F791539}" type="presOf" srcId="{A33FB913-2D3F-4841-8806-77DE8C94EFAC}" destId="{C152F15F-780A-4334-A2B2-DF33E3E32BDD}" srcOrd="0" destOrd="0" presId="urn:microsoft.com/office/officeart/2005/8/layout/process1"/>
    <dgm:cxn modelId="{91A74D43-5D38-4046-A83C-5F5EE7367640}" type="presOf" srcId="{F523EDB2-9D50-4855-9D60-59AE44E22699}" destId="{21992F8E-9F37-4D6F-8326-24AC5758380E}" srcOrd="0" destOrd="0" presId="urn:microsoft.com/office/officeart/2005/8/layout/process1"/>
    <dgm:cxn modelId="{60C1DF72-4F13-40B2-8FB6-7841BF9D0669}" type="presOf" srcId="{50132DEE-3B4D-455C-AAA1-655C1316B86A}" destId="{AD586803-9A8A-4088-BB0E-F3D96A82B129}" srcOrd="1" destOrd="0" presId="urn:microsoft.com/office/officeart/2005/8/layout/process1"/>
    <dgm:cxn modelId="{3A555E55-4A16-4757-BDE0-D314885FD484}" type="presOf" srcId="{344F3F41-A2B8-4036-9D67-4219CB3E895A}" destId="{E946F0AD-1644-41CD-9E2F-DA4B162A3FA4}" srcOrd="0" destOrd="0" presId="urn:microsoft.com/office/officeart/2005/8/layout/process1"/>
    <dgm:cxn modelId="{6DCBF884-1975-4A14-BC6F-F97007121713}" type="presOf" srcId="{A52E5FE9-C355-4A8F-AC58-DD8183DE3074}" destId="{85D684AB-0896-4E7A-BB3F-D2BD26AC9EF7}" srcOrd="0" destOrd="0" presId="urn:microsoft.com/office/officeart/2005/8/layout/process1"/>
    <dgm:cxn modelId="{B4DCD48D-F67C-4C3D-968F-3FFE73D5A121}" srcId="{F542CF83-8114-42C0-A0C3-8191AEC04627}" destId="{344F3F41-A2B8-4036-9D67-4219CB3E895A}" srcOrd="3" destOrd="0" parTransId="{FAAFF245-0930-4DC7-AEF9-F23BC29F53FC}" sibTransId="{B064995E-6364-42A2-8425-4B7AD609A49F}"/>
    <dgm:cxn modelId="{22FEAF90-22FC-4554-A3BE-8EC3240E8CC3}" type="presOf" srcId="{B6833261-5DF4-4EEE-B94A-06CA60CC1267}" destId="{DC2134E7-BABD-4EA2-9B3A-9ABED517C8AC}" srcOrd="1" destOrd="0" presId="urn:microsoft.com/office/officeart/2005/8/layout/process1"/>
    <dgm:cxn modelId="{7916DA95-727A-455C-994B-EF529A70B1B9}" srcId="{F542CF83-8114-42C0-A0C3-8191AEC04627}" destId="{DB174006-EF2B-49D6-B4E0-6918C0103ADB}" srcOrd="5" destOrd="0" parTransId="{5AF27ED9-CED3-4AD4-B032-E109E3E0B955}" sibTransId="{91A8F537-9678-4F97-BF9D-8A514B819388}"/>
    <dgm:cxn modelId="{82746D9F-7DB8-4CBA-B58C-686658C92C2F}" type="presOf" srcId="{0A884F50-C5BA-415C-96B7-E3C471647E2B}" destId="{C50379F9-0ACA-470F-91C9-DE72F85D7F1E}" srcOrd="0" destOrd="0" presId="urn:microsoft.com/office/officeart/2005/8/layout/process1"/>
    <dgm:cxn modelId="{169F1AA3-71D6-474E-B59D-ACB90F053B14}" type="presOf" srcId="{F542CF83-8114-42C0-A0C3-8191AEC04627}" destId="{A5F32A16-4515-494B-9200-2D85A25DAB4E}" srcOrd="0" destOrd="0" presId="urn:microsoft.com/office/officeart/2005/8/layout/process1"/>
    <dgm:cxn modelId="{AFFE9FA8-8D65-4233-8A61-B85883DEF89C}" type="presOf" srcId="{6AFD5227-B716-47C0-9564-A92F8170A8B9}" destId="{859C3351-9312-43EA-9272-6141B85D875D}" srcOrd="0" destOrd="0" presId="urn:microsoft.com/office/officeart/2005/8/layout/process1"/>
    <dgm:cxn modelId="{7B8B5FAD-F584-42EF-B666-60AC2E5C3778}" srcId="{F542CF83-8114-42C0-A0C3-8191AEC04627}" destId="{F523EDB2-9D50-4855-9D60-59AE44E22699}" srcOrd="4" destOrd="0" parTransId="{11B1B544-457E-4F07-82A8-CD4D9DF5452E}" sibTransId="{FBC1A02E-E319-4CE6-B659-D842955837E1}"/>
    <dgm:cxn modelId="{7F205BBD-89A2-4F31-86F2-DE7A2D7E99B0}" srcId="{F542CF83-8114-42C0-A0C3-8191AEC04627}" destId="{6AFD5227-B716-47C0-9564-A92F8170A8B9}" srcOrd="2" destOrd="0" parTransId="{1A6B210D-9BD0-4FF4-82ED-6603635A21DF}" sibTransId="{50132DEE-3B4D-455C-AAA1-655C1316B86A}"/>
    <dgm:cxn modelId="{EFD6F2BD-543E-408E-A608-8FD5DBBE32B6}" type="presOf" srcId="{FBC1A02E-E319-4CE6-B659-D842955837E1}" destId="{F7A02039-35C0-4EBA-A402-92E704B72FD4}" srcOrd="0" destOrd="0" presId="urn:microsoft.com/office/officeart/2005/8/layout/process1"/>
    <dgm:cxn modelId="{2433E1C6-7CB3-464A-B551-A5013539A3FB}" type="presOf" srcId="{0A884F50-C5BA-415C-96B7-E3C471647E2B}" destId="{5AD63C55-13B6-4C40-A769-5583C805CB9A}" srcOrd="1" destOrd="0" presId="urn:microsoft.com/office/officeart/2005/8/layout/process1"/>
    <dgm:cxn modelId="{4762A8D3-AD60-4876-99C6-2D44853C194C}" type="presOf" srcId="{FBC1A02E-E319-4CE6-B659-D842955837E1}" destId="{234B5E87-37DF-46C8-906E-EFAA774360A5}" srcOrd="1" destOrd="0" presId="urn:microsoft.com/office/officeart/2005/8/layout/process1"/>
    <dgm:cxn modelId="{0259D6DC-E09E-43E4-8EB3-74F5DF2EAF48}" type="presOf" srcId="{B064995E-6364-42A2-8425-4B7AD609A49F}" destId="{D9BFE9BF-0445-424C-B7B7-66B1330DE6FE}" srcOrd="0" destOrd="0" presId="urn:microsoft.com/office/officeart/2005/8/layout/process1"/>
    <dgm:cxn modelId="{0AA437E2-5FE8-4094-BBB8-FAB13389C0D0}" srcId="{F542CF83-8114-42C0-A0C3-8191AEC04627}" destId="{A33FB913-2D3F-4841-8806-77DE8C94EFAC}" srcOrd="1" destOrd="0" parTransId="{3F59ED50-3FD3-4BF4-99E1-75804489E4E5}" sibTransId="{B6833261-5DF4-4EEE-B94A-06CA60CC1267}"/>
    <dgm:cxn modelId="{7A900CFB-2158-4D78-BDD9-4EEFF2963A53}" type="presOf" srcId="{B064995E-6364-42A2-8425-4B7AD609A49F}" destId="{090EBECF-31BA-49E6-91CD-1AD409D9DB78}" srcOrd="1" destOrd="0" presId="urn:microsoft.com/office/officeart/2005/8/layout/process1"/>
    <dgm:cxn modelId="{8EB7A9FB-30D8-4678-A115-669E86B93858}" type="presOf" srcId="{50132DEE-3B4D-455C-AAA1-655C1316B86A}" destId="{3653AB5F-5497-4B58-AB96-04E79F66D3C3}" srcOrd="0" destOrd="0" presId="urn:microsoft.com/office/officeart/2005/8/layout/process1"/>
    <dgm:cxn modelId="{021526B7-8A55-4DAF-90F6-28A00063024A}" type="presParOf" srcId="{A5F32A16-4515-494B-9200-2D85A25DAB4E}" destId="{85D684AB-0896-4E7A-BB3F-D2BD26AC9EF7}" srcOrd="0" destOrd="0" presId="urn:microsoft.com/office/officeart/2005/8/layout/process1"/>
    <dgm:cxn modelId="{01107A6D-D138-4F1F-9153-BCB6832F6C30}" type="presParOf" srcId="{A5F32A16-4515-494B-9200-2D85A25DAB4E}" destId="{C50379F9-0ACA-470F-91C9-DE72F85D7F1E}" srcOrd="1" destOrd="0" presId="urn:microsoft.com/office/officeart/2005/8/layout/process1"/>
    <dgm:cxn modelId="{13D94739-F2C3-4C44-A3E2-9C82E57A6817}" type="presParOf" srcId="{C50379F9-0ACA-470F-91C9-DE72F85D7F1E}" destId="{5AD63C55-13B6-4C40-A769-5583C805CB9A}" srcOrd="0" destOrd="0" presId="urn:microsoft.com/office/officeart/2005/8/layout/process1"/>
    <dgm:cxn modelId="{6069F27E-456B-4337-869F-57E3145FE7A5}" type="presParOf" srcId="{A5F32A16-4515-494B-9200-2D85A25DAB4E}" destId="{C152F15F-780A-4334-A2B2-DF33E3E32BDD}" srcOrd="2" destOrd="0" presId="urn:microsoft.com/office/officeart/2005/8/layout/process1"/>
    <dgm:cxn modelId="{A73AB3DA-29A1-4548-9E8C-A7680E216D25}" type="presParOf" srcId="{A5F32A16-4515-494B-9200-2D85A25DAB4E}" destId="{1B87C41A-6CBF-48C7-9C65-0E9913EFCFB0}" srcOrd="3" destOrd="0" presId="urn:microsoft.com/office/officeart/2005/8/layout/process1"/>
    <dgm:cxn modelId="{0E9DF38C-D09D-4A6C-AFF0-6D47AC52216D}" type="presParOf" srcId="{1B87C41A-6CBF-48C7-9C65-0E9913EFCFB0}" destId="{DC2134E7-BABD-4EA2-9B3A-9ABED517C8AC}" srcOrd="0" destOrd="0" presId="urn:microsoft.com/office/officeart/2005/8/layout/process1"/>
    <dgm:cxn modelId="{2CFE02C6-4BAF-45B1-BDA0-4153002BC280}" type="presParOf" srcId="{A5F32A16-4515-494B-9200-2D85A25DAB4E}" destId="{859C3351-9312-43EA-9272-6141B85D875D}" srcOrd="4" destOrd="0" presId="urn:microsoft.com/office/officeart/2005/8/layout/process1"/>
    <dgm:cxn modelId="{1206A218-6231-4AB3-B710-4EF2A6199E3D}" type="presParOf" srcId="{A5F32A16-4515-494B-9200-2D85A25DAB4E}" destId="{3653AB5F-5497-4B58-AB96-04E79F66D3C3}" srcOrd="5" destOrd="0" presId="urn:microsoft.com/office/officeart/2005/8/layout/process1"/>
    <dgm:cxn modelId="{29E3806A-D6FD-4668-B2FD-6847DF0F16E4}" type="presParOf" srcId="{3653AB5F-5497-4B58-AB96-04E79F66D3C3}" destId="{AD586803-9A8A-4088-BB0E-F3D96A82B129}" srcOrd="0" destOrd="0" presId="urn:microsoft.com/office/officeart/2005/8/layout/process1"/>
    <dgm:cxn modelId="{C099F1E6-4ADA-45CF-94D6-F5FA55DF4EE9}" type="presParOf" srcId="{A5F32A16-4515-494B-9200-2D85A25DAB4E}" destId="{E946F0AD-1644-41CD-9E2F-DA4B162A3FA4}" srcOrd="6" destOrd="0" presId="urn:microsoft.com/office/officeart/2005/8/layout/process1"/>
    <dgm:cxn modelId="{F4E4CA24-34D3-48F6-8560-CD04FDBB61D0}" type="presParOf" srcId="{A5F32A16-4515-494B-9200-2D85A25DAB4E}" destId="{D9BFE9BF-0445-424C-B7B7-66B1330DE6FE}" srcOrd="7" destOrd="0" presId="urn:microsoft.com/office/officeart/2005/8/layout/process1"/>
    <dgm:cxn modelId="{1462CA00-8BAD-4D58-AE57-C6AB2A1C286D}" type="presParOf" srcId="{D9BFE9BF-0445-424C-B7B7-66B1330DE6FE}" destId="{090EBECF-31BA-49E6-91CD-1AD409D9DB78}" srcOrd="0" destOrd="0" presId="urn:microsoft.com/office/officeart/2005/8/layout/process1"/>
    <dgm:cxn modelId="{6D462085-880B-4C09-8F2F-C1216E1E0771}" type="presParOf" srcId="{A5F32A16-4515-494B-9200-2D85A25DAB4E}" destId="{21992F8E-9F37-4D6F-8326-24AC5758380E}" srcOrd="8" destOrd="0" presId="urn:microsoft.com/office/officeart/2005/8/layout/process1"/>
    <dgm:cxn modelId="{0E931B6D-40FB-4DD0-A67B-9AF79E9BEE7D}" type="presParOf" srcId="{A5F32A16-4515-494B-9200-2D85A25DAB4E}" destId="{F7A02039-35C0-4EBA-A402-92E704B72FD4}" srcOrd="9" destOrd="0" presId="urn:microsoft.com/office/officeart/2005/8/layout/process1"/>
    <dgm:cxn modelId="{A3936607-1606-4FE1-A64B-9D6CAD042E97}" type="presParOf" srcId="{F7A02039-35C0-4EBA-A402-92E704B72FD4}" destId="{234B5E87-37DF-46C8-906E-EFAA774360A5}" srcOrd="0" destOrd="0" presId="urn:microsoft.com/office/officeart/2005/8/layout/process1"/>
    <dgm:cxn modelId="{98931C10-357A-4E16-B31E-686D4DD22063}" type="presParOf" srcId="{A5F32A16-4515-494B-9200-2D85A25DAB4E}" destId="{40E94EC8-EC25-44C5-93FE-3ED545633B59}"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684AB-0896-4E7A-BB3F-D2BD26AC9EF7}">
      <dsp:nvSpPr>
        <dsp:cNvPr id="0" name=""/>
        <dsp:cNvSpPr/>
      </dsp:nvSpPr>
      <dsp:spPr>
        <a:xfrm>
          <a:off x="0"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IOC CL No.3027 dated on 5 February </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41098" y="1763205"/>
        <a:ext cx="1320985" cy="1892929"/>
      </dsp:txXfrm>
    </dsp:sp>
    <dsp:sp modelId="{C50379F9-0ACA-470F-91C9-DE72F85D7F1E}">
      <dsp:nvSpPr>
        <dsp:cNvPr id="0" name=""/>
        <dsp:cNvSpPr/>
      </dsp:nvSpPr>
      <dsp:spPr>
        <a:xfrm>
          <a:off x="1543500"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1543500" y="2605273"/>
        <a:ext cx="208232" cy="208793"/>
      </dsp:txXfrm>
    </dsp:sp>
    <dsp:sp modelId="{C152F15F-780A-4334-A2B2-DF33E3E32BDD}">
      <dsp:nvSpPr>
        <dsp:cNvPr id="0" name=""/>
        <dsp:cNvSpPr/>
      </dsp:nvSpPr>
      <dsp:spPr>
        <a:xfrm>
          <a:off x="1964454"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b="0" kern="1200" dirty="0">
              <a:solidFill>
                <a:schemeClr val="tx1"/>
              </a:solidFill>
              <a:latin typeface="Arial" panose="020B0604020202020204" pitchFamily="34" charset="0"/>
              <a:cs typeface="Arial" panose="020B0604020202020204" pitchFamily="34" charset="0"/>
            </a:rPr>
            <a:t>Questions and Answers for Survey by 4 March  </a:t>
          </a:r>
          <a:endParaRPr kumimoji="1" lang="ja-JP" altLang="en-US" sz="1500" b="0" kern="1200" dirty="0">
            <a:solidFill>
              <a:schemeClr val="tx1"/>
            </a:solidFill>
            <a:latin typeface="Arial" panose="020B0604020202020204" pitchFamily="34" charset="0"/>
            <a:cs typeface="Arial" panose="020B0604020202020204" pitchFamily="34" charset="0"/>
          </a:endParaRPr>
        </a:p>
      </dsp:txBody>
      <dsp:txXfrm>
        <a:off x="2005552" y="1763205"/>
        <a:ext cx="1320985" cy="1892929"/>
      </dsp:txXfrm>
    </dsp:sp>
    <dsp:sp modelId="{1B87C41A-6CBF-48C7-9C65-0E9913EFCFB0}">
      <dsp:nvSpPr>
        <dsp:cNvPr id="0" name=""/>
        <dsp:cNvSpPr/>
      </dsp:nvSpPr>
      <dsp:spPr>
        <a:xfrm>
          <a:off x="3507954"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3507954" y="2605273"/>
        <a:ext cx="208232" cy="208793"/>
      </dsp:txXfrm>
    </dsp:sp>
    <dsp:sp modelId="{859C3351-9312-43EA-9272-6141B85D875D}">
      <dsp:nvSpPr>
        <dsp:cNvPr id="0" name=""/>
        <dsp:cNvSpPr/>
      </dsp:nvSpPr>
      <dsp:spPr>
        <a:xfrm>
          <a:off x="3928909"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ICG/PTWS XXXI</a:t>
          </a:r>
        </a:p>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in April in Beijing</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3970007" y="1763205"/>
        <a:ext cx="1320985" cy="1892929"/>
      </dsp:txXfrm>
    </dsp:sp>
    <dsp:sp modelId="{3653AB5F-5497-4B58-AB96-04E79F66D3C3}">
      <dsp:nvSpPr>
        <dsp:cNvPr id="0" name=""/>
        <dsp:cNvSpPr/>
      </dsp:nvSpPr>
      <dsp:spPr>
        <a:xfrm>
          <a:off x="5472409"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5472409" y="2605273"/>
        <a:ext cx="208232" cy="208793"/>
      </dsp:txXfrm>
    </dsp:sp>
    <dsp:sp modelId="{E946F0AD-1644-41CD-9E2F-DA4B162A3FA4}">
      <dsp:nvSpPr>
        <dsp:cNvPr id="0" name=""/>
        <dsp:cNvSpPr/>
      </dsp:nvSpPr>
      <dsp:spPr>
        <a:xfrm>
          <a:off x="5893363"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en-US" sz="1500" kern="1200" dirty="0">
              <a:solidFill>
                <a:schemeClr val="tx1"/>
              </a:solidFill>
              <a:latin typeface="Arial" panose="020B0604020202020204" pitchFamily="34" charset="0"/>
              <a:cs typeface="Arial" panose="020B0604020202020204" pitchFamily="34" charset="0"/>
            </a:rPr>
            <a:t>Validation Workshop in May in Manila</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5934461" y="1763205"/>
        <a:ext cx="1320985" cy="1892929"/>
      </dsp:txXfrm>
    </dsp:sp>
    <dsp:sp modelId="{D9BFE9BF-0445-424C-B7B7-66B1330DE6FE}">
      <dsp:nvSpPr>
        <dsp:cNvPr id="0" name=""/>
        <dsp:cNvSpPr/>
      </dsp:nvSpPr>
      <dsp:spPr>
        <a:xfrm>
          <a:off x="7436863"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7436863" y="2605273"/>
        <a:ext cx="208232" cy="208793"/>
      </dsp:txXfrm>
    </dsp:sp>
    <dsp:sp modelId="{21992F8E-9F37-4D6F-8326-24AC5758380E}">
      <dsp:nvSpPr>
        <dsp:cNvPr id="0" name=""/>
        <dsp:cNvSpPr/>
      </dsp:nvSpPr>
      <dsp:spPr>
        <a:xfrm>
          <a:off x="7857818"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IOC/UNESCO 32</a:t>
          </a:r>
          <a:r>
            <a:rPr kumimoji="1" lang="en-US" altLang="ja-JP" sz="1500" kern="1200" baseline="30000" dirty="0">
              <a:solidFill>
                <a:schemeClr val="tx1"/>
              </a:solidFill>
              <a:latin typeface="Arial" panose="020B0604020202020204" pitchFamily="34" charset="0"/>
              <a:cs typeface="Arial" panose="020B0604020202020204" pitchFamily="34" charset="0"/>
            </a:rPr>
            <a:t>nd</a:t>
          </a:r>
          <a:r>
            <a:rPr kumimoji="1" lang="en-US" altLang="ja-JP" sz="1500" kern="1200" dirty="0">
              <a:solidFill>
                <a:schemeClr val="tx1"/>
              </a:solidFill>
              <a:latin typeface="Arial" panose="020B0604020202020204" pitchFamily="34" charset="0"/>
              <a:cs typeface="Arial" panose="020B0604020202020204" pitchFamily="34" charset="0"/>
            </a:rPr>
            <a:t> Assembly in June</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7898916" y="1763205"/>
        <a:ext cx="1320985" cy="1892929"/>
      </dsp:txXfrm>
    </dsp:sp>
    <dsp:sp modelId="{F7A02039-35C0-4EBA-A402-92E704B72FD4}">
      <dsp:nvSpPr>
        <dsp:cNvPr id="0" name=""/>
        <dsp:cNvSpPr/>
      </dsp:nvSpPr>
      <dsp:spPr>
        <a:xfrm>
          <a:off x="9401318"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9401318" y="2605273"/>
        <a:ext cx="208232" cy="208793"/>
      </dsp:txXfrm>
    </dsp:sp>
    <dsp:sp modelId="{40E94EC8-EC25-44C5-93FE-3ED545633B59}">
      <dsp:nvSpPr>
        <dsp:cNvPr id="0" name=""/>
        <dsp:cNvSpPr/>
      </dsp:nvSpPr>
      <dsp:spPr>
        <a:xfrm>
          <a:off x="9822273"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ja-JP" sz="1500" kern="1200" dirty="0">
              <a:solidFill>
                <a:schemeClr val="tx1"/>
              </a:solidFill>
              <a:latin typeface="Arial" panose="020B0604020202020204" pitchFamily="34" charset="0"/>
              <a:cs typeface="Arial" panose="020B0604020202020204" pitchFamily="34" charset="0"/>
            </a:rPr>
            <a:t>Technical report and Policy Report to be distributed to ICG/PTWS Member States in October</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9863371" y="1763205"/>
        <a:ext cx="1320985" cy="18929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2025/3/25</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9479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14</a:t>
            </a:fld>
            <a:endParaRPr kumimoji="1" lang="ja-JP" altLang="en-US"/>
          </a:p>
        </p:txBody>
      </p:sp>
    </p:spTree>
    <p:extLst>
      <p:ext uri="{BB962C8B-B14F-4D97-AF65-F5344CB8AC3E}">
        <p14:creationId xmlns:p14="http://schemas.microsoft.com/office/powerpoint/2010/main" val="378847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8FA81-B837-415E-9C5B-7235266AE99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9819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4885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56842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1493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3105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278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25" y="1379538"/>
            <a:ext cx="6623050" cy="372586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4662" rtl="0" eaLnBrk="1" fontAlgn="auto" latinLnBrk="0" hangingPunct="1">
              <a:lnSpc>
                <a:spcPct val="100000"/>
              </a:lnSpc>
              <a:spcBef>
                <a:spcPts val="0"/>
              </a:spcBef>
              <a:spcAft>
                <a:spcPts val="0"/>
              </a:spcAft>
              <a:buClrTx/>
              <a:buSzTx/>
              <a:buFontTx/>
              <a:buNone/>
              <a:tabLst/>
              <a:defRPr/>
            </a:pPr>
            <a:fld id="{8D23A1E1-D89E-4D9F-ACC7-724568FAD569}" type="slidenum">
              <a:rPr kumimoji="0"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54662" rtl="0" eaLnBrk="1" fontAlgn="auto" latinLnBrk="0" hangingPunct="1">
                <a:lnSpc>
                  <a:spcPct val="100000"/>
                </a:lnSpc>
                <a:spcBef>
                  <a:spcPts val="0"/>
                </a:spcBef>
                <a:spcAft>
                  <a:spcPts val="0"/>
                </a:spcAft>
                <a:buClrTx/>
                <a:buSzTx/>
                <a:buFontTx/>
                <a:buNone/>
                <a:tabLst/>
                <a:defRPr/>
              </a:pPr>
              <a:t>7</a:t>
            </a:fld>
            <a:endParaRPr kumimoji="0"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7442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623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1" lang="en-NZ"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NZ"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77446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25B7E-3D44-4E40-B0D2-55A8E9414320}" type="slidenum">
              <a:rPr kumimoji="1" lang="en-NZ"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NZ"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40998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895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4257754409"/>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243593440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50692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208028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8473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7867943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129049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92348142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6304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379805939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412354001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360972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6093320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2078846629"/>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2025/3/25</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31598647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59078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38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4051071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7745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95159915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3986555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8414861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14839652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530345679"/>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6498394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6878344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42980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87487470"/>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171135"/>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356936266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56416160"/>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314660059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641176243"/>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453311768"/>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45389348"/>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87326575"/>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4559822"/>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253296"/>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464813"/>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811684236"/>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717552549"/>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73555980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4.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0.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image" Target="../media/image15.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1.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image" Target="../media/image16.png"/><Relationship Id="rId4" Type="http://schemas.openxmlformats.org/officeDocument/2006/relationships/slideLayout" Target="../slideLayouts/slideLayout69.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2.png"/><Relationship Id="rId4" Type="http://schemas.openxmlformats.org/officeDocument/2006/relationships/image" Target="../media/image1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image" Target="../media/image4.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14.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image" Target="../media/image16.pn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15.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image" Target="../media/image16.png"/><Relationship Id="rId5" Type="http://schemas.openxmlformats.org/officeDocument/2006/relationships/slideLayout" Target="../slideLayouts/slideLayout100.xml"/><Relationship Id="rId10" Type="http://schemas.openxmlformats.org/officeDocument/2006/relationships/theme" Target="../theme/theme16.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4.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8.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52.xml"/><Relationship Id="rId7" Type="http://schemas.openxmlformats.org/officeDocument/2006/relationships/theme" Target="../theme/theme9.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7">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25/03/2025</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10" cstate="email"/>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511656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818" r:id="rId8"/>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7423855"/>
      </p:ext>
    </p:extLst>
  </p:cSld>
  <p:clrMap bg1="lt1" tx1="dk1" bg2="lt2" tx2="dk2" accent1="accent1" accent2="accent2" accent3="accent3" accent4="accent4" accent5="accent5" accent6="accent6" hlink="hlink" folHlink="folHlink"/>
  <p:sldLayoutIdLst>
    <p:sldLayoutId id="2147483772" r:id="rId1"/>
    <p:sldLayoutId id="2147483773"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screen"/>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536703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3514335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9446943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2025/3/25</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5" r:id="rId8"/>
    <p:sldLayoutId id="2147483716" r:id="rId9"/>
    <p:sldLayoutId id="2147483819" r:id="rId10"/>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 id="2147483749"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6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67.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7.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B7D677-DDE4-313F-2E53-F4DCC45E5D37}"/>
              </a:ext>
            </a:extLst>
          </p:cNvPr>
          <p:cNvSpPr txBox="1"/>
          <p:nvPr/>
        </p:nvSpPr>
        <p:spPr>
          <a:xfrm>
            <a:off x="8778888" y="0"/>
            <a:ext cx="3106941" cy="707886"/>
          </a:xfrm>
          <a:prstGeom prst="rect">
            <a:avLst/>
          </a:prstGeom>
          <a:noFill/>
        </p:spPr>
        <p:txBody>
          <a:bodyPr wrap="none" rtlCol="0">
            <a:spAutoFit/>
          </a:bodyPr>
          <a:lstStyle/>
          <a:p>
            <a:pPr algn="ctr"/>
            <a:r>
              <a:rPr kumimoji="1" lang="en-US" altLang="ja-JP" sz="2000" dirty="0">
                <a:solidFill>
                  <a:schemeClr val="bg1"/>
                </a:solidFill>
                <a:latin typeface="Arial" panose="020B0604020202020204" pitchFamily="34" charset="0"/>
                <a:cs typeface="Arial" panose="020B0604020202020204" pitchFamily="34" charset="0"/>
              </a:rPr>
              <a:t>ICG/PTWS-XXXI Session</a:t>
            </a:r>
          </a:p>
          <a:p>
            <a:pPr algn="ctr"/>
            <a:r>
              <a:rPr kumimoji="1" lang="en-US" altLang="ja-JP" sz="2000" dirty="0">
                <a:solidFill>
                  <a:schemeClr val="bg1"/>
                </a:solidFill>
                <a:latin typeface="Arial" panose="020B0604020202020204" pitchFamily="34" charset="0"/>
                <a:cs typeface="Arial" panose="020B0604020202020204" pitchFamily="34" charset="0"/>
              </a:rPr>
              <a:t>8 - 11 April 2025</a:t>
            </a:r>
            <a:endParaRPr kumimoji="1" lang="ja-JP" altLang="en-US" sz="2000" dirty="0">
              <a:solidFill>
                <a:schemeClr val="bg1"/>
              </a:solidFill>
              <a:latin typeface="Arial" panose="020B0604020202020204" pitchFamily="34" charset="0"/>
              <a:cs typeface="Arial" panose="020B0604020202020204" pitchFamily="34" charset="0"/>
            </a:endParaRPr>
          </a:p>
        </p:txBody>
      </p:sp>
      <p:sp>
        <p:nvSpPr>
          <p:cNvPr id="5" name="タイトル 1">
            <a:extLst>
              <a:ext uri="{FF2B5EF4-FFF2-40B4-BE49-F238E27FC236}">
                <a16:creationId xmlns:a16="http://schemas.microsoft.com/office/drawing/2014/main" id="{E25433E0-2461-2AC7-AAF7-1AE728F5CD7C}"/>
              </a:ext>
            </a:extLst>
          </p:cNvPr>
          <p:cNvSpPr txBox="1">
            <a:spLocks/>
          </p:cNvSpPr>
          <p:nvPr/>
        </p:nvSpPr>
        <p:spPr>
          <a:xfrm>
            <a:off x="6170953" y="2791326"/>
            <a:ext cx="5215868" cy="1275347"/>
          </a:xfr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endParaRPr lang="en-US" altLang="ja-JP" sz="2800" dirty="0">
              <a:solidFill>
                <a:schemeClr val="bg1"/>
              </a:solidFill>
              <a:latin typeface="Arial" panose="020B0604020202020204" pitchFamily="34" charset="0"/>
              <a:cs typeface="Arial" panose="020B0604020202020204" pitchFamily="34" charset="0"/>
            </a:endParaRPr>
          </a:p>
          <a:p>
            <a:pPr algn="ctr"/>
            <a:r>
              <a:rPr lang="en-US" altLang="ja-JP" sz="2800" dirty="0">
                <a:solidFill>
                  <a:schemeClr val="bg1"/>
                </a:solidFill>
                <a:latin typeface="Arial" panose="020B0604020202020204" pitchFamily="34" charset="0"/>
                <a:cs typeface="Arial" panose="020B0604020202020204" pitchFamily="34" charset="0"/>
              </a:rPr>
              <a:t>3.1 CHAIRPERSON REPORT</a:t>
            </a:r>
          </a:p>
        </p:txBody>
      </p:sp>
      <p:sp>
        <p:nvSpPr>
          <p:cNvPr id="6" name="サブタイトル 2">
            <a:extLst>
              <a:ext uri="{FF2B5EF4-FFF2-40B4-BE49-F238E27FC236}">
                <a16:creationId xmlns:a16="http://schemas.microsoft.com/office/drawing/2014/main" id="{D90855B9-01A6-53CE-2B35-4C1BB3534EED}"/>
              </a:ext>
            </a:extLst>
          </p:cNvPr>
          <p:cNvSpPr txBox="1">
            <a:spLocks/>
          </p:cNvSpPr>
          <p:nvPr/>
        </p:nvSpPr>
        <p:spPr>
          <a:xfrm>
            <a:off x="4191759" y="4999762"/>
            <a:ext cx="3958389" cy="1655762"/>
          </a:xfr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Font typeface="Arial" panose="020B0604020202020204" pitchFamily="34" charset="0"/>
              <a:buNone/>
            </a:pPr>
            <a:r>
              <a:rPr lang="en-US" altLang="ja-JP" sz="2400" dirty="0">
                <a:solidFill>
                  <a:schemeClr val="bg1"/>
                </a:solidFill>
                <a:latin typeface="Arial" panose="020B0604020202020204" pitchFamily="34" charset="0"/>
                <a:cs typeface="Arial" panose="020B0604020202020204" pitchFamily="34" charset="0"/>
              </a:rPr>
              <a:t>NISHIMAE Yuji</a:t>
            </a:r>
          </a:p>
          <a:p>
            <a:pPr marL="0" indent="0" algn="ctr">
              <a:buFont typeface="Arial" panose="020B0604020202020204" pitchFamily="34" charset="0"/>
              <a:buNone/>
            </a:pPr>
            <a:r>
              <a:rPr lang="en-US" altLang="ja-JP" sz="2400" dirty="0">
                <a:solidFill>
                  <a:schemeClr val="bg1"/>
                </a:solidFill>
                <a:latin typeface="Arial" panose="020B0604020202020204" pitchFamily="34" charset="0"/>
                <a:cs typeface="Arial" panose="020B0604020202020204" pitchFamily="34" charset="0"/>
              </a:rPr>
              <a:t>Chair of ICG/PTWS</a:t>
            </a:r>
          </a:p>
        </p:txBody>
      </p:sp>
    </p:spTree>
    <p:extLst>
      <p:ext uri="{BB962C8B-B14F-4D97-AF65-F5344CB8AC3E}">
        <p14:creationId xmlns:p14="http://schemas.microsoft.com/office/powerpoint/2010/main" val="408777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BDBC2B-93FB-1618-E184-DD580F751114}"/>
              </a:ext>
            </a:extLst>
          </p:cNvPr>
          <p:cNvSpPr txBox="1"/>
          <p:nvPr/>
        </p:nvSpPr>
        <p:spPr>
          <a:xfrm>
            <a:off x="158787" y="43610"/>
            <a:ext cx="119474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i-NZ" sz="3200" b="0" i="0" u="none" strike="noStrike" kern="1200" cap="none" spc="0" normalizeH="0" baseline="0" noProof="0" dirty="0">
                <a:ln>
                  <a:noFill/>
                </a:ln>
                <a:solidFill>
                  <a:srgbClr val="0961A9"/>
                </a:solidFill>
                <a:effectLst/>
                <a:uLnTx/>
                <a:uFillTx/>
                <a:latin typeface="Aptos ExtraBold" panose="020B0004020202020204" pitchFamily="34" charset="0"/>
                <a:ea typeface="Roboto"/>
                <a:cs typeface="Roboto"/>
              </a:rPr>
              <a:t>Timeline Milestones </a:t>
            </a:r>
            <a:r>
              <a:rPr kumimoji="1" lang="pt-BR" sz="3200" b="0" i="0" u="none" strike="noStrike" kern="1200" cap="none" spc="0" normalizeH="0" baseline="0" noProof="0" dirty="0">
                <a:ln>
                  <a:noFill/>
                </a:ln>
                <a:solidFill>
                  <a:srgbClr val="0961A9"/>
                </a:solidFill>
                <a:effectLst/>
                <a:uLnTx/>
                <a:uFillTx/>
                <a:latin typeface="Aptos ExtraBold" panose="020B0004020202020204" pitchFamily="34" charset="0"/>
                <a:ea typeface="Roboto"/>
                <a:cs typeface="Roboto"/>
              </a:rPr>
              <a:t>(1)</a:t>
            </a:r>
            <a:endParaRPr kumimoji="1" lang="en-NZ" sz="3200" b="0" i="0" u="none" strike="noStrike" kern="1200" cap="none" spc="0" normalizeH="0" baseline="0" noProof="0" dirty="0">
              <a:ln>
                <a:noFill/>
              </a:ln>
              <a:solidFill>
                <a:srgbClr val="0961A9"/>
              </a:solidFill>
              <a:effectLst/>
              <a:uLnTx/>
              <a:uFillTx/>
              <a:latin typeface="Aptos ExtraBold" panose="020B0004020202020204" pitchFamily="34" charset="0"/>
              <a:ea typeface="Roboto"/>
              <a:cs typeface="Roboto"/>
            </a:endParaRPr>
          </a:p>
        </p:txBody>
      </p:sp>
      <p:sp>
        <p:nvSpPr>
          <p:cNvPr id="9" name="TextBox 8">
            <a:extLst>
              <a:ext uri="{FF2B5EF4-FFF2-40B4-BE49-F238E27FC236}">
                <a16:creationId xmlns:a16="http://schemas.microsoft.com/office/drawing/2014/main" id="{10E1C562-4BCD-F731-F343-0641111C7EC9}"/>
              </a:ext>
            </a:extLst>
          </p:cNvPr>
          <p:cNvSpPr txBox="1"/>
          <p:nvPr/>
        </p:nvSpPr>
        <p:spPr>
          <a:xfrm>
            <a:off x="272445" y="905878"/>
            <a:ext cx="11440632"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NZ" sz="2000" b="0" i="0" u="none" strike="noStrike" kern="1200" cap="none" spc="0" normalizeH="0" baseline="0" noProof="0" dirty="0">
              <a:ln>
                <a:noFill/>
              </a:ln>
              <a:solidFill>
                <a:srgbClr val="000000"/>
              </a:solidFill>
              <a:effectLst/>
              <a:uLnTx/>
              <a:uFillTx/>
              <a:latin typeface="Aptos" panose="020B0004020202020204" pitchFamily="34" charset="0"/>
              <a:ea typeface="Roboto"/>
              <a:cs typeface="Roboto"/>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NZ" sz="2000" b="0" i="0" u="none" strike="noStrike" kern="1200" cap="none" spc="0" normalizeH="0" baseline="0" noProof="0" dirty="0">
              <a:ln>
                <a:noFill/>
              </a:ln>
              <a:solidFill>
                <a:srgbClr val="000000"/>
              </a:solidFill>
              <a:effectLst/>
              <a:uLnTx/>
              <a:uFillTx/>
              <a:latin typeface="Aptos" panose="020B0004020202020204" pitchFamily="34" charset="0"/>
              <a:ea typeface="Roboto"/>
              <a:cs typeface="Roboto"/>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NZ" sz="2000" b="0" i="1" u="none" strike="noStrike" kern="1200" cap="none" spc="0" normalizeH="0" baseline="0" noProof="0" dirty="0">
                <a:ln>
                  <a:noFill/>
                </a:ln>
                <a:solidFill>
                  <a:srgbClr val="000000"/>
                </a:solidFill>
                <a:effectLst/>
                <a:uLnTx/>
                <a:uFillTx/>
                <a:latin typeface="Aptos" panose="020B0004020202020204" pitchFamily="34" charset="0"/>
                <a:ea typeface="Roboto"/>
                <a:cs typeface="Roboto"/>
              </a:rPr>
              <a:t>. </a:t>
            </a:r>
          </a:p>
        </p:txBody>
      </p:sp>
      <p:graphicFrame>
        <p:nvGraphicFramePr>
          <p:cNvPr id="2" name="Content Placeholder 3">
            <a:extLst>
              <a:ext uri="{FF2B5EF4-FFF2-40B4-BE49-F238E27FC236}">
                <a16:creationId xmlns:a16="http://schemas.microsoft.com/office/drawing/2014/main" id="{2B95A72F-95CF-73C7-74C6-F6796067929A}"/>
              </a:ext>
            </a:extLst>
          </p:cNvPr>
          <p:cNvGraphicFramePr>
            <a:graphicFrameLocks/>
          </p:cNvGraphicFramePr>
          <p:nvPr/>
        </p:nvGraphicFramePr>
        <p:xfrm>
          <a:off x="383664" y="661427"/>
          <a:ext cx="11329413" cy="5549540"/>
        </p:xfrm>
        <a:graphic>
          <a:graphicData uri="http://schemas.openxmlformats.org/drawingml/2006/table">
            <a:tbl>
              <a:tblPr firstRow="1" bandRow="1">
                <a:tableStyleId>{5C22544A-7EE6-4342-B048-85BDC9FD1C3A}</a:tableStyleId>
              </a:tblPr>
              <a:tblGrid>
                <a:gridCol w="3839142">
                  <a:extLst>
                    <a:ext uri="{9D8B030D-6E8A-4147-A177-3AD203B41FA5}">
                      <a16:colId xmlns:a16="http://schemas.microsoft.com/office/drawing/2014/main" val="3110386517"/>
                    </a:ext>
                  </a:extLst>
                </a:gridCol>
                <a:gridCol w="7490271">
                  <a:extLst>
                    <a:ext uri="{9D8B030D-6E8A-4147-A177-3AD203B41FA5}">
                      <a16:colId xmlns:a16="http://schemas.microsoft.com/office/drawing/2014/main" val="3988292450"/>
                    </a:ext>
                  </a:extLst>
                </a:gridCol>
              </a:tblGrid>
              <a:tr h="497462">
                <a:tc gridSpan="2">
                  <a:txBody>
                    <a:bodyPr/>
                    <a:lstStyle/>
                    <a:p>
                      <a:pPr algn="l"/>
                      <a:r>
                        <a:rPr lang="es-MX" sz="2400" dirty="0">
                          <a:solidFill>
                            <a:schemeClr val="bg1"/>
                          </a:solidFill>
                        </a:rPr>
                        <a:t>KEY DATES</a:t>
                      </a:r>
                      <a:endParaRPr lang="es-CL" sz="2400" dirty="0">
                        <a:solidFill>
                          <a:schemeClr val="bg1"/>
                        </a:solidFill>
                      </a:endParaRPr>
                    </a:p>
                  </a:txBody>
                  <a:tcPr/>
                </a:tc>
                <a:tc hMerge="1">
                  <a:txBody>
                    <a:bodyPr/>
                    <a:lstStyle/>
                    <a:p>
                      <a:endParaRPr lang="es-CL" dirty="0"/>
                    </a:p>
                  </a:txBody>
                  <a:tcPr/>
                </a:tc>
                <a:extLst>
                  <a:ext uri="{0D108BD9-81ED-4DB2-BD59-A6C34878D82A}">
                    <a16:rowId xmlns:a16="http://schemas.microsoft.com/office/drawing/2014/main" val="1386647604"/>
                  </a:ext>
                </a:extLst>
              </a:tr>
              <a:tr h="787648">
                <a:tc>
                  <a:txBody>
                    <a:bodyPr/>
                    <a:lstStyle/>
                    <a:p>
                      <a:pPr algn="l"/>
                      <a:r>
                        <a:rPr lang="es-CL" sz="2000" dirty="0">
                          <a:latin typeface="Arial" panose="020B0604020202020204" pitchFamily="34" charset="0"/>
                          <a:cs typeface="Arial" panose="020B0604020202020204" pitchFamily="34" charset="0"/>
                        </a:rPr>
                        <a:t>31 August 2024</a:t>
                      </a:r>
                    </a:p>
                  </a:txBody>
                  <a:tcPr/>
                </a:tc>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Deadline for PTWS Regional Working Groups to inform TSPs if products needed, copied to ITIC</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0018494"/>
                  </a:ext>
                </a:extLst>
              </a:tr>
              <a:tr h="787648">
                <a:tc>
                  <a:txBody>
                    <a:bodyPr/>
                    <a:lstStyle/>
                    <a:p>
                      <a:pPr algn="l"/>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1 </a:t>
                      </a:r>
                      <a:r>
                        <a:rPr lang="es-CL" sz="2000" b="0" i="0" u="none" strike="noStrike" kern="1200" baseline="0" dirty="0" err="1">
                          <a:solidFill>
                            <a:schemeClr val="dk1"/>
                          </a:solidFill>
                          <a:latin typeface="Arial" panose="020B0604020202020204" pitchFamily="34" charset="0"/>
                          <a:ea typeface="+mn-ea"/>
                          <a:cs typeface="Arial" panose="020B0604020202020204" pitchFamily="34" charset="0"/>
                        </a:rPr>
                        <a:t>September</a:t>
                      </a:r>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 – 30 </a:t>
                      </a:r>
                      <a:r>
                        <a:rPr lang="es-CL" sz="2000" b="0" i="0" u="none" strike="noStrike" kern="1200" baseline="0" dirty="0" err="1">
                          <a:solidFill>
                            <a:schemeClr val="dk1"/>
                          </a:solidFill>
                          <a:latin typeface="Arial" panose="020B0604020202020204" pitchFamily="34" charset="0"/>
                          <a:ea typeface="+mn-ea"/>
                          <a:cs typeface="Arial" panose="020B0604020202020204" pitchFamily="34" charset="0"/>
                        </a:rPr>
                        <a:t>November</a:t>
                      </a:r>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 2024</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PacWave24 Member State national exercise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8149511"/>
                  </a:ext>
                </a:extLst>
              </a:tr>
              <a:tr h="787648">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2 weeks before Regional Exercise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5 Nov.</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endParaRPr lang="es-CL" sz="2000" dirty="0">
                        <a:latin typeface="Arial" panose="020B0604020202020204" pitchFamily="34" charset="0"/>
                        <a:cs typeface="Arial" panose="020B0604020202020204" pitchFamily="34" charset="0"/>
                      </a:endParaRPr>
                    </a:p>
                  </a:txBody>
                  <a:tcPr/>
                </a:tc>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TSP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products</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available</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on</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regional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exercise</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webpage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9745100"/>
                  </a:ext>
                </a:extLst>
              </a:tr>
              <a:tr h="497635">
                <a:tc>
                  <a:txBody>
                    <a:bodyPr/>
                    <a:lstStyle/>
                    <a:p>
                      <a:pPr algn="l"/>
                      <a:r>
                        <a:rPr lang="nb-NO" sz="2000" b="0" i="0" u="none" strike="noStrike" kern="1200" baseline="0" dirty="0">
                          <a:solidFill>
                            <a:schemeClr val="dk1"/>
                          </a:solidFill>
                          <a:latin typeface="Arial" panose="020B0604020202020204" pitchFamily="34" charset="0"/>
                          <a:ea typeface="+mn-ea"/>
                          <a:cs typeface="Arial" panose="020B0604020202020204" pitchFamily="34" charset="0"/>
                        </a:rPr>
                        <a:t>5 November 2024 (0000 UTC)</a:t>
                      </a:r>
                      <a:endParaRPr lang="es-CL" sz="2000" dirty="0">
                        <a:latin typeface="Arial" panose="020B0604020202020204" pitchFamily="34" charset="0"/>
                        <a:cs typeface="Arial" panose="020B0604020202020204" pitchFamily="34" charset="0"/>
                      </a:endParaRPr>
                    </a:p>
                  </a:txBody>
                  <a:tcPr/>
                </a:tc>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Live TSP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Communications</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Test</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1575861"/>
                  </a:ext>
                </a:extLst>
              </a:tr>
              <a:tr h="870904">
                <a:tc>
                  <a:txBody>
                    <a:bodyPr/>
                    <a:lstStyle/>
                    <a:p>
                      <a:pPr algn="l"/>
                      <a:r>
                        <a:rPr lang="nb-NO" sz="2000" b="0" i="0" u="none" strike="noStrike" kern="1200" baseline="0" dirty="0">
                          <a:solidFill>
                            <a:schemeClr val="dk1"/>
                          </a:solidFill>
                          <a:latin typeface="Arial" panose="020B0604020202020204" pitchFamily="34" charset="0"/>
                          <a:ea typeface="+mn-ea"/>
                          <a:cs typeface="Arial" panose="020B0604020202020204" pitchFamily="34" charset="0"/>
                        </a:rPr>
                        <a:t>5 November 2024 (0100 UTC)</a:t>
                      </a:r>
                      <a:endParaRPr lang="es-CL" sz="2000" dirty="0">
                        <a:latin typeface="Arial" panose="020B0604020202020204" pitchFamily="34" charset="0"/>
                        <a:cs typeface="Arial" panose="020B0604020202020204" pitchFamily="34" charset="0"/>
                      </a:endParaRPr>
                    </a:p>
                  </a:txBody>
                  <a:tcPr/>
                </a:tc>
                <a:tc>
                  <a:txBody>
                    <a:bodyPr/>
                    <a:lstStyle/>
                    <a:p>
                      <a:pPr algn="l"/>
                      <a:r>
                        <a:rPr lang="en-US" sz="2400" b="0" i="0" u="none" strike="noStrike" kern="1200" baseline="0" dirty="0">
                          <a:solidFill>
                            <a:schemeClr val="dk1"/>
                          </a:solidFill>
                          <a:latin typeface="Arial" panose="020B0604020202020204" pitchFamily="34" charset="0"/>
                          <a:ea typeface="+mn-ea"/>
                          <a:cs typeface="Arial" panose="020B0604020202020204" pitchFamily="34" charset="0"/>
                        </a:rPr>
                        <a:t>Live NAVAREA Coordinators Communication Test from PTWC through concerned NTWC</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2356643"/>
                  </a:ext>
                </a:extLst>
              </a:tr>
              <a:tr h="497635">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4 </a:t>
                      </a:r>
                      <a:r>
                        <a:rPr lang="es-CL" sz="2400" b="0" i="0" u="none" strike="noStrike" kern="1200" baseline="0" dirty="0" err="1">
                          <a:solidFill>
                            <a:schemeClr val="dk1"/>
                          </a:solidFill>
                          <a:latin typeface="Arial" panose="020B0604020202020204" pitchFamily="34" charset="0"/>
                          <a:ea typeface="+mn-ea"/>
                          <a:cs typeface="Arial" panose="020B0604020202020204" pitchFamily="34" charset="0"/>
                        </a:rPr>
                        <a:t>November</a:t>
                      </a:r>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 2024</a:t>
                      </a:r>
                    </a:p>
                  </a:txBody>
                  <a:tcPr/>
                </a:tc>
                <a:tc>
                  <a:txBody>
                    <a:bodyPr/>
                    <a:lstStyle/>
                    <a:p>
                      <a:pPr algn="l"/>
                      <a:r>
                        <a:rPr lang="es-CL" sz="2400" b="0" i="0" u="none" strike="noStrike" kern="1200" baseline="0" dirty="0">
                          <a:solidFill>
                            <a:schemeClr val="dk1"/>
                          </a:solidFill>
                          <a:latin typeface="Arial" panose="020B0604020202020204" pitchFamily="34" charset="0"/>
                          <a:ea typeface="+mn-ea"/>
                          <a:cs typeface="Arial" panose="020B0604020202020204" pitchFamily="34" charset="0"/>
                        </a:rPr>
                        <a:t>Pacific Island Countries and Teritories Regional Exercise</a:t>
                      </a:r>
                    </a:p>
                  </a:txBody>
                  <a:tcPr/>
                </a:tc>
                <a:extLst>
                  <a:ext uri="{0D108BD9-81ED-4DB2-BD59-A6C34878D82A}">
                    <a16:rowId xmlns:a16="http://schemas.microsoft.com/office/drawing/2014/main" val="310768303"/>
                  </a:ext>
                </a:extLst>
              </a:tr>
              <a:tr h="497635">
                <a:tc>
                  <a:txBody>
                    <a:bodyPr/>
                    <a:lstStyle/>
                    <a:p>
                      <a:pPr marL="0" algn="l" defTabSz="914400" rtl="0" eaLnBrk="1" latinLnBrk="0" hangingPunct="1"/>
                      <a:r>
                        <a:rPr lang="es-MX" sz="2400" b="0" i="0" u="none" strike="noStrike" kern="1200" baseline="0" dirty="0">
                          <a:solidFill>
                            <a:schemeClr val="dk1"/>
                          </a:solidFill>
                          <a:latin typeface="Arial" panose="020B0604020202020204" pitchFamily="34" charset="0"/>
                          <a:ea typeface="+mn-ea"/>
                          <a:cs typeface="Arial" panose="020B0604020202020204" pitchFamily="34" charset="0"/>
                        </a:rPr>
                        <a:t>21 </a:t>
                      </a:r>
                      <a:r>
                        <a:rPr lang="es-MX" sz="2400" b="0" i="0" u="none" strike="noStrike" kern="1200" baseline="0" dirty="0" err="1">
                          <a:solidFill>
                            <a:schemeClr val="dk1"/>
                          </a:solidFill>
                          <a:latin typeface="Arial" panose="020B0604020202020204" pitchFamily="34" charset="0"/>
                          <a:ea typeface="+mn-ea"/>
                          <a:cs typeface="Arial" panose="020B0604020202020204" pitchFamily="34" charset="0"/>
                        </a:rPr>
                        <a:t>November</a:t>
                      </a:r>
                      <a:r>
                        <a:rPr lang="es-MX" sz="2400" b="0" i="0" u="none" strike="noStrike" kern="1200" baseline="0" dirty="0">
                          <a:solidFill>
                            <a:schemeClr val="dk1"/>
                          </a:solidFill>
                          <a:latin typeface="Arial" panose="020B0604020202020204" pitchFamily="34" charset="0"/>
                          <a:ea typeface="+mn-ea"/>
                          <a:cs typeface="Arial" panose="020B0604020202020204" pitchFamily="34" charset="0"/>
                        </a:rPr>
                        <a:t> 2024</a:t>
                      </a:r>
                      <a:endParaRPr lang="es-CL" sz="2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s-MX" sz="2400" b="0" i="0" u="none" strike="noStrike" kern="1200" baseline="0" dirty="0">
                          <a:solidFill>
                            <a:schemeClr val="dk1"/>
                          </a:solidFill>
                          <a:latin typeface="Arial" panose="020B0604020202020204" pitchFamily="34" charset="0"/>
                          <a:ea typeface="+mn-ea"/>
                          <a:cs typeface="Arial" panose="020B0604020202020204" pitchFamily="34" charset="0"/>
                        </a:rPr>
                        <a:t>South East Pacific Regional Exercise </a:t>
                      </a:r>
                      <a:endParaRPr lang="es-CL" sz="2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25292615"/>
                  </a:ext>
                </a:extLst>
              </a:tr>
            </a:tbl>
          </a:graphicData>
        </a:graphic>
      </p:graphicFrame>
    </p:spTree>
    <p:extLst>
      <p:ext uri="{BB962C8B-B14F-4D97-AF65-F5344CB8AC3E}">
        <p14:creationId xmlns:p14="http://schemas.microsoft.com/office/powerpoint/2010/main" val="26962839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3019CA1-CF4F-AC99-6D2D-856E7A026244}"/>
              </a:ext>
            </a:extLst>
          </p:cNvPr>
          <p:cNvGraphicFramePr>
            <a:graphicFrameLocks noGrp="1"/>
          </p:cNvGraphicFramePr>
          <p:nvPr/>
        </p:nvGraphicFramePr>
        <p:xfrm>
          <a:off x="369809" y="822168"/>
          <a:ext cx="11240299" cy="5151980"/>
        </p:xfrm>
        <a:graphic>
          <a:graphicData uri="http://schemas.openxmlformats.org/drawingml/2006/table">
            <a:tbl>
              <a:tblPr firstRow="1" bandRow="1">
                <a:tableStyleId>{5C22544A-7EE6-4342-B048-85BDC9FD1C3A}</a:tableStyleId>
              </a:tblPr>
              <a:tblGrid>
                <a:gridCol w="3412482">
                  <a:extLst>
                    <a:ext uri="{9D8B030D-6E8A-4147-A177-3AD203B41FA5}">
                      <a16:colId xmlns:a16="http://schemas.microsoft.com/office/drawing/2014/main" val="2007300340"/>
                    </a:ext>
                  </a:extLst>
                </a:gridCol>
                <a:gridCol w="7827817">
                  <a:extLst>
                    <a:ext uri="{9D8B030D-6E8A-4147-A177-3AD203B41FA5}">
                      <a16:colId xmlns:a16="http://schemas.microsoft.com/office/drawing/2014/main" val="660754895"/>
                    </a:ext>
                  </a:extLst>
                </a:gridCol>
              </a:tblGrid>
              <a:tr h="448706">
                <a:tc gridSpan="2">
                  <a:txBody>
                    <a:bodyPr/>
                    <a:lstStyle/>
                    <a:p>
                      <a:pPr marL="0" marR="0" lvl="0" indent="0" algn="l" defTabSz="454685" rtl="0" eaLnBrk="1" fontAlgn="auto" latinLnBrk="0" hangingPunct="1">
                        <a:lnSpc>
                          <a:spcPct val="100000"/>
                        </a:lnSpc>
                        <a:spcBef>
                          <a:spcPts val="0"/>
                        </a:spcBef>
                        <a:spcAft>
                          <a:spcPts val="0"/>
                        </a:spcAft>
                        <a:buClrTx/>
                        <a:buSzTx/>
                        <a:buFontTx/>
                        <a:buNone/>
                        <a:tabLst/>
                        <a:defRPr/>
                      </a:pPr>
                      <a:r>
                        <a:rPr lang="es-MX" sz="2400" dirty="0">
                          <a:solidFill>
                            <a:schemeClr val="bg1"/>
                          </a:solidFill>
                        </a:rPr>
                        <a:t>KEY DATES</a:t>
                      </a:r>
                      <a:endParaRPr lang="es-CL" sz="2400" dirty="0">
                        <a:solidFill>
                          <a:schemeClr val="bg1"/>
                        </a:solidFill>
                      </a:endParaRPr>
                    </a:p>
                  </a:txBody>
                  <a:tcPr/>
                </a:tc>
                <a:tc hMerge="1">
                  <a:txBody>
                    <a:bodyPr/>
                    <a:lstStyle/>
                    <a:p>
                      <a:endParaRPr lang="es-CL" sz="1600" dirty="0"/>
                    </a:p>
                  </a:txBody>
                  <a:tcPr/>
                </a:tc>
                <a:extLst>
                  <a:ext uri="{0D108BD9-81ED-4DB2-BD59-A6C34878D82A}">
                    <a16:rowId xmlns:a16="http://schemas.microsoft.com/office/drawing/2014/main" val="3205723193"/>
                  </a:ext>
                </a:extLst>
              </a:tr>
              <a:tr h="1884567">
                <a:tc>
                  <a:txBody>
                    <a:bodyPr/>
                    <a:lstStyle/>
                    <a:p>
                      <a:pPr algn="l"/>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15 </a:t>
                      </a:r>
                      <a:r>
                        <a:rPr lang="es-CL" sz="2000" b="0" i="0" u="none" strike="noStrike" kern="1200" baseline="0" dirty="0" err="1">
                          <a:solidFill>
                            <a:schemeClr val="dk1"/>
                          </a:solidFill>
                          <a:latin typeface="Arial" panose="020B0604020202020204" pitchFamily="34" charset="0"/>
                          <a:ea typeface="+mn-ea"/>
                          <a:cs typeface="Arial" panose="020B0604020202020204" pitchFamily="34" charset="0"/>
                        </a:rPr>
                        <a:t>December</a:t>
                      </a:r>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 2024</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dirty="0">
                          <a:latin typeface="Arial" panose="020B0604020202020204" pitchFamily="34" charset="0"/>
                          <a:cs typeface="Arial" panose="020B0604020202020204" pitchFamily="34" charset="0"/>
                        </a:rPr>
                        <a:t>Deadline for Member States to complete and submit online PacWave24 Post-Exercise Evaluation Surveys for:</a:t>
                      </a:r>
                    </a:p>
                    <a:p>
                      <a:pPr algn="l"/>
                      <a:r>
                        <a:rPr lang="en-US" sz="2000" dirty="0">
                          <a:latin typeface="Arial" panose="020B0604020202020204" pitchFamily="34" charset="0"/>
                          <a:cs typeface="Arial" panose="020B0604020202020204" pitchFamily="34" charset="0"/>
                        </a:rPr>
                        <a:t>• Live TSP Communication Test</a:t>
                      </a:r>
                    </a:p>
                    <a:p>
                      <a:pPr algn="l"/>
                      <a:r>
                        <a:rPr lang="en-US" sz="2000" dirty="0">
                          <a:latin typeface="Arial" panose="020B0604020202020204" pitchFamily="34" charset="0"/>
                          <a:cs typeface="Arial" panose="020B0604020202020204" pitchFamily="34" charset="0"/>
                        </a:rPr>
                        <a:t>•Live NAVAREA Coordinators Communication Test</a:t>
                      </a:r>
                    </a:p>
                    <a:p>
                      <a:pPr algn="l"/>
                      <a:r>
                        <a:rPr lang="en-US" sz="2000" dirty="0">
                          <a:latin typeface="Arial" panose="020B0604020202020204" pitchFamily="34" charset="0"/>
                          <a:cs typeface="Arial" panose="020B0604020202020204" pitchFamily="34" charset="0"/>
                        </a:rPr>
                        <a:t>•National Exercise</a:t>
                      </a:r>
                    </a:p>
                    <a:p>
                      <a:pPr algn="l"/>
                      <a:r>
                        <a:rPr lang="en-US" sz="2000" dirty="0">
                          <a:latin typeface="Arial" panose="020B0604020202020204" pitchFamily="34" charset="0"/>
                          <a:cs typeface="Arial" panose="020B0604020202020204" pitchFamily="34" charset="0"/>
                        </a:rPr>
                        <a:t>•Regional Exercise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9558899"/>
                  </a:ext>
                </a:extLst>
              </a:tr>
              <a:tr h="1086346">
                <a:tc>
                  <a:txBody>
                    <a:bodyPr/>
                    <a:lstStyle/>
                    <a:p>
                      <a:pPr algn="l"/>
                      <a:r>
                        <a:rPr lang="es-CL" sz="2000" dirty="0">
                          <a:latin typeface="Arial" panose="020B0604020202020204" pitchFamily="34" charset="0"/>
                          <a:cs typeface="Arial" panose="020B0604020202020204" pitchFamily="34" charset="0"/>
                        </a:rPr>
                        <a:t>15 </a:t>
                      </a:r>
                      <a:r>
                        <a:rPr lang="es-CL" sz="2000" dirty="0" err="1">
                          <a:latin typeface="Arial" panose="020B0604020202020204" pitchFamily="34" charset="0"/>
                          <a:cs typeface="Arial" panose="020B0604020202020204" pitchFamily="34" charset="0"/>
                        </a:rPr>
                        <a:t>December</a:t>
                      </a:r>
                      <a:r>
                        <a:rPr lang="es-CL" sz="2000" dirty="0">
                          <a:latin typeface="Arial" panose="020B0604020202020204" pitchFamily="34" charset="0"/>
                          <a:cs typeface="Arial" panose="020B0604020202020204" pitchFamily="34" charset="0"/>
                        </a:rPr>
                        <a:t> 2024</a:t>
                      </a:r>
                    </a:p>
                  </a:txBody>
                  <a:tcPr/>
                </a:tc>
                <a:tc>
                  <a:txBody>
                    <a:bodyPr/>
                    <a:lstStyle/>
                    <a:p>
                      <a:pPr algn="l"/>
                      <a:r>
                        <a:rPr lang="en-US" sz="2000" dirty="0">
                          <a:latin typeface="Arial" panose="020B0604020202020204" pitchFamily="34" charset="0"/>
                          <a:cs typeface="Arial" panose="020B0604020202020204" pitchFamily="34" charset="0"/>
                        </a:rPr>
                        <a:t>Deadline for Submission of Regional Exercise Reports.</a:t>
                      </a:r>
                    </a:p>
                    <a:p>
                      <a:pPr algn="l"/>
                      <a:r>
                        <a:rPr lang="en-US" sz="2000" dirty="0">
                          <a:latin typeface="Arial" panose="020B0604020202020204" pitchFamily="34" charset="0"/>
                          <a:cs typeface="Arial" panose="020B0604020202020204" pitchFamily="34" charset="0"/>
                        </a:rPr>
                        <a:t>•PICT Regional Exercise</a:t>
                      </a:r>
                    </a:p>
                    <a:p>
                      <a:pPr algn="l"/>
                      <a:r>
                        <a:rPr lang="en-US" sz="2000" dirty="0">
                          <a:latin typeface="Arial" panose="020B0604020202020204" pitchFamily="34" charset="0"/>
                          <a:cs typeface="Arial" panose="020B0604020202020204" pitchFamily="34" charset="0"/>
                        </a:rPr>
                        <a:t>•SEP Regional Exercise</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549304"/>
                  </a:ext>
                </a:extLst>
              </a:tr>
              <a:tr h="987154">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10 days prior to ICG/PTWS-XXXI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April 2025)</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Draft PacWave24 Summary Report shared with Member States</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8046768"/>
                  </a:ext>
                </a:extLst>
              </a:tr>
              <a:tr h="688017">
                <a:tc>
                  <a:txBody>
                    <a:bodyPr/>
                    <a:lstStyle/>
                    <a:p>
                      <a:pPr algn="l"/>
                      <a:r>
                        <a:rPr lang="es-CL" sz="2000" b="0" i="0" u="none" strike="noStrike" kern="1200" baseline="0" dirty="0">
                          <a:solidFill>
                            <a:schemeClr val="dk1"/>
                          </a:solidFill>
                          <a:latin typeface="Arial" panose="020B0604020202020204" pitchFamily="34" charset="0"/>
                          <a:ea typeface="+mn-ea"/>
                          <a:cs typeface="Arial" panose="020B0604020202020204" pitchFamily="34" charset="0"/>
                        </a:rPr>
                        <a:t>30 June 2025</a:t>
                      </a:r>
                      <a:endParaRPr lang="es-CL" sz="2000" dirty="0">
                        <a:latin typeface="Arial" panose="020B0604020202020204" pitchFamily="34" charset="0"/>
                        <a:cs typeface="Arial" panose="020B0604020202020204" pitchFamily="34" charset="0"/>
                      </a:endParaRPr>
                    </a:p>
                  </a:txBody>
                  <a:tcPr/>
                </a:tc>
                <a:tc>
                  <a:txBody>
                    <a:bodyPr/>
                    <a:lstStyle/>
                    <a:p>
                      <a:pPr algn="l"/>
                      <a:r>
                        <a:rPr lang="en-US" sz="2000" dirty="0">
                          <a:latin typeface="Arial" panose="020B0604020202020204" pitchFamily="34" charset="0"/>
                          <a:cs typeface="Arial" panose="020B0604020202020204" pitchFamily="34" charset="0"/>
                        </a:rPr>
                        <a:t>Final PacWave24 Summary Report published and posted at http://www.pacwave.info/</a:t>
                      </a:r>
                      <a:endParaRPr lang="es-CL"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9620141"/>
                  </a:ext>
                </a:extLst>
              </a:tr>
            </a:tbl>
          </a:graphicData>
        </a:graphic>
      </p:graphicFrame>
      <p:sp>
        <p:nvSpPr>
          <p:cNvPr id="10" name="TextBox 6">
            <a:extLst>
              <a:ext uri="{FF2B5EF4-FFF2-40B4-BE49-F238E27FC236}">
                <a16:creationId xmlns:a16="http://schemas.microsoft.com/office/drawing/2014/main" id="{50BDBC2B-93FB-1618-E184-DD580F751114}"/>
              </a:ext>
            </a:extLst>
          </p:cNvPr>
          <p:cNvSpPr txBox="1"/>
          <p:nvPr/>
        </p:nvSpPr>
        <p:spPr>
          <a:xfrm>
            <a:off x="244549" y="134085"/>
            <a:ext cx="119474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i-NZ" sz="3200" b="0" i="0" u="none" strike="noStrike" kern="1200" cap="none" spc="0" normalizeH="0" baseline="0" noProof="0" dirty="0">
                <a:ln>
                  <a:noFill/>
                </a:ln>
                <a:solidFill>
                  <a:srgbClr val="0961A9"/>
                </a:solidFill>
                <a:effectLst/>
                <a:uLnTx/>
                <a:uFillTx/>
                <a:latin typeface="Aptos ExtraBold" panose="020B0004020202020204" pitchFamily="34" charset="0"/>
                <a:ea typeface="Roboto"/>
                <a:cs typeface="Roboto"/>
              </a:rPr>
              <a:t>Timeline Milestones </a:t>
            </a:r>
            <a:r>
              <a:rPr kumimoji="1" lang="pt-BR" sz="3200" b="0" i="0" u="none" strike="noStrike" kern="1200" cap="none" spc="0" normalizeH="0" baseline="0" noProof="0" dirty="0">
                <a:ln>
                  <a:noFill/>
                </a:ln>
                <a:solidFill>
                  <a:srgbClr val="0961A9"/>
                </a:solidFill>
                <a:effectLst/>
                <a:uLnTx/>
                <a:uFillTx/>
                <a:latin typeface="Aptos ExtraBold" panose="020B0004020202020204" pitchFamily="34" charset="0"/>
                <a:ea typeface="Roboto"/>
                <a:cs typeface="Roboto"/>
              </a:rPr>
              <a:t>(2)</a:t>
            </a:r>
            <a:endParaRPr kumimoji="1" lang="en-NZ" sz="3200" b="0" i="0" u="none" strike="noStrike" kern="1200" cap="none" spc="0" normalizeH="0" baseline="0" noProof="0" dirty="0">
              <a:ln>
                <a:noFill/>
              </a:ln>
              <a:solidFill>
                <a:srgbClr val="0961A9"/>
              </a:solidFill>
              <a:effectLst/>
              <a:uLnTx/>
              <a:uFillTx/>
              <a:latin typeface="Aptos ExtraBold" panose="020B0004020202020204" pitchFamily="34" charset="0"/>
              <a:ea typeface="Roboto"/>
              <a:cs typeface="Roboto"/>
            </a:endParaRPr>
          </a:p>
        </p:txBody>
      </p:sp>
    </p:spTree>
    <p:extLst>
      <p:ext uri="{BB962C8B-B14F-4D97-AF65-F5344CB8AC3E}">
        <p14:creationId xmlns:p14="http://schemas.microsoft.com/office/powerpoint/2010/main" val="20693449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9838" y="94999"/>
            <a:ext cx="9377054" cy="523220"/>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2</a:t>
            </a:r>
            <a:r>
              <a:rPr kumimoji="0" lang="en-US" altLang="ja-JP" sz="2800" b="0" i="0" u="none" strike="noStrike" kern="1200" cap="none" spc="0" normalizeH="0" baseline="3000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nd</a:t>
            </a:r>
            <a:r>
              <a:rPr kumimoji="0" lang="en-US" altLang="ja-JP" sz="28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 Global Tsunami Symposium</a:t>
            </a:r>
            <a:r>
              <a:rPr kumimoji="0" lang="ja-JP" altLang="en-US" sz="28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 </a:t>
            </a:r>
            <a:r>
              <a:rPr kumimoji="0" lang="en-US" altLang="ja-JP" sz="28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(11 – 14 November 2024)</a:t>
            </a:r>
            <a:endParaRPr kumimoji="0" lang="ja-JP" altLang="en-US" sz="28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810" y="741575"/>
            <a:ext cx="3683059" cy="2762294"/>
          </a:xfrm>
          <a:prstGeom prst="rect">
            <a:avLst/>
          </a:prstGeom>
        </p:spPr>
      </p:pic>
      <p:sp>
        <p:nvSpPr>
          <p:cNvPr id="6" name="テキスト ボックス 5"/>
          <p:cNvSpPr txBox="1"/>
          <p:nvPr/>
        </p:nvSpPr>
        <p:spPr>
          <a:xfrm>
            <a:off x="289858" y="741575"/>
            <a:ext cx="4760917" cy="1793309"/>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Participants related to the ICG/PTWS </a:t>
            </a: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Mr. Yuji Nishimae (Chair)</a:t>
            </a: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Dr. </a:t>
            </a:r>
            <a:r>
              <a:rPr kumimoji="0" lang="en-US" altLang="ja-JP" b="0" i="0" u="none" strike="noStrike" kern="120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Dakui</a:t>
            </a: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Wang (Vice-Chair)</a:t>
            </a: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Dr. Charles </a:t>
            </a:r>
            <a:r>
              <a:rPr kumimoji="0" lang="en-US" altLang="ja-JP" b="0" i="0" u="none" strike="noStrike" kern="120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McCreely</a:t>
            </a: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(PTWC Director)</a:t>
            </a: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Dr. Laura Kong (ITIC Director)</a:t>
            </a:r>
          </a:p>
          <a:p>
            <a:pPr marL="342900" indent="-342900" defTabSz="1300480" hangingPunct="0">
              <a:buFont typeface="Arial" panose="020B0604020202020204" pitchFamily="34" charset="0"/>
              <a:buChar char="•"/>
            </a:pP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Dr. </a:t>
            </a:r>
            <a:r>
              <a:rPr kumimoji="0" lang="en-US" altLang="ja-JP" b="0" i="0" u="none" strike="noStrike" kern="120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Ocal</a:t>
            </a: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a:t>
            </a:r>
            <a:r>
              <a:rPr lang="en-US" altLang="ja-JP" i="0" dirty="0" err="1">
                <a:effectLst/>
                <a:latin typeface="Arial" panose="020B0604020202020204" pitchFamily="34" charset="0"/>
                <a:ea typeface="Yu Gothic UI" panose="020B0500000000000000" pitchFamily="50" charset="-128"/>
                <a:cs typeface="Arial" panose="020B0604020202020204" pitchFamily="34" charset="0"/>
              </a:rPr>
              <a:t>Necmioglu</a:t>
            </a:r>
            <a:r>
              <a:rPr lang="ja-JP" altLang="en-US" dirty="0">
                <a:latin typeface="Arial" panose="020B0604020202020204" pitchFamily="34" charset="0"/>
                <a:ea typeface="Yu Gothic UI" panose="020B0500000000000000" pitchFamily="50" charset="-128"/>
                <a:cs typeface="Arial" panose="020B0604020202020204" pitchFamily="34" charset="0"/>
              </a:rPr>
              <a:t> </a:t>
            </a:r>
            <a:r>
              <a:rPr kumimoji="0" lang="en-US" altLang="ja-JP"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(Technical Secretary)</a:t>
            </a:r>
          </a:p>
        </p:txBody>
      </p:sp>
      <p:pic>
        <p:nvPicPr>
          <p:cNvPr id="7" name="図 6">
            <a:extLst>
              <a:ext uri="{FF2B5EF4-FFF2-40B4-BE49-F238E27FC236}">
                <a16:creationId xmlns:a16="http://schemas.microsoft.com/office/drawing/2014/main" id="{844CD4F5-A8CB-1E85-2532-049EB6B69E9D}"/>
              </a:ext>
            </a:extLst>
          </p:cNvPr>
          <p:cNvPicPr>
            <a:picLocks noChangeAspect="1"/>
          </p:cNvPicPr>
          <p:nvPr/>
        </p:nvPicPr>
        <p:blipFill>
          <a:blip r:embed="rId4"/>
          <a:stretch>
            <a:fillRect/>
          </a:stretch>
        </p:blipFill>
        <p:spPr>
          <a:xfrm>
            <a:off x="1214584" y="2948490"/>
            <a:ext cx="2762375" cy="3868384"/>
          </a:xfrm>
          <a:prstGeom prst="rect">
            <a:avLst/>
          </a:prstGeom>
        </p:spPr>
      </p:pic>
      <p:sp>
        <p:nvSpPr>
          <p:cNvPr id="9" name="テキスト ボックス 8">
            <a:extLst>
              <a:ext uri="{FF2B5EF4-FFF2-40B4-BE49-F238E27FC236}">
                <a16:creationId xmlns:a16="http://schemas.microsoft.com/office/drawing/2014/main" id="{B9D2EC8D-189F-D413-8640-EF1417E14ACB}"/>
              </a:ext>
            </a:extLst>
          </p:cNvPr>
          <p:cNvSpPr txBox="1"/>
          <p:nvPr/>
        </p:nvSpPr>
        <p:spPr>
          <a:xfrm>
            <a:off x="1443794" y="2631953"/>
            <a:ext cx="2299531" cy="3385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ja-JP" sz="1600" dirty="0">
                <a:latin typeface="Arial" panose="020B0604020202020204" pitchFamily="34" charset="0"/>
                <a:cs typeface="Arial" panose="020B0604020202020204" pitchFamily="34" charset="0"/>
              </a:rPr>
              <a:t>Summary Statement </a:t>
            </a:r>
            <a:endParaRPr lang="ja-JP" altLang="en-US" sz="1600"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62157899-1687-5208-36E1-6F00FB54E632}"/>
              </a:ext>
            </a:extLst>
          </p:cNvPr>
          <p:cNvSpPr txBox="1"/>
          <p:nvPr/>
        </p:nvSpPr>
        <p:spPr>
          <a:xfrm>
            <a:off x="4267200" y="3814445"/>
            <a:ext cx="7229475" cy="2031325"/>
          </a:xfrm>
          <a:prstGeom prst="rect">
            <a:avLst/>
          </a:prstGeom>
          <a:noFill/>
          <a:ln w="12700" cap="flat">
            <a:solidFill>
              <a:srgbClr val="FF0000"/>
            </a:solid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altLang="ja-JP" b="1" dirty="0">
                <a:latin typeface="Arial" panose="020B0604020202020204" pitchFamily="34" charset="0"/>
                <a:cs typeface="Arial" panose="020B0604020202020204" pitchFamily="34" charset="0"/>
              </a:rPr>
              <a:t>Banda Aceh Statement</a:t>
            </a:r>
          </a:p>
          <a:p>
            <a:r>
              <a:rPr lang="en-US" altLang="ja-JP" dirty="0">
                <a:latin typeface="Arial" panose="020B0604020202020204" pitchFamily="34" charset="0"/>
                <a:cs typeface="Arial" panose="020B0604020202020204" pitchFamily="34" charset="0"/>
              </a:rPr>
              <a:t>Global Tsunami Warning and Mitigation: Building Sustainability for the next decade through Transformation and Innovation. UNESCO and its partners call on States and civil society to drastically step up their investments and efforts to strengthen Tsunami Early Warning Systems and achieve 100% of Tsunami Ready Communities across the world by 2030.</a:t>
            </a:r>
            <a:endParaRPr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6847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9585" y="0"/>
            <a:ext cx="7481792" cy="461665"/>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ESCAP Tsunami Preparedness Capacity Assessment</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sp>
        <p:nvSpPr>
          <p:cNvPr id="5" name="正方形/長方形 4"/>
          <p:cNvSpPr/>
          <p:nvPr/>
        </p:nvSpPr>
        <p:spPr>
          <a:xfrm flipV="1">
            <a:off x="419585" y="4307952"/>
            <a:ext cx="7112000" cy="70230"/>
          </a:xfrm>
          <a:prstGeom prst="rect">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Roboto"/>
              <a:sym typeface="Roboto"/>
            </a:endParaRPr>
          </a:p>
        </p:txBody>
      </p:sp>
      <p:pic>
        <p:nvPicPr>
          <p:cNvPr id="3" name="図 2"/>
          <p:cNvPicPr>
            <a:picLocks noChangeAspect="1"/>
          </p:cNvPicPr>
          <p:nvPr/>
        </p:nvPicPr>
        <p:blipFill>
          <a:blip r:embed="rId2"/>
          <a:stretch>
            <a:fillRect/>
          </a:stretch>
        </p:blipFill>
        <p:spPr>
          <a:xfrm flipV="1">
            <a:off x="4869810" y="557234"/>
            <a:ext cx="5540991" cy="942182"/>
          </a:xfrm>
          <a:prstGeom prst="rect">
            <a:avLst/>
          </a:prstGeom>
        </p:spPr>
      </p:pic>
      <p:sp>
        <p:nvSpPr>
          <p:cNvPr id="7" name="正方形/長方形 6"/>
          <p:cNvSpPr/>
          <p:nvPr/>
        </p:nvSpPr>
        <p:spPr>
          <a:xfrm>
            <a:off x="419585" y="1374296"/>
            <a:ext cx="10061896"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The key objectives of this assessment have been identified as follows: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To evaluate the existing capacity of the UNESCO-IOC Indian Ocean Tsunami Warning and Mitigation System (IOTWMS) (Phase I) and Pacific Tsunami Warning and Mitigation System (PTWS) (Phase II) and highlight the progress made since 2004 IOT and subsequent assessments.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To identify specific gaps and capacity development requirements at regional and national levels for strengthening the technical and policy aspects of the tsunami warning and mitigation systems in the region.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To provide recommendations for the next strategic phase of ESCAP's Trust Fund for Tsunami Disaster and Climate Preparedness, aiming to address the identified gaps through regional cooperation and mainstreaming science.</a:t>
            </a:r>
            <a:endParaRPr kumimoji="0" lang="ja-JP" alt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8" name="図 7"/>
          <p:cNvPicPr>
            <a:picLocks noChangeAspect="1"/>
          </p:cNvPicPr>
          <p:nvPr/>
        </p:nvPicPr>
        <p:blipFill>
          <a:blip r:embed="rId3"/>
          <a:stretch>
            <a:fillRect/>
          </a:stretch>
        </p:blipFill>
        <p:spPr>
          <a:xfrm>
            <a:off x="522112" y="4437021"/>
            <a:ext cx="6877117" cy="2277677"/>
          </a:xfrm>
          <a:prstGeom prst="rect">
            <a:avLst/>
          </a:prstGeom>
          <a:ln>
            <a:solidFill>
              <a:schemeClr val="tx1"/>
            </a:solidFill>
          </a:ln>
        </p:spPr>
      </p:pic>
      <p:sp>
        <p:nvSpPr>
          <p:cNvPr id="9" name="テキスト ボックス 8"/>
          <p:cNvSpPr txBox="1"/>
          <p:nvPr/>
        </p:nvSpPr>
        <p:spPr>
          <a:xfrm>
            <a:off x="522112" y="3978774"/>
            <a:ext cx="2965425" cy="408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Output of the assessment</a:t>
            </a:r>
            <a:endParaRPr kumimoji="0" lang="ja-JP"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10" name="正方形/長方形 9"/>
          <p:cNvSpPr/>
          <p:nvPr/>
        </p:nvSpPr>
        <p:spPr>
          <a:xfrm>
            <a:off x="4353636" y="4387089"/>
            <a:ext cx="3045593" cy="2327609"/>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Roboto"/>
              <a:sym typeface="Roboto"/>
            </a:endParaRPr>
          </a:p>
        </p:txBody>
      </p:sp>
      <p:pic>
        <p:nvPicPr>
          <p:cNvPr id="11" name="図 10"/>
          <p:cNvPicPr>
            <a:picLocks noChangeAspect="1"/>
          </p:cNvPicPr>
          <p:nvPr/>
        </p:nvPicPr>
        <p:blipFill>
          <a:blip r:embed="rId4"/>
          <a:stretch>
            <a:fillRect/>
          </a:stretch>
        </p:blipFill>
        <p:spPr>
          <a:xfrm>
            <a:off x="8265328" y="3928841"/>
            <a:ext cx="1965566" cy="2785557"/>
          </a:xfrm>
          <a:prstGeom prst="rect">
            <a:avLst/>
          </a:prstGeom>
          <a:ln>
            <a:solidFill>
              <a:schemeClr val="tx1"/>
            </a:solidFill>
          </a:ln>
        </p:spPr>
      </p:pic>
    </p:spTree>
    <p:extLst>
      <p:ext uri="{BB962C8B-B14F-4D97-AF65-F5344CB8AC3E}">
        <p14:creationId xmlns:p14="http://schemas.microsoft.com/office/powerpoint/2010/main" val="10985310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74176" y="450376"/>
            <a:ext cx="8925905" cy="461665"/>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ESCAP Tsunami Preparedness Capacity Assessment (Timeline)</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graphicFrame>
        <p:nvGraphicFramePr>
          <p:cNvPr id="5" name="図表 4"/>
          <p:cNvGraphicFramePr/>
          <p:nvPr/>
        </p:nvGraphicFramePr>
        <p:xfrm>
          <a:off x="483272" y="38985"/>
          <a:ext cx="11225455" cy="5419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図 5"/>
          <p:cNvPicPr>
            <a:picLocks noChangeAspect="1"/>
          </p:cNvPicPr>
          <p:nvPr/>
        </p:nvPicPr>
        <p:blipFill>
          <a:blip r:embed="rId8"/>
          <a:stretch>
            <a:fillRect/>
          </a:stretch>
        </p:blipFill>
        <p:spPr>
          <a:xfrm>
            <a:off x="147641" y="3892646"/>
            <a:ext cx="1863186" cy="2258304"/>
          </a:xfrm>
          <a:prstGeom prst="rect">
            <a:avLst/>
          </a:prstGeom>
          <a:ln>
            <a:solidFill>
              <a:schemeClr val="tx1"/>
            </a:solidFill>
          </a:ln>
        </p:spPr>
      </p:pic>
      <p:pic>
        <p:nvPicPr>
          <p:cNvPr id="7" name="図 6"/>
          <p:cNvPicPr>
            <a:picLocks noChangeAspect="1"/>
          </p:cNvPicPr>
          <p:nvPr/>
        </p:nvPicPr>
        <p:blipFill>
          <a:blip r:embed="rId9"/>
          <a:stretch>
            <a:fillRect/>
          </a:stretch>
        </p:blipFill>
        <p:spPr>
          <a:xfrm>
            <a:off x="2303934" y="3745552"/>
            <a:ext cx="2100957" cy="3098022"/>
          </a:xfrm>
          <a:prstGeom prst="rect">
            <a:avLst/>
          </a:prstGeom>
        </p:spPr>
      </p:pic>
      <p:sp>
        <p:nvSpPr>
          <p:cNvPr id="8" name="正方形/長方形 7"/>
          <p:cNvSpPr/>
          <p:nvPr/>
        </p:nvSpPr>
        <p:spPr>
          <a:xfrm>
            <a:off x="4487014" y="3892646"/>
            <a:ext cx="160898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A preliminary compilation of the survey results will be presented</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正方形/長方形 8"/>
          <p:cNvSpPr/>
          <p:nvPr/>
        </p:nvSpPr>
        <p:spPr>
          <a:xfrm>
            <a:off x="6225553" y="3830575"/>
            <a:ext cx="20743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Steering Committee members will attend</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正方形/長方形 2"/>
          <p:cNvSpPr/>
          <p:nvPr/>
        </p:nvSpPr>
        <p:spPr>
          <a:xfrm>
            <a:off x="8299938" y="3745552"/>
            <a:ext cx="191381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Draft Technical Report and its Summary will be made available</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1720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18696" y="0"/>
            <a:ext cx="8300219"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Roboto"/>
                <a:ea typeface="Roboto"/>
                <a:cs typeface="Roboto"/>
                <a:sym typeface="Roboto"/>
              </a:rPr>
              <a:t>Promoting for the IOC Tsunami Ready Recognition </a:t>
            </a:r>
            <a:r>
              <a:rPr kumimoji="0" lang="en-US" altLang="ja-JP" sz="2400" b="0" i="0" u="none" strike="noStrike" kern="1200" cap="none" spc="0" normalizeH="0" baseline="0" noProof="0" dirty="0" err="1">
                <a:ln>
                  <a:noFill/>
                </a:ln>
                <a:solidFill>
                  <a:srgbClr val="31A8DF"/>
                </a:solidFill>
                <a:effectLst/>
                <a:uLnTx/>
                <a:uFillTx/>
                <a:latin typeface="Roboto"/>
                <a:ea typeface="Roboto"/>
                <a:cs typeface="Roboto"/>
                <a:sym typeface="Roboto"/>
              </a:rPr>
              <a:t>Programme</a:t>
            </a:r>
            <a:r>
              <a:rPr kumimoji="0" lang="en-US" altLang="ja-JP" sz="2400" b="0" i="0" u="none" strike="noStrike" kern="1200" cap="none" spc="0" normalizeH="0" baseline="0" noProof="0" dirty="0">
                <a:ln>
                  <a:noFill/>
                </a:ln>
                <a:solidFill>
                  <a:srgbClr val="31A8DF"/>
                </a:solidFill>
                <a:effectLst/>
                <a:uLnTx/>
                <a:uFillTx/>
                <a:latin typeface="Roboto"/>
                <a:ea typeface="Roboto"/>
                <a:cs typeface="Roboto"/>
                <a:sym typeface="Roboto"/>
              </a:rPr>
              <a:t> </a:t>
            </a:r>
            <a:endParaRPr kumimoji="0" lang="ja-JP" altLang="en-US" sz="2400" b="0" i="0" u="none" strike="noStrike" kern="1200" cap="none" spc="0" normalizeH="0" baseline="0" noProof="0" dirty="0">
              <a:ln>
                <a:noFill/>
              </a:ln>
              <a:solidFill>
                <a:srgbClr val="31A8DF"/>
              </a:solidFill>
              <a:effectLst/>
              <a:uLnTx/>
              <a:uFillTx/>
              <a:latin typeface="Roboto"/>
              <a:cs typeface="Roboto"/>
              <a:sym typeface="Roboto"/>
            </a:endParaRPr>
          </a:p>
        </p:txBody>
      </p:sp>
      <p:pic>
        <p:nvPicPr>
          <p:cNvPr id="2" name="図 1"/>
          <p:cNvPicPr>
            <a:picLocks noChangeAspect="1"/>
          </p:cNvPicPr>
          <p:nvPr/>
        </p:nvPicPr>
        <p:blipFill>
          <a:blip r:embed="rId3"/>
          <a:stretch>
            <a:fillRect/>
          </a:stretch>
        </p:blipFill>
        <p:spPr>
          <a:xfrm>
            <a:off x="6348455" y="612834"/>
            <a:ext cx="3713562" cy="2816352"/>
          </a:xfrm>
          <a:prstGeom prst="rect">
            <a:avLst/>
          </a:prstGeom>
        </p:spPr>
      </p:pic>
      <p:sp>
        <p:nvSpPr>
          <p:cNvPr id="6" name="テキスト ボックス 5"/>
          <p:cNvSpPr txBox="1"/>
          <p:nvPr/>
        </p:nvSpPr>
        <p:spPr>
          <a:xfrm>
            <a:off x="1000756" y="6111131"/>
            <a:ext cx="9641848" cy="685314"/>
          </a:xfrm>
          <a:prstGeom prst="rect">
            <a:avLst/>
          </a:prstGeom>
          <a:solidFill>
            <a:schemeClr val="bg1"/>
          </a:solidFill>
          <a:ln w="12700" cap="flat">
            <a:solidFill>
              <a:schemeClr val="bg1"/>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342900" marR="0" lvl="0" indent="-342900" algn="l" defTabSz="130048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US" altLang="ja-JP" b="0" i="0" u="none" strike="noStrike" kern="1200" cap="none" spc="0" normalizeH="0" baseline="0" noProof="0" dirty="0">
                <a:ln>
                  <a:noFill/>
                </a:ln>
                <a:solidFill>
                  <a:srgbClr val="000000"/>
                </a:solidFill>
                <a:effectLst/>
                <a:uLnTx/>
                <a:uFillTx/>
                <a:latin typeface="Roboto"/>
                <a:ea typeface="Roboto"/>
                <a:cs typeface="Roboto"/>
                <a:sym typeface="Roboto"/>
              </a:rPr>
              <a:t>Development of Equivalent approach guideline to the Tsunami Ready recognition program is progressive and the guideline will be submitted to the ICG/PTWS XXXI</a:t>
            </a:r>
          </a:p>
        </p:txBody>
      </p:sp>
      <p:pic>
        <p:nvPicPr>
          <p:cNvPr id="8" name="図 7">
            <a:extLst>
              <a:ext uri="{FF2B5EF4-FFF2-40B4-BE49-F238E27FC236}">
                <a16:creationId xmlns:a16="http://schemas.microsoft.com/office/drawing/2014/main" id="{479D510C-B50B-7F4C-2BA8-A698BED30683}"/>
              </a:ext>
            </a:extLst>
          </p:cNvPr>
          <p:cNvPicPr>
            <a:picLocks noChangeAspect="1"/>
          </p:cNvPicPr>
          <p:nvPr/>
        </p:nvPicPr>
        <p:blipFill>
          <a:blip r:embed="rId4"/>
          <a:stretch>
            <a:fillRect/>
          </a:stretch>
        </p:blipFill>
        <p:spPr>
          <a:xfrm>
            <a:off x="493038" y="661316"/>
            <a:ext cx="5602962" cy="2623539"/>
          </a:xfrm>
          <a:prstGeom prst="rect">
            <a:avLst/>
          </a:prstGeom>
          <a:ln>
            <a:solidFill>
              <a:schemeClr val="tx1"/>
            </a:solidFill>
          </a:ln>
        </p:spPr>
      </p:pic>
      <p:pic>
        <p:nvPicPr>
          <p:cNvPr id="4" name="Picture 3">
            <a:extLst>
              <a:ext uri="{FF2B5EF4-FFF2-40B4-BE49-F238E27FC236}">
                <a16:creationId xmlns:a16="http://schemas.microsoft.com/office/drawing/2014/main" id="{67221077-7C6A-BFA3-47AE-877CEEF41E2E}"/>
              </a:ext>
            </a:extLst>
          </p:cNvPr>
          <p:cNvPicPr>
            <a:picLocks noChangeAspect="1"/>
          </p:cNvPicPr>
          <p:nvPr/>
        </p:nvPicPr>
        <p:blipFill>
          <a:blip r:embed="rId5"/>
          <a:stretch>
            <a:fillRect/>
          </a:stretch>
        </p:blipFill>
        <p:spPr>
          <a:xfrm>
            <a:off x="2257378" y="3468077"/>
            <a:ext cx="6431831" cy="2604162"/>
          </a:xfrm>
          <a:prstGeom prst="rect">
            <a:avLst/>
          </a:prstGeom>
          <a:ln>
            <a:solidFill>
              <a:schemeClr val="tx1"/>
            </a:solidFill>
          </a:ln>
        </p:spPr>
      </p:pic>
    </p:spTree>
    <p:extLst>
      <p:ext uri="{BB962C8B-B14F-4D97-AF65-F5344CB8AC3E}">
        <p14:creationId xmlns:p14="http://schemas.microsoft.com/office/powerpoint/2010/main" val="13498961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62B39F-5ED0-F8B3-A911-725EED5F38C1}"/>
              </a:ext>
            </a:extLst>
          </p:cNvPr>
          <p:cNvSpPr txBox="1"/>
          <p:nvPr/>
        </p:nvSpPr>
        <p:spPr>
          <a:xfrm>
            <a:off x="228600" y="114300"/>
            <a:ext cx="9827773" cy="869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dirty="0">
                <a:ln>
                  <a:noFill/>
                </a:ln>
                <a:solidFill>
                  <a:schemeClr val="accent3"/>
                </a:solidFill>
                <a:effectLst/>
                <a:uFillTx/>
                <a:latin typeface="+mn-lt"/>
                <a:ea typeface="+mn-ea"/>
                <a:cs typeface="+mn-cs"/>
                <a:sym typeface="Roboto"/>
              </a:rPr>
              <a:t>Cessation of fax transmissions of tsunami information products  by Tsunami Service Providers</a:t>
            </a:r>
            <a:r>
              <a:rPr lang="ja-JP" altLang="en-US" sz="2400" dirty="0">
                <a:solidFill>
                  <a:schemeClr val="accent3"/>
                </a:solidFill>
                <a:sym typeface="Roboto"/>
              </a:rPr>
              <a:t> </a:t>
            </a:r>
            <a:r>
              <a:rPr lang="en-US" altLang="ja-JP" sz="2400" dirty="0">
                <a:solidFill>
                  <a:schemeClr val="accent3"/>
                </a:solidFill>
                <a:sym typeface="Roboto"/>
              </a:rPr>
              <a:t> by 31 March 2025 </a:t>
            </a:r>
            <a:r>
              <a:rPr lang="ja-JP" altLang="en-US" sz="2400" dirty="0">
                <a:solidFill>
                  <a:schemeClr val="accent3"/>
                </a:solidFill>
                <a:sym typeface="Roboto"/>
              </a:rPr>
              <a:t> </a:t>
            </a:r>
            <a:r>
              <a:rPr lang="en-US" altLang="ja-JP" sz="2400" dirty="0">
                <a:solidFill>
                  <a:schemeClr val="accent3"/>
                </a:solidFill>
                <a:sym typeface="Roboto"/>
              </a:rPr>
              <a:t>(IOC</a:t>
            </a:r>
            <a:r>
              <a:rPr lang="ja-JP" altLang="en-US" sz="2400" dirty="0">
                <a:solidFill>
                  <a:schemeClr val="accent3"/>
                </a:solidFill>
                <a:sym typeface="Roboto"/>
              </a:rPr>
              <a:t> </a:t>
            </a:r>
            <a:r>
              <a:rPr lang="en-US" altLang="ja-JP" sz="2400" dirty="0">
                <a:solidFill>
                  <a:schemeClr val="accent3"/>
                </a:solidFill>
                <a:sym typeface="Roboto"/>
              </a:rPr>
              <a:t>CL-3006)</a:t>
            </a:r>
            <a:endParaRPr kumimoji="0" lang="ja-JP" altLang="en-US" sz="2400" b="0" i="0" u="none" strike="noStrike" cap="none" spc="0" normalizeH="0" baseline="0" dirty="0">
              <a:ln>
                <a:noFill/>
              </a:ln>
              <a:solidFill>
                <a:schemeClr val="accent3"/>
              </a:solidFill>
              <a:effectLst/>
              <a:uFillTx/>
              <a:latin typeface="+mn-lt"/>
              <a:ea typeface="+mn-ea"/>
              <a:cs typeface="+mn-cs"/>
              <a:sym typeface="Roboto"/>
            </a:endParaRPr>
          </a:p>
        </p:txBody>
      </p:sp>
      <p:pic>
        <p:nvPicPr>
          <p:cNvPr id="6" name="図 5">
            <a:extLst>
              <a:ext uri="{FF2B5EF4-FFF2-40B4-BE49-F238E27FC236}">
                <a16:creationId xmlns:a16="http://schemas.microsoft.com/office/drawing/2014/main" id="{D757542E-F254-F25C-307A-FBD54C923425}"/>
              </a:ext>
            </a:extLst>
          </p:cNvPr>
          <p:cNvPicPr>
            <a:picLocks noChangeAspect="1"/>
          </p:cNvPicPr>
          <p:nvPr/>
        </p:nvPicPr>
        <p:blipFill>
          <a:blip r:embed="rId2"/>
          <a:stretch>
            <a:fillRect/>
          </a:stretch>
        </p:blipFill>
        <p:spPr>
          <a:xfrm>
            <a:off x="6694719" y="1314450"/>
            <a:ext cx="4647732" cy="5227054"/>
          </a:xfrm>
          <a:prstGeom prst="rect">
            <a:avLst/>
          </a:prstGeom>
          <a:ln>
            <a:solidFill>
              <a:schemeClr val="tx1"/>
            </a:solidFill>
          </a:ln>
        </p:spPr>
      </p:pic>
      <p:sp>
        <p:nvSpPr>
          <p:cNvPr id="7" name="テキスト ボックス 6">
            <a:extLst>
              <a:ext uri="{FF2B5EF4-FFF2-40B4-BE49-F238E27FC236}">
                <a16:creationId xmlns:a16="http://schemas.microsoft.com/office/drawing/2014/main" id="{C5E00509-5C34-1D4F-62B1-484DED5F0EE8}"/>
              </a:ext>
            </a:extLst>
          </p:cNvPr>
          <p:cNvSpPr txBox="1"/>
          <p:nvPr/>
        </p:nvSpPr>
        <p:spPr>
          <a:xfrm>
            <a:off x="419100" y="1314450"/>
            <a:ext cx="5078183"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dirty="0">
                <a:ln>
                  <a:noFill/>
                </a:ln>
                <a:solidFill>
                  <a:srgbClr val="000000"/>
                </a:solidFill>
                <a:effectLst/>
                <a:uFillTx/>
                <a:latin typeface="+mn-lt"/>
                <a:ea typeface="+mn-ea"/>
                <a:cs typeface="+mn-cs"/>
                <a:sym typeface="Roboto"/>
              </a:rPr>
              <a:t>IOC CL-3006 </a:t>
            </a:r>
            <a:r>
              <a:rPr lang="en-US" altLang="ja-JP" sz="2000" dirty="0">
                <a:solidFill>
                  <a:srgbClr val="000000"/>
                </a:solidFill>
                <a:sym typeface="Roboto"/>
              </a:rPr>
              <a:t>dated on 27 Sep. 2024 issued</a:t>
            </a:r>
            <a:r>
              <a:rPr lang="en-US" altLang="ja-JP" sz="2400" dirty="0">
                <a:solidFill>
                  <a:srgbClr val="000000"/>
                </a:solidFill>
                <a:sym typeface="Roboto"/>
              </a:rPr>
              <a:t>.</a:t>
            </a:r>
            <a:endParaRPr kumimoji="0" lang="ja-JP" altLang="en-US" sz="2400" b="0" i="0" u="none" strike="noStrike" cap="none" spc="0" normalizeH="0" baseline="0" dirty="0">
              <a:ln>
                <a:noFill/>
              </a:ln>
              <a:solidFill>
                <a:srgbClr val="000000"/>
              </a:solidFill>
              <a:effectLst/>
              <a:uFillTx/>
              <a:latin typeface="+mn-lt"/>
              <a:ea typeface="+mn-ea"/>
              <a:cs typeface="+mn-cs"/>
              <a:sym typeface="Roboto"/>
            </a:endParaRPr>
          </a:p>
        </p:txBody>
      </p:sp>
      <p:sp>
        <p:nvSpPr>
          <p:cNvPr id="4" name="テキスト ボックス 3">
            <a:extLst>
              <a:ext uri="{FF2B5EF4-FFF2-40B4-BE49-F238E27FC236}">
                <a16:creationId xmlns:a16="http://schemas.microsoft.com/office/drawing/2014/main" id="{4203286B-CD5F-9793-66AE-FD081B5BF41C}"/>
              </a:ext>
            </a:extLst>
          </p:cNvPr>
          <p:cNvSpPr txBox="1"/>
          <p:nvPr/>
        </p:nvSpPr>
        <p:spPr>
          <a:xfrm>
            <a:off x="419100" y="1730019"/>
            <a:ext cx="5845513" cy="2893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altLang="ja-JP" sz="1400" dirty="0"/>
              <a:t>Last June, the IOC Executive Council noted the increasing failure in reception and costs associated with the use of fax transmissions as a mean of disseminating and receiving tsunami threat information products sent by Tsunami Service Providers (TSPs). </a:t>
            </a:r>
          </a:p>
          <a:p>
            <a:pPr marL="285750" indent="-285750">
              <a:buFont typeface="Arial" panose="020B0604020202020204" pitchFamily="34" charset="0"/>
              <a:buChar char="•"/>
            </a:pPr>
            <a:r>
              <a:rPr lang="en-US" altLang="ja-JP" sz="1400" dirty="0"/>
              <a:t>Following the recommendations of the IOC Working Group on Tsunamis and Other Hazards related to Sea Level Warning and Mitigation Systems (TOWS-WG), the Council requested the IOC Secretariat to inform all Member States, by circular letter, that fax transmissions of tsunami information products by TSPs will be phased out </a:t>
            </a:r>
            <a:r>
              <a:rPr lang="en-US" altLang="ja-JP" sz="1400" b="1" u="sng" dirty="0">
                <a:solidFill>
                  <a:srgbClr val="FF0000"/>
                </a:solidFill>
              </a:rPr>
              <a:t>from six months to the date of this letter</a:t>
            </a:r>
            <a:r>
              <a:rPr lang="en-US" altLang="ja-JP" sz="1400" u="sng" dirty="0">
                <a:solidFill>
                  <a:srgbClr val="FF0000"/>
                </a:solidFill>
              </a:rPr>
              <a:t>, </a:t>
            </a:r>
            <a:r>
              <a:rPr lang="en-US" altLang="ja-JP" sz="1400" dirty="0"/>
              <a:t>unless Member States advise within three months that fax transmission is essential for the functions of their National Tsunami Warning Centre (NTWC). </a:t>
            </a:r>
            <a:endParaRPr lang="ja-JP" altLang="en-US" sz="1400" dirty="0"/>
          </a:p>
        </p:txBody>
      </p:sp>
      <p:sp>
        <p:nvSpPr>
          <p:cNvPr id="5" name="テキスト ボックス 4">
            <a:extLst>
              <a:ext uri="{FF2B5EF4-FFF2-40B4-BE49-F238E27FC236}">
                <a16:creationId xmlns:a16="http://schemas.microsoft.com/office/drawing/2014/main" id="{8E669F25-CE66-897C-5D93-8468F9E2C66E}"/>
              </a:ext>
            </a:extLst>
          </p:cNvPr>
          <p:cNvSpPr txBox="1"/>
          <p:nvPr/>
        </p:nvSpPr>
        <p:spPr>
          <a:xfrm>
            <a:off x="449535" y="4623119"/>
            <a:ext cx="6245184" cy="1054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dirty="0">
                <a:ln>
                  <a:noFill/>
                </a:ln>
                <a:solidFill>
                  <a:srgbClr val="000000"/>
                </a:solidFill>
                <a:effectLst/>
                <a:uFillTx/>
                <a:latin typeface="+mn-lt"/>
                <a:ea typeface="+mn-ea"/>
                <a:cs typeface="+mn-cs"/>
                <a:sym typeface="Roboto"/>
              </a:rPr>
              <a:t>The TSPs in the ICG/PTWS has stopped the fax transmission on </a:t>
            </a:r>
            <a:r>
              <a:rPr kumimoji="0" lang="en-US" altLang="ja-JP" sz="2000" b="0" i="0" u="none" strike="noStrike" cap="none" spc="0" normalizeH="0" baseline="0" dirty="0">
                <a:ln>
                  <a:noFill/>
                </a:ln>
                <a:solidFill>
                  <a:srgbClr val="FF0000"/>
                </a:solidFill>
                <a:effectLst/>
                <a:uFillTx/>
                <a:latin typeface="+mn-lt"/>
                <a:ea typeface="+mn-ea"/>
                <a:cs typeface="+mn-cs"/>
                <a:sym typeface="Roboto"/>
              </a:rPr>
              <a:t>1 April 2025 </a:t>
            </a:r>
            <a:r>
              <a:rPr kumimoji="0" lang="en-US" altLang="ja-JP" sz="2000" b="0" i="0" u="none" strike="noStrike" cap="none" spc="0" normalizeH="0" baseline="0" dirty="0">
                <a:ln>
                  <a:noFill/>
                </a:ln>
                <a:solidFill>
                  <a:srgbClr val="000000"/>
                </a:solidFill>
                <a:effectLst/>
                <a:uFillTx/>
                <a:latin typeface="+mn-lt"/>
                <a:ea typeface="+mn-ea"/>
                <a:cs typeface="+mn-cs"/>
                <a:sym typeface="Roboto"/>
              </a:rPr>
              <a:t>except some member states that hope to continue the fax transmission. </a:t>
            </a:r>
            <a:endParaRPr kumimoji="0" lang="ja-JP" altLang="en-US" sz="2000" b="0" i="0" u="none" strike="noStrike" cap="none" spc="0" normalizeH="0" baseline="0" dirty="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3622933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B7DC39-D358-6007-30C3-7C926724F9E6}"/>
              </a:ext>
            </a:extLst>
          </p:cNvPr>
          <p:cNvSpPr txBox="1"/>
          <p:nvPr/>
        </p:nvSpPr>
        <p:spPr>
          <a:xfrm>
            <a:off x="228600" y="114300"/>
            <a:ext cx="10277475"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altLang="ja-JP" sz="2000" dirty="0">
                <a:solidFill>
                  <a:schemeClr val="accent3"/>
                </a:solidFill>
                <a:latin typeface="Arial" panose="020B0604020202020204" pitchFamily="34" charset="0"/>
                <a:cs typeface="Arial" panose="020B0604020202020204" pitchFamily="34" charset="0"/>
                <a:sym typeface="Roboto"/>
              </a:rPr>
              <a:t>Reports from </a:t>
            </a:r>
            <a:r>
              <a:rPr kumimoji="0" lang="en-US" altLang="ja-JP" sz="2000" b="0" i="0" u="none" strike="noStrike" cap="none" spc="0" normalizeH="0" baseline="0" dirty="0">
                <a:ln>
                  <a:noFill/>
                </a:ln>
                <a:solidFill>
                  <a:schemeClr val="accent3"/>
                </a:solidFill>
                <a:effectLst/>
                <a:uFillTx/>
                <a:latin typeface="Arial" panose="020B0604020202020204" pitchFamily="34" charset="0"/>
                <a:cs typeface="Arial" panose="020B0604020202020204" pitchFamily="34" charset="0"/>
                <a:sym typeface="Roboto"/>
              </a:rPr>
              <a:t>TOWS-WG TTTWO Ad Hoc Teams (TGV and </a:t>
            </a:r>
            <a:r>
              <a:rPr kumimoji="0" lang="en-US" altLang="ja-JP" sz="2000" b="0" i="0" u="none" strike="noStrike" cap="none" spc="0" normalizeH="0" baseline="0" dirty="0" err="1">
                <a:ln>
                  <a:noFill/>
                </a:ln>
                <a:solidFill>
                  <a:schemeClr val="accent3"/>
                </a:solidFill>
                <a:effectLst/>
                <a:uFillTx/>
                <a:latin typeface="Arial" panose="020B0604020202020204" pitchFamily="34" charset="0"/>
                <a:cs typeface="Arial" panose="020B0604020202020204" pitchFamily="34" charset="0"/>
                <a:sym typeface="Roboto"/>
              </a:rPr>
              <a:t>Meteotsunam</a:t>
            </a:r>
            <a:r>
              <a:rPr kumimoji="0" lang="en-US" altLang="ja-JP" sz="2000" b="0" i="0" u="none" strike="noStrike" cap="none" spc="0" normalizeH="0" baseline="0" dirty="0">
                <a:ln>
                  <a:noFill/>
                </a:ln>
                <a:solidFill>
                  <a:schemeClr val="accent3"/>
                </a:solidFill>
                <a:effectLst/>
                <a:uFillTx/>
                <a:latin typeface="Arial" panose="020B0604020202020204" pitchFamily="34" charset="0"/>
                <a:cs typeface="Arial" panose="020B0604020202020204" pitchFamily="34" charset="0"/>
                <a:sym typeface="Roboto"/>
              </a:rPr>
              <a:t>) </a:t>
            </a:r>
            <a:endParaRPr kumimoji="0" lang="ja-JP" altLang="en-US" sz="2000" b="0" i="0" u="none" strike="noStrike" cap="none" spc="0" normalizeH="0" baseline="0" dirty="0">
              <a:ln>
                <a:noFill/>
              </a:ln>
              <a:solidFill>
                <a:schemeClr val="accent3"/>
              </a:solidFill>
              <a:effectLst/>
              <a:uFillTx/>
              <a:latin typeface="Arial" panose="020B0604020202020204" pitchFamily="34" charset="0"/>
              <a:cs typeface="Arial" panose="020B0604020202020204" pitchFamily="34" charset="0"/>
              <a:sym typeface="Roboto"/>
            </a:endParaRPr>
          </a:p>
        </p:txBody>
      </p:sp>
      <p:pic>
        <p:nvPicPr>
          <p:cNvPr id="3" name="図 2">
            <a:extLst>
              <a:ext uri="{FF2B5EF4-FFF2-40B4-BE49-F238E27FC236}">
                <a16:creationId xmlns:a16="http://schemas.microsoft.com/office/drawing/2014/main" id="{41D217FB-0FD2-9D66-808F-0F6EAC72EFD2}"/>
              </a:ext>
            </a:extLst>
          </p:cNvPr>
          <p:cNvPicPr>
            <a:picLocks noChangeAspect="1"/>
          </p:cNvPicPr>
          <p:nvPr/>
        </p:nvPicPr>
        <p:blipFill>
          <a:blip r:embed="rId2"/>
          <a:stretch>
            <a:fillRect/>
          </a:stretch>
        </p:blipFill>
        <p:spPr>
          <a:xfrm>
            <a:off x="718695" y="1623258"/>
            <a:ext cx="3799982" cy="5023486"/>
          </a:xfrm>
          <a:prstGeom prst="rect">
            <a:avLst/>
          </a:prstGeom>
          <a:ln>
            <a:solidFill>
              <a:schemeClr val="tx1"/>
            </a:solidFill>
          </a:ln>
        </p:spPr>
      </p:pic>
      <p:sp>
        <p:nvSpPr>
          <p:cNvPr id="4" name="テキスト ボックス 3">
            <a:extLst>
              <a:ext uri="{FF2B5EF4-FFF2-40B4-BE49-F238E27FC236}">
                <a16:creationId xmlns:a16="http://schemas.microsoft.com/office/drawing/2014/main" id="{7EE2B555-1AA6-DC40-B400-0DF9ABB146FB}"/>
              </a:ext>
            </a:extLst>
          </p:cNvPr>
          <p:cNvSpPr txBox="1"/>
          <p:nvPr/>
        </p:nvSpPr>
        <p:spPr>
          <a:xfrm>
            <a:off x="431838" y="553393"/>
            <a:ext cx="4373697" cy="77764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Monitoring and Warning for Tsunamis Generated by Volcanoes was published in February 2024 as IOC TS-183.</a:t>
            </a:r>
            <a:endParaRPr kumimoji="0" lang="ja-JP" alt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pic>
        <p:nvPicPr>
          <p:cNvPr id="5" name="図 4">
            <a:extLst>
              <a:ext uri="{FF2B5EF4-FFF2-40B4-BE49-F238E27FC236}">
                <a16:creationId xmlns:a16="http://schemas.microsoft.com/office/drawing/2014/main" id="{41E0C28C-CCB4-2DC2-82F4-50050355BF74}"/>
              </a:ext>
            </a:extLst>
          </p:cNvPr>
          <p:cNvPicPr>
            <a:picLocks noChangeAspect="1"/>
          </p:cNvPicPr>
          <p:nvPr/>
        </p:nvPicPr>
        <p:blipFill>
          <a:blip r:embed="rId3"/>
          <a:stretch>
            <a:fillRect/>
          </a:stretch>
        </p:blipFill>
        <p:spPr>
          <a:xfrm>
            <a:off x="5781555" y="1564442"/>
            <a:ext cx="4075562" cy="5082302"/>
          </a:xfrm>
          <a:prstGeom prst="rect">
            <a:avLst/>
          </a:prstGeom>
          <a:ln>
            <a:solidFill>
              <a:schemeClr val="tx1"/>
            </a:solidFill>
          </a:ln>
        </p:spPr>
      </p:pic>
      <p:sp>
        <p:nvSpPr>
          <p:cNvPr id="6" name="テキスト ボックス 5">
            <a:extLst>
              <a:ext uri="{FF2B5EF4-FFF2-40B4-BE49-F238E27FC236}">
                <a16:creationId xmlns:a16="http://schemas.microsoft.com/office/drawing/2014/main" id="{375D106A-55F6-E322-1A4B-120C896439DD}"/>
              </a:ext>
            </a:extLst>
          </p:cNvPr>
          <p:cNvSpPr txBox="1"/>
          <p:nvPr/>
        </p:nvSpPr>
        <p:spPr>
          <a:xfrm>
            <a:off x="5681938" y="553393"/>
            <a:ext cx="4643730" cy="77764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14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Roboto"/>
              </a:rPr>
              <a:t>Meteotsunamis</a:t>
            </a:r>
            <a:r>
              <a:rPr kumimoji="0" lang="en-US" altLang="ja-JP"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Definition, Detection and alerting services investigation was published in February 2025 as IOC TS-200.</a:t>
            </a:r>
            <a:endParaRPr kumimoji="0" lang="ja-JP" alt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400205317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8A89064-88B5-75EF-CCE9-20DAC6941C8C}"/>
              </a:ext>
            </a:extLst>
          </p:cNvPr>
          <p:cNvSpPr txBox="1"/>
          <p:nvPr/>
        </p:nvSpPr>
        <p:spPr>
          <a:xfrm>
            <a:off x="280984" y="1413063"/>
            <a:ext cx="10782299" cy="480131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altLang="ja-JP" dirty="0">
                <a:highlight>
                  <a:srgbClr val="FFFF00"/>
                </a:highlight>
                <a:latin typeface="Arial" panose="020B0604020202020204" pitchFamily="34" charset="0"/>
                <a:cs typeface="Arial" panose="020B0604020202020204" pitchFamily="34" charset="0"/>
              </a:rPr>
              <a:t>A ‘</a:t>
            </a:r>
            <a:r>
              <a:rPr lang="en-US" altLang="ja-JP" dirty="0" err="1">
                <a:highlight>
                  <a:srgbClr val="FFFF00"/>
                </a:highlight>
                <a:latin typeface="Arial" panose="020B0604020202020204" pitchFamily="34" charset="0"/>
                <a:cs typeface="Arial" panose="020B0604020202020204" pitchFamily="34" charset="0"/>
              </a:rPr>
              <a:t>meteotsunami</a:t>
            </a:r>
            <a:r>
              <a:rPr lang="en-US" altLang="ja-JP" dirty="0">
                <a:highlight>
                  <a:srgbClr val="FFFF00"/>
                </a:highlight>
                <a:latin typeface="Arial" panose="020B0604020202020204" pitchFamily="34" charset="0"/>
                <a:cs typeface="Arial" panose="020B0604020202020204" pitchFamily="34" charset="0"/>
              </a:rPr>
              <a:t>’ (heretofore ‘MT’) is a technical term that is sometimes used to describe long ocean waves generated by weather disturbances. </a:t>
            </a:r>
            <a:r>
              <a:rPr lang="en-US" altLang="ja-JP" dirty="0">
                <a:latin typeface="Arial" panose="020B0604020202020204" pitchFamily="34" charset="0"/>
                <a:cs typeface="Arial" panose="020B0604020202020204" pitchFamily="34" charset="0"/>
              </a:rPr>
              <a:t>It differs from tsunamis generated by undersea earthquakes, volcanic eruptions, or landslides. ‘MTs’ can form when a transitory weather disturbance moves over a body of water at roughly the depth-dependent tsunami phase velocity, creating ocean resonance and shallow water gravity waves that can either travel with (“forced” wave) or become disconnected from the source disturbance (“free” wave). For the purposes of this report, </a:t>
            </a:r>
            <a:r>
              <a:rPr lang="en-US" altLang="ja-JP" dirty="0">
                <a:highlight>
                  <a:srgbClr val="FFFF00"/>
                </a:highlight>
                <a:latin typeface="Arial" panose="020B0604020202020204" pitchFamily="34" charset="0"/>
                <a:cs typeface="Arial" panose="020B0604020202020204" pitchFamily="34" charset="0"/>
              </a:rPr>
              <a:t>such weather-driven long waves are differentiated from tsunami-like waves induced by atmospheric acoustic-gravity or by gravity waves generated by rare cataclysmic events such as volcanic eruptions or meteor impacts. </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Although </a:t>
            </a:r>
            <a:r>
              <a:rPr lang="en-US" altLang="ja-JP" dirty="0">
                <a:highlight>
                  <a:srgbClr val="FFFF00"/>
                </a:highlight>
                <a:latin typeface="Arial" panose="020B0604020202020204" pitchFamily="34" charset="0"/>
                <a:cs typeface="Arial" panose="020B0604020202020204" pitchFamily="34" charset="0"/>
              </a:rPr>
              <a:t>these weather-driven long ocean waves are commonly referred to as ‘</a:t>
            </a:r>
            <a:r>
              <a:rPr lang="en-US" altLang="ja-JP" dirty="0" err="1">
                <a:highlight>
                  <a:srgbClr val="FFFF00"/>
                </a:highlight>
                <a:latin typeface="Arial" panose="020B0604020202020204" pitchFamily="34" charset="0"/>
                <a:cs typeface="Arial" panose="020B0604020202020204" pitchFamily="34" charset="0"/>
              </a:rPr>
              <a:t>meteotsunami</a:t>
            </a:r>
            <a:r>
              <a:rPr lang="en-US" altLang="ja-JP" dirty="0">
                <a:highlight>
                  <a:srgbClr val="FFFF00"/>
                </a:highlight>
                <a:latin typeface="Arial" panose="020B0604020202020204" pitchFamily="34" charset="0"/>
                <a:cs typeface="Arial" panose="020B0604020202020204" pitchFamily="34" charset="0"/>
              </a:rPr>
              <a:t>’ in academic circles, ‘</a:t>
            </a:r>
            <a:r>
              <a:rPr lang="en-US" altLang="ja-JP" dirty="0" err="1">
                <a:highlight>
                  <a:srgbClr val="FFFF00"/>
                </a:highlight>
                <a:latin typeface="Arial" panose="020B0604020202020204" pitchFamily="34" charset="0"/>
                <a:cs typeface="Arial" panose="020B0604020202020204" pitchFamily="34" charset="0"/>
              </a:rPr>
              <a:t>meteotsunami</a:t>
            </a:r>
            <a:r>
              <a:rPr lang="en-US" altLang="ja-JP" dirty="0">
                <a:highlight>
                  <a:srgbClr val="FFFF00"/>
                </a:highlight>
                <a:latin typeface="Arial" panose="020B0604020202020204" pitchFamily="34" charset="0"/>
                <a:cs typeface="Arial" panose="020B0604020202020204" pitchFamily="34" charset="0"/>
              </a:rPr>
              <a:t>’ is not an official term recognized and/or used by the World Meteorological Organization (WMO). </a:t>
            </a:r>
            <a:r>
              <a:rPr lang="en-US" altLang="ja-JP" dirty="0">
                <a:latin typeface="Arial" panose="020B0604020202020204" pitchFamily="34" charset="0"/>
                <a:cs typeface="Arial" panose="020B0604020202020204" pitchFamily="34" charset="0"/>
              </a:rPr>
              <a:t>Some National Meteorological and Hydrological Services (NMHS) have traditionally treated these phenomena within the same class of weather-driven coastal inundation events such as storm surges, seiches and other secondary tidal motions. </a:t>
            </a:r>
            <a:r>
              <a:rPr lang="en-US" altLang="ja-JP" dirty="0">
                <a:highlight>
                  <a:srgbClr val="FFFF00"/>
                </a:highlight>
                <a:latin typeface="Arial" panose="020B0604020202020204" pitchFamily="34" charset="0"/>
                <a:cs typeface="Arial" panose="020B0604020202020204" pitchFamily="34" charset="0"/>
              </a:rPr>
              <a:t>Concern exists in the meteorological community that the introduction of the term ‘</a:t>
            </a:r>
            <a:r>
              <a:rPr lang="en-US" altLang="ja-JP" dirty="0" err="1">
                <a:highlight>
                  <a:srgbClr val="FFFF00"/>
                </a:highlight>
                <a:latin typeface="Arial" panose="020B0604020202020204" pitchFamily="34" charset="0"/>
                <a:cs typeface="Arial" panose="020B0604020202020204" pitchFamily="34" charset="0"/>
              </a:rPr>
              <a:t>meteotsunami</a:t>
            </a:r>
            <a:r>
              <a:rPr lang="en-US" altLang="ja-JP" dirty="0">
                <a:highlight>
                  <a:srgbClr val="FFFF00"/>
                </a:highlight>
                <a:latin typeface="Arial" panose="020B0604020202020204" pitchFamily="34" charset="0"/>
                <a:cs typeface="Arial" panose="020B0604020202020204" pitchFamily="34" charset="0"/>
              </a:rPr>
              <a:t>’ in forecasts and early warnings has the potential to confuse the public with imminent and potentially devastating tsunami events. </a:t>
            </a:r>
            <a:endParaRPr lang="ja-JP" altLang="en-US" dirty="0">
              <a:highlight>
                <a:srgbClr val="FFFF00"/>
              </a:highlight>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FC310CBE-94D4-629A-736C-6009AE242367}"/>
              </a:ext>
            </a:extLst>
          </p:cNvPr>
          <p:cNvSpPr txBox="1"/>
          <p:nvPr/>
        </p:nvSpPr>
        <p:spPr>
          <a:xfrm>
            <a:off x="475061" y="412790"/>
            <a:ext cx="609361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2400" dirty="0">
                <a:solidFill>
                  <a:schemeClr val="accent2"/>
                </a:solidFill>
                <a:latin typeface="Arial" panose="020B0604020202020204" pitchFamily="34" charset="0"/>
                <a:cs typeface="Arial" panose="020B0604020202020204" pitchFamily="34" charset="0"/>
              </a:rPr>
              <a:t>Introduction of the </a:t>
            </a:r>
            <a:r>
              <a:rPr lang="en-US" altLang="ja-JP" sz="2400" dirty="0" err="1">
                <a:solidFill>
                  <a:schemeClr val="accent2"/>
                </a:solidFill>
                <a:latin typeface="Arial" panose="020B0604020202020204" pitchFamily="34" charset="0"/>
                <a:cs typeface="Arial" panose="020B0604020202020204" pitchFamily="34" charset="0"/>
              </a:rPr>
              <a:t>Meteotsunami</a:t>
            </a:r>
            <a:r>
              <a:rPr lang="en-US" altLang="ja-JP" sz="2400" dirty="0">
                <a:solidFill>
                  <a:schemeClr val="accent2"/>
                </a:solidFill>
                <a:latin typeface="Arial" panose="020B0604020202020204" pitchFamily="34" charset="0"/>
                <a:cs typeface="Arial" panose="020B0604020202020204" pitchFamily="34" charset="0"/>
              </a:rPr>
              <a:t> Report </a:t>
            </a:r>
          </a:p>
        </p:txBody>
      </p:sp>
    </p:spTree>
    <p:extLst>
      <p:ext uri="{BB962C8B-B14F-4D97-AF65-F5344CB8AC3E}">
        <p14:creationId xmlns:p14="http://schemas.microsoft.com/office/powerpoint/2010/main" val="241062715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C03F7AF-5068-EC63-83D8-AA352C9A47A8}"/>
              </a:ext>
            </a:extLst>
          </p:cNvPr>
          <p:cNvSpPr txBox="1"/>
          <p:nvPr/>
        </p:nvSpPr>
        <p:spPr>
          <a:xfrm>
            <a:off x="471481" y="5151400"/>
            <a:ext cx="11341100" cy="1410194"/>
          </a:xfrm>
          <a:prstGeom prst="rect">
            <a:avLst/>
          </a:prstGeom>
          <a:solidFill>
            <a:schemeClr val="bg1"/>
          </a:solid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defTabSz="914400" rtl="0" eaLnBrk="1" fontAlgn="auto" latinLnBrk="0" hangingPunct="1">
              <a:lnSpc>
                <a:spcPct val="107000"/>
              </a:lnSpc>
              <a:spcBef>
                <a:spcPts val="0"/>
              </a:spcBef>
              <a:spcAft>
                <a:spcPts val="1200"/>
              </a:spcAft>
              <a:buClrTx/>
              <a:buSzTx/>
              <a:buFontTx/>
              <a:buNone/>
              <a:tabLst>
                <a:tab pos="450215" algn="l"/>
              </a:tabLst>
              <a:defRPr/>
            </a:pPr>
            <a:r>
              <a:rPr kumimoji="0" lang="en-GB" altLang="ja-JP" b="1"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The Group recommended</a:t>
            </a:r>
            <a:r>
              <a:rPr kumimoji="0" lang="en-GB" altLang="ja-JP" b="0"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 the IOC Assembly at its 33</a:t>
            </a:r>
            <a:r>
              <a:rPr kumimoji="0" lang="en-GB" altLang="ja-JP" b="0" i="0" u="none" strike="noStrike" kern="1200" cap="none" spc="0" normalizeH="0" baseline="3000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rd</a:t>
            </a:r>
            <a:r>
              <a:rPr kumimoji="0" lang="en-GB" altLang="ja-JP" b="0"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 session in 2025 recommend the regional ICGs:</a:t>
            </a:r>
            <a:endParaRPr kumimoji="0" lang="ja-JP" altLang="ja-JP" b="0" i="0" u="none" strike="noStrike" kern="1200" cap="none" spc="0" normalizeH="0" baseline="0" noProof="0" dirty="0">
              <a:ln>
                <a:noFill/>
              </a:ln>
              <a:solidFill>
                <a:srgbClr val="C00000"/>
              </a:solidFill>
              <a:effectLst/>
              <a:uLnTx/>
              <a:uFillTx/>
              <a:latin typeface="Arial" panose="020B0604020202020204" pitchFamily="34" charset="0"/>
              <a:ea typeface="DengXian" panose="02010600030101010101" pitchFamily="2" charset="-122"/>
              <a:cs typeface="Arial" panose="020B0604020202020204" pitchFamily="34" charset="0"/>
            </a:endParaRPr>
          </a:p>
          <a:p>
            <a:pPr marL="0" marR="0" lvl="0" indent="0" defTabSz="914400" rtl="0" eaLnBrk="1" fontAlgn="auto" latinLnBrk="0" hangingPunct="1">
              <a:lnSpc>
                <a:spcPct val="107000"/>
              </a:lnSpc>
              <a:spcBef>
                <a:spcPts val="0"/>
              </a:spcBef>
              <a:spcAft>
                <a:spcPts val="1200"/>
              </a:spcAft>
              <a:buClrTx/>
              <a:buSzTx/>
              <a:buFontTx/>
              <a:buNone/>
              <a:tabLst>
                <a:tab pos="450215" algn="l"/>
              </a:tabLst>
              <a:defRPr/>
            </a:pP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to create relationships between National Meteorological and Hydrological Services (NMHS) and TSPs/NTWCs in order to ensure that tsunami-specific instrumentation including </a:t>
            </a:r>
            <a:r>
              <a:rPr kumimoji="0" lang="en-GB" altLang="ja-JP" b="0" i="0" u="none" strike="noStrike" kern="1200" cap="none" spc="0" normalizeH="0" baseline="0" noProof="0" dirty="0" err="1">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Tsunameters</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/DART® and ocean cable systems are correctly monitored and utilized for detection of </a:t>
            </a:r>
            <a:r>
              <a:rPr kumimoji="0" lang="en-GB" altLang="ja-JP" b="0" i="0" u="none" strike="noStrike" kern="1200" cap="none" spc="0" normalizeH="0" baseline="0" noProof="0" dirty="0" err="1">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meteotsunami</a:t>
            </a:r>
            <a:r>
              <a:rPr kumimoji="0" lang="en-GB" altLang="ja-JP"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a:t>
            </a:r>
            <a:endParaRPr kumimoji="0" lang="ja-JP" altLang="ja-JP"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endParaRPr>
          </a:p>
        </p:txBody>
      </p:sp>
      <p:sp>
        <p:nvSpPr>
          <p:cNvPr id="3" name="正方形/長方形 2">
            <a:extLst>
              <a:ext uri="{FF2B5EF4-FFF2-40B4-BE49-F238E27FC236}">
                <a16:creationId xmlns:a16="http://schemas.microsoft.com/office/drawing/2014/main" id="{C9BA42C8-289B-6F3D-DC96-8CA4236F74D2}"/>
              </a:ext>
            </a:extLst>
          </p:cNvPr>
          <p:cNvSpPr/>
          <p:nvPr/>
        </p:nvSpPr>
        <p:spPr>
          <a:xfrm>
            <a:off x="398465" y="1273415"/>
            <a:ext cx="11341100" cy="369332"/>
          </a:xfrm>
          <a:prstGeom prst="rect">
            <a:avLst/>
          </a:prstGeom>
          <a:solidFill>
            <a:schemeClr val="bg1"/>
          </a:solidFill>
        </p:spPr>
        <p:txBody>
          <a:bodyPr wrap="square">
            <a:spAutoFit/>
          </a:bodyPr>
          <a:lstStyle/>
          <a:p>
            <a:r>
              <a:rPr lang="en-US" altLang="ja-JP" dirty="0">
                <a:solidFill>
                  <a:srgbClr val="C00000"/>
                </a:solidFill>
                <a:latin typeface="Arial" panose="020B0604020202020204" pitchFamily="34" charset="0"/>
                <a:cs typeface="Arial" panose="020B0604020202020204" pitchFamily="34" charset="0"/>
              </a:rPr>
              <a:t>Organizational Relationships between TSPs, NTWC and Regional/National Hydro-Meteorological Services</a:t>
            </a:r>
            <a:endParaRPr lang="ja-JP" altLang="en-US" dirty="0">
              <a:solidFill>
                <a:srgbClr val="C00000"/>
              </a:solidFill>
              <a:latin typeface="Arial" panose="020B0604020202020204" pitchFamily="34" charset="0"/>
              <a:cs typeface="Arial" panose="020B0604020202020204" pitchFamily="34" charset="0"/>
            </a:endParaRPr>
          </a:p>
        </p:txBody>
      </p:sp>
      <p:sp>
        <p:nvSpPr>
          <p:cNvPr id="4" name="正方形/長方形 3">
            <a:extLst>
              <a:ext uri="{FF2B5EF4-FFF2-40B4-BE49-F238E27FC236}">
                <a16:creationId xmlns:a16="http://schemas.microsoft.com/office/drawing/2014/main" id="{935762AA-5AED-F45C-45C0-0209578320A9}"/>
              </a:ext>
            </a:extLst>
          </p:cNvPr>
          <p:cNvSpPr/>
          <p:nvPr/>
        </p:nvSpPr>
        <p:spPr>
          <a:xfrm>
            <a:off x="471481" y="1642747"/>
            <a:ext cx="10668000" cy="3139321"/>
          </a:xfrm>
          <a:prstGeom prst="rect">
            <a:avLst/>
          </a:prstGeom>
        </p:spPr>
        <p:txBody>
          <a:bodyPr wrap="square">
            <a:spAutoFit/>
          </a:bodyPr>
          <a:lstStyle/>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Since 'MT' are hazards driven by weather conditions, </a:t>
            </a:r>
            <a:r>
              <a:rPr lang="en-US" altLang="ja-JP" dirty="0">
                <a:highlight>
                  <a:srgbClr val="FFFF00"/>
                </a:highlight>
                <a:latin typeface="Arial" panose="020B0604020202020204" pitchFamily="34" charset="0"/>
                <a:cs typeface="Arial" panose="020B0604020202020204" pitchFamily="34" charset="0"/>
              </a:rPr>
              <a:t>warning responsibility lies solely with the servicing NMHSs. </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However, since NWP-based 'MT' detection and forecast systems are imperfect, particularly as they do not normally provide direct tsunami detection and measurement, there are instances when monitoring tsunami-specific instruments such as deep </a:t>
            </a:r>
            <a:r>
              <a:rPr lang="en-US" altLang="ja-JP" dirty="0">
                <a:highlight>
                  <a:srgbClr val="FFFF00"/>
                </a:highlight>
                <a:latin typeface="Arial" panose="020B0604020202020204" pitchFamily="34" charset="0"/>
                <a:cs typeface="Arial" panose="020B0604020202020204" pitchFamily="34" charset="0"/>
              </a:rPr>
              <a:t>ocean </a:t>
            </a:r>
            <a:r>
              <a:rPr lang="en-US" altLang="ja-JP" dirty="0" err="1">
                <a:highlight>
                  <a:srgbClr val="FFFF00"/>
                </a:highlight>
                <a:latin typeface="Arial" panose="020B0604020202020204" pitchFamily="34" charset="0"/>
                <a:cs typeface="Arial" panose="020B0604020202020204" pitchFamily="34" charset="0"/>
              </a:rPr>
              <a:t>tsunameters</a:t>
            </a:r>
            <a:r>
              <a:rPr lang="en-US" altLang="ja-JP" dirty="0">
                <a:highlight>
                  <a:srgbClr val="FFFF00"/>
                </a:highlight>
                <a:latin typeface="Arial" panose="020B0604020202020204" pitchFamily="34" charset="0"/>
                <a:cs typeface="Arial" panose="020B0604020202020204" pitchFamily="34" charset="0"/>
              </a:rPr>
              <a:t> and tsunami capable tide gauges can provide support to NMHSs. </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And while operational tsunami forecast and warning activities such as </a:t>
            </a:r>
            <a:r>
              <a:rPr lang="en-US" altLang="ja-JP" dirty="0">
                <a:highlight>
                  <a:srgbClr val="FFFF00"/>
                </a:highlight>
                <a:latin typeface="Arial" panose="020B0604020202020204" pitchFamily="34" charset="0"/>
                <a:cs typeface="Arial" panose="020B0604020202020204" pitchFamily="34" charset="0"/>
              </a:rPr>
              <a:t>IOC-designated Tsunami Service Providers (TSPs) or National Tsunami Warning </a:t>
            </a:r>
            <a:r>
              <a:rPr lang="en-US" altLang="ja-JP" dirty="0" err="1">
                <a:highlight>
                  <a:srgbClr val="FFFF00"/>
                </a:highlight>
                <a:latin typeface="Arial" panose="020B0604020202020204" pitchFamily="34" charset="0"/>
                <a:cs typeface="Arial" panose="020B0604020202020204" pitchFamily="34" charset="0"/>
              </a:rPr>
              <a:t>Centres</a:t>
            </a:r>
            <a:r>
              <a:rPr lang="en-US" altLang="ja-JP" dirty="0">
                <a:highlight>
                  <a:srgbClr val="FFFF00"/>
                </a:highlight>
                <a:latin typeface="Arial" panose="020B0604020202020204" pitchFamily="34" charset="0"/>
                <a:cs typeface="Arial" panose="020B0604020202020204" pitchFamily="34" charset="0"/>
              </a:rPr>
              <a:t> (NTWCs) will play no role in real-time operational alerting,</a:t>
            </a:r>
            <a:r>
              <a:rPr lang="en-US" altLang="ja-JP" dirty="0">
                <a:latin typeface="Arial" panose="020B0604020202020204" pitchFamily="34" charset="0"/>
                <a:cs typeface="Arial" panose="020B0604020202020204" pitchFamily="34" charset="0"/>
              </a:rPr>
              <a:t> the Ad Hoc Team on MT does advise that NMHS’ create working relationships with overlapping TSPs and/or NTWCs to become more familiar with monitoring tsunami-specific instrumentations</a:t>
            </a:r>
            <a:r>
              <a:rPr lang="en-US" altLang="ja-JP" dirty="0"/>
              <a:t>. </a:t>
            </a:r>
            <a:endParaRPr lang="ja-JP" altLang="en-US" dirty="0"/>
          </a:p>
        </p:txBody>
      </p:sp>
      <p:sp>
        <p:nvSpPr>
          <p:cNvPr id="8" name="テキスト ボックス 7">
            <a:extLst>
              <a:ext uri="{FF2B5EF4-FFF2-40B4-BE49-F238E27FC236}">
                <a16:creationId xmlns:a16="http://schemas.microsoft.com/office/drawing/2014/main" id="{0B4AF7CB-56D4-6284-8321-ADBC90B3A1EF}"/>
              </a:ext>
            </a:extLst>
          </p:cNvPr>
          <p:cNvSpPr txBox="1"/>
          <p:nvPr/>
        </p:nvSpPr>
        <p:spPr>
          <a:xfrm>
            <a:off x="575071" y="442418"/>
            <a:ext cx="7168753"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2400" dirty="0">
                <a:solidFill>
                  <a:schemeClr val="accent2"/>
                </a:solidFill>
                <a:latin typeface="Arial" panose="020B0604020202020204" pitchFamily="34" charset="0"/>
                <a:cs typeface="Arial" panose="020B0604020202020204" pitchFamily="34" charset="0"/>
              </a:rPr>
              <a:t>Recommendation at the TOWS-WG XVIII session </a:t>
            </a:r>
          </a:p>
        </p:txBody>
      </p:sp>
    </p:spTree>
    <p:extLst>
      <p:ext uri="{BB962C8B-B14F-4D97-AF65-F5344CB8AC3E}">
        <p14:creationId xmlns:p14="http://schemas.microsoft.com/office/powerpoint/2010/main" val="36425094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67968" y="121562"/>
            <a:ext cx="9962571"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rgbClr val="31A8DF"/>
                </a:solidFill>
                <a:effectLst/>
                <a:uLnTx/>
                <a:uFillTx/>
                <a:latin typeface="Roboto"/>
                <a:cs typeface="Helvetica"/>
              </a:rPr>
              <a:t>ICG/PTWS Organizational Structure</a:t>
            </a:r>
            <a:r>
              <a:rPr kumimoji="1" lang="en-US" altLang="ja-JP" sz="28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rPr>
              <a:t> </a:t>
            </a:r>
            <a:r>
              <a:rPr kumimoji="1" lang="en-US" altLang="ja-JP" sz="18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rPr>
              <a:t>(since September 2023</a:t>
            </a:r>
            <a:r>
              <a:rPr kumimoji="1" lang="en-US" altLang="ja-JP" sz="1800" b="0" i="0" u="none" strike="noStrike" kern="1200" cap="none" spc="0" normalizeH="0" baseline="0" noProof="0" dirty="0">
                <a:ln>
                  <a:noFill/>
                </a:ln>
                <a:solidFill>
                  <a:srgbClr val="31A8DF"/>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ja-JP" altLang="en-US" sz="18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rPr>
              <a:t>　</a:t>
            </a:r>
          </a:p>
        </p:txBody>
      </p:sp>
      <p:sp>
        <p:nvSpPr>
          <p:cNvPr id="4" name="テキスト ボックス 3"/>
          <p:cNvSpPr txBox="1"/>
          <p:nvPr/>
        </p:nvSpPr>
        <p:spPr>
          <a:xfrm>
            <a:off x="467968" y="665215"/>
            <a:ext cx="9962571" cy="6237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Chair:</a:t>
            </a:r>
            <a:r>
              <a:rPr kumimoji="0" lang="ja-JP" alt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Mr. Yuji Nishimae (Japan)</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Vice-Chairs: Dr.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Dakui</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Wang (China), Dr.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Wilfreid</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Strauch</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(Nicaragua), Mr.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Ofa</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sym typeface="Roboto"/>
              </a:rPr>
              <a:t>Fa’anunu</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(Tonga)</a:t>
            </a:r>
          </a:p>
        </p:txBody>
      </p:sp>
      <p:grpSp>
        <p:nvGrpSpPr>
          <p:cNvPr id="9" name="グループ化 8"/>
          <p:cNvGrpSpPr/>
          <p:nvPr/>
        </p:nvGrpSpPr>
        <p:grpSpPr>
          <a:xfrm>
            <a:off x="1584101" y="1288973"/>
            <a:ext cx="8564901" cy="5580463"/>
            <a:chOff x="5135526" y="1893240"/>
            <a:chExt cx="6932428" cy="4167318"/>
          </a:xfrm>
        </p:grpSpPr>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1220" y="2077447"/>
              <a:ext cx="6762306" cy="3770624"/>
            </a:xfrm>
            <a:prstGeom prst="rect">
              <a:avLst/>
            </a:prstGeom>
          </p:spPr>
        </p:pic>
        <p:sp>
          <p:nvSpPr>
            <p:cNvPr id="8" name="正方形/長方形 7"/>
            <p:cNvSpPr/>
            <p:nvPr/>
          </p:nvSpPr>
          <p:spPr>
            <a:xfrm>
              <a:off x="5135526" y="1893240"/>
              <a:ext cx="6932428" cy="4167318"/>
            </a:xfrm>
            <a:prstGeom prst="rect">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Roboto"/>
                <a:sym typeface="Roboto"/>
              </a:endParaRPr>
            </a:p>
          </p:txBody>
        </p:sp>
      </p:grpSp>
    </p:spTree>
    <p:extLst>
      <p:ext uri="{BB962C8B-B14F-4D97-AF65-F5344CB8AC3E}">
        <p14:creationId xmlns:p14="http://schemas.microsoft.com/office/powerpoint/2010/main" val="413981258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1692" y="139896"/>
            <a:ext cx="9706708" cy="830997"/>
          </a:xfrm>
          <a:prstGeom prst="rect">
            <a:avLst/>
          </a:prstGeom>
        </p:spPr>
        <p:txBody>
          <a:bodyPr wrap="square">
            <a:spAutoFit/>
          </a:bodyPr>
          <a:lstStyle/>
          <a:p>
            <a:pPr marL="536575"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9</a:t>
            </a:r>
            <a:r>
              <a:rPr kumimoji="0" lang="en-US" altLang="ja-JP" sz="2400" b="0" i="0" u="none" strike="noStrike" kern="1200" cap="none" spc="0" normalizeH="0" baseline="3000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th</a:t>
            </a: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 ICG/PTWS – IUGG JTC Joint Tsunami Workshop</a:t>
            </a:r>
          </a:p>
          <a:p>
            <a:pPr marL="536575"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1" u="none" strike="noStrike" kern="1200" cap="none" spc="0" normalizeH="0" baseline="0" noProof="0" dirty="0">
                <a:ln>
                  <a:noFill/>
                </a:ln>
                <a:solidFill>
                  <a:schemeClr val="accent2"/>
                </a:solidFill>
                <a:effectLst/>
                <a:uLnTx/>
                <a:uFillTx/>
                <a:latin typeface="Arial" panose="020B0604020202020204" pitchFamily="34" charset="0"/>
                <a:ea typeface="Roboto"/>
                <a:cs typeface="Arial" panose="020B0604020202020204" pitchFamily="34" charset="0"/>
                <a:sym typeface="Roboto"/>
              </a:rPr>
              <a:t>60th Anniversary of the ICG/PTWS - Past and Future</a:t>
            </a:r>
            <a:r>
              <a:rPr kumimoji="0" lang="ja-JP" altLang="en-US" sz="2400" b="0" i="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sym typeface="Roboto"/>
              </a:rPr>
              <a:t> </a:t>
            </a:r>
            <a:r>
              <a:rPr kumimoji="0" lang="en-US" altLang="ja-JP" sz="2400" b="0" i="1" u="none" strike="noStrike" kern="1200" cap="none" spc="0" normalizeH="0" baseline="0" noProof="0" dirty="0">
                <a:ln>
                  <a:noFill/>
                </a:ln>
                <a:solidFill>
                  <a:schemeClr val="accent2"/>
                </a:solidFill>
                <a:effectLst/>
                <a:uLnTx/>
                <a:uFillTx/>
                <a:latin typeface="Arial" panose="020B0604020202020204" pitchFamily="34" charset="0"/>
                <a:ea typeface="Roboto"/>
                <a:cs typeface="Arial" panose="020B0604020202020204" pitchFamily="34" charset="0"/>
                <a:sym typeface="Roboto"/>
              </a:rPr>
              <a:t>-</a:t>
            </a:r>
          </a:p>
        </p:txBody>
      </p:sp>
      <p:grpSp>
        <p:nvGrpSpPr>
          <p:cNvPr id="13" name="グループ化 12"/>
          <p:cNvGrpSpPr/>
          <p:nvPr/>
        </p:nvGrpSpPr>
        <p:grpSpPr>
          <a:xfrm>
            <a:off x="422031" y="1120676"/>
            <a:ext cx="9648092" cy="4247317"/>
            <a:chOff x="422031" y="1120676"/>
            <a:chExt cx="9648092" cy="4247317"/>
          </a:xfrm>
        </p:grpSpPr>
        <p:sp>
          <p:nvSpPr>
            <p:cNvPr id="2" name="正方形/長方形 1"/>
            <p:cNvSpPr/>
            <p:nvPr/>
          </p:nvSpPr>
          <p:spPr>
            <a:xfrm>
              <a:off x="422031" y="1120676"/>
              <a:ext cx="9648092" cy="4247317"/>
            </a:xfrm>
            <a:prstGeom prst="rect">
              <a:avLst/>
            </a:prstGeom>
            <a:solidFill>
              <a:schemeClr val="bg1"/>
            </a:solidFill>
          </p:spPr>
          <p:txBody>
            <a:bodyPr wrap="square">
              <a:spAutoFit/>
            </a:bodyPr>
            <a:lstStyle/>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1 April 2025 (Online) </a:t>
              </a: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Aims</a:t>
              </a:r>
            </a:p>
            <a:p>
              <a:pPr marL="342900" marR="0" lvl="0" indent="-342900" algn="l" defTabSz="130048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342900" marR="0" lvl="0" indent="-342900" algn="l" defTabSz="130048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342900" marR="0" lvl="0" indent="-342900" algn="l" defTabSz="1300480" rtl="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7 April 2025 (Hybrid) </a:t>
              </a:r>
            </a:p>
            <a:p>
              <a:pPr marL="342900" marR="0" lvl="0" indent="-342900" algn="l" defTabSz="130048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Aims</a:t>
              </a:r>
            </a:p>
            <a:p>
              <a:pPr marL="363538"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Guide 5-year research and development strategy for detection, monitoring and forecasting through:</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1) Investigating challenges to achieving Decade forecasting goals </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2) Exploring emergent data technologies to achieve Decade forecasting goals</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3) Exploring emergent forecasting technologies to achieve Decade forecasting goals </a:t>
              </a:r>
            </a:p>
            <a:p>
              <a:pPr marL="903288" marR="0" lvl="0" indent="-903288"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          4) Exploring impact-based forecasting including challenges faced when forecasting   inundation and time-dependence </a:t>
              </a:r>
            </a:p>
          </p:txBody>
        </p:sp>
        <p:sp>
          <p:nvSpPr>
            <p:cNvPr id="12" name="正方形/長方形 11"/>
            <p:cNvSpPr/>
            <p:nvPr/>
          </p:nvSpPr>
          <p:spPr>
            <a:xfrm>
              <a:off x="773724" y="1773751"/>
              <a:ext cx="815926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1) Recognition of contributions of 60 years of PTWS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2) Prospective of the future of PTWS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3) Tsunami DRR within the context of the IODTP – lessons from 60 years </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3781194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0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18542" y="203432"/>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rPr>
              <a:t>Tsunami Service Providers in the Pacific</a:t>
            </a:r>
            <a:endParaRPr kumimoji="1" lang="ja-JP" altLang="en-US" sz="28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endParaRPr>
          </a:p>
        </p:txBody>
      </p:sp>
      <p:sp>
        <p:nvSpPr>
          <p:cNvPr id="3" name="正方形/長方形 2"/>
          <p:cNvSpPr/>
          <p:nvPr/>
        </p:nvSpPr>
        <p:spPr>
          <a:xfrm>
            <a:off x="418542" y="-646997"/>
            <a:ext cx="5917197"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Four Tsunami Service Providers</a:t>
            </a:r>
          </a:p>
        </p:txBody>
      </p:sp>
      <p:sp>
        <p:nvSpPr>
          <p:cNvPr id="4" name="正方形/長方形 3"/>
          <p:cNvSpPr/>
          <p:nvPr/>
        </p:nvSpPr>
        <p:spPr>
          <a:xfrm>
            <a:off x="145474" y="2032122"/>
            <a:ext cx="3688191" cy="3847207"/>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Pacific Tsunami Warning Center (PTWC) </a:t>
            </a: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operated by USA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Northwest Pacific Tsunami Advisory Center (NWPTAC) </a:t>
            </a: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operated by Japan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South China Sea Tsunami Advisory Center (SCSTAC) </a:t>
            </a: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operated by China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Central America Tsunami Warning Center (CATAC) </a:t>
            </a: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operated by Nicaragua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The CATAC is fully operated (24hours/7days) on the interim service.</a:t>
            </a:r>
          </a:p>
        </p:txBody>
      </p:sp>
      <p:pic>
        <p:nvPicPr>
          <p:cNvPr id="16" name="図 15"/>
          <p:cNvPicPr>
            <a:picLocks noChangeAspect="1"/>
          </p:cNvPicPr>
          <p:nvPr/>
        </p:nvPicPr>
        <p:blipFill>
          <a:blip r:embed="rId3"/>
          <a:stretch>
            <a:fillRect/>
          </a:stretch>
        </p:blipFill>
        <p:spPr>
          <a:xfrm>
            <a:off x="3930785" y="703053"/>
            <a:ext cx="8117053" cy="5877235"/>
          </a:xfrm>
          <a:prstGeom prst="rect">
            <a:avLst/>
          </a:prstGeom>
        </p:spPr>
      </p:pic>
      <p:sp>
        <p:nvSpPr>
          <p:cNvPr id="17" name="正方形/長方形 16"/>
          <p:cNvSpPr/>
          <p:nvPr/>
        </p:nvSpPr>
        <p:spPr>
          <a:xfrm>
            <a:off x="33392" y="1606655"/>
            <a:ext cx="3912353" cy="369332"/>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800" b="0" i="0" u="sng"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Four Tsunami Service Providers</a:t>
            </a:r>
          </a:p>
        </p:txBody>
      </p:sp>
    </p:spTree>
    <p:extLst>
      <p:ext uri="{BB962C8B-B14F-4D97-AF65-F5344CB8AC3E}">
        <p14:creationId xmlns:p14="http://schemas.microsoft.com/office/powerpoint/2010/main" val="26624002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888723244"/>
              </p:ext>
            </p:extLst>
          </p:nvPr>
        </p:nvGraphicFramePr>
        <p:xfrm>
          <a:off x="451104" y="1374107"/>
          <a:ext cx="11109960" cy="4632960"/>
        </p:xfrm>
        <a:graphic>
          <a:graphicData uri="http://schemas.openxmlformats.org/drawingml/2006/table">
            <a:tbl>
              <a:tblPr firstRow="1" bandRow="1">
                <a:tableStyleId>{5C22544A-7EE6-4342-B048-85BDC9FD1C3A}</a:tableStyleId>
              </a:tblPr>
              <a:tblGrid>
                <a:gridCol w="2240280">
                  <a:extLst>
                    <a:ext uri="{9D8B030D-6E8A-4147-A177-3AD203B41FA5}">
                      <a16:colId xmlns:a16="http://schemas.microsoft.com/office/drawing/2014/main" val="3150345809"/>
                    </a:ext>
                  </a:extLst>
                </a:gridCol>
                <a:gridCol w="6830568">
                  <a:extLst>
                    <a:ext uri="{9D8B030D-6E8A-4147-A177-3AD203B41FA5}">
                      <a16:colId xmlns:a16="http://schemas.microsoft.com/office/drawing/2014/main" val="1077171420"/>
                    </a:ext>
                  </a:extLst>
                </a:gridCol>
                <a:gridCol w="2039112">
                  <a:extLst>
                    <a:ext uri="{9D8B030D-6E8A-4147-A177-3AD203B41FA5}">
                      <a16:colId xmlns:a16="http://schemas.microsoft.com/office/drawing/2014/main" val="4012878070"/>
                    </a:ext>
                  </a:extLst>
                </a:gridCol>
              </a:tblGrid>
              <a:tr h="0">
                <a:tc>
                  <a:txBody>
                    <a:bodyPr/>
                    <a:lstStyle/>
                    <a:p>
                      <a:pPr algn="l"/>
                      <a:r>
                        <a:rPr kumimoji="1" lang="en-US" altLang="ja-JP" sz="1400" dirty="0">
                          <a:latin typeface="Arial" panose="020B0604020202020204" pitchFamily="34" charset="0"/>
                          <a:cs typeface="Arial" panose="020B0604020202020204" pitchFamily="34" charset="0"/>
                        </a:rPr>
                        <a:t>Date</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Event</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Venue</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4829487"/>
                  </a:ext>
                </a:extLst>
              </a:tr>
              <a:tr h="0">
                <a:tc>
                  <a:txBody>
                    <a:bodyPr/>
                    <a:lstStyle/>
                    <a:p>
                      <a:pPr algn="l"/>
                      <a:r>
                        <a:rPr lang="en-US" altLang="ja-JP" sz="1400" dirty="0">
                          <a:latin typeface="Arial" panose="020B0604020202020204" pitchFamily="34" charset="0"/>
                          <a:cs typeface="Arial" panose="020B0604020202020204" pitchFamily="34" charset="0"/>
                        </a:rPr>
                        <a:t>26 - 27 March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ICG/PTWS Steering Committee Meeting</a:t>
                      </a:r>
                      <a:endParaRPr lang="en-US" altLang="ja-JP" sz="1400" dirty="0"/>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Online</a:t>
                      </a:r>
                    </a:p>
                  </a:txBody>
                  <a:tcPr/>
                </a:tc>
                <a:extLst>
                  <a:ext uri="{0D108BD9-81ED-4DB2-BD59-A6C34878D82A}">
                    <a16:rowId xmlns:a16="http://schemas.microsoft.com/office/drawing/2014/main" val="2002221817"/>
                  </a:ext>
                </a:extLst>
              </a:tr>
              <a:tr h="0">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10 May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Seventh Meeting of the ICG/PTWS Regional Working Group on Tsunami Warning and Mitigation System in the Central America Region (ICG/PTWS WG-CA-VII)</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kumimoji="1" lang="en-US" altLang="ja-JP" sz="1400" b="0" dirty="0">
                          <a:latin typeface="Arial" panose="020B0604020202020204" pitchFamily="34" charset="0"/>
                          <a:cs typeface="Arial" panose="020B0604020202020204" pitchFamily="34" charset="0"/>
                        </a:rPr>
                        <a:t>Managua, Nicaragua</a:t>
                      </a:r>
                      <a:endParaRPr kumimoji="1" lang="ja-JP" altLang="en-US" sz="1400" b="0" dirty="0">
                        <a:latin typeface="Arial" panose="020B0604020202020204" pitchFamily="34" charset="0"/>
                        <a:cs typeface="Arial" panose="020B0604020202020204" pitchFamily="34" charset="0"/>
                      </a:endParaRPr>
                    </a:p>
                    <a:p>
                      <a:pPr marL="0" marR="0" lvl="0" indent="0" algn="l" defTabSz="685775" rtl="0" eaLnBrk="1" fontAlgn="auto" latinLnBrk="0" hangingPunct="1">
                        <a:lnSpc>
                          <a:spcPct val="100000"/>
                        </a:lnSpc>
                        <a:spcBef>
                          <a:spcPts val="0"/>
                        </a:spcBef>
                        <a:spcAft>
                          <a:spcPts val="0"/>
                        </a:spcAft>
                        <a:buClrTx/>
                        <a:buSzTx/>
                        <a:buFontTx/>
                        <a:buNone/>
                        <a:tabLst/>
                        <a:defRPr/>
                      </a:pPr>
                      <a:endParaRPr lang="en-US" altLang="ja-JP"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6220097"/>
                  </a:ext>
                </a:extLst>
              </a:tr>
              <a:tr h="0">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13 – 14 May 2024</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lang="en-US" altLang="ja-JP" sz="1400" dirty="0">
                          <a:latin typeface="Arial" panose="020B0604020202020204" pitchFamily="34" charset="0"/>
                          <a:cs typeface="Arial" panose="020B0604020202020204" pitchFamily="34" charset="0"/>
                        </a:rPr>
                        <a:t>Pacific Island Country and Territories (PICT) Tsunami Ready Workshops</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b="0" dirty="0">
                          <a:latin typeface="Arial" panose="020B0604020202020204" pitchFamily="34" charset="0"/>
                          <a:cs typeface="Arial" panose="020B0604020202020204" pitchFamily="34" charset="0"/>
                        </a:rPr>
                        <a:t>Port Vila,</a:t>
                      </a:r>
                      <a:r>
                        <a:rPr kumimoji="1" lang="en-US" altLang="ja-JP" sz="1400" b="0" baseline="0" dirty="0">
                          <a:latin typeface="Arial" panose="020B0604020202020204" pitchFamily="34" charset="0"/>
                          <a:cs typeface="Arial" panose="020B0604020202020204" pitchFamily="34" charset="0"/>
                        </a:rPr>
                        <a:t> </a:t>
                      </a:r>
                      <a:r>
                        <a:rPr kumimoji="1" lang="en-US" altLang="ja-JP" sz="1400" b="0" dirty="0">
                          <a:latin typeface="Arial" panose="020B0604020202020204" pitchFamily="34" charset="0"/>
                          <a:cs typeface="Arial" panose="020B0604020202020204" pitchFamily="34" charset="0"/>
                        </a:rPr>
                        <a:t>Vanuatu</a:t>
                      </a:r>
                      <a:endParaRPr kumimoji="1" lang="ja-JP" alt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71461559"/>
                  </a:ext>
                </a:extLst>
              </a:tr>
              <a:tr h="0">
                <a:tc>
                  <a:txBody>
                    <a:bodyPr/>
                    <a:lstStyle/>
                    <a:p>
                      <a:pPr algn="l"/>
                      <a:r>
                        <a:rPr lang="en-US" altLang="ja-JP" sz="1400" dirty="0">
                          <a:latin typeface="Arial" panose="020B0604020202020204" pitchFamily="34" charset="0"/>
                          <a:cs typeface="Arial" panose="020B0604020202020204" pitchFamily="34" charset="0"/>
                        </a:rPr>
                        <a:t>14 – 17 May 2024 </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Expert Meeting on Tsunami Sources, Hazards, Risk and Uncertainties Associated with Vanuatu, San Cristobal and New Britain Subduction Zones </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Port Vila, Vanuatu</a:t>
                      </a:r>
                    </a:p>
                  </a:txBody>
                  <a:tcPr/>
                </a:tc>
                <a:extLst>
                  <a:ext uri="{0D108BD9-81ED-4DB2-BD59-A6C34878D82A}">
                    <a16:rowId xmlns:a16="http://schemas.microsoft.com/office/drawing/2014/main" val="3883652342"/>
                  </a:ext>
                </a:extLst>
              </a:tr>
              <a:tr h="0">
                <a:tc>
                  <a:txBody>
                    <a:bodyPr/>
                    <a:lstStyle/>
                    <a:p>
                      <a:pPr algn="l"/>
                      <a:r>
                        <a:rPr lang="en-US" altLang="ja-JP" sz="1400" dirty="0">
                          <a:latin typeface="Arial" panose="020B0604020202020204" pitchFamily="34" charset="0"/>
                          <a:cs typeface="Arial" panose="020B0604020202020204" pitchFamily="34" charset="0"/>
                        </a:rPr>
                        <a:t>12 July 2024</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lang="en-US" altLang="ja-JP" sz="1400" dirty="0">
                          <a:latin typeface="Arial" panose="020B0604020202020204" pitchFamily="34" charset="0"/>
                          <a:cs typeface="Arial" panose="020B0604020202020204" pitchFamily="34" charset="0"/>
                        </a:rPr>
                        <a:t>PTWS Working Group 3 Task Team Tsunami Ready Meeting </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Online</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5666544"/>
                  </a:ext>
                </a:extLst>
              </a:tr>
              <a:tr h="0">
                <a:tc>
                  <a:txBody>
                    <a:bodyPr/>
                    <a:lstStyle/>
                    <a:p>
                      <a:pPr algn="l"/>
                      <a:r>
                        <a:rPr lang="en-US" altLang="ja-JP" sz="1400" dirty="0">
                          <a:latin typeface="Arial" panose="020B0604020202020204" pitchFamily="34" charset="0"/>
                          <a:cs typeface="Arial" panose="020B0604020202020204" pitchFamily="34" charset="0"/>
                        </a:rPr>
                        <a:t>30 – 31 July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Solomon Islands Tsunami Ready Workshop</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Solomon Island</a:t>
                      </a:r>
                    </a:p>
                  </a:txBody>
                  <a:tcPr/>
                </a:tc>
                <a:extLst>
                  <a:ext uri="{0D108BD9-81ED-4DB2-BD59-A6C34878D82A}">
                    <a16:rowId xmlns:a16="http://schemas.microsoft.com/office/drawing/2014/main" val="378642887"/>
                  </a:ext>
                </a:extLst>
              </a:tr>
              <a:tr h="0">
                <a:tc>
                  <a:txBody>
                    <a:bodyPr/>
                    <a:lstStyle/>
                    <a:p>
                      <a:pPr algn="l"/>
                      <a:r>
                        <a:rPr kumimoji="1" lang="en-US" altLang="ja-JP" sz="1400" dirty="0">
                          <a:latin typeface="Arial" panose="020B0604020202020204" pitchFamily="34" charset="0"/>
                          <a:cs typeface="Arial" panose="020B0604020202020204" pitchFamily="34" charset="0"/>
                        </a:rPr>
                        <a:t>19-30 August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ITIC Training </a:t>
                      </a:r>
                      <a:r>
                        <a:rPr lang="en-US" altLang="ja-JP" sz="1400" dirty="0" err="1">
                          <a:latin typeface="Arial" panose="020B0604020202020204" pitchFamily="34" charset="0"/>
                          <a:cs typeface="Arial" panose="020B0604020202020204" pitchFamily="34" charset="0"/>
                        </a:rPr>
                        <a:t>Programme</a:t>
                      </a:r>
                      <a:r>
                        <a:rPr lang="en-US" altLang="ja-JP" sz="1400" dirty="0">
                          <a:latin typeface="Arial" panose="020B0604020202020204" pitchFamily="34" charset="0"/>
                          <a:cs typeface="Arial" panose="020B0604020202020204" pitchFamily="34" charset="0"/>
                        </a:rPr>
                        <a:t> on Tsunami Early Warning Systems and the PTWC Enhanced Products, Tsunami Evacuation Planning and Tsunami Ready </a:t>
                      </a:r>
                      <a:r>
                        <a:rPr lang="en-US" altLang="ja-JP" sz="1400" dirty="0" err="1">
                          <a:latin typeface="Arial" panose="020B0604020202020204" pitchFamily="34" charset="0"/>
                          <a:cs typeface="Arial" panose="020B0604020202020204" pitchFamily="34" charset="0"/>
                        </a:rPr>
                        <a:t>Programme</a:t>
                      </a:r>
                      <a:r>
                        <a:rPr lang="en-US" altLang="ja-JP" sz="1400" dirty="0">
                          <a:latin typeface="Arial" panose="020B0604020202020204" pitchFamily="34" charset="0"/>
                          <a:cs typeface="Arial" panose="020B0604020202020204" pitchFamily="34" charset="0"/>
                        </a:rPr>
                        <a:t> (ITP-TEWS-Chile)</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Valparaiso, Chile</a:t>
                      </a:r>
                    </a:p>
                  </a:txBody>
                  <a:tcPr/>
                </a:tc>
                <a:extLst>
                  <a:ext uri="{0D108BD9-81ED-4DB2-BD59-A6C34878D82A}">
                    <a16:rowId xmlns:a16="http://schemas.microsoft.com/office/drawing/2014/main" val="1306458790"/>
                  </a:ext>
                </a:extLst>
              </a:tr>
              <a:tr h="0">
                <a:tc>
                  <a:txBody>
                    <a:bodyPr/>
                    <a:lstStyle/>
                    <a:p>
                      <a:pPr algn="l"/>
                      <a:r>
                        <a:rPr lang="en-US" altLang="ja-JP" sz="1400" dirty="0">
                          <a:latin typeface="Arial" panose="020B0604020202020204" pitchFamily="34" charset="0"/>
                          <a:cs typeface="Arial" panose="020B0604020202020204" pitchFamily="34" charset="0"/>
                        </a:rPr>
                        <a:t>1 September – 30</a:t>
                      </a:r>
                      <a:r>
                        <a:rPr lang="en-US" altLang="ja-JP" sz="1400" baseline="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November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Exercise Pacific Wave 2024 (PacWave24)</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endParaRPr lang="en-US" altLang="ja-JP"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24159179"/>
                  </a:ext>
                </a:extLst>
              </a:tr>
              <a:tr h="0">
                <a:tc>
                  <a:txBody>
                    <a:bodyPr/>
                    <a:lstStyle/>
                    <a:p>
                      <a:pPr algn="l"/>
                      <a:r>
                        <a:rPr lang="en-US" altLang="ja-JP" sz="1400" dirty="0">
                          <a:latin typeface="Arial" panose="020B0604020202020204" pitchFamily="34" charset="0"/>
                          <a:cs typeface="Arial" panose="020B0604020202020204" pitchFamily="34" charset="0"/>
                        </a:rPr>
                        <a:t>16 – 20 September 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ICG/PTWS Steering Committee Meeting</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Honolulu, Hawaii,</a:t>
                      </a:r>
                      <a:r>
                        <a:rPr lang="en-US" altLang="ja-JP" sz="1400" baseline="0" dirty="0">
                          <a:latin typeface="Arial" panose="020B0604020202020204" pitchFamily="34" charset="0"/>
                          <a:cs typeface="Arial" panose="020B0604020202020204" pitchFamily="34" charset="0"/>
                        </a:rPr>
                        <a:t> USA</a:t>
                      </a:r>
                      <a:endParaRPr lang="en-US" altLang="ja-JP"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47935279"/>
                  </a:ext>
                </a:extLst>
              </a:tr>
              <a:tr h="0">
                <a:tc>
                  <a:txBody>
                    <a:bodyPr/>
                    <a:lstStyle/>
                    <a:p>
                      <a:pPr algn="l"/>
                      <a:r>
                        <a:rPr kumimoji="1" lang="en-US" altLang="ja-JP" sz="1400" dirty="0">
                          <a:latin typeface="Arial" panose="020B0604020202020204" pitchFamily="34" charset="0"/>
                          <a:cs typeface="Arial" panose="020B0604020202020204" pitchFamily="34" charset="0"/>
                        </a:rPr>
                        <a:t>07 – 08 November </a:t>
                      </a:r>
                      <a:r>
                        <a:rPr lang="en-US" altLang="ja-JP" sz="1400" dirty="0">
                          <a:latin typeface="Arial" panose="020B0604020202020204" pitchFamily="34" charset="0"/>
                          <a:cs typeface="Arial" panose="020B0604020202020204" pitchFamily="34" charset="0"/>
                        </a:rPr>
                        <a:t>2024</a:t>
                      </a:r>
                      <a:endParaRPr kumimoji="1" lang="ja-JP" altLang="en-US" sz="1400" dirty="0">
                        <a:latin typeface="Arial" panose="020B0604020202020204" pitchFamily="34" charset="0"/>
                        <a:cs typeface="Arial" panose="020B0604020202020204" pitchFamily="34" charset="0"/>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Twelfth Meeting of the ICG/PTWS Regional Working Group on Tsunami Warning and Mitigation System in the South China Sea Region (ICG/PTWS-WG/SCS-XII)</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Jakarta, Indonesia</a:t>
                      </a:r>
                    </a:p>
                  </a:txBody>
                  <a:tcPr/>
                </a:tc>
                <a:extLst>
                  <a:ext uri="{0D108BD9-81ED-4DB2-BD59-A6C34878D82A}">
                    <a16:rowId xmlns:a16="http://schemas.microsoft.com/office/drawing/2014/main" val="2719838731"/>
                  </a:ext>
                </a:extLst>
              </a:tr>
            </a:tbl>
          </a:graphicData>
        </a:graphic>
      </p:graphicFrame>
      <p:sp>
        <p:nvSpPr>
          <p:cNvPr id="4" name="テキスト ボックス 3"/>
          <p:cNvSpPr txBox="1"/>
          <p:nvPr/>
        </p:nvSpPr>
        <p:spPr>
          <a:xfrm>
            <a:off x="537172" y="487520"/>
            <a:ext cx="7572456"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Related Events to the ICG/PTWS since February</a:t>
            </a:r>
            <a:r>
              <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 </a:t>
            </a: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2024</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12050252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0718" y="296597"/>
            <a:ext cx="8861721" cy="584775"/>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3200" b="0" i="0" u="none" strike="noStrike" kern="1200" cap="none" spc="0" normalizeH="0" baseline="0" noProof="0" dirty="0">
                <a:ln>
                  <a:noFill/>
                </a:ln>
                <a:solidFill>
                  <a:srgbClr val="00B0F0"/>
                </a:solidFill>
                <a:effectLst/>
                <a:uLnTx/>
                <a:uFillTx/>
                <a:latin typeface="Arial" panose="020B0604020202020204" pitchFamily="34" charset="0"/>
                <a:ea typeface="Roboto"/>
                <a:cs typeface="Arial" panose="020B0604020202020204" pitchFamily="34" charset="0"/>
                <a:sym typeface="Roboto"/>
              </a:rPr>
              <a:t>IOC EC 57</a:t>
            </a:r>
            <a:r>
              <a:rPr kumimoji="0" lang="en-US" altLang="ja-JP" sz="3200" b="0" i="0" u="none" strike="noStrike" kern="1200" cap="none" spc="0" normalizeH="0" baseline="30000" noProof="0" dirty="0">
                <a:ln>
                  <a:noFill/>
                </a:ln>
                <a:solidFill>
                  <a:srgbClr val="00B0F0"/>
                </a:solidFill>
                <a:effectLst/>
                <a:uLnTx/>
                <a:uFillTx/>
                <a:latin typeface="Arial" panose="020B0604020202020204" pitchFamily="34" charset="0"/>
                <a:ea typeface="Roboto"/>
                <a:cs typeface="Arial" panose="020B0604020202020204" pitchFamily="34" charset="0"/>
                <a:sym typeface="Roboto"/>
              </a:rPr>
              <a:t>th</a:t>
            </a:r>
            <a:r>
              <a:rPr kumimoji="0" lang="en-US" altLang="ja-JP" sz="3200" b="0" i="0" u="none" strike="noStrike" kern="1200" cap="none" spc="0" normalizeH="0" baseline="0" noProof="0" dirty="0">
                <a:ln>
                  <a:noFill/>
                </a:ln>
                <a:solidFill>
                  <a:srgbClr val="00B0F0"/>
                </a:solidFill>
                <a:effectLst/>
                <a:uLnTx/>
                <a:uFillTx/>
                <a:latin typeface="Arial" panose="020B0604020202020204" pitchFamily="34" charset="0"/>
                <a:ea typeface="Roboto"/>
                <a:cs typeface="Arial" panose="020B0604020202020204" pitchFamily="34" charset="0"/>
                <a:sym typeface="Roboto"/>
              </a:rPr>
              <a:t> Session</a:t>
            </a:r>
            <a:r>
              <a:rPr kumimoji="0" lang="ja-JP" altLang="en-US" sz="32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Roboto"/>
              </a:rPr>
              <a:t> </a:t>
            </a:r>
            <a:r>
              <a:rPr kumimoji="0" lang="en-US" altLang="ja-JP" sz="3200" b="0" i="0" u="none" strike="noStrike" kern="1200" cap="none" spc="0" normalizeH="0" baseline="0" noProof="0" dirty="0">
                <a:ln>
                  <a:noFill/>
                </a:ln>
                <a:solidFill>
                  <a:srgbClr val="00B0F0"/>
                </a:solidFill>
                <a:effectLst/>
                <a:uLnTx/>
                <a:uFillTx/>
                <a:latin typeface="Arial" panose="020B0604020202020204" pitchFamily="34" charset="0"/>
                <a:ea typeface="Roboto"/>
                <a:cs typeface="Arial" panose="020B0604020202020204" pitchFamily="34" charset="0"/>
                <a:sym typeface="Roboto"/>
              </a:rPr>
              <a:t>(25 June to 28 June 2024)</a:t>
            </a:r>
            <a:endParaRPr kumimoji="0" lang="ja-JP" altLang="en-US" sz="3200" b="0"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sym typeface="Roboto"/>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18" y="3322006"/>
            <a:ext cx="4480314" cy="3360236"/>
          </a:xfrm>
          <a:prstGeom prst="rect">
            <a:avLst/>
          </a:prstGeom>
        </p:spPr>
      </p:pic>
      <p:graphicFrame>
        <p:nvGraphicFramePr>
          <p:cNvPr id="7" name="表 6"/>
          <p:cNvGraphicFramePr>
            <a:graphicFrameLocks noGrp="1"/>
          </p:cNvGraphicFramePr>
          <p:nvPr/>
        </p:nvGraphicFramePr>
        <p:xfrm>
          <a:off x="410718" y="1240473"/>
          <a:ext cx="7413440" cy="1854200"/>
        </p:xfrm>
        <a:graphic>
          <a:graphicData uri="http://schemas.openxmlformats.org/drawingml/2006/table">
            <a:tbl>
              <a:tblPr firstRow="1" bandRow="1">
                <a:tableStyleId>{5C22544A-7EE6-4342-B048-85BDC9FD1C3A}</a:tableStyleId>
              </a:tblPr>
              <a:tblGrid>
                <a:gridCol w="2116822">
                  <a:extLst>
                    <a:ext uri="{9D8B030D-6E8A-4147-A177-3AD203B41FA5}">
                      <a16:colId xmlns:a16="http://schemas.microsoft.com/office/drawing/2014/main" val="4001408821"/>
                    </a:ext>
                  </a:extLst>
                </a:gridCol>
                <a:gridCol w="1708030">
                  <a:extLst>
                    <a:ext uri="{9D8B030D-6E8A-4147-A177-3AD203B41FA5}">
                      <a16:colId xmlns:a16="http://schemas.microsoft.com/office/drawing/2014/main" val="1795390460"/>
                    </a:ext>
                  </a:extLst>
                </a:gridCol>
                <a:gridCol w="3588588">
                  <a:extLst>
                    <a:ext uri="{9D8B030D-6E8A-4147-A177-3AD203B41FA5}">
                      <a16:colId xmlns:a16="http://schemas.microsoft.com/office/drawing/2014/main" val="4228490021"/>
                    </a:ext>
                  </a:extLst>
                </a:gridCol>
              </a:tblGrid>
              <a:tr h="370840">
                <a:tc>
                  <a:txBody>
                    <a:bodyPr/>
                    <a:lstStyle/>
                    <a:p>
                      <a:pPr algn="ctr"/>
                      <a:r>
                        <a:rPr kumimoji="1" lang="en-US" altLang="ja-JP" sz="1400" b="0" dirty="0">
                          <a:latin typeface="Arial" panose="020B0604020202020204" pitchFamily="34" charset="0"/>
                          <a:cs typeface="Arial" panose="020B0604020202020204" pitchFamily="34" charset="0"/>
                        </a:rPr>
                        <a:t>ICG and </a:t>
                      </a:r>
                      <a:endParaRPr kumimoji="1" lang="ja-JP" altLang="en-US" sz="1400" b="0" dirty="0">
                        <a:latin typeface="Arial" panose="020B0604020202020204" pitchFamily="34" charset="0"/>
                        <a:cs typeface="Arial" panose="020B0604020202020204" pitchFamily="34" charset="0"/>
                      </a:endParaRPr>
                    </a:p>
                  </a:txBody>
                  <a:tcPr/>
                </a:tc>
                <a:tc>
                  <a:txBody>
                    <a:bodyPr/>
                    <a:lstStyle/>
                    <a:p>
                      <a:pPr algn="ctr"/>
                      <a:r>
                        <a:rPr kumimoji="1" lang="en-US" altLang="ja-JP" sz="1400" b="0" dirty="0">
                          <a:latin typeface="Arial" panose="020B0604020202020204" pitchFamily="34" charset="0"/>
                          <a:cs typeface="Arial" panose="020B0604020202020204" pitchFamily="34" charset="0"/>
                        </a:rPr>
                        <a:t>Session</a:t>
                      </a:r>
                      <a:endParaRPr kumimoji="1" lang="ja-JP" altLang="en-US" sz="1400" b="0" dirty="0">
                        <a:latin typeface="Arial" panose="020B0604020202020204" pitchFamily="34" charset="0"/>
                        <a:cs typeface="Arial" panose="020B0604020202020204" pitchFamily="34" charset="0"/>
                      </a:endParaRPr>
                    </a:p>
                  </a:txBody>
                  <a:tcPr/>
                </a:tc>
                <a:tc>
                  <a:txBody>
                    <a:bodyPr/>
                    <a:lstStyle/>
                    <a:p>
                      <a:pPr algn="ctr"/>
                      <a:r>
                        <a:rPr kumimoji="1" lang="en-US" altLang="ja-JP" sz="1400" b="0" dirty="0">
                          <a:latin typeface="Arial" panose="020B0604020202020204" pitchFamily="34" charset="0"/>
                          <a:cs typeface="Arial" panose="020B0604020202020204" pitchFamily="34" charset="0"/>
                        </a:rPr>
                        <a:t>Reporter</a:t>
                      </a:r>
                      <a:endParaRPr kumimoji="1" lang="ja-JP" alt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8284513"/>
                  </a:ext>
                </a:extLst>
              </a:tr>
              <a:tr h="370840">
                <a:tc>
                  <a:txBody>
                    <a:bodyPr/>
                    <a:lstStyle/>
                    <a:p>
                      <a:pPr algn="ctr"/>
                      <a:r>
                        <a:rPr kumimoji="0" lang="en-US" altLang="ja-JP"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Roboto"/>
                        </a:rPr>
                        <a:t>ICG/CARIBE-EWS</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XVII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rPr>
                        <a:t>Dr. Regina Browne on behalf the Chair </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2260511"/>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ja-JP" sz="1400" dirty="0">
                          <a:solidFill>
                            <a:srgbClr val="000000"/>
                          </a:solidFill>
                          <a:latin typeface="Arial" panose="020B0604020202020204" pitchFamily="34" charset="0"/>
                          <a:cs typeface="Arial" panose="020B0604020202020204" pitchFamily="34" charset="0"/>
                          <a:sym typeface="Roboto"/>
                        </a:rPr>
                        <a:t>ICG/NEAMTWS</a:t>
                      </a:r>
                    </a:p>
                  </a:txBody>
                  <a:tcPr/>
                </a:tc>
                <a:tc>
                  <a:txBody>
                    <a:bodyPr/>
                    <a:lstStyle/>
                    <a:p>
                      <a:pPr algn="ctr"/>
                      <a:r>
                        <a:rPr kumimoji="1" lang="en-US" altLang="ja-JP" sz="1400" dirty="0">
                          <a:latin typeface="Arial" panose="020B0604020202020204" pitchFamily="34" charset="0"/>
                          <a:cs typeface="Arial" panose="020B0604020202020204" pitchFamily="34" charset="0"/>
                        </a:rPr>
                        <a:t>XVIII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Dr. Alessandro Amato</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1508718"/>
                  </a:ext>
                </a:extLst>
              </a:tr>
              <a:tr h="370840">
                <a:tc>
                  <a:txBody>
                    <a:bodyPr/>
                    <a:lstStyle/>
                    <a:p>
                      <a:pPr algn="ctr"/>
                      <a:r>
                        <a:rPr kumimoji="0" lang="en-US" altLang="ja-JP"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Roboto"/>
                        </a:rPr>
                        <a:t>ICG/PTWS</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XXX</a:t>
                      </a:r>
                      <a:r>
                        <a:rPr kumimoji="1" lang="en-US" altLang="ja-JP" sz="1400" baseline="0" dirty="0">
                          <a:latin typeface="Arial" panose="020B0604020202020204" pitchFamily="34" charset="0"/>
                          <a:cs typeface="Arial" panose="020B0604020202020204" pitchFamily="34" charset="0"/>
                        </a:rPr>
                        <a:t>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Mr.</a:t>
                      </a:r>
                      <a:r>
                        <a:rPr kumimoji="1" lang="en-US" altLang="ja-JP" sz="1400" baseline="0" dirty="0">
                          <a:latin typeface="Arial" panose="020B0604020202020204" pitchFamily="34" charset="0"/>
                          <a:cs typeface="Arial" panose="020B0604020202020204" pitchFamily="34" charset="0"/>
                        </a:rPr>
                        <a:t> </a:t>
                      </a:r>
                      <a:r>
                        <a:rPr kumimoji="1" lang="en-US" altLang="ja-JP" sz="1400" dirty="0">
                          <a:latin typeface="Arial" panose="020B0604020202020204" pitchFamily="34" charset="0"/>
                          <a:cs typeface="Arial" panose="020B0604020202020204" pitchFamily="34" charset="0"/>
                        </a:rPr>
                        <a:t>Yuji Nishimae</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2340258"/>
                  </a:ext>
                </a:extLst>
              </a:tr>
              <a:tr h="370840">
                <a:tc>
                  <a:txBody>
                    <a:bodyPr/>
                    <a:lstStyle/>
                    <a:p>
                      <a:pPr algn="ctr"/>
                      <a:r>
                        <a:rPr kumimoji="0" lang="en-US" altLang="ja-JP" sz="1400" dirty="0">
                          <a:solidFill>
                            <a:srgbClr val="000000"/>
                          </a:solidFill>
                          <a:latin typeface="Arial" panose="020B0604020202020204" pitchFamily="34" charset="0"/>
                          <a:cs typeface="Arial" panose="020B0604020202020204" pitchFamily="34" charset="0"/>
                          <a:sym typeface="Roboto"/>
                        </a:rPr>
                        <a:t>TOWS-WG</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XVII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Dr. </a:t>
                      </a:r>
                      <a:r>
                        <a:rPr kumimoji="1" lang="en-US" altLang="ja-JP" sz="1400" dirty="0" err="1">
                          <a:latin typeface="Arial" panose="020B0604020202020204" pitchFamily="34" charset="0"/>
                          <a:cs typeface="Arial" panose="020B0604020202020204" pitchFamily="34" charset="0"/>
                        </a:rPr>
                        <a:t>Srinivasa</a:t>
                      </a:r>
                      <a:r>
                        <a:rPr kumimoji="1" lang="en-US" altLang="ja-JP" sz="1400" dirty="0">
                          <a:latin typeface="Arial" panose="020B0604020202020204" pitchFamily="34" charset="0"/>
                          <a:cs typeface="Arial" panose="020B0604020202020204" pitchFamily="34" charset="0"/>
                        </a:rPr>
                        <a:t> Kumar </a:t>
                      </a:r>
                      <a:r>
                        <a:rPr kumimoji="1" lang="en-US" altLang="ja-JP" sz="1400" dirty="0" err="1">
                          <a:latin typeface="Arial" panose="020B0604020202020204" pitchFamily="34" charset="0"/>
                          <a:cs typeface="Arial" panose="020B0604020202020204" pitchFamily="34" charset="0"/>
                        </a:rPr>
                        <a:t>Tummala</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7272569"/>
                  </a:ext>
                </a:extLst>
              </a:tr>
            </a:tbl>
          </a:graphicData>
        </a:graphic>
      </p:graphicFrame>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81108" y="1145411"/>
            <a:ext cx="3004041" cy="1831435"/>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267686" y="4940792"/>
            <a:ext cx="2940846" cy="1836526"/>
          </a:xfrm>
          <a:prstGeom prst="rect">
            <a:avLst/>
          </a:prstGeom>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481108" y="2996654"/>
            <a:ext cx="3004041" cy="1844490"/>
          </a:xfrm>
          <a:prstGeom prst="rect">
            <a:avLst/>
          </a:prstGeom>
        </p:spPr>
      </p:pic>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481108" y="4860952"/>
            <a:ext cx="3008047" cy="1854153"/>
          </a:xfrm>
          <a:prstGeom prst="rect">
            <a:avLst/>
          </a:prstGeom>
        </p:spPr>
      </p:pic>
    </p:spTree>
    <p:extLst>
      <p:ext uri="{BB962C8B-B14F-4D97-AF65-F5344CB8AC3E}">
        <p14:creationId xmlns:p14="http://schemas.microsoft.com/office/powerpoint/2010/main" val="38297939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1154" y="3970009"/>
            <a:ext cx="3218218" cy="2674959"/>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1154" y="1185280"/>
            <a:ext cx="3415804" cy="2674959"/>
          </a:xfrm>
          <a:prstGeom prst="rect">
            <a:avLst/>
          </a:prstGeom>
        </p:spPr>
      </p:pic>
      <p:sp>
        <p:nvSpPr>
          <p:cNvPr id="5" name="正方形/長方形 4"/>
          <p:cNvSpPr/>
          <p:nvPr/>
        </p:nvSpPr>
        <p:spPr>
          <a:xfrm>
            <a:off x="224809" y="1554612"/>
            <a:ext cx="8334719" cy="923330"/>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Decides </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to admit the start of the official full functional operations of CATAC, starting after the IOC governing body meeting in 2024, with the specific starting date to be decided after the coordination with the ICG/CARIBE-EWS </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タイトル 1"/>
          <p:cNvSpPr txBox="1">
            <a:spLocks/>
          </p:cNvSpPr>
          <p:nvPr/>
        </p:nvSpPr>
        <p:spPr>
          <a:xfrm>
            <a:off x="405287" y="168377"/>
            <a:ext cx="9833587" cy="619843"/>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rgbClr val="189ED9"/>
                </a:solidFill>
                <a:effectLst/>
                <a:uLnTx/>
                <a:uFillTx/>
                <a:latin typeface="Calibri" panose="020F0502020204030204"/>
                <a:ea typeface="游ゴシック" panose="020B0400000000000000" pitchFamily="50" charset="-128"/>
                <a:cs typeface="Helvetica"/>
              </a:rPr>
              <a:t>Start of the official full functional operation of the Central America Tsunami Advisory Center (CATAC)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Roboto"/>
              <a:cs typeface="Helvetica"/>
            </a:endParaRPr>
          </a:p>
        </p:txBody>
      </p:sp>
      <p:sp>
        <p:nvSpPr>
          <p:cNvPr id="2" name="正方形/長方形 1"/>
          <p:cNvSpPr/>
          <p:nvPr/>
        </p:nvSpPr>
        <p:spPr>
          <a:xfrm>
            <a:off x="122363" y="1185280"/>
            <a:ext cx="39421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Recommendation ICG/PTWS-XXX-6</a:t>
            </a:r>
          </a:p>
        </p:txBody>
      </p:sp>
      <p:sp>
        <p:nvSpPr>
          <p:cNvPr id="7" name="正方形/長方形 6"/>
          <p:cNvSpPr/>
          <p:nvPr/>
        </p:nvSpPr>
        <p:spPr>
          <a:xfrm>
            <a:off x="224809" y="3059933"/>
            <a:ext cx="8334720" cy="3693319"/>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Recommends </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CATAC to continue with the implementation of EEW methods for the acceleration and improvement of the tsunami warning for Central America.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Recommends</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 the use of additional methods for the transmission of CATAC’s products to its users.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Recommends</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 that CATAC continues full functionality in an interim manner to be able to support the National Tsunami Warning Centers (NTWCs), Tsunami Warning Focal Points 18 (TWFPs), and emergency management authorities of Central America in addressing those challenges,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Further recommends </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the consideration of CATAC as a TSP in its XVIII Session in 2025 to enable the IOC Assembly to consider the final admission of CATAC as TSP in June 2025</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正方形/長方形 7"/>
          <p:cNvSpPr/>
          <p:nvPr/>
        </p:nvSpPr>
        <p:spPr>
          <a:xfrm>
            <a:off x="224809" y="2722771"/>
            <a:ext cx="46987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Recommendation ICG/CARIBE-EWS-XVII.8</a:t>
            </a:r>
          </a:p>
        </p:txBody>
      </p:sp>
    </p:spTree>
    <p:extLst>
      <p:ext uri="{BB962C8B-B14F-4D97-AF65-F5344CB8AC3E}">
        <p14:creationId xmlns:p14="http://schemas.microsoft.com/office/powerpoint/2010/main" val="7021120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2060" y="207790"/>
            <a:ext cx="9620250" cy="482266"/>
          </a:xfrm>
          <a:prstGeom prst="rect">
            <a:avLst/>
          </a:prstGeom>
          <a:solidFill>
            <a:schemeClr val="bg1"/>
          </a:solidFill>
        </p:spPr>
        <p:txBody>
          <a:bodyPr>
            <a:normAutofit/>
          </a:bodyPr>
          <a:lstStyle/>
          <a:p>
            <a:r>
              <a:rPr lang="en-US" altLang="ja-JP" sz="2400" dirty="0">
                <a:solidFill>
                  <a:schemeClr val="accent5"/>
                </a:solidFill>
                <a:latin typeface="Arial" panose="020B0604020202020204" pitchFamily="34" charset="0"/>
                <a:cs typeface="Arial" panose="020B0604020202020204" pitchFamily="34" charset="0"/>
              </a:rPr>
              <a:t>Expansion of the ICG/PTWS Earthquake Source Zone</a:t>
            </a:r>
            <a:endParaRPr lang="ja-JP" altLang="en-US" sz="2000" dirty="0">
              <a:solidFill>
                <a:schemeClr val="accent5"/>
              </a:solidFill>
              <a:latin typeface="Arial" panose="020B0604020202020204" pitchFamily="34" charset="0"/>
              <a:cs typeface="Arial" panose="020B0604020202020204" pitchFamily="34" charset="0"/>
            </a:endParaRPr>
          </a:p>
        </p:txBody>
      </p:sp>
      <p:sp>
        <p:nvSpPr>
          <p:cNvPr id="4" name="テキストボックス 3"/>
          <p:cNvSpPr txBox="1"/>
          <p:nvPr/>
        </p:nvSpPr>
        <p:spPr>
          <a:xfrm>
            <a:off x="421337" y="1655320"/>
            <a:ext cx="7724042" cy="1015663"/>
          </a:xfrm>
          <a:prstGeom prst="rect">
            <a:avLst/>
          </a:prstGeom>
          <a:noFill/>
          <a:ln w="3175">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Decides to expand the PTWS Earthquake Source Zone to include an area from 63</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to 52</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south latitude and from 72</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to 18</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west longitude to include the Scotia Arc and its adjacent seismic zones. </a:t>
            </a:r>
          </a:p>
        </p:txBody>
      </p:sp>
      <p:sp>
        <p:nvSpPr>
          <p:cNvPr id="6" name="タイトル 1"/>
          <p:cNvSpPr txBox="1">
            <a:spLocks/>
          </p:cNvSpPr>
          <p:nvPr/>
        </p:nvSpPr>
        <p:spPr>
          <a:xfrm>
            <a:off x="0" y="45593"/>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1" lang="ja-JP" altLang="en-US" sz="28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Open Sans"/>
            </a:endParaRP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2264" y="45593"/>
            <a:ext cx="3580578" cy="3170534"/>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9199" y="3429000"/>
            <a:ext cx="3673642" cy="2755231"/>
          </a:xfrm>
          <a:prstGeom prst="rect">
            <a:avLst/>
          </a:prstGeom>
        </p:spPr>
      </p:pic>
      <p:sp>
        <p:nvSpPr>
          <p:cNvPr id="11" name="正方形/長方形 10"/>
          <p:cNvSpPr/>
          <p:nvPr/>
        </p:nvSpPr>
        <p:spPr>
          <a:xfrm>
            <a:off x="329926" y="3753490"/>
            <a:ext cx="7815453" cy="3046988"/>
          </a:xfrm>
          <a:prstGeom prst="rect">
            <a:avLst/>
          </a:prstGeom>
          <a:solidFill>
            <a:schemeClr val="bg1"/>
          </a:solidFill>
          <a:ln w="31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The related paragraph to the Recommendation ICG/PTWS-XXX.3  was deleted.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a:t>
            </a:r>
            <a:r>
              <a:rPr kumimoji="1" lang="en-US" altLang="ja-JP" sz="1600" b="0" i="0" u="none" strike="noStrike" kern="120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rPr>
              <a:t>i</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 the concerns of ICG/PTWS regarding the seismic activity in the Scotia Arc region as reflected in the Executive Summary of the ICG/PTWS-XXX (IOC/ICG/PTWS-XXX/3s);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(ii) that tsunami bulletins are issued by the PTWC for the ICG/CARIBE-EWS and ICG/PTWS for earthquakes in the Scotia Arc and its adjacent seismic zones for events fulfilling certain criteria as reflected in the IOC Technical Series, 130, ‘Tsunami Watch Operations-Global Service Definition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(iii) the need for the active engagement of Argentina with the ICG/CARIBE-EWS and ICG/PTWS regarding Argentinian Search and Rescue (SAR) and NAVAREA VI coordination responsibilities;</a:t>
            </a:r>
          </a:p>
        </p:txBody>
      </p:sp>
      <p:sp>
        <p:nvSpPr>
          <p:cNvPr id="12" name="テキスト ボックス 11"/>
          <p:cNvSpPr txBox="1"/>
          <p:nvPr/>
        </p:nvSpPr>
        <p:spPr>
          <a:xfrm>
            <a:off x="362311" y="3252842"/>
            <a:ext cx="4547590"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Adopted decision about the ESZ</a:t>
            </a:r>
          </a:p>
        </p:txBody>
      </p:sp>
      <p:sp>
        <p:nvSpPr>
          <p:cNvPr id="5" name="正方形/長方形 4"/>
          <p:cNvSpPr/>
          <p:nvPr/>
        </p:nvSpPr>
        <p:spPr>
          <a:xfrm>
            <a:off x="421337" y="1271915"/>
            <a:ext cx="434606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Recommendation ICG/PTWS-XXX.3</a:t>
            </a:r>
            <a:endPar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5046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4321" y="116293"/>
            <a:ext cx="7633821" cy="584775"/>
          </a:xfrm>
          <a:prstGeom prst="rect">
            <a:avLst/>
          </a:prstGeom>
          <a:solidFill>
            <a:schemeClr val="bg1"/>
          </a:solidFill>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32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ICG/PTWS Steering Committee Meeting</a:t>
            </a:r>
            <a:r>
              <a:rPr kumimoji="0" lang="ja-JP" altLang="en-US" sz="32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 </a:t>
            </a:r>
            <a:endParaRPr kumimoji="0" lang="en-US" altLang="ja-JP" sz="32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endParaRPr>
          </a:p>
        </p:txBody>
      </p:sp>
      <p:sp>
        <p:nvSpPr>
          <p:cNvPr id="5" name="テキスト ボックス 4"/>
          <p:cNvSpPr txBox="1"/>
          <p:nvPr/>
        </p:nvSpPr>
        <p:spPr>
          <a:xfrm>
            <a:off x="503431" y="1229140"/>
            <a:ext cx="5890906" cy="1239312"/>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Roboto"/>
                <a:ea typeface="Roboto"/>
                <a:cs typeface="Roboto"/>
                <a:sym typeface="Roboto"/>
              </a:rPr>
              <a:t>Date:16 - 17 September TT and WG meeting</a:t>
            </a:r>
          </a:p>
          <a:p>
            <a:pPr marL="714375" marR="0" lvl="0" indent="-714375"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Roboto"/>
                <a:ea typeface="Roboto"/>
                <a:cs typeface="Roboto"/>
                <a:sym typeface="Roboto"/>
              </a:rPr>
              <a:t>       18 - 20 September SC meeting</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Roboto"/>
                <a:ea typeface="Roboto"/>
                <a:cs typeface="Roboto"/>
                <a:sym typeface="Roboto"/>
              </a:rPr>
              <a:t>Venue; Honolulu, Hawaii, USA</a:t>
            </a:r>
            <a:endParaRPr kumimoji="0" lang="ja-JP" altLang="en-US" sz="2400" b="0" i="0" u="none" strike="noStrike" kern="1200" cap="none" spc="0" normalizeH="0" baseline="0" noProof="0" dirty="0">
              <a:ln>
                <a:noFill/>
              </a:ln>
              <a:solidFill>
                <a:srgbClr val="000000"/>
              </a:solidFill>
              <a:effectLst/>
              <a:uLnTx/>
              <a:uFillTx/>
              <a:latin typeface="Roboto"/>
              <a:ea typeface="+mn-ea"/>
              <a:cs typeface="Roboto"/>
              <a:sym typeface="Roboto"/>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504" y="2468452"/>
            <a:ext cx="5230962" cy="3465512"/>
          </a:xfrm>
          <a:prstGeom prst="rect">
            <a:avLst/>
          </a:prstGeom>
        </p:spPr>
      </p:pic>
      <p:pic>
        <p:nvPicPr>
          <p:cNvPr id="4" name="図 3"/>
          <p:cNvPicPr>
            <a:picLocks noChangeAspect="1"/>
          </p:cNvPicPr>
          <p:nvPr/>
        </p:nvPicPr>
        <p:blipFill>
          <a:blip r:embed="rId3"/>
          <a:stretch>
            <a:fillRect/>
          </a:stretch>
        </p:blipFill>
        <p:spPr>
          <a:xfrm>
            <a:off x="284321" y="2468452"/>
            <a:ext cx="6388100" cy="4097195"/>
          </a:xfrm>
          <a:prstGeom prst="rect">
            <a:avLst/>
          </a:prstGeom>
          <a:ln>
            <a:solidFill>
              <a:schemeClr val="tx1"/>
            </a:solidFill>
          </a:ln>
        </p:spPr>
      </p:pic>
    </p:spTree>
    <p:extLst>
      <p:ext uri="{BB962C8B-B14F-4D97-AF65-F5344CB8AC3E}">
        <p14:creationId xmlns:p14="http://schemas.microsoft.com/office/powerpoint/2010/main" val="20290954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BDBC2B-93FB-1618-E184-DD580F751114}"/>
              </a:ext>
            </a:extLst>
          </p:cNvPr>
          <p:cNvSpPr txBox="1"/>
          <p:nvPr/>
        </p:nvSpPr>
        <p:spPr>
          <a:xfrm>
            <a:off x="158787" y="94760"/>
            <a:ext cx="1194745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srgbClr val="0961A9"/>
                </a:solidFill>
                <a:effectLst/>
                <a:uLnTx/>
                <a:uFillTx/>
                <a:latin typeface="Arial" panose="020B0604020202020204" pitchFamily="34" charset="0"/>
                <a:ea typeface="Roboto"/>
                <a:cs typeface="Arial" panose="020B0604020202020204" pitchFamily="34" charset="0"/>
              </a:rPr>
              <a:t>IOC Circular Letter No 2999 and t</a:t>
            </a:r>
            <a:r>
              <a:rPr kumimoji="0" lang="en-US" sz="2200" b="0" i="0" u="none" strike="noStrike" kern="1200" cap="none" spc="0" normalizeH="0" baseline="0" noProof="0" dirty="0">
                <a:ln>
                  <a:noFill/>
                </a:ln>
                <a:solidFill>
                  <a:srgbClr val="0961A9"/>
                </a:solidFill>
                <a:effectLst/>
                <a:uLnTx/>
                <a:uFillTx/>
                <a:latin typeface="Arial" panose="020B0604020202020204" pitchFamily="34" charset="0"/>
                <a:ea typeface="Roboto"/>
                <a:cs typeface="Arial" panose="020B0604020202020204" pitchFamily="34" charset="0"/>
              </a:rPr>
              <a:t>he Exercise Manual (IOC Technical Series, 191)</a:t>
            </a:r>
            <a:endParaRPr kumimoji="0" lang="en-NZ" sz="2200" b="0" i="0" u="none" strike="noStrike" kern="1200" cap="none" spc="0" normalizeH="0" baseline="0" noProof="0" dirty="0">
              <a:ln>
                <a:noFill/>
              </a:ln>
              <a:solidFill>
                <a:srgbClr val="0961A9"/>
              </a:solidFill>
              <a:effectLst/>
              <a:uLnTx/>
              <a:uFillTx/>
              <a:latin typeface="Arial" panose="020B0604020202020204" pitchFamily="34" charset="0"/>
              <a:ea typeface="Roboto"/>
              <a:cs typeface="Arial" panose="020B0604020202020204" pitchFamily="34" charset="0"/>
            </a:endParaRPr>
          </a:p>
        </p:txBody>
      </p:sp>
      <p:pic>
        <p:nvPicPr>
          <p:cNvPr id="10" name="Picture 9">
            <a:extLst>
              <a:ext uri="{FF2B5EF4-FFF2-40B4-BE49-F238E27FC236}">
                <a16:creationId xmlns:a16="http://schemas.microsoft.com/office/drawing/2014/main" id="{18B3B59D-BB27-0C92-1094-E6A8C24E35ED}"/>
              </a:ext>
            </a:extLst>
          </p:cNvPr>
          <p:cNvPicPr>
            <a:picLocks noChangeAspect="1"/>
          </p:cNvPicPr>
          <p:nvPr/>
        </p:nvPicPr>
        <p:blipFill rotWithShape="1">
          <a:blip r:embed="rId3"/>
          <a:srcRect b="4686"/>
          <a:stretch/>
        </p:blipFill>
        <p:spPr>
          <a:xfrm>
            <a:off x="8075464" y="1454714"/>
            <a:ext cx="4030774" cy="5084632"/>
          </a:xfrm>
          <a:prstGeom prst="rect">
            <a:avLst/>
          </a:prstGeom>
          <a:ln>
            <a:solidFill>
              <a:schemeClr val="tx1"/>
            </a:solidFill>
          </a:ln>
        </p:spPr>
      </p:pic>
      <p:pic>
        <p:nvPicPr>
          <p:cNvPr id="11" name="Picture 10">
            <a:extLst>
              <a:ext uri="{FF2B5EF4-FFF2-40B4-BE49-F238E27FC236}">
                <a16:creationId xmlns:a16="http://schemas.microsoft.com/office/drawing/2014/main" id="{8CF22A51-A859-FC37-F8D1-02100B9411EF}"/>
              </a:ext>
            </a:extLst>
          </p:cNvPr>
          <p:cNvPicPr>
            <a:picLocks noChangeAspect="1"/>
          </p:cNvPicPr>
          <p:nvPr/>
        </p:nvPicPr>
        <p:blipFill>
          <a:blip r:embed="rId4"/>
          <a:stretch>
            <a:fillRect/>
          </a:stretch>
        </p:blipFill>
        <p:spPr>
          <a:xfrm>
            <a:off x="4308764" y="914963"/>
            <a:ext cx="3825374" cy="5175506"/>
          </a:xfrm>
          <a:prstGeom prst="rect">
            <a:avLst/>
          </a:prstGeom>
          <a:ln>
            <a:solidFill>
              <a:schemeClr val="tx1"/>
            </a:solidFill>
          </a:ln>
        </p:spPr>
      </p:pic>
      <p:pic>
        <p:nvPicPr>
          <p:cNvPr id="2" name="図 1"/>
          <p:cNvPicPr>
            <a:picLocks noChangeAspect="1"/>
          </p:cNvPicPr>
          <p:nvPr/>
        </p:nvPicPr>
        <p:blipFill>
          <a:blip r:embed="rId5"/>
          <a:stretch>
            <a:fillRect/>
          </a:stretch>
        </p:blipFill>
        <p:spPr>
          <a:xfrm>
            <a:off x="173603" y="525647"/>
            <a:ext cx="4149977" cy="4786190"/>
          </a:xfrm>
          <a:prstGeom prst="rect">
            <a:avLst/>
          </a:prstGeom>
          <a:ln>
            <a:solidFill>
              <a:schemeClr val="tx1"/>
            </a:solidFill>
          </a:ln>
        </p:spPr>
      </p:pic>
      <p:pic>
        <p:nvPicPr>
          <p:cNvPr id="3" name="図 2"/>
          <p:cNvPicPr>
            <a:picLocks noChangeAspect="1"/>
          </p:cNvPicPr>
          <p:nvPr/>
        </p:nvPicPr>
        <p:blipFill>
          <a:blip r:embed="rId6"/>
          <a:stretch>
            <a:fillRect/>
          </a:stretch>
        </p:blipFill>
        <p:spPr>
          <a:xfrm>
            <a:off x="5508309" y="4569835"/>
            <a:ext cx="1367611" cy="1484004"/>
          </a:xfrm>
          <a:prstGeom prst="rect">
            <a:avLst/>
          </a:prstGeom>
        </p:spPr>
      </p:pic>
    </p:spTree>
    <p:extLst>
      <p:ext uri="{BB962C8B-B14F-4D97-AF65-F5344CB8AC3E}">
        <p14:creationId xmlns:p14="http://schemas.microsoft.com/office/powerpoint/2010/main" val="1475108799"/>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IOC_PPT_Template_NewLogo_June2021</Template>
  <TotalTime>0</TotalTime>
  <Words>2246</Words>
  <Application>Microsoft Office PowerPoint</Application>
  <PresentationFormat>ワイド画面</PresentationFormat>
  <Paragraphs>202</Paragraphs>
  <Slides>21</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16</vt:i4>
      </vt:variant>
      <vt:variant>
        <vt:lpstr>スライド タイトル</vt:lpstr>
      </vt:variant>
      <vt:variant>
        <vt:i4>21</vt:i4>
      </vt:variant>
    </vt:vector>
  </HeadingPairs>
  <TitlesOfParts>
    <vt:vector size="45" baseType="lpstr">
      <vt:lpstr>游ゴシック</vt:lpstr>
      <vt:lpstr>Aptos</vt:lpstr>
      <vt:lpstr>Aptos ExtraBold</vt:lpstr>
      <vt:lpstr>Arial</vt:lpstr>
      <vt:lpstr>Calibri</vt:lpstr>
      <vt:lpstr>Open Sans</vt:lpstr>
      <vt:lpstr>Roboto</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2_Office Theme</vt:lpstr>
      <vt:lpstr>10_Custom Design</vt:lpstr>
      <vt:lpstr>3_Office Theme</vt:lpstr>
      <vt:lpstr>4_Office Theme</vt:lpstr>
      <vt:lpstr>5_Office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Expansion of the ICG/PTWS Earthquake Source Zone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2024-02-20T02:55:25Z</dcterms:created>
  <dcterms:modified xsi:type="dcterms:W3CDTF">2025-03-25T04:37:51Z</dcterms:modified>
</cp:coreProperties>
</file>