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 id="2147483767" r:id="rId5"/>
  </p:sldMasterIdLst>
  <p:notesMasterIdLst>
    <p:notesMasterId r:id="rId18"/>
  </p:notesMasterIdLst>
  <p:handoutMasterIdLst>
    <p:handoutMasterId r:id="rId19"/>
  </p:handoutMasterIdLst>
  <p:sldIdLst>
    <p:sldId id="507" r:id="rId6"/>
    <p:sldId id="490" r:id="rId7"/>
    <p:sldId id="258" r:id="rId8"/>
    <p:sldId id="489" r:id="rId9"/>
    <p:sldId id="512" r:id="rId10"/>
    <p:sldId id="498" r:id="rId11"/>
    <p:sldId id="515" r:id="rId12"/>
    <p:sldId id="517" r:id="rId13"/>
    <p:sldId id="518" r:id="rId14"/>
    <p:sldId id="520" r:id="rId15"/>
    <p:sldId id="519" r:id="rId16"/>
    <p:sldId id="493" r:id="rId17"/>
  </p:sldIdLst>
  <p:sldSz cx="10693400" cy="7561263"/>
  <p:notesSz cx="6858000" cy="9144000"/>
  <p:defaultTex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6B7ED26-1CD6-4D87-976D-5A98C4C3463D}">
          <p14:sldIdLst>
            <p14:sldId id="507"/>
            <p14:sldId id="490"/>
            <p14:sldId id="258"/>
            <p14:sldId id="489"/>
            <p14:sldId id="512"/>
            <p14:sldId id="498"/>
            <p14:sldId id="515"/>
            <p14:sldId id="517"/>
            <p14:sldId id="518"/>
            <p14:sldId id="520"/>
            <p14:sldId id="519"/>
            <p14:sldId id="493"/>
          </p14:sldIdLst>
        </p14:section>
      </p14:sectionLst>
    </p:ex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Emma Hendel-Blackford" initials="SEH" lastIdx="2" clrIdx="0">
    <p:extLst>
      <p:ext uri="{19B8F6BF-5375-455C-9EA6-DF929625EA0E}">
        <p15:presenceInfo xmlns:p15="http://schemas.microsoft.com/office/powerpoint/2012/main" userId="Sarah Emma Hendel-Blackford" providerId="None"/>
      </p:ext>
    </p:extLst>
  </p:cmAuthor>
  <p:cmAuthor id="2" name="Rosalind Joanna Cook" initials="RJC" lastIdx="1" clrIdx="1"/>
  <p:cmAuthor id="3" name="Rosalind Joanna Cook" initials="RC" lastIdx="9" clrIdx="2">
    <p:extLst>
      <p:ext uri="{19B8F6BF-5375-455C-9EA6-DF929625EA0E}">
        <p15:presenceInfo xmlns:p15="http://schemas.microsoft.com/office/powerpoint/2012/main" userId="S::rosalind.cook@un.org::3f0411d4-412a-490f-98db-2a4c78839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4"/>
    <a:srgbClr val="ED6A34"/>
    <a:srgbClr val="FF9933"/>
    <a:srgbClr val="002060"/>
    <a:srgbClr val="1D3074"/>
    <a:srgbClr val="02ACAB"/>
    <a:srgbClr val="0C4F85"/>
    <a:srgbClr val="E6E6E6"/>
    <a:srgbClr val="C2202F"/>
    <a:srgbClr val="A93C8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81E38-95D3-4817-87B9-9817C20ADD6B}" v="17" dt="2025-02-21T10:24:12.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566" y="84"/>
      </p:cViewPr>
      <p:guideLst>
        <p:guide orient="horz" pos="2381"/>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Khanbekova" userId="dffa13fb-4560-4bbc-aac5-fcbd04304a0c" providerId="ADAL" clId="{BC781E38-95D3-4817-87B9-9817C20ADD6B}"/>
    <pc:docChg chg="undo custSel addSld delSld modSld modSection">
      <pc:chgData name="Regina Khanbekova" userId="dffa13fb-4560-4bbc-aac5-fcbd04304a0c" providerId="ADAL" clId="{BC781E38-95D3-4817-87B9-9817C20ADD6B}" dt="2025-02-21T17:29:34.195" v="1931" actId="20577"/>
      <pc:docMkLst>
        <pc:docMk/>
      </pc:docMkLst>
      <pc:sldChg chg="modSp mod">
        <pc:chgData name="Regina Khanbekova" userId="dffa13fb-4560-4bbc-aac5-fcbd04304a0c" providerId="ADAL" clId="{BC781E38-95D3-4817-87B9-9817C20ADD6B}" dt="2025-02-21T10:05:55.354" v="1712" actId="20577"/>
        <pc:sldMkLst>
          <pc:docMk/>
          <pc:sldMk cId="0" sldId="258"/>
        </pc:sldMkLst>
        <pc:spChg chg="mod">
          <ac:chgData name="Regina Khanbekova" userId="dffa13fb-4560-4bbc-aac5-fcbd04304a0c" providerId="ADAL" clId="{BC781E38-95D3-4817-87B9-9817C20ADD6B}" dt="2025-02-21T10:05:55.354" v="1712" actId="20577"/>
          <ac:spMkLst>
            <pc:docMk/>
            <pc:sldMk cId="0" sldId="258"/>
            <ac:spMk id="150" creationId="{00000000-0000-0000-0000-000000000000}"/>
          </ac:spMkLst>
        </pc:spChg>
        <pc:picChg chg="mod">
          <ac:chgData name="Regina Khanbekova" userId="dffa13fb-4560-4bbc-aac5-fcbd04304a0c" providerId="ADAL" clId="{BC781E38-95D3-4817-87B9-9817C20ADD6B}" dt="2025-02-21T09:23:56.793" v="1351" actId="1076"/>
          <ac:picMkLst>
            <pc:docMk/>
            <pc:sldMk cId="0" sldId="258"/>
            <ac:picMk id="2" creationId="{45F780D0-13BC-83C5-17B5-BC3BC6875814}"/>
          </ac:picMkLst>
        </pc:picChg>
        <pc:picChg chg="mod">
          <ac:chgData name="Regina Khanbekova" userId="dffa13fb-4560-4bbc-aac5-fcbd04304a0c" providerId="ADAL" clId="{BC781E38-95D3-4817-87B9-9817C20ADD6B}" dt="2025-02-21T09:44:17.713" v="1421" actId="1076"/>
          <ac:picMkLst>
            <pc:docMk/>
            <pc:sldMk cId="0" sldId="258"/>
            <ac:picMk id="5" creationId="{DF842669-D598-8BBD-9081-A302E78D8664}"/>
          </ac:picMkLst>
        </pc:picChg>
        <pc:picChg chg="mod">
          <ac:chgData name="Regina Khanbekova" userId="dffa13fb-4560-4bbc-aac5-fcbd04304a0c" providerId="ADAL" clId="{BC781E38-95D3-4817-87B9-9817C20ADD6B}" dt="2025-02-21T09:44:21.489" v="1422" actId="1076"/>
          <ac:picMkLst>
            <pc:docMk/>
            <pc:sldMk cId="0" sldId="258"/>
            <ac:picMk id="10" creationId="{FB7833A6-A58D-4E2E-A533-63EF537F68F3}"/>
          </ac:picMkLst>
        </pc:picChg>
      </pc:sldChg>
      <pc:sldChg chg="modSp mod">
        <pc:chgData name="Regina Khanbekova" userId="dffa13fb-4560-4bbc-aac5-fcbd04304a0c" providerId="ADAL" clId="{BC781E38-95D3-4817-87B9-9817C20ADD6B}" dt="2025-02-21T13:18:37.800" v="1926" actId="1076"/>
        <pc:sldMkLst>
          <pc:docMk/>
          <pc:sldMk cId="837753305" sldId="489"/>
        </pc:sldMkLst>
        <pc:spChg chg="mod">
          <ac:chgData name="Regina Khanbekova" userId="dffa13fb-4560-4bbc-aac5-fcbd04304a0c" providerId="ADAL" clId="{BC781E38-95D3-4817-87B9-9817C20ADD6B}" dt="2025-02-21T10:08:35.952" v="1736" actId="1076"/>
          <ac:spMkLst>
            <pc:docMk/>
            <pc:sldMk cId="837753305" sldId="489"/>
            <ac:spMk id="151" creationId="{00000000-0000-0000-0000-000000000000}"/>
          </ac:spMkLst>
        </pc:spChg>
        <pc:spChg chg="mod">
          <ac:chgData name="Regina Khanbekova" userId="dffa13fb-4560-4bbc-aac5-fcbd04304a0c" providerId="ADAL" clId="{BC781E38-95D3-4817-87B9-9817C20ADD6B}" dt="2025-02-21T13:18:37.800" v="1926" actId="1076"/>
          <ac:spMkLst>
            <pc:docMk/>
            <pc:sldMk cId="837753305" sldId="489"/>
            <ac:spMk id="153" creationId="{00000000-0000-0000-0000-000000000000}"/>
          </ac:spMkLst>
        </pc:spChg>
        <pc:picChg chg="mod">
          <ac:chgData name="Regina Khanbekova" userId="dffa13fb-4560-4bbc-aac5-fcbd04304a0c" providerId="ADAL" clId="{BC781E38-95D3-4817-87B9-9817C20ADD6B}" dt="2025-02-21T09:55:20.182" v="1610" actId="1076"/>
          <ac:picMkLst>
            <pc:docMk/>
            <pc:sldMk cId="837753305" sldId="489"/>
            <ac:picMk id="2" creationId="{F099FD51-E341-5ED9-10F7-F183078A45E7}"/>
          </ac:picMkLst>
        </pc:picChg>
        <pc:picChg chg="mod">
          <ac:chgData name="Regina Khanbekova" userId="dffa13fb-4560-4bbc-aac5-fcbd04304a0c" providerId="ADAL" clId="{BC781E38-95D3-4817-87B9-9817C20ADD6B}" dt="2025-02-21T09:55:24.132" v="1612" actId="1076"/>
          <ac:picMkLst>
            <pc:docMk/>
            <pc:sldMk cId="837753305" sldId="489"/>
            <ac:picMk id="4" creationId="{2D3BE199-0353-7F34-D044-40E2EBF339E5}"/>
          </ac:picMkLst>
        </pc:picChg>
        <pc:picChg chg="mod">
          <ac:chgData name="Regina Khanbekova" userId="dffa13fb-4560-4bbc-aac5-fcbd04304a0c" providerId="ADAL" clId="{BC781E38-95D3-4817-87B9-9817C20ADD6B}" dt="2025-02-21T09:55:21.996" v="1611" actId="1076"/>
          <ac:picMkLst>
            <pc:docMk/>
            <pc:sldMk cId="837753305" sldId="489"/>
            <ac:picMk id="7" creationId="{3F394F5E-EAE6-4358-B9A7-D043757183F0}"/>
          </ac:picMkLst>
        </pc:picChg>
      </pc:sldChg>
      <pc:sldChg chg="modSp mod">
        <pc:chgData name="Regina Khanbekova" userId="dffa13fb-4560-4bbc-aac5-fcbd04304a0c" providerId="ADAL" clId="{BC781E38-95D3-4817-87B9-9817C20ADD6B}" dt="2025-02-21T10:01:58.731" v="1671" actId="20577"/>
        <pc:sldMkLst>
          <pc:docMk/>
          <pc:sldMk cId="3519047979" sldId="490"/>
        </pc:sldMkLst>
        <pc:spChg chg="mod">
          <ac:chgData name="Regina Khanbekova" userId="dffa13fb-4560-4bbc-aac5-fcbd04304a0c" providerId="ADAL" clId="{BC781E38-95D3-4817-87B9-9817C20ADD6B}" dt="2025-02-21T09:59:37.013" v="1661" actId="1076"/>
          <ac:spMkLst>
            <pc:docMk/>
            <pc:sldMk cId="3519047979" sldId="490"/>
            <ac:spMk id="6" creationId="{088931F4-94A7-CFE4-31CF-5EBC53F47EE3}"/>
          </ac:spMkLst>
        </pc:spChg>
        <pc:graphicFrameChg chg="mod modGraphic">
          <ac:chgData name="Regina Khanbekova" userId="dffa13fb-4560-4bbc-aac5-fcbd04304a0c" providerId="ADAL" clId="{BC781E38-95D3-4817-87B9-9817C20ADD6B}" dt="2025-02-21T10:01:58.731" v="1671" actId="20577"/>
          <ac:graphicFrameMkLst>
            <pc:docMk/>
            <pc:sldMk cId="3519047979" sldId="490"/>
            <ac:graphicFrameMk id="4" creationId="{3684FA37-4F4E-4213-A686-E965CB7B8FD8}"/>
          </ac:graphicFrameMkLst>
        </pc:graphicFrameChg>
      </pc:sldChg>
      <pc:sldChg chg="modSp mod">
        <pc:chgData name="Regina Khanbekova" userId="dffa13fb-4560-4bbc-aac5-fcbd04304a0c" providerId="ADAL" clId="{BC781E38-95D3-4817-87B9-9817C20ADD6B}" dt="2025-02-20T13:21:13.946" v="380" actId="20577"/>
        <pc:sldMkLst>
          <pc:docMk/>
          <pc:sldMk cId="2943569733" sldId="493"/>
        </pc:sldMkLst>
        <pc:spChg chg="mod">
          <ac:chgData name="Regina Khanbekova" userId="dffa13fb-4560-4bbc-aac5-fcbd04304a0c" providerId="ADAL" clId="{BC781E38-95D3-4817-87B9-9817C20ADD6B}" dt="2025-02-20T13:21:13.946" v="380" actId="20577"/>
          <ac:spMkLst>
            <pc:docMk/>
            <pc:sldMk cId="2943569733" sldId="493"/>
            <ac:spMk id="3" creationId="{D3DB662B-22C6-EB1C-6622-1DFDA61B27B1}"/>
          </ac:spMkLst>
        </pc:spChg>
      </pc:sldChg>
      <pc:sldChg chg="modSp mod">
        <pc:chgData name="Regina Khanbekova" userId="dffa13fb-4560-4bbc-aac5-fcbd04304a0c" providerId="ADAL" clId="{BC781E38-95D3-4817-87B9-9817C20ADD6B}" dt="2025-02-21T10:25:47.540" v="1905" actId="20577"/>
        <pc:sldMkLst>
          <pc:docMk/>
          <pc:sldMk cId="934904052" sldId="498"/>
        </pc:sldMkLst>
        <pc:spChg chg="mod">
          <ac:chgData name="Regina Khanbekova" userId="dffa13fb-4560-4bbc-aac5-fcbd04304a0c" providerId="ADAL" clId="{BC781E38-95D3-4817-87B9-9817C20ADD6B}" dt="2025-02-21T10:25:47.540" v="1905" actId="20577"/>
          <ac:spMkLst>
            <pc:docMk/>
            <pc:sldMk cId="934904052" sldId="498"/>
            <ac:spMk id="3" creationId="{DC7138A4-E68B-D61C-2CE3-09EF1A6DA6B3}"/>
          </ac:spMkLst>
        </pc:spChg>
        <pc:picChg chg="mod">
          <ac:chgData name="Regina Khanbekova" userId="dffa13fb-4560-4bbc-aac5-fcbd04304a0c" providerId="ADAL" clId="{BC781E38-95D3-4817-87B9-9817C20ADD6B}" dt="2025-02-21T10:24:09.371" v="1901" actId="14100"/>
          <ac:picMkLst>
            <pc:docMk/>
            <pc:sldMk cId="934904052" sldId="498"/>
            <ac:picMk id="7" creationId="{50265873-755E-4848-A719-26984BC49133}"/>
          </ac:picMkLst>
        </pc:picChg>
        <pc:picChg chg="mod">
          <ac:chgData name="Regina Khanbekova" userId="dffa13fb-4560-4bbc-aac5-fcbd04304a0c" providerId="ADAL" clId="{BC781E38-95D3-4817-87B9-9817C20ADD6B}" dt="2025-02-21T10:24:12.788" v="1902" actId="14100"/>
          <ac:picMkLst>
            <pc:docMk/>
            <pc:sldMk cId="934904052" sldId="498"/>
            <ac:picMk id="8" creationId="{04C7D42D-F29E-7C00-BB1A-AE92136FAC9D}"/>
          </ac:picMkLst>
        </pc:picChg>
      </pc:sldChg>
      <pc:sldChg chg="modSp mod">
        <pc:chgData name="Regina Khanbekova" userId="dffa13fb-4560-4bbc-aac5-fcbd04304a0c" providerId="ADAL" clId="{BC781E38-95D3-4817-87B9-9817C20ADD6B}" dt="2025-02-17T10:28:39.188" v="60" actId="20577"/>
        <pc:sldMkLst>
          <pc:docMk/>
          <pc:sldMk cId="1381828576" sldId="507"/>
        </pc:sldMkLst>
        <pc:spChg chg="mod">
          <ac:chgData name="Regina Khanbekova" userId="dffa13fb-4560-4bbc-aac5-fcbd04304a0c" providerId="ADAL" clId="{BC781E38-95D3-4817-87B9-9817C20ADD6B}" dt="2025-02-17T10:27:53.187" v="16" actId="20577"/>
          <ac:spMkLst>
            <pc:docMk/>
            <pc:sldMk cId="1381828576" sldId="507"/>
            <ac:spMk id="6" creationId="{93E0C0BE-7172-E0B4-7BC2-612174F9228A}"/>
          </ac:spMkLst>
        </pc:spChg>
        <pc:spChg chg="mod">
          <ac:chgData name="Regina Khanbekova" userId="dffa13fb-4560-4bbc-aac5-fcbd04304a0c" providerId="ADAL" clId="{BC781E38-95D3-4817-87B9-9817C20ADD6B}" dt="2025-02-17T10:28:39.188" v="60" actId="20577"/>
          <ac:spMkLst>
            <pc:docMk/>
            <pc:sldMk cId="1381828576" sldId="507"/>
            <ac:spMk id="8" creationId="{875196A3-6144-1155-E6A6-EC47FBC102BF}"/>
          </ac:spMkLst>
        </pc:spChg>
      </pc:sldChg>
      <pc:sldChg chg="delSp modSp mod">
        <pc:chgData name="Regina Khanbekova" userId="dffa13fb-4560-4bbc-aac5-fcbd04304a0c" providerId="ADAL" clId="{BC781E38-95D3-4817-87B9-9817C20ADD6B}" dt="2025-02-21T10:19:34.312" v="1877" actId="20577"/>
        <pc:sldMkLst>
          <pc:docMk/>
          <pc:sldMk cId="1740204009" sldId="512"/>
        </pc:sldMkLst>
        <pc:spChg chg="mod">
          <ac:chgData name="Regina Khanbekova" userId="dffa13fb-4560-4bbc-aac5-fcbd04304a0c" providerId="ADAL" clId="{BC781E38-95D3-4817-87B9-9817C20ADD6B}" dt="2025-02-21T10:19:34.312" v="1877" actId="20577"/>
          <ac:spMkLst>
            <pc:docMk/>
            <pc:sldMk cId="1740204009" sldId="512"/>
            <ac:spMk id="3" creationId="{4BA24DCB-609E-9A37-3E23-2625F3E93FB1}"/>
          </ac:spMkLst>
        </pc:spChg>
        <pc:picChg chg="mod">
          <ac:chgData name="Regina Khanbekova" userId="dffa13fb-4560-4bbc-aac5-fcbd04304a0c" providerId="ADAL" clId="{BC781E38-95D3-4817-87B9-9817C20ADD6B}" dt="2025-02-21T10:08:57.233" v="1738" actId="1076"/>
          <ac:picMkLst>
            <pc:docMk/>
            <pc:sldMk cId="1740204009" sldId="512"/>
            <ac:picMk id="7" creationId="{DF14373E-BC08-351C-0682-512B55509C60}"/>
          </ac:picMkLst>
        </pc:picChg>
        <pc:picChg chg="del">
          <ac:chgData name="Regina Khanbekova" userId="dffa13fb-4560-4bbc-aac5-fcbd04304a0c" providerId="ADAL" clId="{BC781E38-95D3-4817-87B9-9817C20ADD6B}" dt="2025-02-21T09:46:33.092" v="1471" actId="478"/>
          <ac:picMkLst>
            <pc:docMk/>
            <pc:sldMk cId="1740204009" sldId="512"/>
            <ac:picMk id="8" creationId="{23CB6D4B-E252-3D56-BD6B-6E4DFD72FB80}"/>
          </ac:picMkLst>
        </pc:picChg>
        <pc:picChg chg="mod">
          <ac:chgData name="Regina Khanbekova" userId="dffa13fb-4560-4bbc-aac5-fcbd04304a0c" providerId="ADAL" clId="{BC781E38-95D3-4817-87B9-9817C20ADD6B}" dt="2025-02-21T10:09:09.691" v="1742" actId="14100"/>
          <ac:picMkLst>
            <pc:docMk/>
            <pc:sldMk cId="1740204009" sldId="512"/>
            <ac:picMk id="9" creationId="{9614B5EA-1D65-00D8-440A-A40FE0D6B6C4}"/>
          </ac:picMkLst>
        </pc:picChg>
        <pc:picChg chg="mod modCrop">
          <ac:chgData name="Regina Khanbekova" userId="dffa13fb-4560-4bbc-aac5-fcbd04304a0c" providerId="ADAL" clId="{BC781E38-95D3-4817-87B9-9817C20ADD6B}" dt="2025-02-21T10:09:01.366" v="1739" actId="14100"/>
          <ac:picMkLst>
            <pc:docMk/>
            <pc:sldMk cId="1740204009" sldId="512"/>
            <ac:picMk id="12" creationId="{E9E8B8FB-50A0-274D-7BD6-D6270E674410}"/>
          </ac:picMkLst>
        </pc:picChg>
        <pc:picChg chg="mod">
          <ac:chgData name="Regina Khanbekova" userId="dffa13fb-4560-4bbc-aac5-fcbd04304a0c" providerId="ADAL" clId="{BC781E38-95D3-4817-87B9-9817C20ADD6B}" dt="2025-02-21T10:09:06.239" v="1741" actId="1076"/>
          <ac:picMkLst>
            <pc:docMk/>
            <pc:sldMk cId="1740204009" sldId="512"/>
            <ac:picMk id="14" creationId="{70A6960D-405A-8859-4BB6-E3A4A27FCEFB}"/>
          </ac:picMkLst>
        </pc:picChg>
      </pc:sldChg>
      <pc:sldChg chg="del">
        <pc:chgData name="Regina Khanbekova" userId="dffa13fb-4560-4bbc-aac5-fcbd04304a0c" providerId="ADAL" clId="{BC781E38-95D3-4817-87B9-9817C20ADD6B}" dt="2025-02-20T13:22:44.596" v="382" actId="2696"/>
        <pc:sldMkLst>
          <pc:docMk/>
          <pc:sldMk cId="3620297042" sldId="514"/>
        </pc:sldMkLst>
      </pc:sldChg>
      <pc:sldChg chg="modSp mod">
        <pc:chgData name="Regina Khanbekova" userId="dffa13fb-4560-4bbc-aac5-fcbd04304a0c" providerId="ADAL" clId="{BC781E38-95D3-4817-87B9-9817C20ADD6B}" dt="2025-02-20T13:56:13.230" v="825" actId="20577"/>
        <pc:sldMkLst>
          <pc:docMk/>
          <pc:sldMk cId="2973920362" sldId="515"/>
        </pc:sldMkLst>
        <pc:spChg chg="mod">
          <ac:chgData name="Regina Khanbekova" userId="dffa13fb-4560-4bbc-aac5-fcbd04304a0c" providerId="ADAL" clId="{BC781E38-95D3-4817-87B9-9817C20ADD6B}" dt="2025-02-20T13:31:17.898" v="539" actId="20577"/>
          <ac:spMkLst>
            <pc:docMk/>
            <pc:sldMk cId="2973920362" sldId="515"/>
            <ac:spMk id="2" creationId="{A5B54026-8E87-AD62-0549-8E566E06C589}"/>
          </ac:spMkLst>
        </pc:spChg>
        <pc:spChg chg="mod">
          <ac:chgData name="Regina Khanbekova" userId="dffa13fb-4560-4bbc-aac5-fcbd04304a0c" providerId="ADAL" clId="{BC781E38-95D3-4817-87B9-9817C20ADD6B}" dt="2025-02-20T13:56:13.230" v="825" actId="20577"/>
          <ac:spMkLst>
            <pc:docMk/>
            <pc:sldMk cId="2973920362" sldId="515"/>
            <ac:spMk id="4" creationId="{41758265-39FC-D0D0-410B-2E1E8C00D250}"/>
          </ac:spMkLst>
        </pc:spChg>
        <pc:picChg chg="mod">
          <ac:chgData name="Regina Khanbekova" userId="dffa13fb-4560-4bbc-aac5-fcbd04304a0c" providerId="ADAL" clId="{BC781E38-95D3-4817-87B9-9817C20ADD6B}" dt="2025-02-17T10:35:46.436" v="142" actId="1076"/>
          <ac:picMkLst>
            <pc:docMk/>
            <pc:sldMk cId="2973920362" sldId="515"/>
            <ac:picMk id="5" creationId="{3859F2E1-A3A1-EF74-DD52-77B0CBDB6807}"/>
          </ac:picMkLst>
        </pc:picChg>
        <pc:picChg chg="mod">
          <ac:chgData name="Regina Khanbekova" userId="dffa13fb-4560-4bbc-aac5-fcbd04304a0c" providerId="ADAL" clId="{BC781E38-95D3-4817-87B9-9817C20ADD6B}" dt="2025-02-17T10:35:43.647" v="141" actId="14100"/>
          <ac:picMkLst>
            <pc:docMk/>
            <pc:sldMk cId="2973920362" sldId="515"/>
            <ac:picMk id="6" creationId="{65951A4E-230B-B5C7-E435-604F1C99CDA9}"/>
          </ac:picMkLst>
        </pc:picChg>
        <pc:picChg chg="mod modCrop">
          <ac:chgData name="Regina Khanbekova" userId="dffa13fb-4560-4bbc-aac5-fcbd04304a0c" providerId="ADAL" clId="{BC781E38-95D3-4817-87B9-9817C20ADD6B}" dt="2025-02-17T10:35:49.711" v="143" actId="1076"/>
          <ac:picMkLst>
            <pc:docMk/>
            <pc:sldMk cId="2973920362" sldId="515"/>
            <ac:picMk id="7" creationId="{9C4CC4FF-7EE3-6DB5-D9EB-9D78D9C53470}"/>
          </ac:picMkLst>
        </pc:picChg>
      </pc:sldChg>
      <pc:sldChg chg="modSp del mod">
        <pc:chgData name="Regina Khanbekova" userId="dffa13fb-4560-4bbc-aac5-fcbd04304a0c" providerId="ADAL" clId="{BC781E38-95D3-4817-87B9-9817C20ADD6B}" dt="2025-02-20T13:21:34.735" v="381" actId="2696"/>
        <pc:sldMkLst>
          <pc:docMk/>
          <pc:sldMk cId="3224526809" sldId="516"/>
        </pc:sldMkLst>
        <pc:spChg chg="mod">
          <ac:chgData name="Regina Khanbekova" userId="dffa13fb-4560-4bbc-aac5-fcbd04304a0c" providerId="ADAL" clId="{BC781E38-95D3-4817-87B9-9817C20ADD6B}" dt="2025-02-17T10:29:48.900" v="66" actId="20577"/>
          <ac:spMkLst>
            <pc:docMk/>
            <pc:sldMk cId="3224526809" sldId="516"/>
            <ac:spMk id="2" creationId="{3300E7D8-E645-DF0E-4416-F6C8F1A05C94}"/>
          </ac:spMkLst>
        </pc:spChg>
      </pc:sldChg>
      <pc:sldChg chg="addSp delSp modSp new mod">
        <pc:chgData name="Regina Khanbekova" userId="dffa13fb-4560-4bbc-aac5-fcbd04304a0c" providerId="ADAL" clId="{BC781E38-95D3-4817-87B9-9817C20ADD6B}" dt="2025-02-20T15:37:24.450" v="1210" actId="20577"/>
        <pc:sldMkLst>
          <pc:docMk/>
          <pc:sldMk cId="1270051862" sldId="517"/>
        </pc:sldMkLst>
        <pc:spChg chg="mod">
          <ac:chgData name="Regina Khanbekova" userId="dffa13fb-4560-4bbc-aac5-fcbd04304a0c" providerId="ADAL" clId="{BC781E38-95D3-4817-87B9-9817C20ADD6B}" dt="2025-02-20T13:33:33.971" v="644" actId="20577"/>
          <ac:spMkLst>
            <pc:docMk/>
            <pc:sldMk cId="1270051862" sldId="517"/>
            <ac:spMk id="2" creationId="{346D7DCD-3D78-A9EB-C0D0-961230EE1888}"/>
          </ac:spMkLst>
        </pc:spChg>
        <pc:spChg chg="mod">
          <ac:chgData name="Regina Khanbekova" userId="dffa13fb-4560-4bbc-aac5-fcbd04304a0c" providerId="ADAL" clId="{BC781E38-95D3-4817-87B9-9817C20ADD6B}" dt="2025-02-20T15:37:24.450" v="1210" actId="20577"/>
          <ac:spMkLst>
            <pc:docMk/>
            <pc:sldMk cId="1270051862" sldId="517"/>
            <ac:spMk id="3" creationId="{730FA8DA-4FCE-F4BD-B106-EA87C66F5A07}"/>
          </ac:spMkLst>
        </pc:spChg>
        <pc:spChg chg="add del mod">
          <ac:chgData name="Regina Khanbekova" userId="dffa13fb-4560-4bbc-aac5-fcbd04304a0c" providerId="ADAL" clId="{BC781E38-95D3-4817-87B9-9817C20ADD6B}" dt="2025-02-20T15:36:30.811" v="1203" actId="478"/>
          <ac:spMkLst>
            <pc:docMk/>
            <pc:sldMk cId="1270051862" sldId="517"/>
            <ac:spMk id="6" creationId="{54FE0DA5-1F3B-1330-168F-E1ED266E8087}"/>
          </ac:spMkLst>
        </pc:spChg>
        <pc:picChg chg="add mod">
          <ac:chgData name="Regina Khanbekova" userId="dffa13fb-4560-4bbc-aac5-fcbd04304a0c" providerId="ADAL" clId="{BC781E38-95D3-4817-87B9-9817C20ADD6B}" dt="2025-02-20T15:37:16.321" v="1208" actId="14100"/>
          <ac:picMkLst>
            <pc:docMk/>
            <pc:sldMk cId="1270051862" sldId="517"/>
            <ac:picMk id="5" creationId="{3D8EC07F-D40A-4B2F-DA5C-EF123233F3D0}"/>
          </ac:picMkLst>
        </pc:picChg>
      </pc:sldChg>
      <pc:sldChg chg="addSp modSp new mod">
        <pc:chgData name="Regina Khanbekova" userId="dffa13fb-4560-4bbc-aac5-fcbd04304a0c" providerId="ADAL" clId="{BC781E38-95D3-4817-87B9-9817C20ADD6B}" dt="2025-02-20T14:00:19.953" v="850" actId="20577"/>
        <pc:sldMkLst>
          <pc:docMk/>
          <pc:sldMk cId="252386881" sldId="518"/>
        </pc:sldMkLst>
        <pc:spChg chg="mod">
          <ac:chgData name="Regina Khanbekova" userId="dffa13fb-4560-4bbc-aac5-fcbd04304a0c" providerId="ADAL" clId="{BC781E38-95D3-4817-87B9-9817C20ADD6B}" dt="2025-02-20T14:00:19.953" v="850" actId="20577"/>
          <ac:spMkLst>
            <pc:docMk/>
            <pc:sldMk cId="252386881" sldId="518"/>
            <ac:spMk id="2" creationId="{B475A752-62EB-3FC8-54C9-F4DE579C5AF1}"/>
          </ac:spMkLst>
        </pc:spChg>
        <pc:spChg chg="mod">
          <ac:chgData name="Regina Khanbekova" userId="dffa13fb-4560-4bbc-aac5-fcbd04304a0c" providerId="ADAL" clId="{BC781E38-95D3-4817-87B9-9817C20ADD6B}" dt="2025-02-17T12:53:49.780" v="327" actId="20577"/>
          <ac:spMkLst>
            <pc:docMk/>
            <pc:sldMk cId="252386881" sldId="518"/>
            <ac:spMk id="3" creationId="{50B70EBF-1543-0A7D-54B5-014751BBF1A0}"/>
          </ac:spMkLst>
        </pc:spChg>
        <pc:picChg chg="add mod">
          <ac:chgData name="Regina Khanbekova" userId="dffa13fb-4560-4bbc-aac5-fcbd04304a0c" providerId="ADAL" clId="{BC781E38-95D3-4817-87B9-9817C20ADD6B}" dt="2025-02-17T10:53:16.863" v="267" actId="1076"/>
          <ac:picMkLst>
            <pc:docMk/>
            <pc:sldMk cId="252386881" sldId="518"/>
            <ac:picMk id="5" creationId="{EEEAB40D-C2D6-E9D6-EE0E-2CADA2E1DBB1}"/>
          </ac:picMkLst>
        </pc:picChg>
      </pc:sldChg>
      <pc:sldChg chg="addSp modSp new mod modClrScheme chgLayout">
        <pc:chgData name="Regina Khanbekova" userId="dffa13fb-4560-4bbc-aac5-fcbd04304a0c" providerId="ADAL" clId="{BC781E38-95D3-4817-87B9-9817C20ADD6B}" dt="2025-02-21T17:29:34.195" v="1931" actId="20577"/>
        <pc:sldMkLst>
          <pc:docMk/>
          <pc:sldMk cId="3873715955" sldId="519"/>
        </pc:sldMkLst>
        <pc:spChg chg="mod">
          <ac:chgData name="Regina Khanbekova" userId="dffa13fb-4560-4bbc-aac5-fcbd04304a0c" providerId="ADAL" clId="{BC781E38-95D3-4817-87B9-9817C20ADD6B}" dt="2025-02-20T13:37:36.090" v="673" actId="26606"/>
          <ac:spMkLst>
            <pc:docMk/>
            <pc:sldMk cId="3873715955" sldId="519"/>
            <ac:spMk id="2" creationId="{2E4F056F-E55F-4CD9-8CFF-F04917797EE5}"/>
          </ac:spMkLst>
        </pc:spChg>
        <pc:spChg chg="mod">
          <ac:chgData name="Regina Khanbekova" userId="dffa13fb-4560-4bbc-aac5-fcbd04304a0c" providerId="ADAL" clId="{BC781E38-95D3-4817-87B9-9817C20ADD6B}" dt="2025-02-21T17:29:34.195" v="1931" actId="20577"/>
          <ac:spMkLst>
            <pc:docMk/>
            <pc:sldMk cId="3873715955" sldId="519"/>
            <ac:spMk id="3" creationId="{1B75CAEF-07AD-5E25-A8BC-22DA6B0037F9}"/>
          </ac:spMkLst>
        </pc:spChg>
        <pc:picChg chg="add mod">
          <ac:chgData name="Regina Khanbekova" userId="dffa13fb-4560-4bbc-aac5-fcbd04304a0c" providerId="ADAL" clId="{BC781E38-95D3-4817-87B9-9817C20ADD6B}" dt="2025-02-20T15:16:34.922" v="1105" actId="14100"/>
          <ac:picMkLst>
            <pc:docMk/>
            <pc:sldMk cId="3873715955" sldId="519"/>
            <ac:picMk id="5" creationId="{26514B58-DE05-DA07-53F4-B641B6A90079}"/>
          </ac:picMkLst>
        </pc:picChg>
        <pc:picChg chg="add mod">
          <ac:chgData name="Regina Khanbekova" userId="dffa13fb-4560-4bbc-aac5-fcbd04304a0c" providerId="ADAL" clId="{BC781E38-95D3-4817-87B9-9817C20ADD6B}" dt="2025-02-20T15:16:46.263" v="1109" actId="14100"/>
          <ac:picMkLst>
            <pc:docMk/>
            <pc:sldMk cId="3873715955" sldId="519"/>
            <ac:picMk id="7" creationId="{0E9F3984-EC86-C79D-AF9E-37CF416C07EC}"/>
          </ac:picMkLst>
        </pc:picChg>
      </pc:sldChg>
      <pc:sldChg chg="addSp delSp modSp new mod modClrScheme chgLayout">
        <pc:chgData name="Regina Khanbekova" userId="dffa13fb-4560-4bbc-aac5-fcbd04304a0c" providerId="ADAL" clId="{BC781E38-95D3-4817-87B9-9817C20ADD6B}" dt="2025-02-21T10:31:14.407" v="1924" actId="20577"/>
        <pc:sldMkLst>
          <pc:docMk/>
          <pc:sldMk cId="3453956667" sldId="520"/>
        </pc:sldMkLst>
        <pc:spChg chg="mod">
          <ac:chgData name="Regina Khanbekova" userId="dffa13fb-4560-4bbc-aac5-fcbd04304a0c" providerId="ADAL" clId="{BC781E38-95D3-4817-87B9-9817C20ADD6B}" dt="2025-02-20T15:17:58.432" v="1115" actId="26606"/>
          <ac:spMkLst>
            <pc:docMk/>
            <pc:sldMk cId="3453956667" sldId="520"/>
            <ac:spMk id="2" creationId="{724217AF-E8D6-DDBA-E9EC-A62A94AB731C}"/>
          </ac:spMkLst>
        </pc:spChg>
        <pc:spChg chg="mod">
          <ac:chgData name="Regina Khanbekova" userId="dffa13fb-4560-4bbc-aac5-fcbd04304a0c" providerId="ADAL" clId="{BC781E38-95D3-4817-87B9-9817C20ADD6B}" dt="2025-02-21T10:31:14.407" v="1924" actId="20577"/>
          <ac:spMkLst>
            <pc:docMk/>
            <pc:sldMk cId="3453956667" sldId="520"/>
            <ac:spMk id="3" creationId="{9CBE0323-8780-EF9B-10B4-FFC1000DDCA5}"/>
          </ac:spMkLst>
        </pc:spChg>
        <pc:picChg chg="add del mod modCrop">
          <ac:chgData name="Regina Khanbekova" userId="dffa13fb-4560-4bbc-aac5-fcbd04304a0c" providerId="ADAL" clId="{BC781E38-95D3-4817-87B9-9817C20ADD6B}" dt="2025-02-20T15:09:00.561" v="935" actId="478"/>
          <ac:picMkLst>
            <pc:docMk/>
            <pc:sldMk cId="3453956667" sldId="520"/>
            <ac:picMk id="5" creationId="{8F0C6937-5412-F6AE-A329-EDFC368A63C7}"/>
          </ac:picMkLst>
        </pc:picChg>
        <pc:picChg chg="add mod modCrop">
          <ac:chgData name="Regina Khanbekova" userId="dffa13fb-4560-4bbc-aac5-fcbd04304a0c" providerId="ADAL" clId="{BC781E38-95D3-4817-87B9-9817C20ADD6B}" dt="2025-02-20T15:18:13.920" v="1119" actId="1076"/>
          <ac:picMkLst>
            <pc:docMk/>
            <pc:sldMk cId="3453956667" sldId="520"/>
            <ac:picMk id="7" creationId="{85DDEBE2-FB1C-9B08-B6E1-C829D6957ABB}"/>
          </ac:picMkLst>
        </pc:picChg>
        <pc:picChg chg="add mod">
          <ac:chgData name="Regina Khanbekova" userId="dffa13fb-4560-4bbc-aac5-fcbd04304a0c" providerId="ADAL" clId="{BC781E38-95D3-4817-87B9-9817C20ADD6B}" dt="2025-02-20T15:22:23.910" v="1125" actId="14100"/>
          <ac:picMkLst>
            <pc:docMk/>
            <pc:sldMk cId="3453956667" sldId="520"/>
            <ac:picMk id="9" creationId="{C7736A4F-6430-F0D5-08AD-2D3EDDD8F2A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C87B776-1B04-DD4B-B155-4594D56FE8FF}" type="datetimeFigureOut">
              <a:rPr lang="en-US"/>
              <a:pPr>
                <a:defRPr/>
              </a:pPr>
              <a:t>2/21/2025</a:t>
            </a:fld>
            <a:endParaRPr 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ABF10CA1-993F-B04E-8E4F-6A06944BE923}" type="slidenum">
              <a:rPr lang="en-US"/>
              <a:pPr>
                <a:defRPr/>
              </a:pPr>
              <a:t>‹#›</a:t>
            </a:fld>
            <a:endParaRPr lang="en-US"/>
          </a:p>
        </p:txBody>
      </p:sp>
    </p:spTree>
    <p:extLst>
      <p:ext uri="{BB962C8B-B14F-4D97-AF65-F5344CB8AC3E}">
        <p14:creationId xmlns:p14="http://schemas.microsoft.com/office/powerpoint/2010/main" val="232829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2BBACBF6-1B36-EF4B-B99C-C313695F4BB0}" type="datetimeFigureOut">
              <a:rPr lang="fr-FR"/>
              <a:pPr>
                <a:defRPr/>
              </a:pPr>
              <a:t>21/02/2025</a:t>
            </a:fld>
            <a:endParaRPr lang="fr-FR"/>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1F8CB188-3BCF-E145-90C3-B097D63711F6}" type="slidenum">
              <a:rPr lang="fr-FR"/>
              <a:pPr>
                <a:defRPr/>
              </a:pPr>
              <a:t>‹#›</a:t>
            </a:fld>
            <a:endParaRPr lang="fr-FR"/>
          </a:p>
        </p:txBody>
      </p:sp>
    </p:spTree>
    <p:extLst>
      <p:ext uri="{BB962C8B-B14F-4D97-AF65-F5344CB8AC3E}">
        <p14:creationId xmlns:p14="http://schemas.microsoft.com/office/powerpoint/2010/main" val="2709100116"/>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ＭＳ Ｐゴシック" charset="0"/>
        <a:cs typeface="Arial" charset="0"/>
      </a:defRPr>
    </a:lvl1pPr>
    <a:lvl2pPr marL="520700" algn="l" defTabSz="1042988" rtl="0" eaLnBrk="0" fontAlgn="base" hangingPunct="0">
      <a:spcBef>
        <a:spcPct val="30000"/>
      </a:spcBef>
      <a:spcAft>
        <a:spcPct val="0"/>
      </a:spcAft>
      <a:defRPr sz="1400" kern="1200">
        <a:solidFill>
          <a:schemeClr val="tx1"/>
        </a:solidFill>
        <a:latin typeface="+mn-lt"/>
        <a:ea typeface="Arial" charset="0"/>
        <a:cs typeface="Arial" charset="0"/>
      </a:defRPr>
    </a:lvl2pPr>
    <a:lvl3pPr marL="1042988" algn="l" defTabSz="1042988" rtl="0" eaLnBrk="0" fontAlgn="base" hangingPunct="0">
      <a:spcBef>
        <a:spcPct val="30000"/>
      </a:spcBef>
      <a:spcAft>
        <a:spcPct val="0"/>
      </a:spcAft>
      <a:defRPr sz="1400" kern="1200">
        <a:solidFill>
          <a:schemeClr val="tx1"/>
        </a:solidFill>
        <a:latin typeface="+mn-lt"/>
        <a:ea typeface="Arial" charset="0"/>
        <a:cs typeface="Arial" charset="0"/>
      </a:defRPr>
    </a:lvl3pPr>
    <a:lvl4pPr marL="1563688" algn="l" defTabSz="1042988" rtl="0" eaLnBrk="0" fontAlgn="base" hangingPunct="0">
      <a:spcBef>
        <a:spcPct val="30000"/>
      </a:spcBef>
      <a:spcAft>
        <a:spcPct val="0"/>
      </a:spcAft>
      <a:defRPr sz="1400" kern="1200">
        <a:solidFill>
          <a:schemeClr val="tx1"/>
        </a:solidFill>
        <a:latin typeface="+mn-lt"/>
        <a:ea typeface="Arial" charset="0"/>
        <a:cs typeface="Arial" charset="0"/>
      </a:defRPr>
    </a:lvl4pPr>
    <a:lvl5pPr marL="2085975" algn="l" defTabSz="1042988" rtl="0" eaLnBrk="0" fontAlgn="base" hangingPunct="0">
      <a:spcBef>
        <a:spcPct val="30000"/>
      </a:spcBef>
      <a:spcAft>
        <a:spcPct val="0"/>
      </a:spcAft>
      <a:defRPr sz="1400" kern="1200">
        <a:solidFill>
          <a:schemeClr val="tx1"/>
        </a:solidFill>
        <a:latin typeface="+mn-lt"/>
        <a:ea typeface="Arial" charset="0"/>
        <a:cs typeface="Arial"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org/en/climatechange/early-warnings-for-al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unicef.org/rosa/press-releases/over-27-million-children-risk-devastating-floods-set-records-across-world" TargetMode="External"/><Relationship Id="rId5" Type="http://schemas.openxmlformats.org/officeDocument/2006/relationships/hyperlink" Target="https://www.unicef.org/disaster-risk-reduction-and-recovery" TargetMode="External"/><Relationship Id="rId4" Type="http://schemas.openxmlformats.org/officeDocument/2006/relationships/hyperlink" Target="https://www.un.org/en/common-agenda/summit-of-the-futu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15000"/>
              </a:lnSpc>
              <a:spcAft>
                <a:spcPts val="800"/>
              </a:spcAft>
            </a:pPr>
            <a:r>
              <a:rPr lang="en-GB" sz="1800" dirty="0">
                <a:effectLst/>
                <a:latin typeface="Roboto" pitchFamily="2" charset="0"/>
                <a:ea typeface="DengXian" panose="02010600030101010101" pitchFamily="2" charset="-122"/>
                <a:cs typeface="Arial" panose="020B0604020202020204" pitchFamily="34" charset="0"/>
              </a:rPr>
              <a:t>Increasing disasters, many of them driven and exacerbated by climate change, threaten the well-being of children. </a:t>
            </a:r>
          </a:p>
          <a:p>
            <a:pPr>
              <a:lnSpc>
                <a:spcPct val="115000"/>
              </a:lnSpc>
              <a:spcAft>
                <a:spcPts val="800"/>
              </a:spcAft>
            </a:pPr>
            <a:endParaRPr lang="en-GB" sz="1800" dirty="0">
              <a:effectLst/>
              <a:latin typeface="Roboto" pitchFamily="2" charset="0"/>
              <a:ea typeface="DengXian" panose="02010600030101010101" pitchFamily="2" charset="-122"/>
              <a:cs typeface="Arial" panose="020B0604020202020204" pitchFamily="34" charset="0"/>
            </a:endParaRPr>
          </a:p>
          <a:p>
            <a:pPr>
              <a:lnSpc>
                <a:spcPct val="115000"/>
              </a:lnSpc>
              <a:spcAft>
                <a:spcPts val="800"/>
              </a:spcAft>
            </a:pPr>
            <a:r>
              <a:rPr lang="en-GB" sz="1800" dirty="0">
                <a:effectLst/>
                <a:latin typeface="Roboto" pitchFamily="2" charset="0"/>
                <a:ea typeface="DengXian" panose="02010600030101010101" pitchFamily="2" charset="-122"/>
                <a:cs typeface="Arial" panose="020B0604020202020204" pitchFamily="34" charset="0"/>
              </a:rPr>
              <a:t>According to UNICEF, approximately one billion children worldwide are at extremely high risk due to climate impacts, including climate-related disasters. In 2022, the number of children affected by flooding in Chad, Gambia, Pakistan and Bangladesh was the highest in over 30 years. Beyond the risk of death and injury, children in the aftermath of a disaster face cascading impacts such as disruptions in schooling, nutrition, and healthcare and protection issues.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dirty="0">
                <a:effectLst/>
                <a:latin typeface="Roboto" pitchFamily="2" charset="0"/>
                <a:ea typeface="DengXian" panose="02010600030101010101" pitchFamily="2" charset="-122"/>
                <a:cs typeface="Arial" panose="020B0604020202020204" pitchFamily="34" charset="0"/>
              </a:rPr>
              <a:t>To protect children from disasters, countries must consider their vulnerabilities and needs when designing national and local disaster risk reduction strategies. It is equally important that children be empowered and provided “the space and modalities to contribute to disaster risk reduction,” as called for in the </a:t>
            </a:r>
            <a:r>
              <a:rPr lang="en-GB" sz="1800" i="1" dirty="0">
                <a:effectLst/>
                <a:latin typeface="Roboto" pitchFamily="2" charset="0"/>
                <a:ea typeface="DengXian" panose="02010600030101010101" pitchFamily="2" charset="-122"/>
                <a:cs typeface="Arial" panose="020B0604020202020204" pitchFamily="34" charset="0"/>
              </a:rPr>
              <a:t>Sendai Framework for Disaster Risk Reduction 2015-2030.</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dirty="0">
                <a:effectLst/>
                <a:latin typeface="Roboto" pitchFamily="2" charset="0"/>
                <a:ea typeface="DengXian" panose="02010600030101010101" pitchFamily="2" charset="-122"/>
                <a:cs typeface="Arial" panose="020B0604020202020204" pitchFamily="34" charset="0"/>
              </a:rPr>
              <a:t>This is particularly relevant in the context of the global push to expand early warning systems under the UN Secretary-General’s </a:t>
            </a:r>
            <a:r>
              <a:rPr lang="en-GB" sz="1800" u="sng" dirty="0">
                <a:solidFill>
                  <a:srgbClr val="0000FF"/>
                </a:solidFill>
                <a:effectLst/>
                <a:latin typeface="Roboto" pitchFamily="2" charset="0"/>
                <a:ea typeface="DengXian" panose="02010600030101010101" pitchFamily="2" charset="-122"/>
                <a:cs typeface="Arial" panose="020B0604020202020204" pitchFamily="34" charset="0"/>
                <a:hlinkClick r:id="rId3"/>
              </a:rPr>
              <a:t>Early Warnings for All</a:t>
            </a:r>
            <a:r>
              <a:rPr lang="en-GB" sz="1800" dirty="0">
                <a:effectLst/>
                <a:latin typeface="Roboto" pitchFamily="2" charset="0"/>
                <a:ea typeface="DengXian" panose="02010600030101010101" pitchFamily="2" charset="-122"/>
                <a:cs typeface="Arial" panose="020B0604020202020204" pitchFamily="34" charset="0"/>
              </a:rPr>
              <a:t> initiative. Empowering children, especially through education, can enable them to protect themselves and to become agents of change in their families and communities by sharing what they learned.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b="1" u="sng" dirty="0">
                <a:effectLst/>
                <a:latin typeface="Roboto" pitchFamily="2" charset="0"/>
                <a:ea typeface="DengXian" panose="02010600030101010101" pitchFamily="2" charset="-122"/>
                <a:cs typeface="Arial" panose="020B0604020202020204" pitchFamily="34" charset="0"/>
              </a:rPr>
              <a:t>The 2024 theme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dirty="0">
                <a:effectLst/>
                <a:latin typeface="Roboto" pitchFamily="2" charset="0"/>
                <a:ea typeface="DengXian" panose="02010600030101010101" pitchFamily="2" charset="-122"/>
                <a:cs typeface="Arial" panose="020B0604020202020204" pitchFamily="34" charset="0"/>
              </a:rPr>
              <a:t>To achieve the goal of the Sendai Framework</a:t>
            </a:r>
            <a:r>
              <a:rPr lang="en-GB" sz="1800" i="1" dirty="0">
                <a:effectLst/>
                <a:latin typeface="Roboto" pitchFamily="2" charset="0"/>
                <a:ea typeface="DengXian" panose="02010600030101010101" pitchFamily="2" charset="-122"/>
                <a:cs typeface="Arial" panose="020B0604020202020204" pitchFamily="34" charset="0"/>
              </a:rPr>
              <a:t> </a:t>
            </a:r>
            <a:r>
              <a:rPr lang="en-GB" sz="1800" dirty="0">
                <a:effectLst/>
                <a:latin typeface="Roboto" pitchFamily="2" charset="0"/>
                <a:ea typeface="DengXian" panose="02010600030101010101" pitchFamily="2" charset="-122"/>
                <a:cs typeface="Arial" panose="020B0604020202020204" pitchFamily="34" charset="0"/>
              </a:rPr>
              <a:t>of reducing global disaster risks and losses, the theme of the International Day for Disaster Risk Reduction (IDDRR) 2024, which falls on 13 October, will be on the </a:t>
            </a:r>
            <a:r>
              <a:rPr lang="en-GB" sz="1800" b="1" dirty="0">
                <a:effectLst/>
                <a:latin typeface="Roboto" pitchFamily="2" charset="0"/>
                <a:ea typeface="DengXian" panose="02010600030101010101" pitchFamily="2" charset="-122"/>
                <a:cs typeface="Arial" panose="020B0604020202020204" pitchFamily="34" charset="0"/>
              </a:rPr>
              <a:t>role of education in</a:t>
            </a:r>
            <a:r>
              <a:rPr lang="en-GB" sz="1800" dirty="0">
                <a:effectLst/>
                <a:latin typeface="Roboto" pitchFamily="2" charset="0"/>
                <a:ea typeface="DengXian" panose="02010600030101010101" pitchFamily="2" charset="-122"/>
                <a:cs typeface="Arial" panose="020B0604020202020204" pitchFamily="34" charset="0"/>
              </a:rPr>
              <a:t> </a:t>
            </a:r>
            <a:r>
              <a:rPr lang="en-GB" sz="1800" b="1" dirty="0">
                <a:effectLst/>
                <a:latin typeface="Roboto" pitchFamily="2" charset="0"/>
                <a:ea typeface="DengXian" panose="02010600030101010101" pitchFamily="2" charset="-122"/>
                <a:cs typeface="Arial" panose="020B0604020202020204" pitchFamily="34" charset="0"/>
              </a:rPr>
              <a:t>protecting and empowering children for a disaster-free future</a:t>
            </a:r>
            <a:r>
              <a:rPr lang="en-GB" sz="1800" dirty="0">
                <a:effectLst/>
                <a:latin typeface="Roboto" pitchFamily="2" charset="0"/>
                <a:ea typeface="DengXian" panose="02010600030101010101" pitchFamily="2" charset="-122"/>
                <a:cs typeface="Arial" panose="020B0604020202020204" pitchFamily="34" charset="0"/>
              </a:rPr>
              <a:t>. The theme is aligned with the upcoming </a:t>
            </a:r>
            <a:r>
              <a:rPr lang="en-GB" sz="1800" u="sng" dirty="0">
                <a:solidFill>
                  <a:srgbClr val="0000FF"/>
                </a:solidFill>
                <a:effectLst/>
                <a:latin typeface="Roboto" pitchFamily="2" charset="0"/>
                <a:ea typeface="DengXian" panose="02010600030101010101" pitchFamily="2" charset="-122"/>
                <a:cs typeface="Arial" panose="020B0604020202020204" pitchFamily="34" charset="0"/>
                <a:hlinkClick r:id="rId4"/>
              </a:rPr>
              <a:t>Summit of the Future</a:t>
            </a:r>
            <a:r>
              <a:rPr lang="en-GB" sz="1800" dirty="0">
                <a:effectLst/>
                <a:latin typeface="Roboto" pitchFamily="2" charset="0"/>
                <a:ea typeface="DengXian" panose="02010600030101010101" pitchFamily="2" charset="-122"/>
                <a:cs typeface="Arial" panose="020B0604020202020204" pitchFamily="34" charset="0"/>
              </a:rPr>
              <a:t>, planned for September 2024, where ‘youth and future generations’ will be one of its five priorities.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r>
              <a:rPr lang="en-US" sz="1800" u="sng" dirty="0">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5"/>
              </a:rPr>
              <a:t>Disaster risk reduction and recovery | UNICEF</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r>
              <a:rPr lang="en-US" sz="1800" u="sng" dirty="0">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6"/>
              </a:rPr>
              <a:t>Over 27 million children at risk as devastating floods set records across the world (unicef.org)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2</a:t>
            </a:fld>
            <a:endParaRPr lang="fr-FR"/>
          </a:p>
        </p:txBody>
      </p:sp>
    </p:spTree>
    <p:extLst>
      <p:ext uri="{BB962C8B-B14F-4D97-AF65-F5344CB8AC3E}">
        <p14:creationId xmlns:p14="http://schemas.microsoft.com/office/powerpoint/2010/main" val="321790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420"/>
              </a:spcBef>
              <a:spcAft>
                <a:spcPts val="0"/>
              </a:spcAft>
              <a:buNone/>
            </a:pPr>
            <a:endParaRPr/>
          </a:p>
        </p:txBody>
      </p:sp>
      <p:sp>
        <p:nvSpPr>
          <p:cNvPr id="146" name="Google Shape;146;p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420"/>
              </a:spcBef>
              <a:spcAft>
                <a:spcPts val="0"/>
              </a:spcAft>
              <a:buNone/>
            </a:pPr>
            <a:endParaRPr/>
          </a:p>
        </p:txBody>
      </p:sp>
      <p:sp>
        <p:nvSpPr>
          <p:cNvPr id="146" name="Google Shape;146;p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152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7398946"/>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397174786"/>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321344464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4189051965"/>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5647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slide">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533206"/>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328750"/>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3678918519"/>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062518446"/>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DBD2F82-8EA1-EE22-806D-6F8116B207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2381"/>
            <a:ext cx="10684068" cy="7558882"/>
          </a:xfrm>
          <a:prstGeom prst="rect">
            <a:avLst/>
          </a:prstGeom>
        </p:spPr>
      </p:pic>
    </p:spTree>
    <p:extLst>
      <p:ext uri="{BB962C8B-B14F-4D97-AF65-F5344CB8AC3E}">
        <p14:creationId xmlns:p14="http://schemas.microsoft.com/office/powerpoint/2010/main" val="4171337149"/>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8699715-341F-C49E-E90A-6D1AEF02C08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2381"/>
            <a:ext cx="10687050" cy="7560992"/>
          </a:xfrm>
          <a:prstGeom prst="rect">
            <a:avLst/>
          </a:prstGeom>
        </p:spPr>
      </p:pic>
    </p:spTree>
    <p:extLst>
      <p:ext uri="{BB962C8B-B14F-4D97-AF65-F5344CB8AC3E}">
        <p14:creationId xmlns:p14="http://schemas.microsoft.com/office/powerpoint/2010/main" val="972737875"/>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500787260"/>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503207426"/>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54493808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3749413184"/>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1016707257"/>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980293"/>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275896"/>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1761424453"/>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3183051"/>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4219763157"/>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8432108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3235616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2707246919"/>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526682608"/>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522894"/>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637969"/>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2534265900"/>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904302832"/>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Two columns">
    <p:spTree>
      <p:nvGrpSpPr>
        <p:cNvPr id="1" name=""/>
        <p:cNvGrpSpPr/>
        <p:nvPr/>
      </p:nvGrpSpPr>
      <p:grpSpPr>
        <a:xfrm>
          <a:off x="0" y="0"/>
          <a:ext cx="0" cy="0"/>
          <a:chOff x="0" y="0"/>
          <a:chExt cx="0" cy="0"/>
        </a:xfrm>
      </p:grpSpPr>
      <p:sp>
        <p:nvSpPr>
          <p:cNvPr id="136" name="Rectangle"/>
          <p:cNvSpPr/>
          <p:nvPr/>
        </p:nvSpPr>
        <p:spPr>
          <a:xfrm>
            <a:off x="-12700" y="-22735"/>
            <a:ext cx="10718800" cy="7068134"/>
          </a:xfrm>
          <a:prstGeom prst="rect">
            <a:avLst/>
          </a:prstGeom>
          <a:solidFill>
            <a:srgbClr val="EBEBEB">
              <a:alpha val="70269"/>
            </a:srgbClr>
          </a:solidFill>
          <a:ln w="12700">
            <a:miter lim="400000"/>
          </a:ln>
        </p:spPr>
        <p:txBody>
          <a:bodyPr lIns="45719" rIns="45719" anchor="ctr"/>
          <a:lstStyle/>
          <a:p>
            <a:pPr>
              <a:defRPr>
                <a:solidFill>
                  <a:schemeClr val="accent6">
                    <a:lumOff val="22058"/>
                  </a:schemeClr>
                </a:solidFill>
              </a:defRPr>
            </a:pPr>
            <a:endParaRPr sz="1400"/>
          </a:p>
        </p:txBody>
      </p:sp>
      <p:sp>
        <p:nvSpPr>
          <p:cNvPr id="137" name="TextBox 10"/>
          <p:cNvSpPr txBox="1"/>
          <p:nvPr/>
        </p:nvSpPr>
        <p:spPr>
          <a:xfrm>
            <a:off x="150471" y="7216030"/>
            <a:ext cx="9420102" cy="231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a:solidFill>
                  <a:srgbClr val="A7A7A7"/>
                </a:solidFill>
              </a:defRPr>
            </a:lvl1pPr>
          </a:lstStyle>
          <a:p>
            <a:r>
              <a:rPr sz="900"/>
              <a:t>© UNDRR – United Nations Office for Disaster Risk Reduction</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72185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24455917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44334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30451997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239639983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03578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389805089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21"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3EA66E-AC97-47D3-AFF7-28384C037AE6}"/>
              </a:ext>
            </a:extLst>
          </p:cNvPr>
          <p:cNvCxnSpPr>
            <a:cxnSpLocks/>
          </p:cNvCxnSpPr>
          <p:nvPr userDrawn="1"/>
        </p:nvCxnSpPr>
        <p:spPr>
          <a:xfrm>
            <a:off x="551981"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23798782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5" r:id="rId6"/>
    <p:sldLayoutId id="2147483762" r:id="rId7"/>
    <p:sldLayoutId id="2147483761" r:id="rId8"/>
    <p:sldLayoutId id="2147483754" r:id="rId9"/>
    <p:sldLayoutId id="2147483765" r:id="rId10"/>
    <p:sldLayoutId id="2147483766" r:id="rId11"/>
    <p:sldLayoutId id="2147483763" r:id="rId12"/>
    <p:sldLayoutId id="2147483757" r:id="rId13"/>
    <p:sldLayoutId id="2147483785" r:id="rId14"/>
    <p:sldLayoutId id="2147483759" r:id="rId15"/>
    <p:sldLayoutId id="2147483760" r:id="rId16"/>
    <p:sldLayoutId id="2147483764" r:id="rId17"/>
    <p:sldLayoutId id="2147483786" r:id="rId18"/>
    <p:sldLayoutId id="2147483787" r:id="rId19"/>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6407" userDrawn="1">
          <p15:clr>
            <a:srgbClr val="F26B43"/>
          </p15:clr>
        </p15:guide>
        <p15:guide id="3" pos="329" userDrawn="1">
          <p15:clr>
            <a:srgbClr val="F26B43"/>
          </p15:clr>
        </p15:guide>
        <p15:guide id="4" orient="horz" pos="2381" userDrawn="1">
          <p15:clr>
            <a:srgbClr val="F26B43"/>
          </p15:clr>
        </p15:guide>
        <p15:guide id="5" orient="horz" pos="9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74029749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p15:clr>
            <a:srgbClr val="F26B43"/>
          </p15:clr>
        </p15:guide>
        <p15:guide id="2" pos="6407">
          <p15:clr>
            <a:srgbClr val="F26B43"/>
          </p15:clr>
        </p15:guide>
        <p15:guide id="3" pos="329">
          <p15:clr>
            <a:srgbClr val="F26B43"/>
          </p15:clr>
        </p15:guide>
        <p15:guide id="4" orient="horz" pos="2381">
          <p15:clr>
            <a:srgbClr val="F26B43"/>
          </p15:clr>
        </p15:guide>
        <p15:guide id="5" orient="horz" pos="9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unitednations.sharepoint.com/:f:/r/sites/UNOG-DCM-COMMS/Visual%20assets/Roll-ups%20and%20banners/MTR?csf=1&amp;web=1&amp;e=vueQhJ" TargetMode="External"/><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regina.khanbekova@un.org" TargetMode="External"/><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19.jp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ventionweb.net/go/67534" TargetMode="External"/><Relationship Id="rId2" Type="http://schemas.openxmlformats.org/officeDocument/2006/relationships/hyperlink" Target="https://www.preventionweb.net/publications/view/66069" TargetMode="External"/><Relationship Id="rId1" Type="http://schemas.openxmlformats.org/officeDocument/2006/relationships/slideLayout" Target="../slideLayouts/slideLayout4.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981BBE-AD86-7B5C-D3EF-B7ECBF4AC695}"/>
              </a:ext>
            </a:extLst>
          </p:cNvPr>
          <p:cNvSpPr txBox="1">
            <a:spLocks/>
          </p:cNvSpPr>
          <p:nvPr/>
        </p:nvSpPr>
        <p:spPr>
          <a:xfrm>
            <a:off x="458760" y="924708"/>
            <a:ext cx="9279599" cy="2504291"/>
          </a:xfrm>
          <a:prstGeom prst="rect">
            <a:avLst/>
          </a:prstGeom>
        </p:spPr>
        <p:txBody>
          <a:bodyPr/>
          <a:lst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lnSpc>
                <a:spcPct val="100000"/>
              </a:lnSpc>
              <a:buFont typeface="Wingdings" panose="05000000000000000000" pitchFamily="2" charset="2"/>
              <a:buNone/>
            </a:pPr>
            <a:r>
              <a:rPr lang="en-US" sz="6000" b="1" kern="0" dirty="0">
                <a:solidFill>
                  <a:schemeClr val="bg1"/>
                </a:solidFill>
                <a:latin typeface="+mn-lt"/>
              </a:rPr>
              <a:t>World Tsunami Awareness Day 2024</a:t>
            </a:r>
          </a:p>
          <a:p>
            <a:pPr marL="0" indent="0">
              <a:lnSpc>
                <a:spcPct val="100000"/>
              </a:lnSpc>
              <a:buFont typeface="Wingdings" panose="05000000000000000000" pitchFamily="2" charset="2"/>
              <a:buNone/>
            </a:pPr>
            <a:endParaRPr lang="en-US" sz="4800" b="1" i="1" kern="0" dirty="0">
              <a:solidFill>
                <a:schemeClr val="bg1"/>
              </a:solidFill>
              <a:latin typeface="+mn-lt"/>
            </a:endParaRPr>
          </a:p>
        </p:txBody>
      </p:sp>
      <p:pic>
        <p:nvPicPr>
          <p:cNvPr id="3" name="Immagine 1">
            <a:extLst>
              <a:ext uri="{FF2B5EF4-FFF2-40B4-BE49-F238E27FC236}">
                <a16:creationId xmlns:a16="http://schemas.microsoft.com/office/drawing/2014/main" id="{A1401725-3ECC-55F2-6C83-6AFB3962C64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03499" y="5052060"/>
            <a:ext cx="3888791" cy="1413045"/>
          </a:xfrm>
          <a:prstGeom prst="rect">
            <a:avLst/>
          </a:prstGeom>
        </p:spPr>
      </p:pic>
      <p:sp>
        <p:nvSpPr>
          <p:cNvPr id="4" name="Rectangle 1">
            <a:extLst>
              <a:ext uri="{FF2B5EF4-FFF2-40B4-BE49-F238E27FC236}">
                <a16:creationId xmlns:a16="http://schemas.microsoft.com/office/drawing/2014/main" id="{EE70D493-89EF-075F-C330-9874D1F282F7}"/>
              </a:ext>
            </a:extLst>
          </p:cNvPr>
          <p:cNvSpPr>
            <a:spLocks noChangeArrowheads="1"/>
          </p:cNvSpPr>
          <p:nvPr/>
        </p:nvSpPr>
        <p:spPr bwMode="auto">
          <a:xfrm>
            <a:off x="-240030" y="-218956"/>
            <a:ext cx="1069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3"/>
              </a:rPr>
              <a:t>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A46CAE51-F52D-3A8A-55DD-D051F6AF0E2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39275" y="0"/>
            <a:ext cx="3360729" cy="1028700"/>
          </a:xfrm>
          <a:prstGeom prst="rect">
            <a:avLst/>
          </a:prstGeom>
        </p:spPr>
      </p:pic>
      <p:sp>
        <p:nvSpPr>
          <p:cNvPr id="6" name="Text Placeholder 3">
            <a:extLst>
              <a:ext uri="{FF2B5EF4-FFF2-40B4-BE49-F238E27FC236}">
                <a16:creationId xmlns:a16="http://schemas.microsoft.com/office/drawing/2014/main" id="{93E0C0BE-7172-E0B4-7BC2-612174F9228A}"/>
              </a:ext>
            </a:extLst>
          </p:cNvPr>
          <p:cNvSpPr txBox="1">
            <a:spLocks/>
          </p:cNvSpPr>
          <p:nvPr/>
        </p:nvSpPr>
        <p:spPr>
          <a:xfrm>
            <a:off x="195366" y="3391622"/>
            <a:ext cx="9505056" cy="565938"/>
          </a:xfrm>
          <a:prstGeom prst="rect">
            <a:avLst/>
          </a:prstGeom>
        </p:spPr>
        <p:txBody>
          <a:bodyPr/>
          <a:lst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buNone/>
            </a:pPr>
            <a:r>
              <a:rPr lang="fr-CH" sz="2800" kern="0" dirty="0">
                <a:solidFill>
                  <a:schemeClr val="bg1"/>
                </a:solidFill>
              </a:rPr>
              <a:t>Regina Khanbekova</a:t>
            </a:r>
          </a:p>
        </p:txBody>
      </p:sp>
      <p:sp>
        <p:nvSpPr>
          <p:cNvPr id="8" name="Text Placeholder 2">
            <a:extLst>
              <a:ext uri="{FF2B5EF4-FFF2-40B4-BE49-F238E27FC236}">
                <a16:creationId xmlns:a16="http://schemas.microsoft.com/office/drawing/2014/main" id="{875196A3-6144-1155-E6A6-EC47FBC102BF}"/>
              </a:ext>
            </a:extLst>
          </p:cNvPr>
          <p:cNvSpPr txBox="1">
            <a:spLocks/>
          </p:cNvSpPr>
          <p:nvPr/>
        </p:nvSpPr>
        <p:spPr>
          <a:xfrm>
            <a:off x="195366" y="3957560"/>
            <a:ext cx="6026323" cy="714529"/>
          </a:xfrm>
          <a:prstGeom prst="rect">
            <a:avLst/>
          </a:prstGeom>
        </p:spPr>
        <p:txBody>
          <a:bodyPr/>
          <a:lst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buNone/>
            </a:pPr>
            <a:r>
              <a:rPr lang="en-US" kern="0" dirty="0">
                <a:solidFill>
                  <a:schemeClr val="bg1"/>
                </a:solidFill>
                <a:latin typeface="Roboto Thin" panose="02000000000000000000" pitchFamily="2" charset="0"/>
                <a:ea typeface="Roboto Thin" panose="02000000000000000000" pitchFamily="2" charset="0"/>
              </a:rPr>
              <a:t>Campaigns and Community, UNDRR</a:t>
            </a:r>
          </a:p>
          <a:p>
            <a:pPr marL="0" indent="0">
              <a:buNone/>
            </a:pPr>
            <a:r>
              <a:rPr lang="en-GB" kern="0" dirty="0">
                <a:solidFill>
                  <a:schemeClr val="bg1"/>
                </a:solidFill>
                <a:latin typeface="Roboto Thin" panose="02000000000000000000" pitchFamily="2" charset="0"/>
                <a:ea typeface="Roboto Thin" panose="02000000000000000000" pitchFamily="2" charset="0"/>
              </a:rPr>
              <a:t>21 February 2025</a:t>
            </a:r>
            <a:endParaRPr lang="en-US" kern="0" dirty="0">
              <a:solidFill>
                <a:schemeClr val="bg1"/>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138182857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17AF-E8D6-DDBA-E9EC-A62A94AB731C}"/>
              </a:ext>
            </a:extLst>
          </p:cNvPr>
          <p:cNvSpPr>
            <a:spLocks noGrp="1"/>
          </p:cNvSpPr>
          <p:nvPr>
            <p:ph type="title"/>
          </p:nvPr>
        </p:nvSpPr>
        <p:spPr/>
        <p:txBody>
          <a:bodyPr/>
          <a:lstStyle/>
          <a:p>
            <a:r>
              <a:rPr lang="en-US"/>
              <a:t>IDDRR 2025 – Innovative Financing for DRR</a:t>
            </a:r>
            <a:br>
              <a:rPr lang="en-US"/>
            </a:br>
            <a:endParaRPr lang="en-US" dirty="0"/>
          </a:p>
        </p:txBody>
      </p:sp>
      <p:sp>
        <p:nvSpPr>
          <p:cNvPr id="3" name="Content Placeholder 2">
            <a:extLst>
              <a:ext uri="{FF2B5EF4-FFF2-40B4-BE49-F238E27FC236}">
                <a16:creationId xmlns:a16="http://schemas.microsoft.com/office/drawing/2014/main" id="{9CBE0323-8780-EF9B-10B4-FFC1000DDCA5}"/>
              </a:ext>
            </a:extLst>
          </p:cNvPr>
          <p:cNvSpPr>
            <a:spLocks noGrp="1"/>
          </p:cNvSpPr>
          <p:nvPr>
            <p:ph idx="1"/>
          </p:nvPr>
        </p:nvSpPr>
        <p:spPr>
          <a:xfrm>
            <a:off x="534990" y="1244740"/>
            <a:ext cx="5372650" cy="5515656"/>
          </a:xfrm>
        </p:spPr>
        <p:txBody>
          <a:bodyPr/>
          <a:lstStyle/>
          <a:p>
            <a:pPr marL="0" lvl="0" indent="0" rtl="0">
              <a:lnSpc>
                <a:spcPct val="115000"/>
              </a:lnSpc>
              <a:buNone/>
            </a:pPr>
            <a:r>
              <a:rPr lang="en-US" sz="2400" b="1" i="1" dirty="0"/>
              <a:t>Call for Action</a:t>
            </a:r>
            <a:endParaRPr lang="en-US" sz="1800" kern="100" dirty="0">
              <a:effectLst/>
              <a:latin typeface="+mn-lt"/>
              <a:ea typeface="DengXian" panose="02010600030101010101" pitchFamily="2" charset="-122"/>
              <a:cs typeface="Arial" panose="020B0604020202020204" pitchFamily="34" charset="0"/>
            </a:endParaRPr>
          </a:p>
          <a:p>
            <a:pPr marL="0" lvl="0" indent="0">
              <a:lnSpc>
                <a:spcPct val="115000"/>
              </a:lnSpc>
              <a:spcAft>
                <a:spcPts val="800"/>
              </a:spcAft>
              <a:buNone/>
            </a:pPr>
            <a:r>
              <a:rPr lang="en-US" sz="1400" dirty="0">
                <a:latin typeface="+mn-lt"/>
              </a:rPr>
              <a:t>1. Overhaul regulatory environment and strengthen oversight</a:t>
            </a:r>
          </a:p>
          <a:p>
            <a:pPr lvl="0">
              <a:lnSpc>
                <a:spcPct val="115000"/>
              </a:lnSpc>
              <a:spcAft>
                <a:spcPts val="800"/>
              </a:spcAft>
              <a:buFontTx/>
              <a:buChar char="-"/>
            </a:pPr>
            <a:r>
              <a:rPr lang="en-US" sz="1400" dirty="0">
                <a:latin typeface="+mn-lt"/>
              </a:rPr>
              <a:t>Mainstreaming of disaster risk into public and private investment: </a:t>
            </a:r>
          </a:p>
          <a:p>
            <a:pPr lvl="0">
              <a:lnSpc>
                <a:spcPct val="115000"/>
              </a:lnSpc>
              <a:spcAft>
                <a:spcPts val="800"/>
              </a:spcAft>
              <a:buFontTx/>
              <a:buChar char="-"/>
            </a:pPr>
            <a:r>
              <a:rPr lang="en-US" sz="1400" dirty="0">
                <a:latin typeface="+mn-lt"/>
              </a:rPr>
              <a:t>Ensure financial institutions and banks align their strategies, operations and activities with the Sendai Framework:</a:t>
            </a:r>
          </a:p>
          <a:p>
            <a:pPr lvl="0">
              <a:lnSpc>
                <a:spcPct val="115000"/>
              </a:lnSpc>
              <a:spcAft>
                <a:spcPts val="800"/>
              </a:spcAft>
              <a:buFontTx/>
              <a:buChar char="-"/>
            </a:pPr>
            <a:r>
              <a:rPr lang="en-US" sz="1400" dirty="0">
                <a:latin typeface="+mn-lt"/>
              </a:rPr>
              <a:t>Creating an enabling environment for effective insurance</a:t>
            </a:r>
            <a:endParaRPr lang="en-US" sz="1400" kern="100" dirty="0">
              <a:latin typeface="+mn-lt"/>
              <a:ea typeface="DengXian" panose="02010600030101010101" pitchFamily="2" charset="-122"/>
              <a:cs typeface="Arial" panose="020B0604020202020204" pitchFamily="34" charset="0"/>
            </a:endParaRPr>
          </a:p>
          <a:p>
            <a:pPr marL="0" lvl="0" indent="0">
              <a:lnSpc>
                <a:spcPct val="115000"/>
              </a:lnSpc>
              <a:spcAft>
                <a:spcPts val="800"/>
              </a:spcAft>
              <a:buNone/>
            </a:pPr>
            <a:r>
              <a:rPr lang="en-US" sz="1400" kern="100" dirty="0">
                <a:latin typeface="+mn-lt"/>
                <a:ea typeface="DengXian" panose="02010600030101010101" pitchFamily="2" charset="-122"/>
                <a:cs typeface="Arial" panose="020B0604020202020204" pitchFamily="34" charset="0"/>
              </a:rPr>
              <a:t>2. </a:t>
            </a:r>
            <a:r>
              <a:rPr lang="en-US" sz="1400" dirty="0">
                <a:latin typeface="+mn-lt"/>
              </a:rPr>
              <a:t>Build the evidence base </a:t>
            </a:r>
          </a:p>
          <a:p>
            <a:pPr lvl="0">
              <a:lnSpc>
                <a:spcPct val="115000"/>
              </a:lnSpc>
              <a:spcAft>
                <a:spcPts val="800"/>
              </a:spcAft>
              <a:buFontTx/>
              <a:buChar char="-"/>
            </a:pPr>
            <a:r>
              <a:rPr lang="en-US" sz="1400" dirty="0">
                <a:latin typeface="+mn-lt"/>
              </a:rPr>
              <a:t>Track prevention financing</a:t>
            </a:r>
            <a:r>
              <a:rPr lang="en-US" sz="1400" kern="100" dirty="0">
                <a:latin typeface="+mn-lt"/>
                <a:ea typeface="DengXian" panose="02010600030101010101" pitchFamily="2" charset="-122"/>
                <a:cs typeface="Arial" panose="020B0604020202020204" pitchFamily="34" charset="0"/>
              </a:rPr>
              <a:t> </a:t>
            </a:r>
          </a:p>
          <a:p>
            <a:pPr lvl="0">
              <a:lnSpc>
                <a:spcPct val="115000"/>
              </a:lnSpc>
              <a:spcAft>
                <a:spcPts val="800"/>
              </a:spcAft>
              <a:buFontTx/>
              <a:buChar char="-"/>
            </a:pPr>
            <a:r>
              <a:rPr lang="en-US" sz="1400" dirty="0">
                <a:latin typeface="+mn-lt"/>
              </a:rPr>
              <a:t>Conduct risk-sensitive budget reviews: </a:t>
            </a:r>
            <a:endParaRPr lang="en-US" sz="1400" kern="100" dirty="0">
              <a:latin typeface="+mn-lt"/>
              <a:ea typeface="DengXian" panose="02010600030101010101" pitchFamily="2" charset="-122"/>
              <a:cs typeface="Arial" panose="020B0604020202020204" pitchFamily="34" charset="0"/>
            </a:endParaRPr>
          </a:p>
          <a:p>
            <a:pPr lvl="0">
              <a:lnSpc>
                <a:spcPct val="115000"/>
              </a:lnSpc>
              <a:spcAft>
                <a:spcPts val="800"/>
              </a:spcAft>
              <a:buFontTx/>
              <a:buChar char="-"/>
            </a:pPr>
            <a:r>
              <a:rPr lang="en-US" sz="1400" dirty="0">
                <a:latin typeface="+mn-lt"/>
              </a:rPr>
              <a:t>Increase use and application of risk and financial data</a:t>
            </a:r>
            <a:endParaRPr lang="en-US" sz="1400" kern="100" dirty="0">
              <a:latin typeface="+mn-lt"/>
              <a:ea typeface="DengXian" panose="02010600030101010101" pitchFamily="2" charset="-122"/>
              <a:cs typeface="Arial" panose="020B0604020202020204" pitchFamily="34" charset="0"/>
            </a:endParaRPr>
          </a:p>
          <a:p>
            <a:pPr marL="0" lvl="0" indent="0">
              <a:lnSpc>
                <a:spcPct val="115000"/>
              </a:lnSpc>
              <a:spcAft>
                <a:spcPts val="800"/>
              </a:spcAft>
              <a:buNone/>
            </a:pPr>
            <a:r>
              <a:rPr lang="en-US" sz="1400" kern="100" dirty="0">
                <a:effectLst/>
                <a:latin typeface="+mn-lt"/>
                <a:ea typeface="DengXian" panose="02010600030101010101" pitchFamily="2" charset="-122"/>
                <a:cs typeface="Arial" panose="020B0604020202020204" pitchFamily="34" charset="0"/>
              </a:rPr>
              <a:t>3. Implement n</a:t>
            </a:r>
            <a:r>
              <a:rPr lang="en-US" sz="1400" dirty="0">
                <a:latin typeface="+mn-lt"/>
              </a:rPr>
              <a:t>ew and innovative financing models</a:t>
            </a:r>
          </a:p>
          <a:p>
            <a:pPr lvl="0">
              <a:lnSpc>
                <a:spcPct val="115000"/>
              </a:lnSpc>
              <a:spcAft>
                <a:spcPts val="800"/>
              </a:spcAft>
              <a:buFontTx/>
              <a:buChar char="-"/>
            </a:pPr>
            <a:r>
              <a:rPr lang="en-US" sz="1400" dirty="0">
                <a:latin typeface="+mn-lt"/>
              </a:rPr>
              <a:t>Promote blended financing and introduce prevention in bonds</a:t>
            </a:r>
          </a:p>
          <a:p>
            <a:pPr lvl="0">
              <a:lnSpc>
                <a:spcPct val="115000"/>
              </a:lnSpc>
              <a:spcAft>
                <a:spcPts val="800"/>
              </a:spcAft>
              <a:buFontTx/>
              <a:buChar char="-"/>
            </a:pPr>
            <a:r>
              <a:rPr lang="en-US" sz="1400" kern="100" dirty="0">
                <a:effectLst/>
                <a:latin typeface="+mn-lt"/>
                <a:ea typeface="DengXian" panose="02010600030101010101" pitchFamily="2" charset="-122"/>
                <a:cs typeface="Arial" panose="020B0604020202020204" pitchFamily="34" charset="0"/>
              </a:rPr>
              <a:t>Establish a pipeline for disaster and climate resilient infrastructure investment</a:t>
            </a:r>
          </a:p>
          <a:p>
            <a:endParaRPr lang="en-US" dirty="0"/>
          </a:p>
        </p:txBody>
      </p:sp>
      <p:pic>
        <p:nvPicPr>
          <p:cNvPr id="7" name="Picture 6">
            <a:extLst>
              <a:ext uri="{FF2B5EF4-FFF2-40B4-BE49-F238E27FC236}">
                <a16:creationId xmlns:a16="http://schemas.microsoft.com/office/drawing/2014/main" id="{85DDEBE2-FB1C-9B08-B6E1-C829D6957ABB}"/>
              </a:ext>
            </a:extLst>
          </p:cNvPr>
          <p:cNvPicPr>
            <a:picLocks noChangeAspect="1"/>
          </p:cNvPicPr>
          <p:nvPr/>
        </p:nvPicPr>
        <p:blipFill>
          <a:blip r:embed="rId2"/>
          <a:srcRect l="2099" b="492"/>
          <a:stretch/>
        </p:blipFill>
        <p:spPr>
          <a:xfrm>
            <a:off x="5791090" y="1336992"/>
            <a:ext cx="4785529" cy="3214460"/>
          </a:xfrm>
          <a:prstGeom prst="rect">
            <a:avLst/>
          </a:prstGeom>
        </p:spPr>
      </p:pic>
      <p:pic>
        <p:nvPicPr>
          <p:cNvPr id="9" name="Picture 8">
            <a:extLst>
              <a:ext uri="{FF2B5EF4-FFF2-40B4-BE49-F238E27FC236}">
                <a16:creationId xmlns:a16="http://schemas.microsoft.com/office/drawing/2014/main" id="{C7736A4F-6430-F0D5-08AD-2D3EDDD8F2A4}"/>
              </a:ext>
            </a:extLst>
          </p:cNvPr>
          <p:cNvPicPr>
            <a:picLocks noChangeAspect="1"/>
          </p:cNvPicPr>
          <p:nvPr/>
        </p:nvPicPr>
        <p:blipFill>
          <a:blip r:embed="rId3"/>
          <a:stretch>
            <a:fillRect/>
          </a:stretch>
        </p:blipFill>
        <p:spPr>
          <a:xfrm>
            <a:off x="5791090" y="4551453"/>
            <a:ext cx="4785529" cy="2942278"/>
          </a:xfrm>
          <a:prstGeom prst="rect">
            <a:avLst/>
          </a:prstGeom>
        </p:spPr>
      </p:pic>
    </p:spTree>
    <p:extLst>
      <p:ext uri="{BB962C8B-B14F-4D97-AF65-F5344CB8AC3E}">
        <p14:creationId xmlns:p14="http://schemas.microsoft.com/office/powerpoint/2010/main" val="345395666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056F-E55F-4CD9-8CFF-F04917797EE5}"/>
              </a:ext>
            </a:extLst>
          </p:cNvPr>
          <p:cNvSpPr>
            <a:spLocks noGrp="1"/>
          </p:cNvSpPr>
          <p:nvPr>
            <p:ph type="title"/>
          </p:nvPr>
        </p:nvSpPr>
        <p:spPr/>
        <p:txBody>
          <a:bodyPr/>
          <a:lstStyle/>
          <a:p>
            <a:r>
              <a:rPr lang="en-US" dirty="0"/>
              <a:t>2025 Partnership Proposals with UNESCO IOC</a:t>
            </a:r>
          </a:p>
        </p:txBody>
      </p:sp>
      <p:sp>
        <p:nvSpPr>
          <p:cNvPr id="3" name="Content Placeholder 2">
            <a:extLst>
              <a:ext uri="{FF2B5EF4-FFF2-40B4-BE49-F238E27FC236}">
                <a16:creationId xmlns:a16="http://schemas.microsoft.com/office/drawing/2014/main" id="{1B75CAEF-07AD-5E25-A8BC-22DA6B0037F9}"/>
              </a:ext>
            </a:extLst>
          </p:cNvPr>
          <p:cNvSpPr>
            <a:spLocks noGrp="1"/>
          </p:cNvSpPr>
          <p:nvPr>
            <p:ph idx="1"/>
          </p:nvPr>
        </p:nvSpPr>
        <p:spPr>
          <a:xfrm>
            <a:off x="5080001" y="876300"/>
            <a:ext cx="5620562" cy="6340929"/>
          </a:xfrm>
        </p:spPr>
        <p:txBody>
          <a:bodyPr/>
          <a:lstStyle/>
          <a:p>
            <a:pPr marL="0" indent="0">
              <a:buNone/>
            </a:pPr>
            <a:endParaRPr lang="en-US" sz="3200" dirty="0"/>
          </a:p>
          <a:p>
            <a:r>
              <a:rPr lang="en-US" sz="3200" dirty="0"/>
              <a:t>World Tsunami Awareness Day 2025 Theme Co-development</a:t>
            </a:r>
            <a:endParaRPr lang="en-US" dirty="0"/>
          </a:p>
          <a:p>
            <a:r>
              <a:rPr lang="en-US" sz="3200"/>
              <a:t>Tsunami Ready </a:t>
            </a:r>
            <a:r>
              <a:rPr lang="en-US" sz="3200" dirty="0"/>
              <a:t>Programme + Get to High Ground Campaign</a:t>
            </a:r>
          </a:p>
          <a:p>
            <a:r>
              <a:rPr lang="en-US" sz="3200" dirty="0"/>
              <a:t>Making Cities Resilient Program</a:t>
            </a:r>
          </a:p>
          <a:p>
            <a:endParaRPr lang="en-US" sz="3200" dirty="0"/>
          </a:p>
          <a:p>
            <a:endParaRPr lang="en-US" dirty="0"/>
          </a:p>
        </p:txBody>
      </p:sp>
      <p:pic>
        <p:nvPicPr>
          <p:cNvPr id="5" name="Picture 4">
            <a:extLst>
              <a:ext uri="{FF2B5EF4-FFF2-40B4-BE49-F238E27FC236}">
                <a16:creationId xmlns:a16="http://schemas.microsoft.com/office/drawing/2014/main" id="{26514B58-DE05-DA07-53F4-B641B6A90079}"/>
              </a:ext>
            </a:extLst>
          </p:cNvPr>
          <p:cNvPicPr>
            <a:picLocks noChangeAspect="1"/>
          </p:cNvPicPr>
          <p:nvPr/>
        </p:nvPicPr>
        <p:blipFill>
          <a:blip r:embed="rId2"/>
          <a:stretch>
            <a:fillRect/>
          </a:stretch>
        </p:blipFill>
        <p:spPr>
          <a:xfrm>
            <a:off x="534989" y="1095296"/>
            <a:ext cx="4324688" cy="2875559"/>
          </a:xfrm>
          <a:prstGeom prst="rect">
            <a:avLst/>
          </a:prstGeom>
        </p:spPr>
      </p:pic>
      <p:pic>
        <p:nvPicPr>
          <p:cNvPr id="7" name="Picture 6">
            <a:extLst>
              <a:ext uri="{FF2B5EF4-FFF2-40B4-BE49-F238E27FC236}">
                <a16:creationId xmlns:a16="http://schemas.microsoft.com/office/drawing/2014/main" id="{0E9F3984-EC86-C79D-AF9E-37CF416C07EC}"/>
              </a:ext>
            </a:extLst>
          </p:cNvPr>
          <p:cNvPicPr>
            <a:picLocks noChangeAspect="1"/>
          </p:cNvPicPr>
          <p:nvPr/>
        </p:nvPicPr>
        <p:blipFill>
          <a:blip r:embed="rId3"/>
          <a:stretch>
            <a:fillRect/>
          </a:stretch>
        </p:blipFill>
        <p:spPr>
          <a:xfrm>
            <a:off x="534989" y="4064012"/>
            <a:ext cx="4324688" cy="2884525"/>
          </a:xfrm>
          <a:prstGeom prst="rect">
            <a:avLst/>
          </a:prstGeom>
        </p:spPr>
      </p:pic>
    </p:spTree>
    <p:extLst>
      <p:ext uri="{BB962C8B-B14F-4D97-AF65-F5344CB8AC3E}">
        <p14:creationId xmlns:p14="http://schemas.microsoft.com/office/powerpoint/2010/main" val="387371595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84AFCA-0495-B91D-738F-6F4A4C2870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646564" y="5779606"/>
            <a:ext cx="2578245" cy="936840"/>
          </a:xfrm>
          <a:prstGeom prst="rect">
            <a:avLst/>
          </a:prstGeom>
        </p:spPr>
      </p:pic>
      <p:sp>
        <p:nvSpPr>
          <p:cNvPr id="3" name="Content Placeholder 2">
            <a:extLst>
              <a:ext uri="{FF2B5EF4-FFF2-40B4-BE49-F238E27FC236}">
                <a16:creationId xmlns:a16="http://schemas.microsoft.com/office/drawing/2014/main" id="{D3DB662B-22C6-EB1C-6622-1DFDA61B27B1}"/>
              </a:ext>
            </a:extLst>
          </p:cNvPr>
          <p:cNvSpPr txBox="1">
            <a:spLocks/>
          </p:cNvSpPr>
          <p:nvPr/>
        </p:nvSpPr>
        <p:spPr>
          <a:xfrm>
            <a:off x="803441" y="2932528"/>
            <a:ext cx="9613079" cy="2416711"/>
          </a:xfrm>
          <a:prstGeom prst="rect">
            <a:avLst/>
          </a:prstGeom>
        </p:spPr>
        <p:txBody>
          <a:bodyPr/>
          <a:lst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buNone/>
            </a:pPr>
            <a:r>
              <a:rPr lang="en-GB" kern="0" dirty="0">
                <a:solidFill>
                  <a:schemeClr val="bg1"/>
                </a:solidFill>
              </a:rPr>
              <a:t>Thank you!</a:t>
            </a:r>
          </a:p>
          <a:p>
            <a:pPr marL="0" indent="0">
              <a:buNone/>
            </a:pPr>
            <a:r>
              <a:rPr lang="en-GB" kern="0" dirty="0">
                <a:solidFill>
                  <a:schemeClr val="bg1"/>
                </a:solidFill>
              </a:rPr>
              <a:t>Regina Khanbekova (</a:t>
            </a:r>
            <a:r>
              <a:rPr lang="en-GB" kern="0" dirty="0">
                <a:solidFill>
                  <a:schemeClr val="bg1"/>
                </a:solidFill>
                <a:hlinkClick r:id="rId3"/>
              </a:rPr>
              <a:t>regina.khanbekova@un.org</a:t>
            </a:r>
            <a:r>
              <a:rPr lang="en-GB" kern="0" dirty="0">
                <a:solidFill>
                  <a:schemeClr val="bg1"/>
                </a:solidFill>
              </a:rPr>
              <a:t>)</a:t>
            </a:r>
          </a:p>
          <a:p>
            <a:pPr marL="0" indent="0">
              <a:buNone/>
            </a:pPr>
            <a:r>
              <a:rPr lang="en-GB" kern="0" dirty="0">
                <a:solidFill>
                  <a:schemeClr val="bg1"/>
                </a:solidFill>
              </a:rPr>
              <a:t>UN Office for Disaster Risk Reduction</a:t>
            </a:r>
          </a:p>
        </p:txBody>
      </p:sp>
    </p:spTree>
    <p:extLst>
      <p:ext uri="{BB962C8B-B14F-4D97-AF65-F5344CB8AC3E}">
        <p14:creationId xmlns:p14="http://schemas.microsoft.com/office/powerpoint/2010/main" val="294356973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C345-98D0-45BA-834A-5F9C892E0CFF}"/>
              </a:ext>
            </a:extLst>
          </p:cNvPr>
          <p:cNvSpPr>
            <a:spLocks noGrp="1"/>
          </p:cNvSpPr>
          <p:nvPr>
            <p:ph type="title"/>
          </p:nvPr>
        </p:nvSpPr>
        <p:spPr>
          <a:xfrm>
            <a:off x="132317" y="86025"/>
            <a:ext cx="9889172" cy="885130"/>
          </a:xfrm>
        </p:spPr>
        <p:txBody>
          <a:bodyPr/>
          <a:lstStyle/>
          <a:p>
            <a:r>
              <a:rPr lang="en-GB" sz="3200" dirty="0"/>
              <a:t>2024 World Tsunami Awareness Day</a:t>
            </a:r>
          </a:p>
        </p:txBody>
      </p:sp>
      <p:graphicFrame>
        <p:nvGraphicFramePr>
          <p:cNvPr id="4" name="Table 3">
            <a:extLst>
              <a:ext uri="{FF2B5EF4-FFF2-40B4-BE49-F238E27FC236}">
                <a16:creationId xmlns:a16="http://schemas.microsoft.com/office/drawing/2014/main" id="{3684FA37-4F4E-4213-A686-E965CB7B8FD8}"/>
              </a:ext>
            </a:extLst>
          </p:cNvPr>
          <p:cNvGraphicFramePr>
            <a:graphicFrameLocks noGrp="1"/>
          </p:cNvGraphicFramePr>
          <p:nvPr>
            <p:extLst>
              <p:ext uri="{D42A27DB-BD31-4B8C-83A1-F6EECF244321}">
                <p14:modId xmlns:p14="http://schemas.microsoft.com/office/powerpoint/2010/main" val="2391696056"/>
              </p:ext>
            </p:extLst>
          </p:nvPr>
        </p:nvGraphicFramePr>
        <p:xfrm>
          <a:off x="436125" y="1202636"/>
          <a:ext cx="4235266" cy="2842260"/>
        </p:xfrm>
        <a:graphic>
          <a:graphicData uri="http://schemas.openxmlformats.org/drawingml/2006/table">
            <a:tbl>
              <a:tblPr/>
              <a:tblGrid>
                <a:gridCol w="4235266">
                  <a:extLst>
                    <a:ext uri="{9D8B030D-6E8A-4147-A177-3AD203B41FA5}">
                      <a16:colId xmlns:a16="http://schemas.microsoft.com/office/drawing/2014/main" val="173357474"/>
                    </a:ext>
                  </a:extLst>
                </a:gridCol>
              </a:tblGrid>
              <a:tr h="2395330">
                <a:tc>
                  <a:txBody>
                    <a:bodyPr/>
                    <a:lstStyle/>
                    <a:p>
                      <a:pPr algn="ctr"/>
                      <a:r>
                        <a:rPr lang="en-GB" sz="4000" b="1" i="1" dirty="0">
                          <a:solidFill>
                            <a:srgbClr val="004084"/>
                          </a:solidFill>
                          <a:latin typeface="Roboto" panose="02000000000000000000" pitchFamily="2" charset="0"/>
                          <a:ea typeface="Roboto" panose="02000000000000000000" pitchFamily="2" charset="0"/>
                          <a:cs typeface="Roboto" panose="02000000000000000000" pitchFamily="2" charset="0"/>
                        </a:rPr>
                        <a:t>“</a:t>
                      </a:r>
                      <a:r>
                        <a:rPr lang="en-US" sz="3600" b="1" i="1" dirty="0">
                          <a:solidFill>
                            <a:srgbClr val="004084"/>
                          </a:solidFill>
                          <a:latin typeface="Roboto" panose="02000000000000000000" pitchFamily="2" charset="0"/>
                          <a:ea typeface="Roboto" panose="02000000000000000000" pitchFamily="2" charset="0"/>
                          <a:cs typeface="Roboto" panose="02000000000000000000" pitchFamily="2" charset="0"/>
                        </a:rPr>
                        <a:t>Empowering the next generation with the lessons of the 2004 Indian Ocean Tsunami</a:t>
                      </a:r>
                      <a:r>
                        <a:rPr lang="en-GB" sz="3600" b="1" i="1" dirty="0">
                          <a:solidFill>
                            <a:srgbClr val="004084"/>
                          </a:solidFill>
                          <a:latin typeface="Roboto" panose="02000000000000000000" pitchFamily="2" charset="0"/>
                          <a:ea typeface="Roboto" panose="02000000000000000000" pitchFamily="2" charset="0"/>
                          <a:cs typeface="Roboto" panose="02000000000000000000" pitchFamily="2" charset="0"/>
                        </a:rPr>
                        <a:t>”</a:t>
                      </a: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val="631547038"/>
                  </a:ext>
                </a:extLst>
              </a:tr>
            </a:tbl>
          </a:graphicData>
        </a:graphic>
      </p:graphicFrame>
      <p:pic>
        <p:nvPicPr>
          <p:cNvPr id="3" name="Picture 2">
            <a:extLst>
              <a:ext uri="{FF2B5EF4-FFF2-40B4-BE49-F238E27FC236}">
                <a16:creationId xmlns:a16="http://schemas.microsoft.com/office/drawing/2014/main" id="{33AED001-B18C-EF3A-EE18-91A3A46E0856}"/>
              </a:ext>
            </a:extLst>
          </p:cNvPr>
          <p:cNvPicPr>
            <a:picLocks noChangeAspect="1"/>
          </p:cNvPicPr>
          <p:nvPr/>
        </p:nvPicPr>
        <p:blipFill>
          <a:blip r:embed="rId3"/>
          <a:stretch>
            <a:fillRect/>
          </a:stretch>
        </p:blipFill>
        <p:spPr>
          <a:xfrm>
            <a:off x="5616499" y="3877392"/>
            <a:ext cx="4541914" cy="3407959"/>
          </a:xfrm>
          <a:prstGeom prst="rect">
            <a:avLst/>
          </a:prstGeom>
        </p:spPr>
      </p:pic>
      <p:pic>
        <p:nvPicPr>
          <p:cNvPr id="5" name="Picture 4">
            <a:extLst>
              <a:ext uri="{FF2B5EF4-FFF2-40B4-BE49-F238E27FC236}">
                <a16:creationId xmlns:a16="http://schemas.microsoft.com/office/drawing/2014/main" id="{71A5B9B5-40D2-EB34-FAE6-C6A0FFE5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498" y="948751"/>
            <a:ext cx="4541913" cy="2895470"/>
          </a:xfrm>
          <a:prstGeom prst="rect">
            <a:avLst/>
          </a:prstGeom>
        </p:spPr>
      </p:pic>
      <p:sp>
        <p:nvSpPr>
          <p:cNvPr id="6" name="TextBox 5">
            <a:extLst>
              <a:ext uri="{FF2B5EF4-FFF2-40B4-BE49-F238E27FC236}">
                <a16:creationId xmlns:a16="http://schemas.microsoft.com/office/drawing/2014/main" id="{088931F4-94A7-CFE4-31CF-5EBC53F47EE3}"/>
              </a:ext>
            </a:extLst>
          </p:cNvPr>
          <p:cNvSpPr txBox="1"/>
          <p:nvPr/>
        </p:nvSpPr>
        <p:spPr>
          <a:xfrm>
            <a:off x="269798" y="4457986"/>
            <a:ext cx="5346700"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004084"/>
                </a:solidFill>
                <a:latin typeface="Roboto" panose="02000000000000000000" pitchFamily="2" charset="0"/>
                <a:ea typeface="Roboto" panose="02000000000000000000" pitchFamily="2" charset="0"/>
                <a:cs typeface="Roboto" panose="02000000000000000000" pitchFamily="2" charset="0"/>
              </a:rPr>
              <a:t>WTAD 5 November every year </a:t>
            </a:r>
          </a:p>
          <a:p>
            <a:pPr marL="285750" indent="-285750">
              <a:buFont typeface="Arial" panose="020B0604020202020204" pitchFamily="34" charset="0"/>
              <a:buChar char="•"/>
            </a:pPr>
            <a:r>
              <a:rPr lang="en-GB" sz="2800" dirty="0">
                <a:solidFill>
                  <a:srgbClr val="004084"/>
                </a:solidFill>
                <a:latin typeface="Roboto" panose="02000000000000000000" pitchFamily="2" charset="0"/>
                <a:ea typeface="Roboto" panose="02000000000000000000" pitchFamily="2" charset="0"/>
                <a:cs typeface="Roboto" panose="02000000000000000000" pitchFamily="2" charset="0"/>
              </a:rPr>
              <a:t>Purpose: raise tsunami awareness and share innovative approaches to risk reduction</a:t>
            </a:r>
          </a:p>
        </p:txBody>
      </p:sp>
      <p:pic>
        <p:nvPicPr>
          <p:cNvPr id="7" name="Picture 6">
            <a:extLst>
              <a:ext uri="{FF2B5EF4-FFF2-40B4-BE49-F238E27FC236}">
                <a16:creationId xmlns:a16="http://schemas.microsoft.com/office/drawing/2014/main" id="{F37BE6A6-7308-D223-EAD8-815E19AC917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68666" y="68579"/>
            <a:ext cx="2824734" cy="864635"/>
          </a:xfrm>
          <a:prstGeom prst="rect">
            <a:avLst/>
          </a:prstGeom>
        </p:spPr>
      </p:pic>
    </p:spTree>
    <p:extLst>
      <p:ext uri="{BB962C8B-B14F-4D97-AF65-F5344CB8AC3E}">
        <p14:creationId xmlns:p14="http://schemas.microsoft.com/office/powerpoint/2010/main" val="351904797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0"/>
          <p:cNvPicPr preferRelativeResize="0"/>
          <p:nvPr/>
        </p:nvPicPr>
        <p:blipFill rotWithShape="1">
          <a:blip r:embed="rId3">
            <a:alphaModFix amt="84000"/>
          </a:blip>
          <a:srcRect/>
          <a:stretch/>
        </p:blipFill>
        <p:spPr>
          <a:xfrm>
            <a:off x="814228" y="-432019"/>
            <a:ext cx="8757578" cy="7561263"/>
          </a:xfrm>
          <a:prstGeom prst="rect">
            <a:avLst/>
          </a:prstGeom>
          <a:noFill/>
          <a:ln>
            <a:noFill/>
          </a:ln>
        </p:spPr>
      </p:pic>
      <p:sp>
        <p:nvSpPr>
          <p:cNvPr id="149" name="Google Shape;149;p20"/>
          <p:cNvSpPr txBox="1">
            <a:spLocks noGrp="1"/>
          </p:cNvSpPr>
          <p:nvPr>
            <p:ph type="title"/>
          </p:nvPr>
        </p:nvSpPr>
        <p:spPr>
          <a:xfrm>
            <a:off x="534988" y="180231"/>
            <a:ext cx="9623425" cy="885130"/>
          </a:xfrm>
          <a:prstGeom prst="rect">
            <a:avLst/>
          </a:prstGeom>
          <a:noFill/>
          <a:ln>
            <a:noFill/>
          </a:ln>
        </p:spPr>
        <p:txBody>
          <a:bodyPr spcFirstLastPara="1" wrap="square" lIns="0" tIns="52150" rIns="104300" bIns="52150" anchor="ctr" anchorCtr="0">
            <a:noAutofit/>
          </a:bodyPr>
          <a:lstStyle/>
          <a:p>
            <a:pPr marL="0" lvl="0" indent="0" algn="ctr" rtl="0">
              <a:spcBef>
                <a:spcPts val="0"/>
              </a:spcBef>
              <a:spcAft>
                <a:spcPts val="0"/>
              </a:spcAft>
              <a:buNone/>
            </a:pPr>
            <a:r>
              <a:rPr lang="en-US"/>
              <a:t>World Tsunami Awareness Day Overview</a:t>
            </a:r>
            <a:endParaRPr/>
          </a:p>
        </p:txBody>
      </p:sp>
      <p:sp>
        <p:nvSpPr>
          <p:cNvPr id="150" name="Google Shape;150;p20"/>
          <p:cNvSpPr txBox="1">
            <a:spLocks noGrp="1"/>
          </p:cNvSpPr>
          <p:nvPr>
            <p:ph type="body" idx="1"/>
          </p:nvPr>
        </p:nvSpPr>
        <p:spPr>
          <a:xfrm>
            <a:off x="341645" y="2185449"/>
            <a:ext cx="10219675" cy="3064646"/>
          </a:xfrm>
          <a:prstGeom prst="rect">
            <a:avLst/>
          </a:prstGeom>
          <a:noFill/>
          <a:ln>
            <a:noFill/>
          </a:ln>
        </p:spPr>
        <p:txBody>
          <a:bodyPr spcFirstLastPara="1" wrap="square" lIns="0" tIns="52150" rIns="104300" bIns="52150" anchor="t" anchorCtr="0">
            <a:noAutofit/>
          </a:bodyPr>
          <a:lstStyle/>
          <a:p>
            <a:pPr marL="285750" indent="-285750">
              <a:spcBef>
                <a:spcPts val="0"/>
              </a:spcBef>
            </a:pPr>
            <a:r>
              <a:rPr lang="en-US" sz="1800" b="1" dirty="0"/>
              <a:t>Bolstering political support</a:t>
            </a:r>
            <a:r>
              <a:rPr lang="en-US" sz="1800" dirty="0"/>
              <a:t>: : Part of Sendai Framework implementation; Early Warnings for All Action and Ocean Decade; 20</a:t>
            </a:r>
            <a:r>
              <a:rPr lang="en-US" sz="1800" baseline="30000" dirty="0"/>
              <a:t>th</a:t>
            </a:r>
            <a:r>
              <a:rPr lang="en-US" sz="1800" dirty="0"/>
              <a:t> anniversary of Indian Ocean tsunami events </a:t>
            </a:r>
          </a:p>
          <a:p>
            <a:pPr marL="285750" indent="-285750">
              <a:spcBef>
                <a:spcPts val="0"/>
              </a:spcBef>
            </a:pPr>
            <a:r>
              <a:rPr lang="en-US" sz="1800" b="1" dirty="0"/>
              <a:t>Mobilizing communities </a:t>
            </a:r>
            <a:r>
              <a:rPr lang="en-US" sz="1800" dirty="0"/>
              <a:t>to</a:t>
            </a:r>
            <a:r>
              <a:rPr lang="en-US" sz="1800" b="1" dirty="0"/>
              <a:t> </a:t>
            </a:r>
            <a:r>
              <a:rPr lang="en-US" sz="1800" dirty="0"/>
              <a:t>#GetToHighGround activations, Tsunami United project engaging 400 + schools, High School Students Summit </a:t>
            </a:r>
          </a:p>
          <a:p>
            <a:pPr marL="285750" indent="-285750">
              <a:spcBef>
                <a:spcPts val="0"/>
              </a:spcBef>
            </a:pPr>
            <a:r>
              <a:rPr lang="en-US" sz="1800" b="1" dirty="0"/>
              <a:t>National and local action</a:t>
            </a:r>
            <a:r>
              <a:rPr lang="en-US" sz="1800" dirty="0"/>
              <a:t>: new/revised strategies on DRR tsunami risk, updated evacuation routes, new tsunami warning sensors and warning systems installed </a:t>
            </a:r>
          </a:p>
          <a:p>
            <a:pPr marL="285750" indent="-285750">
              <a:spcBef>
                <a:spcPts val="0"/>
              </a:spcBef>
            </a:pPr>
            <a:r>
              <a:rPr lang="en-US" sz="1800" b="1" dirty="0"/>
              <a:t>Increased Media coverage</a:t>
            </a:r>
            <a:r>
              <a:rPr lang="en-US" sz="1800" dirty="0"/>
              <a:t>: Asia Broadcasting Union </a:t>
            </a:r>
          </a:p>
          <a:p>
            <a:pPr marL="285750" indent="-285750">
              <a:spcBef>
                <a:spcPts val="0"/>
              </a:spcBef>
            </a:pPr>
            <a:r>
              <a:rPr lang="en-US" sz="1800" b="1" dirty="0"/>
              <a:t>Partnership</a:t>
            </a:r>
            <a:r>
              <a:rPr lang="en-US" sz="1800" dirty="0"/>
              <a:t> with UNESCO IOC and UN Family and beyond</a:t>
            </a:r>
          </a:p>
          <a:p>
            <a:pPr marL="285750" indent="-285750">
              <a:spcBef>
                <a:spcPts val="0"/>
              </a:spcBef>
            </a:pPr>
            <a:r>
              <a:rPr lang="en-GB" sz="1800" b="1" i="0" dirty="0">
                <a:solidFill>
                  <a:schemeClr val="accent1"/>
                </a:solidFill>
                <a:effectLst/>
                <a:latin typeface="Roboto" panose="02000000000000000000" pitchFamily="2" charset="0"/>
              </a:rPr>
              <a:t>Digi</a:t>
            </a:r>
            <a:r>
              <a:rPr lang="en-GB" sz="1800" b="1" dirty="0">
                <a:solidFill>
                  <a:schemeClr val="accent1"/>
                </a:solidFill>
                <a:latin typeface="Roboto" panose="02000000000000000000" pitchFamily="2" charset="0"/>
              </a:rPr>
              <a:t>tal advocacy: </a:t>
            </a:r>
            <a:r>
              <a:rPr lang="en-GB" sz="1800" dirty="0">
                <a:solidFill>
                  <a:schemeClr val="accent1"/>
                </a:solidFill>
                <a:latin typeface="Roboto" panose="02000000000000000000" pitchFamily="2" charset="0"/>
              </a:rPr>
              <a:t>social media strategy</a:t>
            </a:r>
            <a:endParaRPr lang="en-US" sz="1800" dirty="0"/>
          </a:p>
          <a:p>
            <a:pPr marL="342900" indent="-342900">
              <a:spcBef>
                <a:spcPts val="0"/>
              </a:spcBef>
            </a:pPr>
            <a:endParaRPr lang="en-US" sz="1700" dirty="0"/>
          </a:p>
          <a:p>
            <a:pPr marL="342900" indent="-342900">
              <a:spcBef>
                <a:spcPts val="0"/>
              </a:spcBef>
            </a:pPr>
            <a:endParaRPr lang="en-US" sz="1800" dirty="0"/>
          </a:p>
        </p:txBody>
      </p:sp>
      <p:sp>
        <p:nvSpPr>
          <p:cNvPr id="153" name="Google Shape;153;p20"/>
          <p:cNvSpPr/>
          <p:nvPr/>
        </p:nvSpPr>
        <p:spPr>
          <a:xfrm>
            <a:off x="1121594" y="1156906"/>
            <a:ext cx="7752400" cy="1028542"/>
          </a:xfrm>
          <a:prstGeom prst="rect">
            <a:avLst/>
          </a:prstGeom>
          <a:solidFill>
            <a:srgbClr val="9FBD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Roboto Black"/>
                <a:ea typeface="Roboto Black"/>
                <a:cs typeface="Roboto Black"/>
                <a:sym typeface="Roboto Black"/>
              </a:rPr>
              <a:t>Connects high level political support to real change making people safer</a:t>
            </a:r>
            <a:endParaRPr sz="2400">
              <a:solidFill>
                <a:schemeClr val="lt1"/>
              </a:solidFill>
              <a:latin typeface="Roboto Black"/>
              <a:ea typeface="Roboto Black"/>
              <a:cs typeface="Roboto Black"/>
              <a:sym typeface="Roboto Black"/>
            </a:endParaRPr>
          </a:p>
        </p:txBody>
      </p:sp>
      <p:pic>
        <p:nvPicPr>
          <p:cNvPr id="10" name="Picture 9">
            <a:extLst>
              <a:ext uri="{FF2B5EF4-FFF2-40B4-BE49-F238E27FC236}">
                <a16:creationId xmlns:a16="http://schemas.microsoft.com/office/drawing/2014/main" id="{FB7833A6-A58D-4E2E-A533-63EF537F68F3}"/>
              </a:ext>
            </a:extLst>
          </p:cNvPr>
          <p:cNvPicPr>
            <a:picLocks noChangeAspect="1"/>
          </p:cNvPicPr>
          <p:nvPr/>
        </p:nvPicPr>
        <p:blipFill>
          <a:blip r:embed="rId4"/>
          <a:stretch>
            <a:fillRect/>
          </a:stretch>
        </p:blipFill>
        <p:spPr>
          <a:xfrm>
            <a:off x="3981777" y="5546416"/>
            <a:ext cx="2993718" cy="1868114"/>
          </a:xfrm>
          <a:prstGeom prst="rect">
            <a:avLst/>
          </a:prstGeom>
        </p:spPr>
      </p:pic>
      <p:pic>
        <p:nvPicPr>
          <p:cNvPr id="2" name="Picture 1">
            <a:extLst>
              <a:ext uri="{FF2B5EF4-FFF2-40B4-BE49-F238E27FC236}">
                <a16:creationId xmlns:a16="http://schemas.microsoft.com/office/drawing/2014/main" id="{45F780D0-13BC-83C5-17B5-BC3BC6875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635" y="5582235"/>
            <a:ext cx="2860230" cy="1823396"/>
          </a:xfrm>
          <a:prstGeom prst="rect">
            <a:avLst/>
          </a:prstGeom>
        </p:spPr>
      </p:pic>
      <p:pic>
        <p:nvPicPr>
          <p:cNvPr id="5" name="Picture 4">
            <a:extLst>
              <a:ext uri="{FF2B5EF4-FFF2-40B4-BE49-F238E27FC236}">
                <a16:creationId xmlns:a16="http://schemas.microsoft.com/office/drawing/2014/main" id="{DF842669-D598-8BBD-9081-A302E78D8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1786" y="5574640"/>
            <a:ext cx="2832603" cy="1890762"/>
          </a:xfrm>
          <a:prstGeom prst="rect">
            <a:avLst/>
          </a:prstGeom>
        </p:spPr>
      </p:pic>
      <p:pic>
        <p:nvPicPr>
          <p:cNvPr id="3" name="Picture 2">
            <a:extLst>
              <a:ext uri="{FF2B5EF4-FFF2-40B4-BE49-F238E27FC236}">
                <a16:creationId xmlns:a16="http://schemas.microsoft.com/office/drawing/2014/main" id="{170D7B2C-8166-2A0F-8658-5038F188AD6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675370" y="256085"/>
            <a:ext cx="1885950" cy="577279"/>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0"/>
          <p:cNvPicPr preferRelativeResize="0"/>
          <p:nvPr/>
        </p:nvPicPr>
        <p:blipFill rotWithShape="1">
          <a:blip r:embed="rId3">
            <a:alphaModFix amt="84000"/>
          </a:blip>
          <a:srcRect/>
          <a:stretch/>
        </p:blipFill>
        <p:spPr>
          <a:xfrm>
            <a:off x="810195" y="-316867"/>
            <a:ext cx="8757578" cy="7561263"/>
          </a:xfrm>
          <a:prstGeom prst="rect">
            <a:avLst/>
          </a:prstGeom>
          <a:noFill/>
          <a:ln>
            <a:noFill/>
          </a:ln>
        </p:spPr>
      </p:pic>
      <p:sp>
        <p:nvSpPr>
          <p:cNvPr id="149" name="Google Shape;149;p20"/>
          <p:cNvSpPr txBox="1">
            <a:spLocks noGrp="1"/>
          </p:cNvSpPr>
          <p:nvPr>
            <p:ph type="title"/>
          </p:nvPr>
        </p:nvSpPr>
        <p:spPr>
          <a:xfrm>
            <a:off x="534988" y="180231"/>
            <a:ext cx="9623425" cy="885130"/>
          </a:xfrm>
          <a:prstGeom prst="rect">
            <a:avLst/>
          </a:prstGeom>
          <a:noFill/>
          <a:ln>
            <a:noFill/>
          </a:ln>
        </p:spPr>
        <p:txBody>
          <a:bodyPr spcFirstLastPara="1" wrap="square" lIns="0" tIns="52150" rIns="104300" bIns="52150" anchor="ctr" anchorCtr="0">
            <a:noAutofit/>
          </a:bodyPr>
          <a:lstStyle/>
          <a:p>
            <a:pPr marL="0" lvl="0" indent="0" algn="ctr" rtl="0">
              <a:spcBef>
                <a:spcPts val="0"/>
              </a:spcBef>
              <a:spcAft>
                <a:spcPts val="0"/>
              </a:spcAft>
              <a:buNone/>
            </a:pPr>
            <a:r>
              <a:rPr lang="en-US" dirty="0"/>
              <a:t>Thank you for the great collaboration!</a:t>
            </a:r>
            <a:endParaRPr dirty="0"/>
          </a:p>
        </p:txBody>
      </p:sp>
      <p:sp>
        <p:nvSpPr>
          <p:cNvPr id="151" name="Google Shape;151;p20"/>
          <p:cNvSpPr txBox="1">
            <a:spLocks noGrp="1"/>
          </p:cNvSpPr>
          <p:nvPr>
            <p:ph type="body" idx="2"/>
          </p:nvPr>
        </p:nvSpPr>
        <p:spPr>
          <a:xfrm>
            <a:off x="139755" y="1728754"/>
            <a:ext cx="7695703" cy="4489834"/>
          </a:xfrm>
          <a:prstGeom prst="rect">
            <a:avLst/>
          </a:prstGeom>
          <a:noFill/>
          <a:ln>
            <a:noFill/>
          </a:ln>
        </p:spPr>
        <p:txBody>
          <a:bodyPr spcFirstLastPara="1" wrap="square" lIns="0" tIns="52150" rIns="104300" bIns="52150" anchor="t" anchorCtr="0">
            <a:noAutofit/>
          </a:bodyPr>
          <a:lstStyle/>
          <a:p>
            <a:pPr marL="0" lvl="0" indent="0" algn="l" rtl="0">
              <a:lnSpc>
                <a:spcPct val="120000"/>
              </a:lnSpc>
              <a:spcBef>
                <a:spcPts val="0"/>
              </a:spcBef>
              <a:spcAft>
                <a:spcPts val="0"/>
              </a:spcAft>
              <a:buSzPts val="2000"/>
              <a:buNone/>
            </a:pPr>
            <a:endParaRPr lang="en-US" sz="1800" dirty="0"/>
          </a:p>
          <a:p>
            <a:pPr marL="342900" indent="-342900">
              <a:spcBef>
                <a:spcPts val="0"/>
              </a:spcBef>
            </a:pPr>
            <a:r>
              <a:rPr lang="en-US" sz="1800" dirty="0"/>
              <a:t>#GetToHighGround- with UNESCO IOC, public facing campaign engaging citizens to run/walk the tsunami evacuation routes. Focus on inclusion and leave no one behind </a:t>
            </a:r>
          </a:p>
          <a:p>
            <a:pPr marL="342900" indent="-342900">
              <a:spcBef>
                <a:spcPts val="0"/>
              </a:spcBef>
            </a:pPr>
            <a:r>
              <a:rPr lang="en-US" sz="1800" dirty="0"/>
              <a:t>Since 2022, events in Indonesia, Seychelles, Tonga, Cook Islands, Barbados, Fiji, Mauritius, Portugal, Samoa, Ecuador, and more. </a:t>
            </a:r>
          </a:p>
          <a:p>
            <a:pPr marL="342900" indent="-342900">
              <a:spcBef>
                <a:spcPts val="0"/>
              </a:spcBef>
            </a:pPr>
            <a:r>
              <a:rPr lang="en-US" sz="1800" dirty="0"/>
              <a:t>Boosts implementation: new/revised strategies on DRR/tsunami risk, updated evacuation routes, new tsunami warning sensors and warning systems installed</a:t>
            </a:r>
          </a:p>
          <a:p>
            <a:pPr marL="0" indent="0">
              <a:spcBef>
                <a:spcPts val="0"/>
              </a:spcBef>
              <a:buNone/>
            </a:pPr>
            <a:r>
              <a:rPr lang="en-US" sz="1800" dirty="0"/>
              <a:t> </a:t>
            </a:r>
          </a:p>
          <a:p>
            <a:pPr marL="342900" indent="-342900">
              <a:spcBef>
                <a:spcPts val="0"/>
              </a:spcBef>
            </a:pPr>
            <a:endParaRPr lang="en-US" sz="1800" dirty="0"/>
          </a:p>
        </p:txBody>
      </p:sp>
      <p:sp>
        <p:nvSpPr>
          <p:cNvPr id="153" name="Google Shape;153;p20"/>
          <p:cNvSpPr/>
          <p:nvPr/>
        </p:nvSpPr>
        <p:spPr>
          <a:xfrm>
            <a:off x="1024420" y="1103021"/>
            <a:ext cx="8543353" cy="893705"/>
          </a:xfrm>
          <a:prstGeom prst="rect">
            <a:avLst/>
          </a:prstGeom>
          <a:solidFill>
            <a:srgbClr val="9FBD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t>#GetToHighGround Campaign mobilizing action globally</a:t>
            </a:r>
            <a:endParaRPr lang="en-GB" sz="2400" dirty="0">
              <a:solidFill>
                <a:schemeClr val="lt1"/>
              </a:solidFill>
              <a:latin typeface="Roboto Black"/>
              <a:ea typeface="Roboto Black"/>
              <a:cs typeface="Roboto Black"/>
              <a:sym typeface="Roboto Black"/>
            </a:endParaRPr>
          </a:p>
        </p:txBody>
      </p:sp>
      <p:pic>
        <p:nvPicPr>
          <p:cNvPr id="7" name="Picture 6" descr="A group of people holding a sign&#10;&#10;Description automatically generated with medium confidence">
            <a:extLst>
              <a:ext uri="{FF2B5EF4-FFF2-40B4-BE49-F238E27FC236}">
                <a16:creationId xmlns:a16="http://schemas.microsoft.com/office/drawing/2014/main" id="{3F394F5E-EAE6-4358-B9A7-D043757183F0}"/>
              </a:ext>
            </a:extLst>
          </p:cNvPr>
          <p:cNvPicPr>
            <a:picLocks noChangeAspect="1"/>
          </p:cNvPicPr>
          <p:nvPr/>
        </p:nvPicPr>
        <p:blipFill>
          <a:blip r:embed="rId4"/>
          <a:stretch>
            <a:fillRect/>
          </a:stretch>
        </p:blipFill>
        <p:spPr>
          <a:xfrm>
            <a:off x="4412930" y="4926629"/>
            <a:ext cx="3266630" cy="2449972"/>
          </a:xfrm>
          <a:prstGeom prst="rect">
            <a:avLst/>
          </a:prstGeom>
        </p:spPr>
      </p:pic>
      <p:pic>
        <p:nvPicPr>
          <p:cNvPr id="4" name="Picture 3">
            <a:extLst>
              <a:ext uri="{FF2B5EF4-FFF2-40B4-BE49-F238E27FC236}">
                <a16:creationId xmlns:a16="http://schemas.microsoft.com/office/drawing/2014/main" id="{2D3BE199-0353-7F34-D044-40E2EBF339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458" y="2519270"/>
            <a:ext cx="2851142" cy="4271374"/>
          </a:xfrm>
          <a:prstGeom prst="rect">
            <a:avLst/>
          </a:prstGeom>
        </p:spPr>
      </p:pic>
      <p:pic>
        <p:nvPicPr>
          <p:cNvPr id="2" name="Picture 1">
            <a:extLst>
              <a:ext uri="{FF2B5EF4-FFF2-40B4-BE49-F238E27FC236}">
                <a16:creationId xmlns:a16="http://schemas.microsoft.com/office/drawing/2014/main" id="{F099FD51-E341-5ED9-10F7-F183078A45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33" y="5055274"/>
            <a:ext cx="3808412" cy="2132710"/>
          </a:xfrm>
          <a:prstGeom prst="rect">
            <a:avLst/>
          </a:prstGeom>
        </p:spPr>
      </p:pic>
    </p:spTree>
    <p:extLst>
      <p:ext uri="{BB962C8B-B14F-4D97-AF65-F5344CB8AC3E}">
        <p14:creationId xmlns:p14="http://schemas.microsoft.com/office/powerpoint/2010/main" val="83775330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0940-6A68-4F89-EF88-A71D2F83CC68}"/>
              </a:ext>
            </a:extLst>
          </p:cNvPr>
          <p:cNvSpPr>
            <a:spLocks noGrp="1"/>
          </p:cNvSpPr>
          <p:nvPr>
            <p:ph type="title"/>
          </p:nvPr>
        </p:nvSpPr>
        <p:spPr/>
        <p:txBody>
          <a:bodyPr/>
          <a:lstStyle/>
          <a:p>
            <a:r>
              <a:rPr lang="en-GB" sz="2400" dirty="0"/>
              <a:t>World Tsunami Awareness Day 2024 </a:t>
            </a:r>
            <a:br>
              <a:rPr lang="en-GB" sz="2400" dirty="0"/>
            </a:br>
            <a:r>
              <a:rPr lang="en-US" sz="2400" dirty="0"/>
              <a:t>20</a:t>
            </a:r>
            <a:r>
              <a:rPr lang="en-US" sz="2400" baseline="30000" dirty="0"/>
              <a:t>th</a:t>
            </a:r>
            <a:r>
              <a:rPr lang="en-US" sz="2400" dirty="0"/>
              <a:t> anniversary of Indian Ocean</a:t>
            </a:r>
            <a:endParaRPr lang="en-GB" sz="2400" dirty="0"/>
          </a:p>
        </p:txBody>
      </p:sp>
      <p:pic>
        <p:nvPicPr>
          <p:cNvPr id="5" name="Picture 4">
            <a:extLst>
              <a:ext uri="{FF2B5EF4-FFF2-40B4-BE49-F238E27FC236}">
                <a16:creationId xmlns:a16="http://schemas.microsoft.com/office/drawing/2014/main" id="{32C9F812-2EFC-CFA5-885F-3B46C206308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29425" y="113304"/>
            <a:ext cx="3328987" cy="1018984"/>
          </a:xfrm>
          <a:prstGeom prst="rect">
            <a:avLst/>
          </a:prstGeom>
        </p:spPr>
      </p:pic>
      <p:pic>
        <p:nvPicPr>
          <p:cNvPr id="12" name="Picture 11">
            <a:extLst>
              <a:ext uri="{FF2B5EF4-FFF2-40B4-BE49-F238E27FC236}">
                <a16:creationId xmlns:a16="http://schemas.microsoft.com/office/drawing/2014/main" id="{E9E8B8FB-50A0-274D-7BD6-D6270E674410}"/>
              </a:ext>
            </a:extLst>
          </p:cNvPr>
          <p:cNvPicPr>
            <a:picLocks noChangeAspect="1"/>
          </p:cNvPicPr>
          <p:nvPr/>
        </p:nvPicPr>
        <p:blipFill>
          <a:blip r:embed="rId3"/>
          <a:srcRect t="12402" r="55161" b="19911"/>
          <a:stretch/>
        </p:blipFill>
        <p:spPr>
          <a:xfrm>
            <a:off x="89454" y="1365847"/>
            <a:ext cx="2370511" cy="3127495"/>
          </a:xfrm>
          <a:prstGeom prst="rect">
            <a:avLst/>
          </a:prstGeom>
        </p:spPr>
      </p:pic>
      <p:pic>
        <p:nvPicPr>
          <p:cNvPr id="14" name="Picture 13">
            <a:extLst>
              <a:ext uri="{FF2B5EF4-FFF2-40B4-BE49-F238E27FC236}">
                <a16:creationId xmlns:a16="http://schemas.microsoft.com/office/drawing/2014/main" id="{70A6960D-405A-8859-4BB6-E3A4A27FCEFB}"/>
              </a:ext>
            </a:extLst>
          </p:cNvPr>
          <p:cNvPicPr>
            <a:picLocks noChangeAspect="1"/>
          </p:cNvPicPr>
          <p:nvPr/>
        </p:nvPicPr>
        <p:blipFill>
          <a:blip r:embed="rId4"/>
          <a:stretch>
            <a:fillRect/>
          </a:stretch>
        </p:blipFill>
        <p:spPr>
          <a:xfrm>
            <a:off x="2737425" y="3648043"/>
            <a:ext cx="2687206" cy="3383661"/>
          </a:xfrm>
          <a:prstGeom prst="rect">
            <a:avLst/>
          </a:prstGeom>
        </p:spPr>
      </p:pic>
      <p:pic>
        <p:nvPicPr>
          <p:cNvPr id="9" name="Picture 8">
            <a:extLst>
              <a:ext uri="{FF2B5EF4-FFF2-40B4-BE49-F238E27FC236}">
                <a16:creationId xmlns:a16="http://schemas.microsoft.com/office/drawing/2014/main" id="{9614B5EA-1D65-00D8-440A-A40FE0D6B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54" y="4766445"/>
            <a:ext cx="2773016" cy="1850987"/>
          </a:xfrm>
          <a:prstGeom prst="rect">
            <a:avLst/>
          </a:prstGeom>
        </p:spPr>
      </p:pic>
      <p:sp>
        <p:nvSpPr>
          <p:cNvPr id="3" name="TextBox 2">
            <a:extLst>
              <a:ext uri="{FF2B5EF4-FFF2-40B4-BE49-F238E27FC236}">
                <a16:creationId xmlns:a16="http://schemas.microsoft.com/office/drawing/2014/main" id="{4BA24DCB-609E-9A37-3E23-2625F3E93FB1}"/>
              </a:ext>
            </a:extLst>
          </p:cNvPr>
          <p:cNvSpPr txBox="1"/>
          <p:nvPr/>
        </p:nvSpPr>
        <p:spPr>
          <a:xfrm>
            <a:off x="5392344" y="1348302"/>
            <a:ext cx="4930360" cy="6078587"/>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mn-lt"/>
                <a:cs typeface="+mj-cs"/>
              </a:rPr>
              <a:t>Social media: </a:t>
            </a:r>
            <a:r>
              <a:rPr lang="en-GB" sz="1600" dirty="0" err="1">
                <a:latin typeface="+mn-lt"/>
                <a:cs typeface="+mj-cs"/>
              </a:rPr>
              <a:t>incl</a:t>
            </a:r>
            <a:r>
              <a:rPr lang="en-GB" sz="1600" dirty="0">
                <a:latin typeface="+mn-lt"/>
                <a:cs typeface="+mj-cs"/>
              </a:rPr>
              <a:t> website, customizable cards and 6 tsunami videos – </a:t>
            </a:r>
            <a:r>
              <a:rPr lang="en-US" sz="1600" dirty="0">
                <a:latin typeface="+mn-lt"/>
                <a:cs typeface="+mj-cs"/>
              </a:rPr>
              <a:t>social reach 1 million </a:t>
            </a:r>
          </a:p>
          <a:p>
            <a:endParaRPr lang="en-GB" sz="1600" dirty="0">
              <a:latin typeface="+mn-lt"/>
              <a:cs typeface="+mj-cs"/>
            </a:endParaRPr>
          </a:p>
          <a:p>
            <a:pPr marL="342900" indent="-342900">
              <a:buFont typeface="Arial" panose="020B0604020202020204" pitchFamily="34" charset="0"/>
              <a:buChar char="•"/>
            </a:pPr>
            <a:r>
              <a:rPr lang="en-GB" sz="1600" dirty="0">
                <a:latin typeface="+mn-lt"/>
                <a:cs typeface="+mj-cs"/>
              </a:rPr>
              <a:t>Art Exhibition “Tsunami: Sea Change for Resilience” (Geneva, Paris, Manilla, New York) </a:t>
            </a:r>
          </a:p>
          <a:p>
            <a:pPr marL="342900" indent="-342900">
              <a:buFont typeface="Arial" panose="020B0604020202020204" pitchFamily="34" charset="0"/>
              <a:buChar char="•"/>
            </a:pPr>
            <a:endParaRPr lang="en-GB" sz="1600" dirty="0">
              <a:latin typeface="+mn-lt"/>
              <a:cs typeface="+mj-cs"/>
            </a:endParaRPr>
          </a:p>
          <a:p>
            <a:pPr marL="342900" indent="-342900">
              <a:buFont typeface="Arial" panose="020B0604020202020204" pitchFamily="34" charset="0"/>
              <a:buChar char="•"/>
            </a:pPr>
            <a:r>
              <a:rPr lang="en-GB" sz="1600" dirty="0">
                <a:latin typeface="+mn-lt"/>
                <a:cs typeface="+mj-cs"/>
              </a:rPr>
              <a:t>#GetToHighGround activation: </a:t>
            </a:r>
            <a:r>
              <a:rPr lang="en-US" sz="1600" dirty="0">
                <a:effectLst/>
                <a:latin typeface="+mn-lt"/>
                <a:ea typeface="SimSun" panose="02010600030101010101" pitchFamily="2" charset="-122"/>
                <a:cs typeface="+mj-cs"/>
              </a:rPr>
              <a:t>issuing joint invitation call to the Member States and co-organizing the campaign activations, in 2024 in Banda Aceh, Indonesia in line with the UNESCO-IOC Global Tsunami Symposium: Reflection of the Two Decades of the Indian Ocean Tsunami 2004</a:t>
            </a:r>
            <a:endParaRPr lang="en-GB" sz="1600" dirty="0">
              <a:latin typeface="+mn-lt"/>
              <a:cs typeface="+mj-cs"/>
            </a:endParaRPr>
          </a:p>
          <a:p>
            <a:pPr marL="342900" indent="-342900">
              <a:buFont typeface="Arial" panose="020B0604020202020204" pitchFamily="34" charset="0"/>
              <a:buChar char="•"/>
            </a:pPr>
            <a:endParaRPr lang="en-GB" sz="1600" dirty="0">
              <a:latin typeface="+mn-lt"/>
              <a:cs typeface="+mj-cs"/>
            </a:endParaRPr>
          </a:p>
          <a:p>
            <a:pPr marL="342900" indent="-342900">
              <a:buFont typeface="Arial" panose="020B0604020202020204" pitchFamily="34" charset="0"/>
              <a:buChar char="•"/>
            </a:pPr>
            <a:r>
              <a:rPr lang="en-US" sz="1600" dirty="0">
                <a:latin typeface="+mn-lt"/>
                <a:cs typeface="+mj-cs"/>
              </a:rPr>
              <a:t>Tsunami United Project: series of educational webinars on tsunami and DRR resilience for youth and children in the region of the Indian Ocean, engaging 19 countries, 59 schools, 439  students, teachers and administrators</a:t>
            </a:r>
          </a:p>
          <a:p>
            <a:pPr marL="342900" indent="-342900">
              <a:buFont typeface="Arial" panose="020B0604020202020204" pitchFamily="34" charset="0"/>
              <a:buChar char="•"/>
            </a:pPr>
            <a:endParaRPr lang="en-US" sz="1600" dirty="0">
              <a:latin typeface="+mn-lt"/>
              <a:cs typeface="+mj-cs"/>
            </a:endParaRPr>
          </a:p>
          <a:p>
            <a:pPr marL="342900" indent="-342900">
              <a:buFont typeface="Arial" panose="020B0604020202020204" pitchFamily="34" charset="0"/>
              <a:buChar char="•"/>
            </a:pPr>
            <a:r>
              <a:rPr lang="en-US" sz="1600" dirty="0">
                <a:latin typeface="+mn-lt"/>
                <a:cs typeface="+mj-cs"/>
              </a:rPr>
              <a:t>High School Students Summit in Japan's Kumamoto prefecture on 23 and 24 October, 526 students</a:t>
            </a:r>
          </a:p>
          <a:p>
            <a:pPr marL="342900" indent="-34290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DF14373E-BC08-351C-0682-512B55509C60}"/>
              </a:ext>
            </a:extLst>
          </p:cNvPr>
          <p:cNvPicPr>
            <a:picLocks noChangeAspect="1"/>
          </p:cNvPicPr>
          <p:nvPr/>
        </p:nvPicPr>
        <p:blipFill>
          <a:blip r:embed="rId6"/>
          <a:stretch>
            <a:fillRect/>
          </a:stretch>
        </p:blipFill>
        <p:spPr>
          <a:xfrm>
            <a:off x="2412680" y="1498113"/>
            <a:ext cx="2888377" cy="2203448"/>
          </a:xfrm>
          <a:prstGeom prst="rect">
            <a:avLst/>
          </a:prstGeom>
        </p:spPr>
      </p:pic>
    </p:spTree>
    <p:extLst>
      <p:ext uri="{BB962C8B-B14F-4D97-AF65-F5344CB8AC3E}">
        <p14:creationId xmlns:p14="http://schemas.microsoft.com/office/powerpoint/2010/main" val="174020400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6F92-B781-E65E-2C2D-A7F61E69D469}"/>
              </a:ext>
            </a:extLst>
          </p:cNvPr>
          <p:cNvSpPr>
            <a:spLocks noGrp="1"/>
          </p:cNvSpPr>
          <p:nvPr>
            <p:ph type="title"/>
          </p:nvPr>
        </p:nvSpPr>
        <p:spPr/>
        <p:txBody>
          <a:bodyPr/>
          <a:lstStyle/>
          <a:p>
            <a:r>
              <a:rPr lang="en-GB" sz="2800" b="1">
                <a:effectLst/>
                <a:latin typeface="Roboto" pitchFamily="2" charset="0"/>
                <a:ea typeface="DengXian" panose="02010600030101010101" pitchFamily="2" charset="-122"/>
                <a:cs typeface="Arial" panose="020B0604020202020204" pitchFamily="34" charset="0"/>
              </a:rPr>
              <a:t>Activation! </a:t>
            </a:r>
            <a:endParaRPr lang="en-GB"/>
          </a:p>
        </p:txBody>
      </p:sp>
      <p:sp>
        <p:nvSpPr>
          <p:cNvPr id="3" name="Content Placeholder 2">
            <a:extLst>
              <a:ext uri="{FF2B5EF4-FFF2-40B4-BE49-F238E27FC236}">
                <a16:creationId xmlns:a16="http://schemas.microsoft.com/office/drawing/2014/main" id="{DC7138A4-E68B-D61C-2CE3-09EF1A6DA6B3}"/>
              </a:ext>
            </a:extLst>
          </p:cNvPr>
          <p:cNvSpPr>
            <a:spLocks noGrp="1"/>
          </p:cNvSpPr>
          <p:nvPr>
            <p:ph idx="1"/>
          </p:nvPr>
        </p:nvSpPr>
        <p:spPr>
          <a:xfrm>
            <a:off x="111290" y="1655408"/>
            <a:ext cx="6494461" cy="6078434"/>
          </a:xfrm>
        </p:spPr>
        <p:txBody>
          <a:bodyPr/>
          <a:lstStyle/>
          <a:p>
            <a:pPr algn="l"/>
            <a:r>
              <a:rPr lang="en-GB" sz="2400" kern="1200" dirty="0">
                <a:solidFill>
                  <a:schemeClr val="accent1"/>
                </a:solidFill>
                <a:ea typeface="ＭＳ Ｐゴシック" charset="0"/>
              </a:rPr>
              <a:t>The IDDRR Activation toolkit proposes a </a:t>
            </a:r>
            <a:r>
              <a:rPr lang="en-GB" sz="2400" b="1" kern="1200" dirty="0">
                <a:solidFill>
                  <a:schemeClr val="accent1"/>
                </a:solidFill>
                <a:ea typeface="ＭＳ Ｐゴシック" charset="0"/>
              </a:rPr>
              <a:t>menu of options </a:t>
            </a:r>
            <a:r>
              <a:rPr lang="en-GB" sz="2400" kern="1200" dirty="0">
                <a:solidFill>
                  <a:schemeClr val="accent1"/>
                </a:solidFill>
                <a:ea typeface="ＭＳ Ｐゴシック" charset="0"/>
              </a:rPr>
              <a:t>with games, comics, educational resources and more</a:t>
            </a:r>
          </a:p>
          <a:p>
            <a:pPr algn="l"/>
            <a:r>
              <a:rPr lang="en-GB" sz="2400" b="1" u="sng" dirty="0">
                <a:solidFill>
                  <a:srgbClr val="0000FF"/>
                </a:solidFill>
                <a:effectLst/>
                <a:latin typeface="Roboto" pitchFamily="2" charset="0"/>
                <a:ea typeface="DengXian" panose="02010600030101010101" pitchFamily="2" charset="-122"/>
                <a:cs typeface="Arial" panose="020B0604020202020204" pitchFamily="34" charset="0"/>
              </a:rPr>
              <a:t>Play and learn to Stop Disasters! </a:t>
            </a:r>
            <a:r>
              <a:rPr lang="en-GB" sz="2400" dirty="0">
                <a:ea typeface="DengXian" panose="02010600030101010101" pitchFamily="2" charset="-122"/>
                <a:cs typeface="Arial" panose="020B0604020202020204" pitchFamily="34" charset="0"/>
              </a:rPr>
              <a:t>The </a:t>
            </a:r>
            <a:r>
              <a:rPr lang="en-GB" sz="2400" b="1" dirty="0">
                <a:ea typeface="DengXian" panose="02010600030101010101" pitchFamily="2" charset="-122"/>
                <a:cs typeface="Arial" panose="020B0604020202020204" pitchFamily="34" charset="0"/>
              </a:rPr>
              <a:t>Stop Disasters </a:t>
            </a:r>
            <a:r>
              <a:rPr lang="en-GB" sz="2400" dirty="0">
                <a:ea typeface="DengXian" panose="02010600030101010101" pitchFamily="2" charset="-122"/>
                <a:cs typeface="Arial" panose="020B0604020202020204" pitchFamily="34" charset="0"/>
              </a:rPr>
              <a:t>online game teaches children how disasters including </a:t>
            </a:r>
            <a:r>
              <a:rPr lang="en-GB" sz="2400" b="1" dirty="0">
                <a:ea typeface="DengXian" panose="02010600030101010101" pitchFamily="2" charset="-122"/>
                <a:cs typeface="Arial" panose="020B0604020202020204" pitchFamily="34" charset="0"/>
              </a:rPr>
              <a:t>tsunami risk </a:t>
            </a:r>
            <a:r>
              <a:rPr lang="en-GB" sz="2400" dirty="0">
                <a:ea typeface="DengXian" panose="02010600030101010101" pitchFamily="2" charset="-122"/>
                <a:cs typeface="Arial" panose="020B0604020202020204" pitchFamily="34" charset="0"/>
              </a:rPr>
              <a:t>strike and prevention save lives. </a:t>
            </a:r>
          </a:p>
          <a:p>
            <a:r>
              <a:rPr lang="en-US" sz="2400" dirty="0">
                <a:ea typeface="DengXian" panose="02010600030101010101" pitchFamily="2" charset="-122"/>
                <a:cs typeface="Arial" panose="020B0604020202020204" pitchFamily="34" charset="0"/>
              </a:rPr>
              <a:t>The new </a:t>
            </a:r>
            <a:r>
              <a:rPr lang="en-US" sz="2400" b="1" dirty="0">
                <a:ea typeface="DengXian" panose="02010600030101010101" pitchFamily="2" charset="-122"/>
                <a:cs typeface="Arial" panose="020B0604020202020204" pitchFamily="34" charset="0"/>
              </a:rPr>
              <a:t>Disaster Risk Reduction Scout Badge includes tsunami risk and </a:t>
            </a:r>
            <a:r>
              <a:rPr lang="en-US" sz="2400" dirty="0">
                <a:ea typeface="DengXian" panose="02010600030101010101" pitchFamily="2" charset="-122"/>
                <a:cs typeface="Arial" panose="020B0604020202020204" pitchFamily="34" charset="0"/>
              </a:rPr>
              <a:t>educates children and young people on disasters. </a:t>
            </a:r>
          </a:p>
          <a:p>
            <a:pPr marL="0" indent="0">
              <a:buNone/>
            </a:pPr>
            <a:endParaRPr lang="en-GB" dirty="0">
              <a:ea typeface="DengXian" panose="02010600030101010101" pitchFamily="2" charset="-122"/>
              <a:cs typeface="Arial" panose="020B0604020202020204" pitchFamily="34" charset="0"/>
            </a:endParaRPr>
          </a:p>
          <a:p>
            <a:endParaRPr lang="en-GB" sz="2000" b="1" dirty="0">
              <a:effectLst/>
              <a:latin typeface="Roboto" pitchFamily="2" charset="0"/>
              <a:ea typeface="DengXian" panose="02010600030101010101" pitchFamily="2" charset="-122"/>
              <a:cs typeface="Arial" panose="020B0604020202020204" pitchFamily="34" charset="0"/>
            </a:endParaRPr>
          </a:p>
        </p:txBody>
      </p:sp>
      <p:pic>
        <p:nvPicPr>
          <p:cNvPr id="7" name="Picture 6">
            <a:extLst>
              <a:ext uri="{FF2B5EF4-FFF2-40B4-BE49-F238E27FC236}">
                <a16:creationId xmlns:a16="http://schemas.microsoft.com/office/drawing/2014/main" id="{50265873-755E-4848-A719-26984BC49133}"/>
              </a:ext>
            </a:extLst>
          </p:cNvPr>
          <p:cNvPicPr>
            <a:picLocks noChangeAspect="1"/>
          </p:cNvPicPr>
          <p:nvPr/>
        </p:nvPicPr>
        <p:blipFill>
          <a:blip r:embed="rId2"/>
          <a:stretch>
            <a:fillRect/>
          </a:stretch>
        </p:blipFill>
        <p:spPr>
          <a:xfrm>
            <a:off x="6597191" y="2667744"/>
            <a:ext cx="3960586" cy="2341975"/>
          </a:xfrm>
          <a:prstGeom prst="rect">
            <a:avLst/>
          </a:prstGeom>
        </p:spPr>
      </p:pic>
      <p:pic>
        <p:nvPicPr>
          <p:cNvPr id="4" name="Picture 3">
            <a:extLst>
              <a:ext uri="{FF2B5EF4-FFF2-40B4-BE49-F238E27FC236}">
                <a16:creationId xmlns:a16="http://schemas.microsoft.com/office/drawing/2014/main" id="{54B03D88-EBB8-42C4-5FFC-D493D9F0CD4C}"/>
              </a:ext>
            </a:extLst>
          </p:cNvPr>
          <p:cNvPicPr>
            <a:picLocks noChangeAspect="1"/>
          </p:cNvPicPr>
          <p:nvPr/>
        </p:nvPicPr>
        <p:blipFill>
          <a:blip r:embed="rId3"/>
          <a:stretch>
            <a:fillRect/>
          </a:stretch>
        </p:blipFill>
        <p:spPr>
          <a:xfrm>
            <a:off x="6709413" y="5304402"/>
            <a:ext cx="1557679" cy="2215086"/>
          </a:xfrm>
          <a:prstGeom prst="rect">
            <a:avLst/>
          </a:prstGeom>
        </p:spPr>
      </p:pic>
      <p:pic>
        <p:nvPicPr>
          <p:cNvPr id="6" name="Picture 2" descr="World Scout Badge - Scoutpedia.nl | Scouting, Pramuka, Cub scouts">
            <a:extLst>
              <a:ext uri="{FF2B5EF4-FFF2-40B4-BE49-F238E27FC236}">
                <a16:creationId xmlns:a16="http://schemas.microsoft.com/office/drawing/2014/main" id="{07504261-C70C-F713-687B-F6386D3CA52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57142" y="5320030"/>
            <a:ext cx="2121304" cy="21213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4" descr="Children seek cover under their desks">
            <a:extLst>
              <a:ext uri="{FF2B5EF4-FFF2-40B4-BE49-F238E27FC236}">
                <a16:creationId xmlns:a16="http://schemas.microsoft.com/office/drawing/2014/main" id="{04C7D42D-F29E-7C00-BB1A-AE92136FAC9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597191" y="435612"/>
            <a:ext cx="3984918" cy="224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0405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holding a sign">
            <a:extLst>
              <a:ext uri="{FF2B5EF4-FFF2-40B4-BE49-F238E27FC236}">
                <a16:creationId xmlns:a16="http://schemas.microsoft.com/office/drawing/2014/main" id="{9C4CC4FF-7EE3-6DB5-D9EB-9D78D9C53470}"/>
              </a:ext>
            </a:extLst>
          </p:cNvPr>
          <p:cNvPicPr>
            <a:picLocks noChangeAspect="1"/>
          </p:cNvPicPr>
          <p:nvPr/>
        </p:nvPicPr>
        <p:blipFill>
          <a:blip r:embed="rId2"/>
          <a:srcRect l="12105" t="38555" r="11552" b="3560"/>
          <a:stretch/>
        </p:blipFill>
        <p:spPr>
          <a:xfrm>
            <a:off x="6683453" y="5094735"/>
            <a:ext cx="4009947" cy="2280346"/>
          </a:xfrm>
          <a:prstGeom prst="rect">
            <a:avLst/>
          </a:prstGeom>
        </p:spPr>
      </p:pic>
      <p:sp>
        <p:nvSpPr>
          <p:cNvPr id="2" name="Title 1">
            <a:extLst>
              <a:ext uri="{FF2B5EF4-FFF2-40B4-BE49-F238E27FC236}">
                <a16:creationId xmlns:a16="http://schemas.microsoft.com/office/drawing/2014/main" id="{A5B54026-8E87-AD62-0549-8E566E06C589}"/>
              </a:ext>
            </a:extLst>
          </p:cNvPr>
          <p:cNvSpPr>
            <a:spLocks noGrp="1"/>
          </p:cNvSpPr>
          <p:nvPr>
            <p:ph type="title"/>
          </p:nvPr>
        </p:nvSpPr>
        <p:spPr/>
        <p:txBody>
          <a:bodyPr/>
          <a:lstStyle/>
          <a:p>
            <a:r>
              <a:rPr lang="en-GB" dirty="0"/>
              <a:t>UNDRR 2025</a:t>
            </a:r>
          </a:p>
        </p:txBody>
      </p:sp>
      <p:sp>
        <p:nvSpPr>
          <p:cNvPr id="4" name="Content Placeholder 2">
            <a:extLst>
              <a:ext uri="{FF2B5EF4-FFF2-40B4-BE49-F238E27FC236}">
                <a16:creationId xmlns:a16="http://schemas.microsoft.com/office/drawing/2014/main" id="{41758265-39FC-D0D0-410B-2E1E8C00D250}"/>
              </a:ext>
            </a:extLst>
          </p:cNvPr>
          <p:cNvSpPr>
            <a:spLocks noGrp="1"/>
          </p:cNvSpPr>
          <p:nvPr>
            <p:ph idx="1"/>
          </p:nvPr>
        </p:nvSpPr>
        <p:spPr>
          <a:xfrm>
            <a:off x="534987" y="1065361"/>
            <a:ext cx="6030200" cy="5704408"/>
          </a:xfrm>
        </p:spPr>
        <p:txBody>
          <a:bodyPr/>
          <a:lstStyle/>
          <a:p>
            <a:pPr marL="0" indent="0">
              <a:lnSpc>
                <a:spcPct val="107000"/>
              </a:lnSpc>
              <a:buNone/>
            </a:pPr>
            <a:r>
              <a:rPr lang="en-GB" sz="2500" u="sng" dirty="0">
                <a:latin typeface="Calibri" panose="020F0502020204030204" pitchFamily="34" charset="0"/>
                <a:ea typeface="Calibri" panose="020F0502020204030204" pitchFamily="34" charset="0"/>
                <a:cs typeface="Times New Roman" panose="02020603050405020304" pitchFamily="18" charset="0"/>
              </a:rPr>
              <a:t>Prio</a:t>
            </a:r>
            <a:r>
              <a:rPr lang="en-GB" sz="2400" u="sng" dirty="0">
                <a:latin typeface="Calibri" panose="020F0502020204030204" pitchFamily="34" charset="0"/>
                <a:ea typeface="Calibri" panose="020F0502020204030204" pitchFamily="34" charset="0"/>
                <a:cs typeface="Times New Roman" panose="02020603050405020304" pitchFamily="18" charset="0"/>
              </a:rPr>
              <a:t>rities</a:t>
            </a:r>
          </a:p>
          <a:p>
            <a:pPr>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Safe schools (GP2025 Ministerial session on #SafeSchools)</a:t>
            </a:r>
          </a:p>
          <a:p>
            <a:pPr>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Early Warnings for All </a:t>
            </a:r>
          </a:p>
          <a:p>
            <a:pPr>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Innovative financing for disaster risk reduction</a:t>
            </a:r>
          </a:p>
          <a:p>
            <a:pPr>
              <a:lnSpc>
                <a:spcPct val="107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400" u="sng" dirty="0">
                <a:latin typeface="Calibri" panose="020F0502020204030204" pitchFamily="34" charset="0"/>
                <a:ea typeface="Calibri" panose="020F0502020204030204" pitchFamily="34" charset="0"/>
                <a:cs typeface="Times New Roman" panose="02020603050405020304" pitchFamily="18" charset="0"/>
              </a:rPr>
              <a:t>Calendar </a:t>
            </a:r>
            <a:r>
              <a:rPr lang="en-GB" sz="2400" u="sng" dirty="0">
                <a:latin typeface="Calibri" panose="020F0502020204030204" pitchFamily="34" charset="0"/>
                <a:ea typeface="Calibri" panose="020F0502020204030204" pitchFamily="34" charset="0"/>
                <a:cs typeface="Times New Roman" panose="02020603050405020304" pitchFamily="18" charset="0"/>
              </a:rPr>
              <a:t>2025</a:t>
            </a:r>
          </a:p>
          <a:p>
            <a:pPr>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10th anniversary of the Sendai Framework for Disaster Risk Reduction, March</a:t>
            </a:r>
          </a:p>
          <a:p>
            <a:pPr>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Expo 2025, April 13 – October 13</a:t>
            </a:r>
          </a:p>
          <a:p>
            <a:pPr>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Global Platform for Disaster Reduction, 2-6 June, Geneva </a:t>
            </a:r>
          </a:p>
          <a:p>
            <a:pPr>
              <a:lnSpc>
                <a:spcPct val="107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5" name="Picture 4">
            <a:extLst>
              <a:ext uri="{FF2B5EF4-FFF2-40B4-BE49-F238E27FC236}">
                <a16:creationId xmlns:a16="http://schemas.microsoft.com/office/drawing/2014/main" id="{3859F2E1-A3A1-EF74-DD52-77B0CBDB680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708546" y="2604202"/>
            <a:ext cx="3984854" cy="2490533"/>
          </a:xfrm>
          <a:prstGeom prst="rect">
            <a:avLst/>
          </a:prstGeom>
        </p:spPr>
      </p:pic>
      <p:pic>
        <p:nvPicPr>
          <p:cNvPr id="6" name="Picture 5">
            <a:extLst>
              <a:ext uri="{FF2B5EF4-FFF2-40B4-BE49-F238E27FC236}">
                <a16:creationId xmlns:a16="http://schemas.microsoft.com/office/drawing/2014/main" id="{65951A4E-230B-B5C7-E435-604F1C99C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547" y="113669"/>
            <a:ext cx="3984854" cy="2490533"/>
          </a:xfrm>
          <a:prstGeom prst="rect">
            <a:avLst/>
          </a:prstGeom>
        </p:spPr>
      </p:pic>
    </p:spTree>
    <p:extLst>
      <p:ext uri="{BB962C8B-B14F-4D97-AF65-F5344CB8AC3E}">
        <p14:creationId xmlns:p14="http://schemas.microsoft.com/office/powerpoint/2010/main" val="297392036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7DCD-3D78-A9EB-C0D0-961230EE1888}"/>
              </a:ext>
            </a:extLst>
          </p:cNvPr>
          <p:cNvSpPr>
            <a:spLocks noGrp="1"/>
          </p:cNvSpPr>
          <p:nvPr>
            <p:ph type="title"/>
          </p:nvPr>
        </p:nvSpPr>
        <p:spPr/>
        <p:txBody>
          <a:bodyPr/>
          <a:lstStyle/>
          <a:p>
            <a:r>
              <a:rPr lang="en-US" dirty="0"/>
              <a:t>IDDRR 2025 – Innovative Financing for DRR</a:t>
            </a:r>
          </a:p>
        </p:txBody>
      </p:sp>
      <p:sp>
        <p:nvSpPr>
          <p:cNvPr id="3" name="Content Placeholder 2">
            <a:extLst>
              <a:ext uri="{FF2B5EF4-FFF2-40B4-BE49-F238E27FC236}">
                <a16:creationId xmlns:a16="http://schemas.microsoft.com/office/drawing/2014/main" id="{730FA8DA-4FCE-F4BD-B106-EA87C66F5A07}"/>
              </a:ext>
            </a:extLst>
          </p:cNvPr>
          <p:cNvSpPr>
            <a:spLocks noGrp="1"/>
          </p:cNvSpPr>
          <p:nvPr>
            <p:ph idx="1"/>
          </p:nvPr>
        </p:nvSpPr>
        <p:spPr>
          <a:xfrm>
            <a:off x="595992" y="1260618"/>
            <a:ext cx="9854294" cy="1703866"/>
          </a:xfrm>
        </p:spPr>
        <p:txBody>
          <a:bodyPr/>
          <a:lstStyle/>
          <a:p>
            <a:pPr marL="0" indent="0">
              <a:buNone/>
            </a:pPr>
            <a:r>
              <a:rPr lang="en-US" b="1" dirty="0"/>
              <a:t>Why Innovative Financing for DRR?</a:t>
            </a:r>
          </a:p>
          <a:p>
            <a:pPr marL="0" indent="0">
              <a:buNone/>
            </a:pPr>
            <a:endParaRPr lang="en-US" b="0" i="0" dirty="0">
              <a:solidFill>
                <a:srgbClr val="004F91"/>
              </a:solidFill>
              <a:effectLst/>
              <a:latin typeface="Roboto" pitchFamily="2" charset="0"/>
            </a:endParaRPr>
          </a:p>
          <a:p>
            <a:pPr marL="0" indent="0">
              <a:buNone/>
            </a:pPr>
            <a:r>
              <a:rPr lang="en-US" b="0" i="0" dirty="0">
                <a:solidFill>
                  <a:srgbClr val="004F91"/>
                </a:solidFill>
                <a:effectLst/>
                <a:latin typeface="Roboto" pitchFamily="2" charset="0"/>
              </a:rPr>
              <a:t>Current actions are not commensurate with the scale of the DRR challenge – the rapid accumulation of disaster risk that is systemic, interconnected and cascading.</a:t>
            </a:r>
            <a:endParaRPr lang="en-US" dirty="0">
              <a:solidFill>
                <a:srgbClr val="004F91"/>
              </a:solidFill>
            </a:endParaRPr>
          </a:p>
          <a:p>
            <a:pPr marL="0" indent="0">
              <a:buNone/>
            </a:pPr>
            <a:r>
              <a:rPr lang="en-US" b="0" i="0" dirty="0">
                <a:solidFill>
                  <a:srgbClr val="004F91"/>
                </a:solidFill>
                <a:effectLst/>
                <a:latin typeface="Roboto" pitchFamily="2" charset="0"/>
              </a:rPr>
              <a:t>For every $100 spent on total development aid between 2010-2018, as little as 47 cents were allocated for disaster risk reduction.</a:t>
            </a:r>
          </a:p>
          <a:p>
            <a:pPr marL="0" indent="0">
              <a:buNone/>
            </a:pPr>
            <a:endParaRPr lang="en-US" b="0" i="0" dirty="0">
              <a:solidFill>
                <a:srgbClr val="004F91"/>
              </a:solidFill>
              <a:effectLst/>
              <a:latin typeface="Roboto" pitchFamily="2" charset="0"/>
            </a:endParaRPr>
          </a:p>
          <a:p>
            <a:pPr marL="0" indent="0">
              <a:buNone/>
            </a:pPr>
            <a:endParaRPr lang="en-US" dirty="0">
              <a:solidFill>
                <a:srgbClr val="004F91"/>
              </a:solidFill>
            </a:endParaRPr>
          </a:p>
          <a:p>
            <a:pPr marL="0" indent="0">
              <a:buNone/>
            </a:pPr>
            <a:endParaRPr lang="en-US" dirty="0">
              <a:solidFill>
                <a:srgbClr val="004F91"/>
              </a:solidFill>
            </a:endParaRPr>
          </a:p>
          <a:p>
            <a:pPr marL="0" indent="0">
              <a:buNone/>
            </a:pPr>
            <a:endParaRPr lang="en-US" b="0" i="0" dirty="0">
              <a:solidFill>
                <a:srgbClr val="004F91"/>
              </a:solidFill>
              <a:effectLst/>
              <a:latin typeface="Roboto" pitchFamily="2" charset="0"/>
            </a:endParaRPr>
          </a:p>
          <a:p>
            <a:pPr marL="0" indent="0">
              <a:buNone/>
            </a:pPr>
            <a:endParaRPr lang="en-US" dirty="0">
              <a:solidFill>
                <a:srgbClr val="004F91"/>
              </a:solidFill>
            </a:endParaRPr>
          </a:p>
          <a:p>
            <a:pPr marL="0" indent="0">
              <a:buNone/>
            </a:pPr>
            <a:endParaRPr lang="en-US" dirty="0"/>
          </a:p>
        </p:txBody>
      </p:sp>
      <p:pic>
        <p:nvPicPr>
          <p:cNvPr id="5" name="Picture 4" descr="A pie chart with numbers and a graph&#10;&#10;Description automatically generated">
            <a:extLst>
              <a:ext uri="{FF2B5EF4-FFF2-40B4-BE49-F238E27FC236}">
                <a16:creationId xmlns:a16="http://schemas.microsoft.com/office/drawing/2014/main" id="{3D8EC07F-D40A-4B2F-DA5C-EF123233F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56" y="3780631"/>
            <a:ext cx="3886201" cy="3299605"/>
          </a:xfrm>
          <a:prstGeom prst="rect">
            <a:avLst/>
          </a:prstGeom>
        </p:spPr>
      </p:pic>
    </p:spTree>
    <p:extLst>
      <p:ext uri="{BB962C8B-B14F-4D97-AF65-F5344CB8AC3E}">
        <p14:creationId xmlns:p14="http://schemas.microsoft.com/office/powerpoint/2010/main" val="127005186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A752-62EB-3FC8-54C9-F4DE579C5AF1}"/>
              </a:ext>
            </a:extLst>
          </p:cNvPr>
          <p:cNvSpPr>
            <a:spLocks noGrp="1"/>
          </p:cNvSpPr>
          <p:nvPr>
            <p:ph type="title"/>
          </p:nvPr>
        </p:nvSpPr>
        <p:spPr/>
        <p:txBody>
          <a:bodyPr/>
          <a:lstStyle/>
          <a:p>
            <a:r>
              <a:rPr lang="en-US" dirty="0"/>
              <a:t>IDDRR 2025 – Innovative Financing for DRR</a:t>
            </a:r>
          </a:p>
        </p:txBody>
      </p:sp>
      <p:sp>
        <p:nvSpPr>
          <p:cNvPr id="3" name="Content Placeholder 2">
            <a:extLst>
              <a:ext uri="{FF2B5EF4-FFF2-40B4-BE49-F238E27FC236}">
                <a16:creationId xmlns:a16="http://schemas.microsoft.com/office/drawing/2014/main" id="{50B70EBF-1543-0A7D-54B5-014751BBF1A0}"/>
              </a:ext>
            </a:extLst>
          </p:cNvPr>
          <p:cNvSpPr>
            <a:spLocks noGrp="1"/>
          </p:cNvSpPr>
          <p:nvPr>
            <p:ph idx="1"/>
          </p:nvPr>
        </p:nvSpPr>
        <p:spPr>
          <a:xfrm>
            <a:off x="534988" y="1476375"/>
            <a:ext cx="4811711" cy="5544610"/>
          </a:xfrm>
        </p:spPr>
        <p:txBody>
          <a:bodyPr/>
          <a:lstStyle/>
          <a:p>
            <a:pPr marL="0" indent="0" algn="l">
              <a:buNone/>
            </a:pPr>
            <a:r>
              <a:rPr lang="en-US" b="1" i="0" dirty="0">
                <a:solidFill>
                  <a:srgbClr val="004F91"/>
                </a:solidFill>
                <a:effectLst/>
                <a:latin typeface="Roboto" pitchFamily="2" charset="0"/>
              </a:rPr>
              <a:t>How can Innovative Financing help to prevention mitigates loss?</a:t>
            </a:r>
          </a:p>
          <a:p>
            <a:pPr marL="0" indent="0" algn="l">
              <a:buNone/>
            </a:pPr>
            <a:endParaRPr lang="en-US" b="1" i="0" dirty="0">
              <a:solidFill>
                <a:srgbClr val="004F91"/>
              </a:solidFill>
              <a:effectLst/>
              <a:latin typeface="Roboto" pitchFamily="2" charset="0"/>
            </a:endParaRPr>
          </a:p>
          <a:p>
            <a:r>
              <a:rPr lang="en-US" sz="1600" b="0" i="0" dirty="0">
                <a:solidFill>
                  <a:srgbClr val="004F91"/>
                </a:solidFill>
                <a:effectLst/>
                <a:latin typeface="Roboto" pitchFamily="2" charset="0"/>
              </a:rPr>
              <a:t>Global investments of €1.6 trillion in appropriate disaster risk reduction strategies could avoid losses of €6.4 trillion.</a:t>
            </a:r>
          </a:p>
          <a:p>
            <a:pPr marL="0" indent="0">
              <a:buNone/>
            </a:pPr>
            <a:endParaRPr lang="en-US" sz="1600" b="0" i="0" dirty="0">
              <a:solidFill>
                <a:srgbClr val="004F91"/>
              </a:solidFill>
              <a:effectLst/>
              <a:latin typeface="Roboto" pitchFamily="2" charset="0"/>
            </a:endParaRPr>
          </a:p>
          <a:p>
            <a:r>
              <a:rPr lang="en-US" sz="1600" b="0" i="0" dirty="0">
                <a:effectLst/>
                <a:latin typeface="Roboto" pitchFamily="2" charset="0"/>
              </a:rPr>
              <a:t>In low- and middle-income countries, investing in more </a:t>
            </a:r>
            <a:r>
              <a:rPr lang="en-US" sz="1600" b="0" i="0" u="none" strike="noStrike" dirty="0">
                <a:effectLst/>
                <a:latin typeface="Roboto" pitchFamily="2" charset="0"/>
                <a:hlinkClick r:id="rId2">
                  <a:extLst>
                    <a:ext uri="{A12FA001-AC4F-418D-AE19-62706E023703}">
                      <ahyp:hlinkClr xmlns:ahyp="http://schemas.microsoft.com/office/drawing/2018/hyperlinkcolor" val="tx"/>
                    </a:ext>
                  </a:extLst>
                </a:hlinkClick>
              </a:rPr>
              <a:t>resilient infrastructure</a:t>
            </a:r>
            <a:r>
              <a:rPr lang="en-US" sz="1600" b="0" i="0" dirty="0">
                <a:effectLst/>
                <a:latin typeface="Roboto" pitchFamily="2" charset="0"/>
              </a:rPr>
              <a:t> yields US $4 in benefit for each $1 invested.</a:t>
            </a:r>
          </a:p>
          <a:p>
            <a:endParaRPr lang="en-US" sz="1600" dirty="0"/>
          </a:p>
          <a:p>
            <a:r>
              <a:rPr lang="en-US" sz="1600" b="0" i="0" dirty="0">
                <a:effectLst/>
                <a:latin typeface="Roboto" pitchFamily="2" charset="0"/>
              </a:rPr>
              <a:t>Just 24 hours warning of a coming storm or heat wave </a:t>
            </a:r>
            <a:r>
              <a:rPr lang="en-US" sz="1600" b="0" i="0" u="none" strike="noStrike" dirty="0">
                <a:effectLst/>
                <a:latin typeface="Roboto" pitchFamily="2" charset="0"/>
                <a:hlinkClick r:id="rId3">
                  <a:extLst>
                    <a:ext uri="{A12FA001-AC4F-418D-AE19-62706E023703}">
                      <ahyp:hlinkClr xmlns:ahyp="http://schemas.microsoft.com/office/drawing/2018/hyperlinkcolor" val="tx"/>
                    </a:ext>
                  </a:extLst>
                </a:hlinkClick>
              </a:rPr>
              <a:t>can cut the ensuing damage by 30 percent</a:t>
            </a:r>
            <a:r>
              <a:rPr lang="en-US" sz="1600" b="0" i="0" dirty="0">
                <a:effectLst/>
                <a:latin typeface="Roboto" pitchFamily="2" charset="0"/>
              </a:rPr>
              <a:t>. Spending US $800 million on such systems in developing countries would avoid losses of $3–16 billion per year.</a:t>
            </a:r>
          </a:p>
          <a:p>
            <a:endParaRPr lang="en-US" dirty="0"/>
          </a:p>
        </p:txBody>
      </p:sp>
      <p:pic>
        <p:nvPicPr>
          <p:cNvPr id="5" name="Picture 4" descr="A close up of a sign&#10;&#10;Description automatically generated">
            <a:extLst>
              <a:ext uri="{FF2B5EF4-FFF2-40B4-BE49-F238E27FC236}">
                <a16:creationId xmlns:a16="http://schemas.microsoft.com/office/drawing/2014/main" id="{EEEAB40D-C2D6-E9D6-EE0E-2CADA2E1D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530" y="1900719"/>
            <a:ext cx="4474394" cy="4130211"/>
          </a:xfrm>
          <a:prstGeom prst="rect">
            <a:avLst/>
          </a:prstGeom>
        </p:spPr>
      </p:pic>
    </p:spTree>
    <p:extLst>
      <p:ext uri="{BB962C8B-B14F-4D97-AF65-F5344CB8AC3E}">
        <p14:creationId xmlns:p14="http://schemas.microsoft.com/office/powerpoint/2010/main" val="252386881"/>
      </p:ext>
    </p:extLst>
  </p:cSld>
  <p:clrMapOvr>
    <a:masterClrMapping/>
  </p:clrMapOvr>
  <p:transition spd="slow">
    <p:push/>
  </p:transition>
</p:sld>
</file>

<file path=ppt/theme/theme1.xml><?xml version="1.0" encoding="utf-8"?>
<a:theme xmlns:a="http://schemas.openxmlformats.org/drawingml/2006/main" name="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205FAFC-2F2F-1646-98AB-4958DC15FB8F}" vid="{95D59976-84C3-894A-81CD-A690B5BAB395}"/>
    </a:ext>
  </a:extLst>
</a:theme>
</file>

<file path=ppt/theme/theme2.xml><?xml version="1.0" encoding="utf-8"?>
<a:theme xmlns:a="http://schemas.openxmlformats.org/drawingml/2006/main" name="1_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4" id="{57F31E45-4116-418F-A59F-C525CC0ED7BC}" vid="{44BDC6FD-3272-4C6F-8C04-B7BC4459B22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0D989ED6594744BCF7343A8748FBF1" ma:contentTypeVersion="29" ma:contentTypeDescription="Create a new document." ma:contentTypeScope="" ma:versionID="c3f8e5460b112c5f99e98326d6102cf0">
  <xsd:schema xmlns:xsd="http://www.w3.org/2001/XMLSchema" xmlns:xs="http://www.w3.org/2001/XMLSchema" xmlns:p="http://schemas.microsoft.com/office/2006/metadata/properties" xmlns:ns2="2f2d1a67-8172-476a-a3bc-2d991ce2e713" xmlns:ns3="http://schemas.microsoft.com/sharepoint/v3/fields" xmlns:ns4="985ec44e-1bab-4c0b-9df0-6ba128686fc9" xmlns:ns5="f46a8b59-50fe-46a4-a01d-08f14754e411" targetNamespace="http://schemas.microsoft.com/office/2006/metadata/properties" ma:root="true" ma:fieldsID="2d9b1fbf8bc516cd8bc911f731946533" ns2:_="" ns3:_="" ns4:_="" ns5:_="">
    <xsd:import namespace="2f2d1a67-8172-476a-a3bc-2d991ce2e713"/>
    <xsd:import namespace="http://schemas.microsoft.com/sharepoint/v3/fields"/>
    <xsd:import namespace="985ec44e-1bab-4c0b-9df0-6ba128686fc9"/>
    <xsd:import namespace="f46a8b59-50fe-46a4-a01d-08f14754e4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ImageCreateDate" minOccurs="0"/>
                <xsd:element ref="ns3:wic_System_Copyright" minOccurs="0"/>
                <xsd:element ref="ns3:_DCDateCreated" minOccurs="0"/>
                <xsd:element ref="ns3:_DCDateModified" minOccurs="0"/>
                <xsd:element ref="ns4:UN_x0020_Official_x0020_Language" minOccurs="0"/>
                <xsd:element ref="ns3:_Publisher" minOccurs="0"/>
                <xsd:element ref="ns3:_Source" minOccurs="0"/>
                <xsd:element ref="ns5:SharedWithUsers" minOccurs="0"/>
                <xsd:element ref="ns5: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Item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d1a67-8172-476a-a3bc-2d991ce2e7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LengthInSeconds" ma:index="30" nillable="true" ma:displayName="Length (seconds)"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Itemnumber" ma:index="36" nillable="true" ma:displayName="Item number" ma:description="how mnay" ma:format="Dropdown" ma:internalName="Item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CreateDate" ma:index="17" nillable="true" ma:displayName="Date Picture Taken" ma:format="DateTime" ma:hidden="true" ma:internalName="ImageCreateDate">
      <xsd:simpleType>
        <xsd:restriction base="dms:DateTime"/>
      </xsd:simpleType>
    </xsd:element>
    <xsd:element name="wic_System_Copyright" ma:index="18" nillable="true" ma:displayName="Copyright" ma:internalName="wic_System_Copyright">
      <xsd:simpleType>
        <xsd:restriction base="dms:Text"/>
      </xsd:simpleType>
    </xsd:element>
    <xsd:element name="_DCDateCreated" ma:index="21" nillable="true" ma:displayName="Date Created" ma:description="The date on which this resource was created" ma:format="DateTime" ma:internalName="_DCDateCreated">
      <xsd:simpleType>
        <xsd:restriction base="dms:DateTime"/>
      </xsd:simpleType>
    </xsd:element>
    <xsd:element name="_DCDateModified" ma:index="22" nillable="true" ma:displayName="Date Modified" ma:description="The date on which this resource was last modified" ma:format="DateTime" ma:internalName="_DCDateModified">
      <xsd:simpleType>
        <xsd:restriction base="dms:DateTime"/>
      </xsd:simpleType>
    </xsd:element>
    <xsd:element name="_Publisher" ma:index="24" nillable="true" ma:displayName="Publisher" ma:description="The person, organization or service that published this resource" ma:internalName="_Publisher">
      <xsd:simpleType>
        <xsd:restriction base="dms:Text"/>
      </xsd:simpleType>
    </xsd:element>
    <xsd:element name="_Source" ma:index="25" nillable="true" ma:displayName="Source" ma:description="References to resources from which this resource was derived"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UN_x0020_Official_x0020_Language" ma:index="23" nillable="true" ma:displayName="Language (UN's Official)" ma:format="Dropdown" ma:internalName="UN_x0020_Official_x0020_Language">
      <xsd:simpleType>
        <xsd:restriction base="dms:Choice"/>
      </xsd:simpleType>
    </xsd:element>
    <xsd:element name="TaxCatchAll" ma:index="33" nillable="true" ma:displayName="Taxonomy Catch All Column" ma:hidden="true" ma:list="{8a4059e2-0739-419e-b6fd-7ceec830e43e}" ma:internalName="TaxCatchAll" ma:showField="CatchAllData" ma:web="f46a8b59-50fe-46a4-a01d-08f14754e4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a8b59-50fe-46a4-a01d-08f14754e41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9"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6" ma:displayName="Subject"/>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ImageCreateDate xmlns="http://schemas.microsoft.com/sharepoint/v3/fields" xsi:nil="true"/>
    <_DCDateModified xmlns="http://schemas.microsoft.com/sharepoint/v3/fields" xsi:nil="true"/>
    <_Publisher xmlns="http://schemas.microsoft.com/sharepoint/v3/fields" xsi:nil="true"/>
    <lcf76f155ced4ddcb4097134ff3c332f xmlns="2f2d1a67-8172-476a-a3bc-2d991ce2e713">
      <Terms xmlns="http://schemas.microsoft.com/office/infopath/2007/PartnerControls"/>
    </lcf76f155ced4ddcb4097134ff3c332f>
    <TaxCatchAll xmlns="985ec44e-1bab-4c0b-9df0-6ba128686fc9" xsi:nil="true"/>
    <wic_System_Copyright xmlns="http://schemas.microsoft.com/sharepoint/v3/fields" xsi:nil="true"/>
    <_DCDateCreated xmlns="http://schemas.microsoft.com/sharepoint/v3/fields" xsi:nil="true"/>
    <UN_x0020_Official_x0020_Language xmlns="985ec44e-1bab-4c0b-9df0-6ba128686fc9" xsi:nil="true"/>
    <Itemnumber xmlns="2f2d1a67-8172-476a-a3bc-2d991ce2e713" xsi:nil="true"/>
  </documentManagement>
</p:properties>
</file>

<file path=customXml/itemProps1.xml><?xml version="1.0" encoding="utf-8"?>
<ds:datastoreItem xmlns:ds="http://schemas.openxmlformats.org/officeDocument/2006/customXml" ds:itemID="{A37AED21-C063-4506-AA6D-0EB92B801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d1a67-8172-476a-a3bc-2d991ce2e713"/>
    <ds:schemaRef ds:uri="http://schemas.microsoft.com/sharepoint/v3/fields"/>
    <ds:schemaRef ds:uri="985ec44e-1bab-4c0b-9df0-6ba128686fc9"/>
    <ds:schemaRef ds:uri="f46a8b59-50fe-46a4-a01d-08f14754e4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413C80-5ED7-4853-988B-2EDC6C292A2D}">
  <ds:schemaRefs>
    <ds:schemaRef ds:uri="http://schemas.microsoft.com/sharepoint/v3/contenttype/forms"/>
  </ds:schemaRefs>
</ds:datastoreItem>
</file>

<file path=customXml/itemProps3.xml><?xml version="1.0" encoding="utf-8"?>
<ds:datastoreItem xmlns:ds="http://schemas.openxmlformats.org/officeDocument/2006/customXml" ds:itemID="{A45394B7-F7AB-40C3-B2AE-1FECFD20D0A6}">
  <ds:schemaRefs>
    <ds:schemaRef ds:uri="2f2d1a67-8172-476a-a3bc-2d991ce2e713"/>
    <ds:schemaRef ds:uri="985ec44e-1bab-4c0b-9df0-6ba128686fc9"/>
    <ds:schemaRef ds:uri="f46a8b59-50fe-46a4-a01d-08f14754e4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4739</TotalTime>
  <Words>1168</Words>
  <Application>Microsoft Office PowerPoint</Application>
  <PresentationFormat>Custom</PresentationFormat>
  <Paragraphs>99</Paragraphs>
  <Slides>12</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DengXian</vt:lpstr>
      <vt:lpstr>Helvetica Neue</vt:lpstr>
      <vt:lpstr>ＭＳ Ｐゴシック</vt:lpstr>
      <vt:lpstr>Arial</vt:lpstr>
      <vt:lpstr>Calibri</vt:lpstr>
      <vt:lpstr>Roboto</vt:lpstr>
      <vt:lpstr>Roboto Black</vt:lpstr>
      <vt:lpstr>Roboto Slab</vt:lpstr>
      <vt:lpstr>Roboto Thin</vt:lpstr>
      <vt:lpstr>Wingdings</vt:lpstr>
      <vt:lpstr>UNISDR</vt:lpstr>
      <vt:lpstr>1_UNISDR</vt:lpstr>
      <vt:lpstr>PowerPoint Presentation</vt:lpstr>
      <vt:lpstr>2024 World Tsunami Awareness Day</vt:lpstr>
      <vt:lpstr>World Tsunami Awareness Day Overview</vt:lpstr>
      <vt:lpstr>Thank you for the great collaboration!</vt:lpstr>
      <vt:lpstr>World Tsunami Awareness Day 2024  20th anniversary of Indian Ocean</vt:lpstr>
      <vt:lpstr>Activation! </vt:lpstr>
      <vt:lpstr>UNDRR 2025</vt:lpstr>
      <vt:lpstr>IDDRR 2025 – Innovative Financing for DRR</vt:lpstr>
      <vt:lpstr>IDDRR 2025 – Innovative Financing for DRR</vt:lpstr>
      <vt:lpstr>IDDRR 2025 – Innovative Financing for DRR </vt:lpstr>
      <vt:lpstr>2025 Partnership Proposals with UNESCO IOC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Rosalind Cook</dc:creator>
  <cp:lastModifiedBy>Regina Khanbekova</cp:lastModifiedBy>
  <cp:revision>21</cp:revision>
  <dcterms:created xsi:type="dcterms:W3CDTF">2020-09-28T16:47:13Z</dcterms:created>
  <dcterms:modified xsi:type="dcterms:W3CDTF">2025-02-21T17:29:36Z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0x010100710D989ED6594744BCF7343A8748FBF1</vt:lpwstr>
  </property>
  <property fmtid="{D5CDD505-2E9C-101B-9397-08002B2CF9AE}" pid="3" name="MediaServiceImageTags">
    <vt:lpwstr/>
  </property>
</Properties>
</file>