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36"/>
  </p:notesMasterIdLst>
  <p:handoutMasterIdLst>
    <p:handoutMasterId r:id="rId37"/>
  </p:handoutMasterIdLst>
  <p:sldIdLst>
    <p:sldId id="256" r:id="rId17"/>
    <p:sldId id="413" r:id="rId18"/>
    <p:sldId id="414" r:id="rId19"/>
    <p:sldId id="415" r:id="rId20"/>
    <p:sldId id="417" r:id="rId21"/>
    <p:sldId id="408" r:id="rId22"/>
    <p:sldId id="409" r:id="rId23"/>
    <p:sldId id="410" r:id="rId24"/>
    <p:sldId id="411" r:id="rId25"/>
    <p:sldId id="424" r:id="rId26"/>
    <p:sldId id="428" r:id="rId27"/>
    <p:sldId id="429" r:id="rId28"/>
    <p:sldId id="412" r:id="rId29"/>
    <p:sldId id="419" r:id="rId30"/>
    <p:sldId id="427" r:id="rId31"/>
    <p:sldId id="423" r:id="rId32"/>
    <p:sldId id="425" r:id="rId33"/>
    <p:sldId id="426" r:id="rId34"/>
    <p:sldId id="307" r:id="rId35"/>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422" autoAdjust="0"/>
  </p:normalViewPr>
  <p:slideViewPr>
    <p:cSldViewPr snapToGrid="0" showGuides="1">
      <p:cViewPr varScale="1">
        <p:scale>
          <a:sx n="109" d="100"/>
          <a:sy n="109" d="100"/>
        </p:scale>
        <p:origin x="216" y="440"/>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2CF83-8114-42C0-A0C3-8191AEC04627}"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kumimoji="1" lang="ja-JP" altLang="en-US"/>
        </a:p>
      </dgm:t>
    </dgm:pt>
    <dgm:pt modelId="{A52E5FE9-C355-4A8F-AC58-DD8183DE3074}">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 CL No.3027 dated on 5 February </a:t>
          </a:r>
          <a:endParaRPr kumimoji="1" lang="ja-JP" altLang="en-US" dirty="0">
            <a:solidFill>
              <a:schemeClr val="tx1"/>
            </a:solidFill>
            <a:latin typeface="Arial" panose="020B0604020202020204" pitchFamily="34" charset="0"/>
            <a:cs typeface="Arial" panose="020B0604020202020204" pitchFamily="34" charset="0"/>
          </a:endParaRPr>
        </a:p>
      </dgm:t>
    </dgm:pt>
    <dgm:pt modelId="{38F4BACF-C42F-4250-95C7-919CB90F3DDF}" type="parTrans" cxnId="{B99E6B0B-095A-4DB0-AB05-C81E89B81B36}">
      <dgm:prSet/>
      <dgm:spPr/>
      <dgm:t>
        <a:bodyPr/>
        <a:lstStyle/>
        <a:p>
          <a:endParaRPr kumimoji="1" lang="ja-JP" altLang="en-US"/>
        </a:p>
      </dgm:t>
    </dgm:pt>
    <dgm:pt modelId="{0A884F50-C5BA-415C-96B7-E3C471647E2B}" type="sibTrans" cxnId="{B99E6B0B-095A-4DB0-AB05-C81E89B81B36}">
      <dgm:prSet/>
      <dgm:spPr/>
      <dgm:t>
        <a:bodyPr/>
        <a:lstStyle/>
        <a:p>
          <a:endParaRPr kumimoji="1" lang="ja-JP" altLang="en-US"/>
        </a:p>
      </dgm:t>
    </dgm:pt>
    <dgm:pt modelId="{A33FB913-2D3F-4841-8806-77DE8C94EFAC}">
      <dgm:prSet phldrT="[テキスト]"/>
      <dgm:spPr/>
      <dgm:t>
        <a:bodyPr/>
        <a:lstStyle/>
        <a:p>
          <a:r>
            <a:rPr kumimoji="1" lang="en-US" altLang="ja-JP" b="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b="0" dirty="0">
            <a:solidFill>
              <a:schemeClr val="tx1"/>
            </a:solidFill>
            <a:latin typeface="Arial" panose="020B0604020202020204" pitchFamily="34" charset="0"/>
            <a:cs typeface="Arial" panose="020B0604020202020204" pitchFamily="34" charset="0"/>
          </a:endParaRPr>
        </a:p>
      </dgm:t>
    </dgm:pt>
    <dgm:pt modelId="{3F59ED50-3FD3-4BF4-99E1-75804489E4E5}" type="parTrans" cxnId="{0AA437E2-5FE8-4094-BBB8-FAB13389C0D0}">
      <dgm:prSet/>
      <dgm:spPr/>
      <dgm:t>
        <a:bodyPr/>
        <a:lstStyle/>
        <a:p>
          <a:endParaRPr kumimoji="1" lang="ja-JP" altLang="en-US"/>
        </a:p>
      </dgm:t>
    </dgm:pt>
    <dgm:pt modelId="{B6833261-5DF4-4EEE-B94A-06CA60CC1267}" type="sibTrans" cxnId="{0AA437E2-5FE8-4094-BBB8-FAB13389C0D0}">
      <dgm:prSet/>
      <dgm:spPr/>
      <dgm:t>
        <a:bodyPr/>
        <a:lstStyle/>
        <a:p>
          <a:endParaRPr kumimoji="1" lang="ja-JP" altLang="en-US"/>
        </a:p>
      </dgm:t>
    </dgm:pt>
    <dgm:pt modelId="{6AFD5227-B716-47C0-9564-A92F8170A8B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ICG/PTWS XXXI</a:t>
          </a:r>
        </a:p>
        <a:p>
          <a:r>
            <a:rPr kumimoji="1" lang="en-US" altLang="ja-JP" dirty="0">
              <a:solidFill>
                <a:schemeClr val="tx1"/>
              </a:solidFill>
              <a:latin typeface="Arial" panose="020B0604020202020204" pitchFamily="34" charset="0"/>
              <a:cs typeface="Arial" panose="020B0604020202020204" pitchFamily="34" charset="0"/>
            </a:rPr>
            <a:t>in April in Beijing</a:t>
          </a:r>
          <a:endParaRPr kumimoji="1" lang="ja-JP" altLang="en-US" dirty="0">
            <a:solidFill>
              <a:schemeClr val="tx1"/>
            </a:solidFill>
            <a:latin typeface="Arial" panose="020B0604020202020204" pitchFamily="34" charset="0"/>
            <a:cs typeface="Arial" panose="020B0604020202020204" pitchFamily="34" charset="0"/>
          </a:endParaRPr>
        </a:p>
      </dgm:t>
    </dgm:pt>
    <dgm:pt modelId="{1A6B210D-9BD0-4FF4-82ED-6603635A21DF}" type="parTrans" cxnId="{7F205BBD-89A2-4F31-86F2-DE7A2D7E99B0}">
      <dgm:prSet/>
      <dgm:spPr/>
      <dgm:t>
        <a:bodyPr/>
        <a:lstStyle/>
        <a:p>
          <a:endParaRPr kumimoji="1" lang="ja-JP" altLang="en-US"/>
        </a:p>
      </dgm:t>
    </dgm:pt>
    <dgm:pt modelId="{50132DEE-3B4D-455C-AAA1-655C1316B86A}" type="sibTrans" cxnId="{7F205BBD-89A2-4F31-86F2-DE7A2D7E99B0}">
      <dgm:prSet/>
      <dgm:spPr/>
      <dgm:t>
        <a:bodyPr/>
        <a:lstStyle/>
        <a:p>
          <a:endParaRPr kumimoji="1" lang="ja-JP" altLang="en-US"/>
        </a:p>
      </dgm:t>
    </dgm:pt>
    <dgm:pt modelId="{344F3F41-A2B8-4036-9D67-4219CB3E895A}">
      <dgm:prSet phldrT="[テキスト]"/>
      <dgm:spPr/>
      <dgm:t>
        <a:bodyPr/>
        <a:lstStyle/>
        <a:p>
          <a:r>
            <a:rPr kumimoji="1" lang="en-US" altLang="en-US" dirty="0">
              <a:solidFill>
                <a:schemeClr val="tx1"/>
              </a:solidFill>
              <a:latin typeface="Arial" panose="020B0604020202020204" pitchFamily="34" charset="0"/>
              <a:cs typeface="Arial" panose="020B0604020202020204" pitchFamily="34" charset="0"/>
            </a:rPr>
            <a:t>Validation Workshop in May in Manila</a:t>
          </a:r>
          <a:endParaRPr kumimoji="1" lang="ja-JP" altLang="en-US" dirty="0">
            <a:solidFill>
              <a:schemeClr val="tx1"/>
            </a:solidFill>
            <a:latin typeface="Arial" panose="020B0604020202020204" pitchFamily="34" charset="0"/>
            <a:cs typeface="Arial" panose="020B0604020202020204" pitchFamily="34" charset="0"/>
          </a:endParaRPr>
        </a:p>
      </dgm:t>
    </dgm:pt>
    <dgm:pt modelId="{FAAFF245-0930-4DC7-AEF9-F23BC29F53FC}" type="parTrans" cxnId="{B4DCD48D-F67C-4C3D-968F-3FFE73D5A121}">
      <dgm:prSet/>
      <dgm:spPr/>
      <dgm:t>
        <a:bodyPr/>
        <a:lstStyle/>
        <a:p>
          <a:endParaRPr kumimoji="1" lang="ja-JP" altLang="en-US"/>
        </a:p>
      </dgm:t>
    </dgm:pt>
    <dgm:pt modelId="{B064995E-6364-42A2-8425-4B7AD609A49F}" type="sibTrans" cxnId="{B4DCD48D-F67C-4C3D-968F-3FFE73D5A121}">
      <dgm:prSet/>
      <dgm:spPr/>
      <dgm:t>
        <a:bodyPr/>
        <a:lstStyle/>
        <a:p>
          <a:endParaRPr kumimoji="1" lang="ja-JP" altLang="en-US"/>
        </a:p>
      </dgm:t>
    </dgm:pt>
    <dgm:pt modelId="{F523EDB2-9D50-4855-9D60-59AE44E2269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IOC/UNESCO 32</a:t>
          </a:r>
          <a:r>
            <a:rPr kumimoji="1" lang="en-US" altLang="ja-JP" baseline="30000" dirty="0">
              <a:solidFill>
                <a:schemeClr val="tx1"/>
              </a:solidFill>
              <a:latin typeface="Arial" panose="020B0604020202020204" pitchFamily="34" charset="0"/>
              <a:cs typeface="Arial" panose="020B0604020202020204" pitchFamily="34" charset="0"/>
            </a:rPr>
            <a:t>nd</a:t>
          </a:r>
          <a:r>
            <a:rPr kumimoji="1" lang="en-US" altLang="ja-JP" dirty="0">
              <a:solidFill>
                <a:schemeClr val="tx1"/>
              </a:solidFill>
              <a:latin typeface="Arial" panose="020B0604020202020204" pitchFamily="34" charset="0"/>
              <a:cs typeface="Arial" panose="020B0604020202020204" pitchFamily="34" charset="0"/>
            </a:rPr>
            <a:t> Assembly in June</a:t>
          </a:r>
          <a:endParaRPr kumimoji="1" lang="ja-JP" altLang="en-US" dirty="0">
            <a:solidFill>
              <a:schemeClr val="tx1"/>
            </a:solidFill>
            <a:latin typeface="Arial" panose="020B0604020202020204" pitchFamily="34" charset="0"/>
            <a:cs typeface="Arial" panose="020B0604020202020204" pitchFamily="34" charset="0"/>
          </a:endParaRPr>
        </a:p>
      </dgm:t>
    </dgm:pt>
    <dgm:pt modelId="{11B1B544-457E-4F07-82A8-CD4D9DF5452E}" type="parTrans" cxnId="{7B8B5FAD-F584-42EF-B666-60AC2E5C3778}">
      <dgm:prSet/>
      <dgm:spPr/>
      <dgm:t>
        <a:bodyPr/>
        <a:lstStyle/>
        <a:p>
          <a:endParaRPr kumimoji="1" lang="ja-JP" altLang="en-US"/>
        </a:p>
      </dgm:t>
    </dgm:pt>
    <dgm:pt modelId="{FBC1A02E-E319-4CE6-B659-D842955837E1}" type="sibTrans" cxnId="{7B8B5FAD-F584-42EF-B666-60AC2E5C3778}">
      <dgm:prSet/>
      <dgm:spPr/>
      <dgm:t>
        <a:bodyPr/>
        <a:lstStyle/>
        <a:p>
          <a:endParaRPr kumimoji="1" lang="ja-JP" altLang="en-US"/>
        </a:p>
      </dgm:t>
    </dgm:pt>
    <dgm:pt modelId="{DB174006-EF2B-49D6-B4E0-6918C0103ADB}">
      <dgm:prSet phldrT="[テキスト]"/>
      <dgm:spPr/>
      <dgm:t>
        <a:bodyPr/>
        <a:lstStyle/>
        <a:p>
          <a:r>
            <a:rPr lang="en-US" altLang="ja-JP"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dirty="0">
            <a:solidFill>
              <a:schemeClr val="tx1"/>
            </a:solidFill>
            <a:latin typeface="Arial" panose="020B0604020202020204" pitchFamily="34" charset="0"/>
            <a:cs typeface="Arial" panose="020B0604020202020204" pitchFamily="34" charset="0"/>
          </a:endParaRPr>
        </a:p>
      </dgm:t>
    </dgm:pt>
    <dgm:pt modelId="{5AF27ED9-CED3-4AD4-B032-E109E3E0B955}" type="parTrans" cxnId="{7916DA95-727A-455C-994B-EF529A70B1B9}">
      <dgm:prSet/>
      <dgm:spPr/>
      <dgm:t>
        <a:bodyPr/>
        <a:lstStyle/>
        <a:p>
          <a:endParaRPr kumimoji="1" lang="ja-JP" altLang="en-US"/>
        </a:p>
      </dgm:t>
    </dgm:pt>
    <dgm:pt modelId="{91A8F537-9678-4F97-BF9D-8A514B819388}" type="sibTrans" cxnId="{7916DA95-727A-455C-994B-EF529A70B1B9}">
      <dgm:prSet/>
      <dgm:spPr/>
      <dgm:t>
        <a:bodyPr/>
        <a:lstStyle/>
        <a:p>
          <a:endParaRPr kumimoji="1" lang="ja-JP" altLang="en-US"/>
        </a:p>
      </dgm:t>
    </dgm:pt>
    <dgm:pt modelId="{A5F32A16-4515-494B-9200-2D85A25DAB4E}" type="pres">
      <dgm:prSet presAssocID="{F542CF83-8114-42C0-A0C3-8191AEC04627}" presName="Name0" presStyleCnt="0">
        <dgm:presLayoutVars>
          <dgm:dir/>
          <dgm:resizeHandles val="exact"/>
        </dgm:presLayoutVars>
      </dgm:prSet>
      <dgm:spPr/>
    </dgm:pt>
    <dgm:pt modelId="{85D684AB-0896-4E7A-BB3F-D2BD26AC9EF7}" type="pres">
      <dgm:prSet presAssocID="{A52E5FE9-C355-4A8F-AC58-DD8183DE3074}" presName="node" presStyleLbl="node1" presStyleIdx="0" presStyleCnt="6" custAng="0">
        <dgm:presLayoutVars>
          <dgm:bulletEnabled val="1"/>
        </dgm:presLayoutVars>
      </dgm:prSet>
      <dgm:spPr/>
    </dgm:pt>
    <dgm:pt modelId="{C50379F9-0ACA-470F-91C9-DE72F85D7F1E}" type="pres">
      <dgm:prSet presAssocID="{0A884F50-C5BA-415C-96B7-E3C471647E2B}" presName="sibTrans" presStyleLbl="sibTrans2D1" presStyleIdx="0" presStyleCnt="5"/>
      <dgm:spPr/>
    </dgm:pt>
    <dgm:pt modelId="{5AD63C55-13B6-4C40-A769-5583C805CB9A}" type="pres">
      <dgm:prSet presAssocID="{0A884F50-C5BA-415C-96B7-E3C471647E2B}" presName="connectorText" presStyleLbl="sibTrans2D1" presStyleIdx="0" presStyleCnt="5"/>
      <dgm:spPr/>
    </dgm:pt>
    <dgm:pt modelId="{C152F15F-780A-4334-A2B2-DF33E3E32BDD}" type="pres">
      <dgm:prSet presAssocID="{A33FB913-2D3F-4841-8806-77DE8C94EFAC}" presName="node" presStyleLbl="node1" presStyleIdx="1" presStyleCnt="6">
        <dgm:presLayoutVars>
          <dgm:bulletEnabled val="1"/>
        </dgm:presLayoutVars>
      </dgm:prSet>
      <dgm:spPr/>
    </dgm:pt>
    <dgm:pt modelId="{1B87C41A-6CBF-48C7-9C65-0E9913EFCFB0}" type="pres">
      <dgm:prSet presAssocID="{B6833261-5DF4-4EEE-B94A-06CA60CC1267}" presName="sibTrans" presStyleLbl="sibTrans2D1" presStyleIdx="1" presStyleCnt="5"/>
      <dgm:spPr/>
    </dgm:pt>
    <dgm:pt modelId="{DC2134E7-BABD-4EA2-9B3A-9ABED517C8AC}" type="pres">
      <dgm:prSet presAssocID="{B6833261-5DF4-4EEE-B94A-06CA60CC1267}" presName="connectorText" presStyleLbl="sibTrans2D1" presStyleIdx="1" presStyleCnt="5"/>
      <dgm:spPr/>
    </dgm:pt>
    <dgm:pt modelId="{859C3351-9312-43EA-9272-6141B85D875D}" type="pres">
      <dgm:prSet presAssocID="{6AFD5227-B716-47C0-9564-A92F8170A8B9}" presName="node" presStyleLbl="node1" presStyleIdx="2" presStyleCnt="6">
        <dgm:presLayoutVars>
          <dgm:bulletEnabled val="1"/>
        </dgm:presLayoutVars>
      </dgm:prSet>
      <dgm:spPr/>
    </dgm:pt>
    <dgm:pt modelId="{3653AB5F-5497-4B58-AB96-04E79F66D3C3}" type="pres">
      <dgm:prSet presAssocID="{50132DEE-3B4D-455C-AAA1-655C1316B86A}" presName="sibTrans" presStyleLbl="sibTrans2D1" presStyleIdx="2" presStyleCnt="5"/>
      <dgm:spPr/>
    </dgm:pt>
    <dgm:pt modelId="{AD586803-9A8A-4088-BB0E-F3D96A82B129}" type="pres">
      <dgm:prSet presAssocID="{50132DEE-3B4D-455C-AAA1-655C1316B86A}" presName="connectorText" presStyleLbl="sibTrans2D1" presStyleIdx="2" presStyleCnt="5"/>
      <dgm:spPr/>
    </dgm:pt>
    <dgm:pt modelId="{E946F0AD-1644-41CD-9E2F-DA4B162A3FA4}" type="pres">
      <dgm:prSet presAssocID="{344F3F41-A2B8-4036-9D67-4219CB3E895A}" presName="node" presStyleLbl="node1" presStyleIdx="3" presStyleCnt="6">
        <dgm:presLayoutVars>
          <dgm:bulletEnabled val="1"/>
        </dgm:presLayoutVars>
      </dgm:prSet>
      <dgm:spPr/>
    </dgm:pt>
    <dgm:pt modelId="{D9BFE9BF-0445-424C-B7B7-66B1330DE6FE}" type="pres">
      <dgm:prSet presAssocID="{B064995E-6364-42A2-8425-4B7AD609A49F}" presName="sibTrans" presStyleLbl="sibTrans2D1" presStyleIdx="3" presStyleCnt="5"/>
      <dgm:spPr/>
    </dgm:pt>
    <dgm:pt modelId="{090EBECF-31BA-49E6-91CD-1AD409D9DB78}" type="pres">
      <dgm:prSet presAssocID="{B064995E-6364-42A2-8425-4B7AD609A49F}" presName="connectorText" presStyleLbl="sibTrans2D1" presStyleIdx="3" presStyleCnt="5"/>
      <dgm:spPr/>
    </dgm:pt>
    <dgm:pt modelId="{21992F8E-9F37-4D6F-8326-24AC5758380E}" type="pres">
      <dgm:prSet presAssocID="{F523EDB2-9D50-4855-9D60-59AE44E22699}" presName="node" presStyleLbl="node1" presStyleIdx="4" presStyleCnt="6">
        <dgm:presLayoutVars>
          <dgm:bulletEnabled val="1"/>
        </dgm:presLayoutVars>
      </dgm:prSet>
      <dgm:spPr/>
    </dgm:pt>
    <dgm:pt modelId="{F7A02039-35C0-4EBA-A402-92E704B72FD4}" type="pres">
      <dgm:prSet presAssocID="{FBC1A02E-E319-4CE6-B659-D842955837E1}" presName="sibTrans" presStyleLbl="sibTrans2D1" presStyleIdx="4" presStyleCnt="5"/>
      <dgm:spPr/>
    </dgm:pt>
    <dgm:pt modelId="{234B5E87-37DF-46C8-906E-EFAA774360A5}" type="pres">
      <dgm:prSet presAssocID="{FBC1A02E-E319-4CE6-B659-D842955837E1}" presName="connectorText" presStyleLbl="sibTrans2D1" presStyleIdx="4" presStyleCnt="5"/>
      <dgm:spPr/>
    </dgm:pt>
    <dgm:pt modelId="{40E94EC8-EC25-44C5-93FE-3ED545633B59}" type="pres">
      <dgm:prSet presAssocID="{DB174006-EF2B-49D6-B4E0-6918C0103ADB}" presName="node" presStyleLbl="node1" presStyleIdx="5" presStyleCnt="6">
        <dgm:presLayoutVars>
          <dgm:bulletEnabled val="1"/>
        </dgm:presLayoutVars>
      </dgm:prSet>
      <dgm:spPr/>
    </dgm:pt>
  </dgm:ptLst>
  <dgm:cxnLst>
    <dgm:cxn modelId="{3FC86909-6532-497E-9A1F-F72693C573ED}" type="presOf" srcId="{B6833261-5DF4-4EEE-B94A-06CA60CC1267}" destId="{1B87C41A-6CBF-48C7-9C65-0E9913EFCFB0}" srcOrd="0" destOrd="0" presId="urn:microsoft.com/office/officeart/2005/8/layout/process1"/>
    <dgm:cxn modelId="{B99E6B0B-095A-4DB0-AB05-C81E89B81B36}" srcId="{F542CF83-8114-42C0-A0C3-8191AEC04627}" destId="{A52E5FE9-C355-4A8F-AC58-DD8183DE3074}" srcOrd="0" destOrd="0" parTransId="{38F4BACF-C42F-4250-95C7-919CB90F3DDF}" sibTransId="{0A884F50-C5BA-415C-96B7-E3C471647E2B}"/>
    <dgm:cxn modelId="{63B06114-8032-41CE-B436-BB6970A8624A}" type="presOf" srcId="{DB174006-EF2B-49D6-B4E0-6918C0103ADB}" destId="{40E94EC8-EC25-44C5-93FE-3ED545633B59}" srcOrd="0" destOrd="0" presId="urn:microsoft.com/office/officeart/2005/8/layout/process1"/>
    <dgm:cxn modelId="{5E24DC3F-9033-4717-B8BD-2B495F791539}" type="presOf" srcId="{A33FB913-2D3F-4841-8806-77DE8C94EFAC}" destId="{C152F15F-780A-4334-A2B2-DF33E3E32BDD}" srcOrd="0" destOrd="0" presId="urn:microsoft.com/office/officeart/2005/8/layout/process1"/>
    <dgm:cxn modelId="{91A74D43-5D38-4046-A83C-5F5EE7367640}" type="presOf" srcId="{F523EDB2-9D50-4855-9D60-59AE44E22699}" destId="{21992F8E-9F37-4D6F-8326-24AC5758380E}" srcOrd="0" destOrd="0" presId="urn:microsoft.com/office/officeart/2005/8/layout/process1"/>
    <dgm:cxn modelId="{3A555E55-4A16-4757-BDE0-D314885FD484}" type="presOf" srcId="{344F3F41-A2B8-4036-9D67-4219CB3E895A}" destId="{E946F0AD-1644-41CD-9E2F-DA4B162A3FA4}" srcOrd="0" destOrd="0" presId="urn:microsoft.com/office/officeart/2005/8/layout/process1"/>
    <dgm:cxn modelId="{60C1DF72-4F13-40B2-8FB6-7841BF9D0669}" type="presOf" srcId="{50132DEE-3B4D-455C-AAA1-655C1316B86A}" destId="{AD586803-9A8A-4088-BB0E-F3D96A82B129}" srcOrd="1" destOrd="0" presId="urn:microsoft.com/office/officeart/2005/8/layout/process1"/>
    <dgm:cxn modelId="{6DCBF884-1975-4A14-BC6F-F97007121713}" type="presOf" srcId="{A52E5FE9-C355-4A8F-AC58-DD8183DE3074}" destId="{85D684AB-0896-4E7A-BB3F-D2BD26AC9EF7}" srcOrd="0" destOrd="0" presId="urn:microsoft.com/office/officeart/2005/8/layout/process1"/>
    <dgm:cxn modelId="{B4DCD48D-F67C-4C3D-968F-3FFE73D5A121}" srcId="{F542CF83-8114-42C0-A0C3-8191AEC04627}" destId="{344F3F41-A2B8-4036-9D67-4219CB3E895A}" srcOrd="3" destOrd="0" parTransId="{FAAFF245-0930-4DC7-AEF9-F23BC29F53FC}" sibTransId="{B064995E-6364-42A2-8425-4B7AD609A49F}"/>
    <dgm:cxn modelId="{22FEAF90-22FC-4554-A3BE-8EC3240E8CC3}" type="presOf" srcId="{B6833261-5DF4-4EEE-B94A-06CA60CC1267}" destId="{DC2134E7-BABD-4EA2-9B3A-9ABED517C8AC}" srcOrd="1" destOrd="0" presId="urn:microsoft.com/office/officeart/2005/8/layout/process1"/>
    <dgm:cxn modelId="{7916DA95-727A-455C-994B-EF529A70B1B9}" srcId="{F542CF83-8114-42C0-A0C3-8191AEC04627}" destId="{DB174006-EF2B-49D6-B4E0-6918C0103ADB}" srcOrd="5" destOrd="0" parTransId="{5AF27ED9-CED3-4AD4-B032-E109E3E0B955}" sibTransId="{91A8F537-9678-4F97-BF9D-8A514B819388}"/>
    <dgm:cxn modelId="{82746D9F-7DB8-4CBA-B58C-686658C92C2F}" type="presOf" srcId="{0A884F50-C5BA-415C-96B7-E3C471647E2B}" destId="{C50379F9-0ACA-470F-91C9-DE72F85D7F1E}" srcOrd="0" destOrd="0" presId="urn:microsoft.com/office/officeart/2005/8/layout/process1"/>
    <dgm:cxn modelId="{169F1AA3-71D6-474E-B59D-ACB90F053B14}" type="presOf" srcId="{F542CF83-8114-42C0-A0C3-8191AEC04627}" destId="{A5F32A16-4515-494B-9200-2D85A25DAB4E}" srcOrd="0" destOrd="0" presId="urn:microsoft.com/office/officeart/2005/8/layout/process1"/>
    <dgm:cxn modelId="{AFFE9FA8-8D65-4233-8A61-B85883DEF89C}" type="presOf" srcId="{6AFD5227-B716-47C0-9564-A92F8170A8B9}" destId="{859C3351-9312-43EA-9272-6141B85D875D}" srcOrd="0" destOrd="0" presId="urn:microsoft.com/office/officeart/2005/8/layout/process1"/>
    <dgm:cxn modelId="{7B8B5FAD-F584-42EF-B666-60AC2E5C3778}" srcId="{F542CF83-8114-42C0-A0C3-8191AEC04627}" destId="{F523EDB2-9D50-4855-9D60-59AE44E22699}" srcOrd="4" destOrd="0" parTransId="{11B1B544-457E-4F07-82A8-CD4D9DF5452E}" sibTransId="{FBC1A02E-E319-4CE6-B659-D842955837E1}"/>
    <dgm:cxn modelId="{7F205BBD-89A2-4F31-86F2-DE7A2D7E99B0}" srcId="{F542CF83-8114-42C0-A0C3-8191AEC04627}" destId="{6AFD5227-B716-47C0-9564-A92F8170A8B9}" srcOrd="2" destOrd="0" parTransId="{1A6B210D-9BD0-4FF4-82ED-6603635A21DF}" sibTransId="{50132DEE-3B4D-455C-AAA1-655C1316B86A}"/>
    <dgm:cxn modelId="{EFD6F2BD-543E-408E-A608-8FD5DBBE32B6}" type="presOf" srcId="{FBC1A02E-E319-4CE6-B659-D842955837E1}" destId="{F7A02039-35C0-4EBA-A402-92E704B72FD4}" srcOrd="0" destOrd="0" presId="urn:microsoft.com/office/officeart/2005/8/layout/process1"/>
    <dgm:cxn modelId="{2433E1C6-7CB3-464A-B551-A5013539A3FB}" type="presOf" srcId="{0A884F50-C5BA-415C-96B7-E3C471647E2B}" destId="{5AD63C55-13B6-4C40-A769-5583C805CB9A}" srcOrd="1" destOrd="0" presId="urn:microsoft.com/office/officeart/2005/8/layout/process1"/>
    <dgm:cxn modelId="{4762A8D3-AD60-4876-99C6-2D44853C194C}" type="presOf" srcId="{FBC1A02E-E319-4CE6-B659-D842955837E1}" destId="{234B5E87-37DF-46C8-906E-EFAA774360A5}" srcOrd="1" destOrd="0" presId="urn:microsoft.com/office/officeart/2005/8/layout/process1"/>
    <dgm:cxn modelId="{0259D6DC-E09E-43E4-8EB3-74F5DF2EAF48}" type="presOf" srcId="{B064995E-6364-42A2-8425-4B7AD609A49F}" destId="{D9BFE9BF-0445-424C-B7B7-66B1330DE6FE}" srcOrd="0" destOrd="0" presId="urn:microsoft.com/office/officeart/2005/8/layout/process1"/>
    <dgm:cxn modelId="{0AA437E2-5FE8-4094-BBB8-FAB13389C0D0}" srcId="{F542CF83-8114-42C0-A0C3-8191AEC04627}" destId="{A33FB913-2D3F-4841-8806-77DE8C94EFAC}" srcOrd="1" destOrd="0" parTransId="{3F59ED50-3FD3-4BF4-99E1-75804489E4E5}" sibTransId="{B6833261-5DF4-4EEE-B94A-06CA60CC1267}"/>
    <dgm:cxn modelId="{7A900CFB-2158-4D78-BDD9-4EEFF2963A53}" type="presOf" srcId="{B064995E-6364-42A2-8425-4B7AD609A49F}" destId="{090EBECF-31BA-49E6-91CD-1AD409D9DB78}" srcOrd="1" destOrd="0" presId="urn:microsoft.com/office/officeart/2005/8/layout/process1"/>
    <dgm:cxn modelId="{8EB7A9FB-30D8-4678-A115-669E86B93858}" type="presOf" srcId="{50132DEE-3B4D-455C-AAA1-655C1316B86A}" destId="{3653AB5F-5497-4B58-AB96-04E79F66D3C3}" srcOrd="0" destOrd="0" presId="urn:microsoft.com/office/officeart/2005/8/layout/process1"/>
    <dgm:cxn modelId="{021526B7-8A55-4DAF-90F6-28A00063024A}" type="presParOf" srcId="{A5F32A16-4515-494B-9200-2D85A25DAB4E}" destId="{85D684AB-0896-4E7A-BB3F-D2BD26AC9EF7}" srcOrd="0" destOrd="0" presId="urn:microsoft.com/office/officeart/2005/8/layout/process1"/>
    <dgm:cxn modelId="{01107A6D-D138-4F1F-9153-BCB6832F6C30}" type="presParOf" srcId="{A5F32A16-4515-494B-9200-2D85A25DAB4E}" destId="{C50379F9-0ACA-470F-91C9-DE72F85D7F1E}" srcOrd="1" destOrd="0" presId="urn:microsoft.com/office/officeart/2005/8/layout/process1"/>
    <dgm:cxn modelId="{13D94739-F2C3-4C44-A3E2-9C82E57A6817}" type="presParOf" srcId="{C50379F9-0ACA-470F-91C9-DE72F85D7F1E}" destId="{5AD63C55-13B6-4C40-A769-5583C805CB9A}" srcOrd="0" destOrd="0" presId="urn:microsoft.com/office/officeart/2005/8/layout/process1"/>
    <dgm:cxn modelId="{6069F27E-456B-4337-869F-57E3145FE7A5}" type="presParOf" srcId="{A5F32A16-4515-494B-9200-2D85A25DAB4E}" destId="{C152F15F-780A-4334-A2B2-DF33E3E32BDD}" srcOrd="2" destOrd="0" presId="urn:microsoft.com/office/officeart/2005/8/layout/process1"/>
    <dgm:cxn modelId="{A73AB3DA-29A1-4548-9E8C-A7680E216D25}" type="presParOf" srcId="{A5F32A16-4515-494B-9200-2D85A25DAB4E}" destId="{1B87C41A-6CBF-48C7-9C65-0E9913EFCFB0}" srcOrd="3" destOrd="0" presId="urn:microsoft.com/office/officeart/2005/8/layout/process1"/>
    <dgm:cxn modelId="{0E9DF38C-D09D-4A6C-AFF0-6D47AC52216D}" type="presParOf" srcId="{1B87C41A-6CBF-48C7-9C65-0E9913EFCFB0}" destId="{DC2134E7-BABD-4EA2-9B3A-9ABED517C8AC}" srcOrd="0" destOrd="0" presId="urn:microsoft.com/office/officeart/2005/8/layout/process1"/>
    <dgm:cxn modelId="{2CFE02C6-4BAF-45B1-BDA0-4153002BC280}" type="presParOf" srcId="{A5F32A16-4515-494B-9200-2D85A25DAB4E}" destId="{859C3351-9312-43EA-9272-6141B85D875D}" srcOrd="4" destOrd="0" presId="urn:microsoft.com/office/officeart/2005/8/layout/process1"/>
    <dgm:cxn modelId="{1206A218-6231-4AB3-B710-4EF2A6199E3D}" type="presParOf" srcId="{A5F32A16-4515-494B-9200-2D85A25DAB4E}" destId="{3653AB5F-5497-4B58-AB96-04E79F66D3C3}" srcOrd="5" destOrd="0" presId="urn:microsoft.com/office/officeart/2005/8/layout/process1"/>
    <dgm:cxn modelId="{29E3806A-D6FD-4668-B2FD-6847DF0F16E4}" type="presParOf" srcId="{3653AB5F-5497-4B58-AB96-04E79F66D3C3}" destId="{AD586803-9A8A-4088-BB0E-F3D96A82B129}" srcOrd="0" destOrd="0" presId="urn:microsoft.com/office/officeart/2005/8/layout/process1"/>
    <dgm:cxn modelId="{C099F1E6-4ADA-45CF-94D6-F5FA55DF4EE9}" type="presParOf" srcId="{A5F32A16-4515-494B-9200-2D85A25DAB4E}" destId="{E946F0AD-1644-41CD-9E2F-DA4B162A3FA4}" srcOrd="6" destOrd="0" presId="urn:microsoft.com/office/officeart/2005/8/layout/process1"/>
    <dgm:cxn modelId="{F4E4CA24-34D3-48F6-8560-CD04FDBB61D0}" type="presParOf" srcId="{A5F32A16-4515-494B-9200-2D85A25DAB4E}" destId="{D9BFE9BF-0445-424C-B7B7-66B1330DE6FE}" srcOrd="7" destOrd="0" presId="urn:microsoft.com/office/officeart/2005/8/layout/process1"/>
    <dgm:cxn modelId="{1462CA00-8BAD-4D58-AE57-C6AB2A1C286D}" type="presParOf" srcId="{D9BFE9BF-0445-424C-B7B7-66B1330DE6FE}" destId="{090EBECF-31BA-49E6-91CD-1AD409D9DB78}" srcOrd="0" destOrd="0" presId="urn:microsoft.com/office/officeart/2005/8/layout/process1"/>
    <dgm:cxn modelId="{6D462085-880B-4C09-8F2F-C1216E1E0771}" type="presParOf" srcId="{A5F32A16-4515-494B-9200-2D85A25DAB4E}" destId="{21992F8E-9F37-4D6F-8326-24AC5758380E}" srcOrd="8" destOrd="0" presId="urn:microsoft.com/office/officeart/2005/8/layout/process1"/>
    <dgm:cxn modelId="{0E931B6D-40FB-4DD0-A67B-9AF79E9BEE7D}" type="presParOf" srcId="{A5F32A16-4515-494B-9200-2D85A25DAB4E}" destId="{F7A02039-35C0-4EBA-A402-92E704B72FD4}" srcOrd="9" destOrd="0" presId="urn:microsoft.com/office/officeart/2005/8/layout/process1"/>
    <dgm:cxn modelId="{A3936607-1606-4FE1-A64B-9D6CAD042E97}" type="presParOf" srcId="{F7A02039-35C0-4EBA-A402-92E704B72FD4}" destId="{234B5E87-37DF-46C8-906E-EFAA774360A5}" srcOrd="0" destOrd="0" presId="urn:microsoft.com/office/officeart/2005/8/layout/process1"/>
    <dgm:cxn modelId="{98931C10-357A-4E16-B31E-686D4DD22063}" type="presParOf" srcId="{A5F32A16-4515-494B-9200-2D85A25DAB4E}" destId="{40E94EC8-EC25-44C5-93FE-3ED545633B5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684AB-0896-4E7A-BB3F-D2BD26AC9EF7}">
      <dsp:nvSpPr>
        <dsp:cNvPr id="0" name=""/>
        <dsp:cNvSpPr/>
      </dsp:nvSpPr>
      <dsp:spPr>
        <a:xfrm>
          <a:off x="0"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 CL No.3027 dated on 5 February </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41098" y="1763205"/>
        <a:ext cx="1320985" cy="1892929"/>
      </dsp:txXfrm>
    </dsp:sp>
    <dsp:sp modelId="{C50379F9-0ACA-470F-91C9-DE72F85D7F1E}">
      <dsp:nvSpPr>
        <dsp:cNvPr id="0" name=""/>
        <dsp:cNvSpPr/>
      </dsp:nvSpPr>
      <dsp:spPr>
        <a:xfrm>
          <a:off x="1543500"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1543500" y="2605273"/>
        <a:ext cx="208232" cy="208793"/>
      </dsp:txXfrm>
    </dsp:sp>
    <dsp:sp modelId="{C152F15F-780A-4334-A2B2-DF33E3E32BDD}">
      <dsp:nvSpPr>
        <dsp:cNvPr id="0" name=""/>
        <dsp:cNvSpPr/>
      </dsp:nvSpPr>
      <dsp:spPr>
        <a:xfrm>
          <a:off x="1964454"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b="0" kern="120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sz="1500" b="0" kern="1200" dirty="0">
            <a:solidFill>
              <a:schemeClr val="tx1"/>
            </a:solidFill>
            <a:latin typeface="Arial" panose="020B0604020202020204" pitchFamily="34" charset="0"/>
            <a:cs typeface="Arial" panose="020B0604020202020204" pitchFamily="34" charset="0"/>
          </a:endParaRPr>
        </a:p>
      </dsp:txBody>
      <dsp:txXfrm>
        <a:off x="2005552" y="1763205"/>
        <a:ext cx="1320985" cy="1892929"/>
      </dsp:txXfrm>
    </dsp:sp>
    <dsp:sp modelId="{1B87C41A-6CBF-48C7-9C65-0E9913EFCFB0}">
      <dsp:nvSpPr>
        <dsp:cNvPr id="0" name=""/>
        <dsp:cNvSpPr/>
      </dsp:nvSpPr>
      <dsp:spPr>
        <a:xfrm>
          <a:off x="3507954"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3507954" y="2605273"/>
        <a:ext cx="208232" cy="208793"/>
      </dsp:txXfrm>
    </dsp:sp>
    <dsp:sp modelId="{859C3351-9312-43EA-9272-6141B85D875D}">
      <dsp:nvSpPr>
        <dsp:cNvPr id="0" name=""/>
        <dsp:cNvSpPr/>
      </dsp:nvSpPr>
      <dsp:spPr>
        <a:xfrm>
          <a:off x="3928909"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ICG/PTWS XXXI</a:t>
          </a:r>
        </a:p>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in April in Beijing</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3970007" y="1763205"/>
        <a:ext cx="1320985" cy="1892929"/>
      </dsp:txXfrm>
    </dsp:sp>
    <dsp:sp modelId="{3653AB5F-5497-4B58-AB96-04E79F66D3C3}">
      <dsp:nvSpPr>
        <dsp:cNvPr id="0" name=""/>
        <dsp:cNvSpPr/>
      </dsp:nvSpPr>
      <dsp:spPr>
        <a:xfrm>
          <a:off x="5472409"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5472409" y="2605273"/>
        <a:ext cx="208232" cy="208793"/>
      </dsp:txXfrm>
    </dsp:sp>
    <dsp:sp modelId="{E946F0AD-1644-41CD-9E2F-DA4B162A3FA4}">
      <dsp:nvSpPr>
        <dsp:cNvPr id="0" name=""/>
        <dsp:cNvSpPr/>
      </dsp:nvSpPr>
      <dsp:spPr>
        <a:xfrm>
          <a:off x="589336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en-US" sz="1500" kern="1200" dirty="0">
              <a:solidFill>
                <a:schemeClr val="tx1"/>
              </a:solidFill>
              <a:latin typeface="Arial" panose="020B0604020202020204" pitchFamily="34" charset="0"/>
              <a:cs typeface="Arial" panose="020B0604020202020204" pitchFamily="34" charset="0"/>
            </a:rPr>
            <a:t>Validation Workshop in May in Manila</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5934461" y="1763205"/>
        <a:ext cx="1320985" cy="1892929"/>
      </dsp:txXfrm>
    </dsp:sp>
    <dsp:sp modelId="{D9BFE9BF-0445-424C-B7B7-66B1330DE6FE}">
      <dsp:nvSpPr>
        <dsp:cNvPr id="0" name=""/>
        <dsp:cNvSpPr/>
      </dsp:nvSpPr>
      <dsp:spPr>
        <a:xfrm>
          <a:off x="7436863"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7436863" y="2605273"/>
        <a:ext cx="208232" cy="208793"/>
      </dsp:txXfrm>
    </dsp:sp>
    <dsp:sp modelId="{21992F8E-9F37-4D6F-8326-24AC5758380E}">
      <dsp:nvSpPr>
        <dsp:cNvPr id="0" name=""/>
        <dsp:cNvSpPr/>
      </dsp:nvSpPr>
      <dsp:spPr>
        <a:xfrm>
          <a:off x="7857818"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IOC/UNESCO 32</a:t>
          </a:r>
          <a:r>
            <a:rPr kumimoji="1" lang="en-US" altLang="ja-JP" sz="1500" kern="1200" baseline="30000" dirty="0">
              <a:solidFill>
                <a:schemeClr val="tx1"/>
              </a:solidFill>
              <a:latin typeface="Arial" panose="020B0604020202020204" pitchFamily="34" charset="0"/>
              <a:cs typeface="Arial" panose="020B0604020202020204" pitchFamily="34" charset="0"/>
            </a:rPr>
            <a:t>nd</a:t>
          </a:r>
          <a:r>
            <a:rPr kumimoji="1" lang="en-US" altLang="ja-JP" sz="1500" kern="1200" dirty="0">
              <a:solidFill>
                <a:schemeClr val="tx1"/>
              </a:solidFill>
              <a:latin typeface="Arial" panose="020B0604020202020204" pitchFamily="34" charset="0"/>
              <a:cs typeface="Arial" panose="020B0604020202020204" pitchFamily="34" charset="0"/>
            </a:rPr>
            <a:t> Assembly in June</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7898916" y="1763205"/>
        <a:ext cx="1320985" cy="1892929"/>
      </dsp:txXfrm>
    </dsp:sp>
    <dsp:sp modelId="{F7A02039-35C0-4EBA-A402-92E704B72FD4}">
      <dsp:nvSpPr>
        <dsp:cNvPr id="0" name=""/>
        <dsp:cNvSpPr/>
      </dsp:nvSpPr>
      <dsp:spPr>
        <a:xfrm>
          <a:off x="9401318"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9401318" y="2605273"/>
        <a:ext cx="208232" cy="208793"/>
      </dsp:txXfrm>
    </dsp:sp>
    <dsp:sp modelId="{40E94EC8-EC25-44C5-93FE-3ED545633B59}">
      <dsp:nvSpPr>
        <dsp:cNvPr id="0" name=""/>
        <dsp:cNvSpPr/>
      </dsp:nvSpPr>
      <dsp:spPr>
        <a:xfrm>
          <a:off x="982227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ja-JP" sz="1500" kern="1200"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9863371" y="1763205"/>
        <a:ext cx="1320985" cy="18929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2025/2/18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13</a:t>
            </a:fld>
            <a:endParaRPr kumimoji="1" lang="ja-JP" altLang="en-US"/>
          </a:p>
        </p:txBody>
      </p:sp>
    </p:spTree>
    <p:extLst>
      <p:ext uri="{BB962C8B-B14F-4D97-AF65-F5344CB8AC3E}">
        <p14:creationId xmlns:p14="http://schemas.microsoft.com/office/powerpoint/2010/main" val="41895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In addition to the development of tsunami early warning systems, awareness and preparedness are indispensable for reducing the risk of tsunamis. The IOC Tsunami Ready Recognition </a:t>
            </a:r>
            <a:r>
              <a:rPr kumimoji="1" lang="en-US" altLang="ja-JP" sz="1200" kern="1200" dirty="0" err="1">
                <a:solidFill>
                  <a:schemeClr val="tx1"/>
                </a:solidFill>
                <a:effectLst/>
                <a:latin typeface="+mn-lt"/>
                <a:ea typeface="+mn-ea"/>
                <a:cs typeface="+mn-cs"/>
              </a:rPr>
              <a:t>Programme</a:t>
            </a:r>
            <a:r>
              <a:rPr kumimoji="1" lang="en-US" altLang="ja-JP" sz="1200" kern="1200" dirty="0">
                <a:solidFill>
                  <a:schemeClr val="tx1"/>
                </a:solidFill>
                <a:effectLst/>
                <a:latin typeface="+mn-lt"/>
                <a:ea typeface="+mn-ea"/>
                <a:cs typeface="+mn-cs"/>
              </a:rPr>
              <a:t> plays a crucial role in this regard.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number of certified Tsunami Ready communities is still small, but grows steadily. Increasing certified Tsunami Ready communities is a key point. We would like to continue efforts for raising the number of certification communities for promoting Tsunami Ready Recognition </a:t>
            </a:r>
            <a:r>
              <a:rPr kumimoji="1" lang="en-US" altLang="ja-JP" sz="1200" kern="1200" dirty="0" err="1">
                <a:solidFill>
                  <a:schemeClr val="tx1"/>
                </a:solidFill>
                <a:effectLst/>
                <a:latin typeface="+mn-lt"/>
                <a:ea typeface="+mn-ea"/>
                <a:cs typeface="+mn-cs"/>
              </a:rPr>
              <a:t>Programme</a:t>
            </a:r>
            <a:r>
              <a:rPr kumimoji="1" lang="en-US" altLang="ja-JP" sz="1200" kern="1200" dirty="0">
                <a:solidFill>
                  <a:schemeClr val="tx1"/>
                </a:solidFill>
                <a:effectLst/>
                <a:latin typeface="+mn-lt"/>
                <a:ea typeface="+mn-ea"/>
                <a:cs typeface="+mn-cs"/>
              </a:rPr>
              <a:t> and achievement of the goal of the UNDP. </a:t>
            </a:r>
            <a:endParaRPr kumimoji="1" lang="ja-JP" altLang="ja-JP" sz="1200" kern="1200" dirty="0">
              <a:solidFill>
                <a:schemeClr val="tx1"/>
              </a:solidFill>
              <a:effectLst/>
              <a:latin typeface="+mn-lt"/>
              <a:ea typeface="+mn-ea"/>
              <a:cs typeface="+mn-cs"/>
            </a:endParaRPr>
          </a:p>
          <a:p>
            <a:endParaRPr kumimoji="1" lang="en-US" altLang="ja-JP" baseline="0" dirty="0"/>
          </a:p>
          <a:p>
            <a:r>
              <a:rPr kumimoji="1" lang="en-US" altLang="ja-JP" baseline="0"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47E8FA81-B837-415E-9C5B-7235266AE996}" type="slidenum">
              <a:rPr kumimoji="1" lang="ja-JP" altLang="en-US" smtClean="0"/>
              <a:t>16</a:t>
            </a:fld>
            <a:endParaRPr kumimoji="1" lang="ja-JP" altLang="en-US"/>
          </a:p>
        </p:txBody>
      </p:sp>
    </p:spTree>
    <p:extLst>
      <p:ext uri="{BB962C8B-B14F-4D97-AF65-F5344CB8AC3E}">
        <p14:creationId xmlns:p14="http://schemas.microsoft.com/office/powerpoint/2010/main" val="259819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PTWS organization structure was changed a little. Three task teams ware dissolved and four task team have been established and one chairperson and three vice-chairpersons were elected as the PTWS officers.</a:t>
            </a:r>
          </a:p>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479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493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 attended the IOC EC 57</a:t>
            </a:r>
            <a:r>
              <a:rPr kumimoji="1" lang="en-US" altLang="ja-JP" baseline="30000" dirty="0"/>
              <a:t>th</a:t>
            </a:r>
            <a:r>
              <a:rPr kumimoji="1" lang="en-US" altLang="ja-JP" baseline="0" dirty="0"/>
              <a:t> session in June 2024 to report outcomes of the ICG/PTWS 30</a:t>
            </a:r>
            <a:r>
              <a:rPr kumimoji="1" lang="en-US" altLang="ja-JP" baseline="30000" dirty="0"/>
              <a:t>th</a:t>
            </a:r>
            <a:r>
              <a:rPr kumimoji="1" lang="en-US" altLang="ja-JP" baseline="0" dirty="0"/>
              <a:t> Session.</a:t>
            </a:r>
          </a:p>
          <a:p>
            <a:r>
              <a:rPr kumimoji="1" lang="en-US" altLang="ja-JP" baseline="0" dirty="0"/>
              <a:t>Two important things related to the ICG/PTWS were decided in the IOC EC 57</a:t>
            </a:r>
            <a:r>
              <a:rPr kumimoji="1" lang="en-US" altLang="ja-JP" baseline="30000" dirty="0"/>
              <a:t>th</a:t>
            </a:r>
            <a:r>
              <a:rPr kumimoji="1" lang="en-US" altLang="ja-JP" baseline="0" dirty="0"/>
              <a:t> session.</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3105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CATAC</a:t>
            </a:r>
            <a:r>
              <a:rPr kumimoji="1" lang="en-US" altLang="ja-JP" baseline="0" dirty="0"/>
              <a:t> has provided member states of Central America with tsunami information in an interim manner.</a:t>
            </a:r>
          </a:p>
          <a:p>
            <a:r>
              <a:rPr kumimoji="1" lang="en-US" altLang="ja-JP" baseline="0" dirty="0"/>
              <a:t>The PTWS decided </a:t>
            </a:r>
            <a:r>
              <a:rPr kumimoji="1" lang="en-US" altLang="ja-JP" dirty="0">
                <a:solidFill>
                  <a:srgbClr val="000000"/>
                </a:solidFill>
                <a:latin typeface="Arial" panose="020B0604020202020204" pitchFamily="34" charset="0"/>
                <a:cs typeface="Arial" panose="020B0604020202020204" pitchFamily="34" charset="0"/>
              </a:rPr>
              <a:t>to admit the start of the official full functional operations of CATAC in PTWS-XXX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solidFill>
                  <a:srgbClr val="000000"/>
                </a:solidFill>
                <a:latin typeface="Arial" panose="020B0604020202020204" pitchFamily="34" charset="0"/>
                <a:cs typeface="Arial" panose="020B0604020202020204" pitchFamily="34" charset="0"/>
              </a:rPr>
              <a:t>The ICG/CARIBE-EWS recommended </a:t>
            </a:r>
            <a:r>
              <a:rPr kumimoji="1" lang="en-US" altLang="ja-JP" dirty="0">
                <a:solidFill>
                  <a:srgbClr val="000000"/>
                </a:solidFill>
                <a:latin typeface="Arial" panose="020B0604020202020204" pitchFamily="34" charset="0"/>
                <a:cs typeface="Arial" panose="020B0604020202020204" pitchFamily="34" charset="0"/>
              </a:rPr>
              <a:t>the consideration of CATAC as a TSP in its XVIII Session in 2025 to enable the IOC Assembly to consider the final admission of CATAC as TSP in June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rgbClr val="000000"/>
                </a:solidFill>
                <a:latin typeface="Arial" panose="020B0604020202020204" pitchFamily="34" charset="0"/>
                <a:cs typeface="Arial" panose="020B0604020202020204" pitchFamily="34" charset="0"/>
              </a:rPr>
              <a:t>Therefore,</a:t>
            </a:r>
            <a:r>
              <a:rPr kumimoji="1" lang="en-US" altLang="ja-JP" baseline="0" dirty="0">
                <a:solidFill>
                  <a:srgbClr val="000000"/>
                </a:solidFill>
                <a:latin typeface="Arial" panose="020B0604020202020204" pitchFamily="34" charset="0"/>
                <a:cs typeface="Arial" panose="020B0604020202020204" pitchFamily="34" charset="0"/>
              </a:rPr>
              <a:t> </a:t>
            </a:r>
            <a:r>
              <a:rPr kumimoji="1" lang="en-US" altLang="ja-JP" dirty="0">
                <a:solidFill>
                  <a:srgbClr val="000000"/>
                </a:solidFill>
                <a:latin typeface="Arial" panose="020B0604020202020204" pitchFamily="34" charset="0"/>
                <a:cs typeface="Arial" panose="020B0604020202020204" pitchFamily="34" charset="0"/>
              </a:rPr>
              <a:t>the official full functional operations of CATAC as the TSP in the PTWS would</a:t>
            </a:r>
            <a:r>
              <a:rPr kumimoji="1" lang="en-US" altLang="ja-JP" baseline="0" dirty="0">
                <a:solidFill>
                  <a:srgbClr val="000000"/>
                </a:solidFill>
                <a:latin typeface="Arial" panose="020B0604020202020204" pitchFamily="34" charset="0"/>
                <a:cs typeface="Arial" panose="020B0604020202020204" pitchFamily="34" charset="0"/>
              </a:rPr>
              <a:t> start after the IOC Assembly next year.</a:t>
            </a:r>
            <a:endParaRPr kumimoji="1" lang="ja-JP" altLang="en-US" dirty="0">
              <a:solidFill>
                <a:srgbClr val="000000"/>
              </a:solidFill>
              <a:latin typeface="Arial" panose="020B0604020202020204" pitchFamily="34" charset="0"/>
              <a:cs typeface="Arial" panose="020B0604020202020204" pitchFamily="34" charset="0"/>
            </a:endParaRP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278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5" y="1379538"/>
            <a:ext cx="6623050" cy="3725862"/>
          </a:xfrm>
        </p:spPr>
      </p:sp>
      <p:sp>
        <p:nvSpPr>
          <p:cNvPr id="3" name="ノート プレースホルダー 2"/>
          <p:cNvSpPr>
            <a:spLocks noGrp="1"/>
          </p:cNvSpPr>
          <p:nvPr>
            <p:ph type="body" idx="1"/>
          </p:nvPr>
        </p:nvSpPr>
        <p:spPr/>
        <p:txBody>
          <a:bodyPr/>
          <a:lstStyle/>
          <a:p>
            <a:endParaRPr lang="en-US" altLang="ja-JP" baseline="0" dirty="0"/>
          </a:p>
          <a:p>
            <a:endParaRPr lang="en-US" altLang="ja-JP" baseline="0" dirty="0"/>
          </a:p>
          <a:p>
            <a:endParaRPr lang="en-US" altLang="ja-JP" baseline="0" dirty="0"/>
          </a:p>
          <a:p>
            <a:endParaRPr lang="en-US" altLang="ja-JP" baseline="0" dirty="0"/>
          </a:p>
          <a:p>
            <a:endParaRPr lang="en-US" altLang="ja-JP" baseline="0" dirty="0"/>
          </a:p>
          <a:p>
            <a:r>
              <a:rPr lang="en-US" altLang="ja-JP" baseline="0" dirty="0"/>
              <a:t>Argentina disagreed with the PTWS proposal r</a:t>
            </a:r>
            <a:r>
              <a:rPr lang="en-US" altLang="ja-JP" dirty="0"/>
              <a:t>egarding</a:t>
            </a:r>
            <a:r>
              <a:rPr lang="en-US" altLang="ja-JP" baseline="0" dirty="0"/>
              <a:t> the expansion of the PTWS earthquake source zone.</a:t>
            </a:r>
          </a:p>
          <a:p>
            <a:r>
              <a:rPr lang="en-US" altLang="ja-JP" baseline="0" dirty="0"/>
              <a:t>PTWS chair and IOC and relevant countries had informal consultation in order to reach the consensus.</a:t>
            </a:r>
          </a:p>
          <a:p>
            <a:r>
              <a:rPr lang="en-US" altLang="ja-JP" baseline="0" dirty="0"/>
              <a:t>As a result of the consultation, PTWS proposal for the expansion was deleted and some notes were added. </a:t>
            </a:r>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8D23A1E1-D89E-4D9F-ACC7-724568FAD569}" type="slidenum">
              <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8</a:t>
            </a:fld>
            <a:endPar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442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10</a:t>
            </a:fld>
            <a:endParaRPr lang="en-NZ"/>
          </a:p>
        </p:txBody>
      </p:sp>
    </p:spTree>
    <p:extLst>
      <p:ext uri="{BB962C8B-B14F-4D97-AF65-F5344CB8AC3E}">
        <p14:creationId xmlns:p14="http://schemas.microsoft.com/office/powerpoint/2010/main" val="199623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1" lang="en-NZ"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NZ"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77446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1" lang="en-NZ"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NZ"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40998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2025/2/18</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image" Target="../media/image1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7.png"/><Relationship Id="rId4" Type="http://schemas.openxmlformats.org/officeDocument/2006/relationships/slideLayout" Target="../slideLayouts/slideLayout7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image" Target="../media/image5.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14.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17.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5.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7.png"/><Relationship Id="rId5" Type="http://schemas.openxmlformats.org/officeDocument/2006/relationships/slideLayout" Target="../slideLayouts/slideLayout101.xml"/><Relationship Id="rId10" Type="http://schemas.openxmlformats.org/officeDocument/2006/relationships/theme" Target="../theme/theme1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18/02/2025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2025/2/18</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43.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8.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8.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264877" y="2340382"/>
            <a:ext cx="5533424" cy="2003018"/>
          </a:xfrm>
        </p:spPr>
        <p:txBody>
          <a:bodyPr>
            <a:normAutofit fontScale="90000"/>
          </a:bodyPr>
          <a:lstStyle/>
          <a:p>
            <a:pPr algn="ctr"/>
            <a:r>
              <a:rPr lang="en-US" altLang="ja-JP" sz="3600" dirty="0">
                <a:solidFill>
                  <a:schemeClr val="bg1"/>
                </a:solidFill>
                <a:latin typeface="+mn-lt"/>
              </a:rPr>
              <a:t>Agenda 2.  REPORTS FROM PARTICIPANT BODIES</a:t>
            </a:r>
            <a:br>
              <a:rPr lang="en-US" altLang="ja-JP" sz="3600" dirty="0">
                <a:solidFill>
                  <a:schemeClr val="bg1"/>
                </a:solidFill>
                <a:latin typeface="+mn-lt"/>
              </a:rPr>
            </a:br>
            <a:br>
              <a:rPr lang="en-US" altLang="ja-JP" sz="3600" dirty="0">
                <a:solidFill>
                  <a:schemeClr val="bg1"/>
                </a:solidFill>
                <a:latin typeface="+mn-lt"/>
              </a:rPr>
            </a:br>
            <a:r>
              <a:rPr lang="en-US" altLang="ja-JP" sz="3600" dirty="0">
                <a:solidFill>
                  <a:schemeClr val="bg1"/>
                </a:solidFill>
                <a:latin typeface="+mn-lt"/>
              </a:rPr>
              <a:t>Report from the ICG/PTWS </a:t>
            </a:r>
          </a:p>
        </p:txBody>
      </p:sp>
      <p:sp>
        <p:nvSpPr>
          <p:cNvPr id="3" name="サブタイトル 2"/>
          <p:cNvSpPr>
            <a:spLocks noGrp="1"/>
          </p:cNvSpPr>
          <p:nvPr>
            <p:ph type="subTitle" idx="4294967295"/>
          </p:nvPr>
        </p:nvSpPr>
        <p:spPr>
          <a:xfrm>
            <a:off x="4300186" y="4935023"/>
            <a:ext cx="3559175"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ICG/PTWS Chair</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8758850" y="0"/>
            <a:ext cx="3147015"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TOWS-WG</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XVIII Session</a:t>
            </a:r>
          </a:p>
          <a:p>
            <a:pPr algn="ctr"/>
            <a:r>
              <a:rPr kumimoji="1" lang="en-US" altLang="ja-JP" sz="2000" dirty="0">
                <a:solidFill>
                  <a:schemeClr val="bg1"/>
                </a:solidFill>
                <a:latin typeface="Arial" panose="020B0604020202020204" pitchFamily="34" charset="0"/>
                <a:cs typeface="Arial" panose="020B0604020202020204" pitchFamily="34" charset="0"/>
              </a:rPr>
              <a:t>24 - 25 February 2025</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94760"/>
            <a:ext cx="11947451" cy="430887"/>
          </a:xfrm>
          <a:prstGeom prst="rect">
            <a:avLst/>
          </a:prstGeom>
          <a:noFill/>
        </p:spPr>
        <p:txBody>
          <a:bodyPr wrap="square" rtlCol="0">
            <a:spAutoFit/>
          </a:bodyPr>
          <a:lstStyle/>
          <a:p>
            <a:r>
              <a:rPr lang="pt-BR" sz="2200" dirty="0">
                <a:solidFill>
                  <a:srgbClr val="0961A9"/>
                </a:solidFill>
                <a:latin typeface="Arial" panose="020B0604020202020204" pitchFamily="34" charset="0"/>
                <a:cs typeface="Arial" panose="020B0604020202020204" pitchFamily="34" charset="0"/>
              </a:rPr>
              <a:t>IOC Circular Letter No 2999 and t</a:t>
            </a:r>
            <a:r>
              <a:rPr lang="en-US" sz="2200" dirty="0">
                <a:solidFill>
                  <a:srgbClr val="0961A9"/>
                </a:solidFill>
                <a:latin typeface="Arial" panose="020B0604020202020204" pitchFamily="34" charset="0"/>
                <a:cs typeface="Arial" panose="020B0604020202020204" pitchFamily="34" charset="0"/>
              </a:rPr>
              <a:t>he Exercise Manual (IOC Technical Series, 191)</a:t>
            </a:r>
            <a:endParaRPr lang="en-NZ" sz="2200" dirty="0">
              <a:solidFill>
                <a:srgbClr val="0961A9"/>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8B3B59D-BB27-0C92-1094-E6A8C24E35ED}"/>
              </a:ext>
            </a:extLst>
          </p:cNvPr>
          <p:cNvPicPr>
            <a:picLocks noChangeAspect="1"/>
          </p:cNvPicPr>
          <p:nvPr/>
        </p:nvPicPr>
        <p:blipFill rotWithShape="1">
          <a:blip r:embed="rId3"/>
          <a:srcRect b="4686"/>
          <a:stretch/>
        </p:blipFill>
        <p:spPr>
          <a:xfrm>
            <a:off x="8075464" y="1454714"/>
            <a:ext cx="4030774" cy="5084632"/>
          </a:xfrm>
          <a:prstGeom prst="rect">
            <a:avLst/>
          </a:prstGeom>
          <a:ln>
            <a:solidFill>
              <a:schemeClr val="tx1"/>
            </a:solidFill>
          </a:ln>
        </p:spPr>
      </p:pic>
      <p:pic>
        <p:nvPicPr>
          <p:cNvPr id="11" name="Picture 10">
            <a:extLst>
              <a:ext uri="{FF2B5EF4-FFF2-40B4-BE49-F238E27FC236}">
                <a16:creationId xmlns:a16="http://schemas.microsoft.com/office/drawing/2014/main" id="{8CF22A51-A859-FC37-F8D1-02100B9411EF}"/>
              </a:ext>
            </a:extLst>
          </p:cNvPr>
          <p:cNvPicPr>
            <a:picLocks noChangeAspect="1"/>
          </p:cNvPicPr>
          <p:nvPr/>
        </p:nvPicPr>
        <p:blipFill>
          <a:blip r:embed="rId4"/>
          <a:stretch>
            <a:fillRect/>
          </a:stretch>
        </p:blipFill>
        <p:spPr>
          <a:xfrm>
            <a:off x="4308764" y="914963"/>
            <a:ext cx="3825374" cy="5175506"/>
          </a:xfrm>
          <a:prstGeom prst="rect">
            <a:avLst/>
          </a:prstGeom>
          <a:ln>
            <a:solidFill>
              <a:schemeClr val="tx1"/>
            </a:solidFill>
          </a:ln>
        </p:spPr>
      </p:pic>
      <p:pic>
        <p:nvPicPr>
          <p:cNvPr id="2" name="図 1"/>
          <p:cNvPicPr>
            <a:picLocks noChangeAspect="1"/>
          </p:cNvPicPr>
          <p:nvPr/>
        </p:nvPicPr>
        <p:blipFill>
          <a:blip r:embed="rId5"/>
          <a:stretch>
            <a:fillRect/>
          </a:stretch>
        </p:blipFill>
        <p:spPr>
          <a:xfrm>
            <a:off x="173603" y="525647"/>
            <a:ext cx="4149977" cy="4786190"/>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5508309" y="4569835"/>
            <a:ext cx="1367611" cy="1484004"/>
          </a:xfrm>
          <a:prstGeom prst="rect">
            <a:avLst/>
          </a:prstGeom>
        </p:spPr>
      </p:pic>
    </p:spTree>
    <p:extLst>
      <p:ext uri="{BB962C8B-B14F-4D97-AF65-F5344CB8AC3E}">
        <p14:creationId xmlns:p14="http://schemas.microsoft.com/office/powerpoint/2010/main" val="1475108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43610"/>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i-NZ" sz="3200" b="0" i="0" u="none" strike="noStrike" kern="1200" cap="none" spc="0" normalizeH="0" baseline="0" noProof="0" dirty="0">
                <a:ln>
                  <a:noFill/>
                </a:ln>
                <a:solidFill>
                  <a:srgbClr val="0961A9"/>
                </a:solidFill>
                <a:effectLst/>
                <a:uLnTx/>
                <a:uFillTx/>
                <a:latin typeface="Aptos ExtraBold" panose="020B0004020202020204" pitchFamily="34" charset="0"/>
              </a:rPr>
              <a:t>Timeline Milestones </a:t>
            </a:r>
            <a:r>
              <a:rPr kumimoji="1" lang="pt-BR" sz="3200" b="0" i="0" u="none" strike="noStrike" kern="1200" cap="none" spc="0" normalizeH="0" baseline="0" noProof="0" dirty="0">
                <a:ln>
                  <a:noFill/>
                </a:ln>
                <a:solidFill>
                  <a:srgbClr val="0961A9"/>
                </a:solidFill>
                <a:effectLst/>
                <a:uLnTx/>
                <a:uFillTx/>
                <a:latin typeface="Aptos ExtraBold" panose="020B0004020202020204" pitchFamily="34" charset="0"/>
              </a:rPr>
              <a:t>(1)</a:t>
            </a:r>
            <a:endParaRPr kumimoji="1" lang="en-NZ" sz="3200" b="0" i="0" u="none" strike="noStrike" kern="1200" cap="none" spc="0" normalizeH="0" baseline="0" noProof="0" dirty="0">
              <a:ln>
                <a:noFill/>
              </a:ln>
              <a:solidFill>
                <a:srgbClr val="0961A9"/>
              </a:solidFill>
              <a:effectLst/>
              <a:uLnTx/>
              <a:uFillTx/>
              <a:latin typeface="Aptos ExtraBold" panose="020B0004020202020204" pitchFamily="34" charset="0"/>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272445" y="905878"/>
            <a:ext cx="1144063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NZ" sz="2000" b="0" i="0" u="none" strike="noStrike" kern="1200" cap="none" spc="0" normalizeH="0" baseline="0" noProof="0" dirty="0">
              <a:ln>
                <a:noFill/>
              </a:ln>
              <a:solidFill>
                <a:srgbClr val="000000"/>
              </a:solidFill>
              <a:effectLst/>
              <a:uLnTx/>
              <a:uFillTx/>
              <a:latin typeface="Aptos"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NZ" sz="2000" b="0" i="0" u="none" strike="noStrike" kern="1200" cap="none" spc="0" normalizeH="0" baseline="0" noProof="0" dirty="0">
              <a:ln>
                <a:noFill/>
              </a:ln>
              <a:solidFill>
                <a:srgbClr val="000000"/>
              </a:solidFill>
              <a:effectLst/>
              <a:uLnTx/>
              <a:uFillTx/>
              <a:latin typeface="Aptos"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NZ" sz="2000" b="0" i="1" u="none" strike="noStrike" kern="1200" cap="none" spc="0" normalizeH="0" baseline="0" noProof="0" dirty="0">
                <a:ln>
                  <a:noFill/>
                </a:ln>
                <a:solidFill>
                  <a:srgbClr val="000000"/>
                </a:solidFill>
                <a:effectLst/>
                <a:uLnTx/>
                <a:uFillTx/>
                <a:latin typeface="Aptos" panose="020B0004020202020204" pitchFamily="34" charset="0"/>
              </a:rPr>
              <a:t>. </a:t>
            </a:r>
          </a:p>
        </p:txBody>
      </p:sp>
      <p:graphicFrame>
        <p:nvGraphicFramePr>
          <p:cNvPr id="2" name="Content Placeholder 3">
            <a:extLst>
              <a:ext uri="{FF2B5EF4-FFF2-40B4-BE49-F238E27FC236}">
                <a16:creationId xmlns:a16="http://schemas.microsoft.com/office/drawing/2014/main" id="{2B95A72F-95CF-73C7-74C6-F6796067929A}"/>
              </a:ext>
            </a:extLst>
          </p:cNvPr>
          <p:cNvGraphicFramePr>
            <a:graphicFrameLocks/>
          </p:cNvGraphicFramePr>
          <p:nvPr/>
        </p:nvGraphicFramePr>
        <p:xfrm>
          <a:off x="383664" y="661427"/>
          <a:ext cx="11329413" cy="5549540"/>
        </p:xfrm>
        <a:graphic>
          <a:graphicData uri="http://schemas.openxmlformats.org/drawingml/2006/table">
            <a:tbl>
              <a:tblPr firstRow="1" bandRow="1">
                <a:tableStyleId>{5C22544A-7EE6-4342-B048-85BDC9FD1C3A}</a:tableStyleId>
              </a:tblPr>
              <a:tblGrid>
                <a:gridCol w="3839142">
                  <a:extLst>
                    <a:ext uri="{9D8B030D-6E8A-4147-A177-3AD203B41FA5}">
                      <a16:colId xmlns:a16="http://schemas.microsoft.com/office/drawing/2014/main" val="3110386517"/>
                    </a:ext>
                  </a:extLst>
                </a:gridCol>
                <a:gridCol w="7490271">
                  <a:extLst>
                    <a:ext uri="{9D8B030D-6E8A-4147-A177-3AD203B41FA5}">
                      <a16:colId xmlns:a16="http://schemas.microsoft.com/office/drawing/2014/main" val="3988292450"/>
                    </a:ext>
                  </a:extLst>
                </a:gridCol>
              </a:tblGrid>
              <a:tr h="497462">
                <a:tc gridSpan="2">
                  <a:txBody>
                    <a:bodyPr/>
                    <a:lstStyle/>
                    <a:p>
                      <a:pPr algn="l"/>
                      <a:r>
                        <a:rPr lang="es-MX" sz="2400" dirty="0">
                          <a:solidFill>
                            <a:schemeClr val="bg1"/>
                          </a:solidFill>
                        </a:rPr>
                        <a:t>KEY DATES</a:t>
                      </a:r>
                      <a:endParaRPr lang="es-CL" sz="2400" dirty="0">
                        <a:solidFill>
                          <a:schemeClr val="bg1"/>
                        </a:solidFill>
                      </a:endParaRPr>
                    </a:p>
                  </a:txBody>
                  <a:tcPr/>
                </a:tc>
                <a:tc hMerge="1">
                  <a:txBody>
                    <a:bodyPr/>
                    <a:lstStyle/>
                    <a:p>
                      <a:endParaRPr lang="es-CL" dirty="0"/>
                    </a:p>
                  </a:txBody>
                  <a:tcPr/>
                </a:tc>
                <a:extLst>
                  <a:ext uri="{0D108BD9-81ED-4DB2-BD59-A6C34878D82A}">
                    <a16:rowId xmlns:a16="http://schemas.microsoft.com/office/drawing/2014/main" val="1386647604"/>
                  </a:ext>
                </a:extLst>
              </a:tr>
              <a:tr h="787648">
                <a:tc>
                  <a:txBody>
                    <a:bodyPr/>
                    <a:lstStyle/>
                    <a:p>
                      <a:pPr algn="l"/>
                      <a:r>
                        <a:rPr lang="es-CL" sz="2000" dirty="0">
                          <a:latin typeface="Arial" panose="020B0604020202020204" pitchFamily="34" charset="0"/>
                          <a:cs typeface="Arial" panose="020B0604020202020204" pitchFamily="34" charset="0"/>
                        </a:rPr>
                        <a:t>31 August 2024</a:t>
                      </a: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Deadline for PTWS Regional Working Groups to inform TSPs if products needed, copied to ITIC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0018494"/>
                  </a:ext>
                </a:extLst>
              </a:tr>
              <a:tr h="787648">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September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 30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PacWave24 Member State national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8149511"/>
                  </a:ext>
                </a:extLst>
              </a:tr>
              <a:tr h="787648">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2 weeks before Regional Exercise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5 Nov.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products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available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on</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regional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exercise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webpage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9745100"/>
                  </a:ext>
                </a:extLst>
              </a:tr>
              <a:tr h="497635">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(0000 UTC)</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Live 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Communications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Test</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1575861"/>
                  </a:ext>
                </a:extLst>
              </a:tr>
              <a:tr h="870904">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(0100 UTC)</a:t>
                      </a:r>
                      <a:endParaRPr lang="es-CL" sz="2000" dirty="0">
                        <a:latin typeface="Arial" panose="020B0604020202020204" pitchFamily="34" charset="0"/>
                        <a:cs typeface="Arial" panose="020B0604020202020204" pitchFamily="34" charset="0"/>
                      </a:endParaRPr>
                    </a:p>
                  </a:txBody>
                  <a:tcPr/>
                </a:tc>
                <a:tc>
                  <a:txBody>
                    <a:bodyPr/>
                    <a:lstStyle/>
                    <a:p>
                      <a:pPr algn="l"/>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Live NAVAREA Coordinators Communication Test from PTWC through concerned NTWC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2356643"/>
                  </a:ext>
                </a:extLst>
              </a:tr>
              <a:tr h="497635">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4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2024</a:t>
                      </a: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Pacific Island Countries and Teritories Regional Exercise</a:t>
                      </a:r>
                    </a:p>
                  </a:txBody>
                  <a:tcPr/>
                </a:tc>
                <a:extLst>
                  <a:ext uri="{0D108BD9-81ED-4DB2-BD59-A6C34878D82A}">
                    <a16:rowId xmlns:a16="http://schemas.microsoft.com/office/drawing/2014/main" val="310768303"/>
                  </a:ext>
                </a:extLst>
              </a:tr>
              <a:tr h="497635">
                <a:tc>
                  <a:txBody>
                    <a:bodyPr/>
                    <a:lstStyle/>
                    <a:p>
                      <a:pPr marL="0" algn="l" defTabSz="914400" rtl="0" eaLnBrk="1" latinLnBrk="0" hangingPunct="1"/>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21 </a:t>
                      </a:r>
                      <a:r>
                        <a:rPr lang="es-MX"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South East Pacific Regional Exercise </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25292615"/>
                  </a:ext>
                </a:extLst>
              </a:tr>
            </a:tbl>
          </a:graphicData>
        </a:graphic>
      </p:graphicFrame>
    </p:spTree>
    <p:extLst>
      <p:ext uri="{BB962C8B-B14F-4D97-AF65-F5344CB8AC3E}">
        <p14:creationId xmlns:p14="http://schemas.microsoft.com/office/powerpoint/2010/main" val="2696283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3019CA1-CF4F-AC99-6D2D-856E7A026244}"/>
              </a:ext>
            </a:extLst>
          </p:cNvPr>
          <p:cNvGraphicFramePr>
            <a:graphicFrameLocks noGrp="1"/>
          </p:cNvGraphicFramePr>
          <p:nvPr/>
        </p:nvGraphicFramePr>
        <p:xfrm>
          <a:off x="369809" y="822168"/>
          <a:ext cx="11240299" cy="5151980"/>
        </p:xfrm>
        <a:graphic>
          <a:graphicData uri="http://schemas.openxmlformats.org/drawingml/2006/table">
            <a:tbl>
              <a:tblPr firstRow="1" bandRow="1">
                <a:tableStyleId>{5C22544A-7EE6-4342-B048-85BDC9FD1C3A}</a:tableStyleId>
              </a:tblPr>
              <a:tblGrid>
                <a:gridCol w="3412482">
                  <a:extLst>
                    <a:ext uri="{9D8B030D-6E8A-4147-A177-3AD203B41FA5}">
                      <a16:colId xmlns:a16="http://schemas.microsoft.com/office/drawing/2014/main" val="2007300340"/>
                    </a:ext>
                  </a:extLst>
                </a:gridCol>
                <a:gridCol w="7827817">
                  <a:extLst>
                    <a:ext uri="{9D8B030D-6E8A-4147-A177-3AD203B41FA5}">
                      <a16:colId xmlns:a16="http://schemas.microsoft.com/office/drawing/2014/main" val="660754895"/>
                    </a:ext>
                  </a:extLst>
                </a:gridCol>
              </a:tblGrid>
              <a:tr h="448706">
                <a:tc gridSpan="2">
                  <a:txBody>
                    <a:bodyPr/>
                    <a:lstStyle/>
                    <a:p>
                      <a:pPr marL="0" marR="0" lvl="0" indent="0" algn="l" defTabSz="454685" rtl="0" eaLnBrk="1" fontAlgn="auto" latinLnBrk="0" hangingPunct="1">
                        <a:lnSpc>
                          <a:spcPct val="100000"/>
                        </a:lnSpc>
                        <a:spcBef>
                          <a:spcPts val="0"/>
                        </a:spcBef>
                        <a:spcAft>
                          <a:spcPts val="0"/>
                        </a:spcAft>
                        <a:buClrTx/>
                        <a:buSzTx/>
                        <a:buFontTx/>
                        <a:buNone/>
                        <a:tabLst/>
                        <a:defRPr/>
                      </a:pPr>
                      <a:r>
                        <a:rPr lang="es-MX" sz="2400" dirty="0">
                          <a:solidFill>
                            <a:schemeClr val="bg1"/>
                          </a:solidFill>
                        </a:rPr>
                        <a:t>KEY DATES</a:t>
                      </a:r>
                      <a:endParaRPr lang="es-CL" sz="2400" dirty="0">
                        <a:solidFill>
                          <a:schemeClr val="bg1"/>
                        </a:solidFill>
                      </a:endParaRPr>
                    </a:p>
                  </a:txBody>
                  <a:tcPr/>
                </a:tc>
                <a:tc hMerge="1">
                  <a:txBody>
                    <a:bodyPr/>
                    <a:lstStyle/>
                    <a:p>
                      <a:endParaRPr lang="es-CL" sz="1600" dirty="0"/>
                    </a:p>
                  </a:txBody>
                  <a:tcPr/>
                </a:tc>
                <a:extLst>
                  <a:ext uri="{0D108BD9-81ED-4DB2-BD59-A6C34878D82A}">
                    <a16:rowId xmlns:a16="http://schemas.microsoft.com/office/drawing/2014/main" val="3205723193"/>
                  </a:ext>
                </a:extLst>
              </a:tr>
              <a:tr h="188456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15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December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Deadline for Member States to complete and submit online PacWave24 Post-Exercise Evaluation Surveys for:</a:t>
                      </a:r>
                    </a:p>
                    <a:p>
                      <a:pPr algn="l"/>
                      <a:r>
                        <a:rPr lang="en-US" sz="2000" dirty="0">
                          <a:latin typeface="Arial" panose="020B0604020202020204" pitchFamily="34" charset="0"/>
                          <a:cs typeface="Arial" panose="020B0604020202020204" pitchFamily="34" charset="0"/>
                        </a:rPr>
                        <a:t>• Live TSP Communication Test</a:t>
                      </a:r>
                    </a:p>
                    <a:p>
                      <a:pPr algn="l"/>
                      <a:r>
                        <a:rPr lang="en-US" sz="2000" dirty="0">
                          <a:latin typeface="Arial" panose="020B0604020202020204" pitchFamily="34" charset="0"/>
                          <a:cs typeface="Arial" panose="020B0604020202020204" pitchFamily="34" charset="0"/>
                        </a:rPr>
                        <a:t>•Live NAVAREA Coordinators Communication Test</a:t>
                      </a:r>
                    </a:p>
                    <a:p>
                      <a:pPr algn="l"/>
                      <a:r>
                        <a:rPr lang="en-US" sz="2000" dirty="0">
                          <a:latin typeface="Arial" panose="020B0604020202020204" pitchFamily="34" charset="0"/>
                          <a:cs typeface="Arial" panose="020B0604020202020204" pitchFamily="34" charset="0"/>
                        </a:rPr>
                        <a:t>•National Exercise</a:t>
                      </a:r>
                    </a:p>
                    <a:p>
                      <a:pPr algn="l"/>
                      <a:r>
                        <a:rPr lang="en-US" sz="2000" dirty="0">
                          <a:latin typeface="Arial" panose="020B0604020202020204" pitchFamily="34" charset="0"/>
                          <a:cs typeface="Arial" panose="020B0604020202020204" pitchFamily="34" charset="0"/>
                        </a:rPr>
                        <a:t>•Regional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9558899"/>
                  </a:ext>
                </a:extLst>
              </a:tr>
              <a:tr h="1086346">
                <a:tc>
                  <a:txBody>
                    <a:bodyPr/>
                    <a:lstStyle/>
                    <a:p>
                      <a:pPr algn="l"/>
                      <a:r>
                        <a:rPr lang="es-CL" sz="2000" dirty="0">
                          <a:latin typeface="Arial" panose="020B0604020202020204" pitchFamily="34" charset="0"/>
                          <a:cs typeface="Arial" panose="020B0604020202020204" pitchFamily="34" charset="0"/>
                        </a:rPr>
                        <a:t>15 </a:t>
                      </a:r>
                      <a:r>
                        <a:rPr lang="es-CL" sz="2000" dirty="0" err="1">
                          <a:latin typeface="Arial" panose="020B0604020202020204" pitchFamily="34" charset="0"/>
                          <a:cs typeface="Arial" panose="020B0604020202020204" pitchFamily="34" charset="0"/>
                        </a:rPr>
                        <a:t>December</a:t>
                      </a:r>
                      <a:r>
                        <a:rPr lang="es-CL" sz="2000" dirty="0">
                          <a:latin typeface="Arial" panose="020B0604020202020204" pitchFamily="34" charset="0"/>
                          <a:cs typeface="Arial" panose="020B0604020202020204" pitchFamily="34" charset="0"/>
                        </a:rPr>
                        <a:t> 2024</a:t>
                      </a:r>
                    </a:p>
                  </a:txBody>
                  <a:tcPr/>
                </a:tc>
                <a:tc>
                  <a:txBody>
                    <a:bodyPr/>
                    <a:lstStyle/>
                    <a:p>
                      <a:pPr algn="l"/>
                      <a:r>
                        <a:rPr lang="en-US" sz="2000" dirty="0">
                          <a:latin typeface="Arial" panose="020B0604020202020204" pitchFamily="34" charset="0"/>
                          <a:cs typeface="Arial" panose="020B0604020202020204" pitchFamily="34" charset="0"/>
                        </a:rPr>
                        <a:t>Deadline for Submission of Regional Exercise Reports.</a:t>
                      </a:r>
                    </a:p>
                    <a:p>
                      <a:pPr algn="l"/>
                      <a:r>
                        <a:rPr lang="en-US" sz="2000" dirty="0">
                          <a:latin typeface="Arial" panose="020B0604020202020204" pitchFamily="34" charset="0"/>
                          <a:cs typeface="Arial" panose="020B0604020202020204" pitchFamily="34" charset="0"/>
                        </a:rPr>
                        <a:t>•PICT Regional Exercise</a:t>
                      </a:r>
                    </a:p>
                    <a:p>
                      <a:pPr algn="l"/>
                      <a:r>
                        <a:rPr lang="en-US" sz="2000" dirty="0">
                          <a:latin typeface="Arial" panose="020B0604020202020204" pitchFamily="34" charset="0"/>
                          <a:cs typeface="Arial" panose="020B0604020202020204" pitchFamily="34" charset="0"/>
                        </a:rPr>
                        <a:t>•SEP 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49304"/>
                  </a:ext>
                </a:extLst>
              </a:tr>
              <a:tr h="987154">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10 days prior to ICG/PTWS-XXXI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April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Draft PacWave24 Summary Report shared with Member States</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8046768"/>
                  </a:ext>
                </a:extLst>
              </a:tr>
              <a:tr h="68801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30 June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Final PacWave24 Summary Report published and posted at http://www.pacwave.info/</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9620141"/>
                  </a:ext>
                </a:extLst>
              </a:tr>
            </a:tbl>
          </a:graphicData>
        </a:graphic>
      </p:graphicFrame>
      <p:sp>
        <p:nvSpPr>
          <p:cNvPr id="10" name="TextBox 6">
            <a:extLst>
              <a:ext uri="{FF2B5EF4-FFF2-40B4-BE49-F238E27FC236}">
                <a16:creationId xmlns:a16="http://schemas.microsoft.com/office/drawing/2014/main" id="{50BDBC2B-93FB-1618-E184-DD580F751114}"/>
              </a:ext>
            </a:extLst>
          </p:cNvPr>
          <p:cNvSpPr txBox="1"/>
          <p:nvPr/>
        </p:nvSpPr>
        <p:spPr>
          <a:xfrm>
            <a:off x="244549" y="134085"/>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i-NZ" sz="3200" b="0" i="0" u="none" strike="noStrike" kern="1200" cap="none" spc="0" normalizeH="0" baseline="0" noProof="0" dirty="0">
                <a:ln>
                  <a:noFill/>
                </a:ln>
                <a:solidFill>
                  <a:srgbClr val="0961A9"/>
                </a:solidFill>
                <a:effectLst/>
                <a:uLnTx/>
                <a:uFillTx/>
                <a:latin typeface="Aptos ExtraBold" panose="020B0004020202020204" pitchFamily="34" charset="0"/>
              </a:rPr>
              <a:t>Timeline Milestones </a:t>
            </a:r>
            <a:r>
              <a:rPr kumimoji="1" lang="pt-BR" sz="3200" b="0" i="0" u="none" strike="noStrike" kern="1200" cap="none" spc="0" normalizeH="0" baseline="0" noProof="0" dirty="0">
                <a:ln>
                  <a:noFill/>
                </a:ln>
                <a:solidFill>
                  <a:srgbClr val="0961A9"/>
                </a:solidFill>
                <a:effectLst/>
                <a:uLnTx/>
                <a:uFillTx/>
                <a:latin typeface="Aptos ExtraBold" panose="020B0004020202020204" pitchFamily="34" charset="0"/>
              </a:rPr>
              <a:t>(2)</a:t>
            </a:r>
            <a:endParaRPr kumimoji="1" lang="en-NZ" sz="3200" b="0" i="0" u="none" strike="noStrike" kern="1200" cap="none" spc="0" normalizeH="0" baseline="0" noProof="0" dirty="0">
              <a:ln>
                <a:noFill/>
              </a:ln>
              <a:solidFill>
                <a:srgbClr val="0961A9"/>
              </a:solidFill>
              <a:effectLst/>
              <a:uLnTx/>
              <a:uFillTx/>
              <a:latin typeface="Aptos ExtraBold" panose="020B0004020202020204" pitchFamily="34" charset="0"/>
            </a:endParaRPr>
          </a:p>
        </p:txBody>
      </p:sp>
    </p:spTree>
    <p:extLst>
      <p:ext uri="{BB962C8B-B14F-4D97-AF65-F5344CB8AC3E}">
        <p14:creationId xmlns:p14="http://schemas.microsoft.com/office/powerpoint/2010/main" val="20693449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9838" y="296597"/>
            <a:ext cx="9377054" cy="523220"/>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2</a:t>
            </a:r>
            <a:r>
              <a:rPr kumimoji="0" lang="en-US" altLang="ja-JP" sz="2800" b="0" i="0" u="none" strike="noStrike" kern="1200" cap="none" spc="0" normalizeH="0" baseline="30000" noProof="0" dirty="0">
                <a:ln>
                  <a:noFill/>
                </a:ln>
                <a:solidFill>
                  <a:schemeClr val="accent2"/>
                </a:solidFill>
                <a:effectLst/>
                <a:uLnTx/>
                <a:uFillTx/>
                <a:latin typeface="Arial" panose="020B0604020202020204" pitchFamily="34" charset="0"/>
                <a:cs typeface="Arial" panose="020B0604020202020204" pitchFamily="34" charset="0"/>
                <a:sym typeface="Roboto"/>
              </a:rPr>
              <a:t>nd</a:t>
            </a:r>
            <a:r>
              <a:rPr kumimoji="0" lang="en-US" altLang="ja-JP"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 Global Tsunami Symposium</a:t>
            </a:r>
            <a:r>
              <a:rPr kumimoji="0" lang="ja-JP" altLang="en-US"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 </a:t>
            </a:r>
            <a:r>
              <a:rPr kumimoji="0" lang="en-US" altLang="ja-JP"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(11 – 14 November 2024)</a:t>
            </a:r>
            <a:endParaRPr kumimoji="0" lang="ja-JP" altLang="en-US"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85" y="3672689"/>
            <a:ext cx="3683059" cy="276229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1675" y="1029562"/>
            <a:ext cx="3769217" cy="2826913"/>
          </a:xfrm>
          <a:prstGeom prst="rect">
            <a:avLst/>
          </a:prstGeom>
        </p:spPr>
      </p:pic>
      <p:sp>
        <p:nvSpPr>
          <p:cNvPr id="6" name="テキスト ボックス 5"/>
          <p:cNvSpPr txBox="1"/>
          <p:nvPr/>
        </p:nvSpPr>
        <p:spPr>
          <a:xfrm>
            <a:off x="269865" y="1156562"/>
            <a:ext cx="6194066" cy="234730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Participants related to the ICG/PTWS</a:t>
            </a: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pP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Mr. Yuji Nishimae (Chair)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pPr>
            <a:r>
              <a:rPr lang="en-US" altLang="ja-JP" sz="2400" dirty="0">
                <a:solidFill>
                  <a:srgbClr val="000000"/>
                </a:solidFill>
                <a:latin typeface="Arial" panose="020B0604020202020204" pitchFamily="34" charset="0"/>
                <a:cs typeface="Arial" panose="020B0604020202020204" pitchFamily="34" charset="0"/>
                <a:sym typeface="Roboto"/>
              </a:rPr>
              <a:t>Dr. </a:t>
            </a:r>
            <a:r>
              <a:rPr lang="en-US" altLang="ja-JP" sz="2400" dirty="0" err="1">
                <a:solidFill>
                  <a:srgbClr val="000000"/>
                </a:solidFill>
                <a:latin typeface="Arial" panose="020B0604020202020204" pitchFamily="34" charset="0"/>
                <a:cs typeface="Arial" panose="020B0604020202020204" pitchFamily="34" charset="0"/>
                <a:sym typeface="Roboto"/>
              </a:rPr>
              <a:t>Dakui</a:t>
            </a:r>
            <a:r>
              <a:rPr lang="en-US" altLang="ja-JP" sz="2400" dirty="0">
                <a:solidFill>
                  <a:srgbClr val="000000"/>
                </a:solidFill>
                <a:latin typeface="Arial" panose="020B0604020202020204" pitchFamily="34" charset="0"/>
                <a:cs typeface="Arial" panose="020B0604020202020204" pitchFamily="34" charset="0"/>
                <a:sym typeface="Roboto"/>
              </a:rPr>
              <a:t> Wang (Vice-Chair)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pP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Dr. Charles</a:t>
            </a:r>
            <a:r>
              <a:rPr kumimoji="0" lang="en-US" altLang="ja-JP" sz="2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24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McCreely</a:t>
            </a:r>
            <a:r>
              <a:rPr kumimoji="0" lang="en-US" altLang="ja-JP" sz="2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(PTWC Director)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pPr>
            <a:r>
              <a:rPr lang="en-US" altLang="ja-JP" sz="2400" dirty="0">
                <a:solidFill>
                  <a:srgbClr val="000000"/>
                </a:solidFill>
                <a:latin typeface="Arial" panose="020B0604020202020204" pitchFamily="34" charset="0"/>
                <a:cs typeface="Arial" panose="020B0604020202020204" pitchFamily="34" charset="0"/>
                <a:sym typeface="Roboto"/>
              </a:rPr>
              <a:t>Dr. Laura Kong (ITIC Director)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pPr>
            <a:r>
              <a:rPr lang="en-US" altLang="ja-JP" sz="2400" dirty="0">
                <a:solidFill>
                  <a:srgbClr val="000000"/>
                </a:solidFill>
                <a:latin typeface="Arial" panose="020B0604020202020204" pitchFamily="34" charset="0"/>
                <a:cs typeface="Arial" panose="020B0604020202020204" pitchFamily="34" charset="0"/>
                <a:sym typeface="Roboto"/>
              </a:rPr>
              <a:t>Dr. Ocal Necmioglu  (Technical Secretary)</a:t>
            </a:r>
          </a:p>
        </p:txBody>
      </p:sp>
    </p:spTree>
    <p:extLst>
      <p:ext uri="{BB962C8B-B14F-4D97-AF65-F5344CB8AC3E}">
        <p14:creationId xmlns:p14="http://schemas.microsoft.com/office/powerpoint/2010/main" val="32706847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9585" y="0"/>
            <a:ext cx="7481792"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ESCAP Tsunami</a:t>
            </a:r>
            <a:r>
              <a:rPr kumimoji="0" lang="en-US" altLang="ja-JP" sz="2400" b="0" i="0"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sym typeface="Roboto"/>
              </a:rPr>
              <a:t> Preparedness Capacity Assessment</a:t>
            </a:r>
            <a:endParaRPr kumimoji="0" lang="ja-JP" altLang="en-US" sz="24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endParaRPr>
          </a:p>
        </p:txBody>
      </p:sp>
      <p:sp>
        <p:nvSpPr>
          <p:cNvPr id="5" name="正方形/長方形 4"/>
          <p:cNvSpPr/>
          <p:nvPr/>
        </p:nvSpPr>
        <p:spPr>
          <a:xfrm flipV="1">
            <a:off x="419585" y="4307952"/>
            <a:ext cx="7112000" cy="70230"/>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pic>
        <p:nvPicPr>
          <p:cNvPr id="3" name="図 2"/>
          <p:cNvPicPr>
            <a:picLocks noChangeAspect="1"/>
          </p:cNvPicPr>
          <p:nvPr/>
        </p:nvPicPr>
        <p:blipFill>
          <a:blip r:embed="rId2"/>
          <a:stretch>
            <a:fillRect/>
          </a:stretch>
        </p:blipFill>
        <p:spPr>
          <a:xfrm flipV="1">
            <a:off x="4869810" y="557234"/>
            <a:ext cx="5540991" cy="942182"/>
          </a:xfrm>
          <a:prstGeom prst="rect">
            <a:avLst/>
          </a:prstGeom>
        </p:spPr>
      </p:pic>
      <p:sp>
        <p:nvSpPr>
          <p:cNvPr id="7" name="正方形/長方形 6"/>
          <p:cNvSpPr/>
          <p:nvPr/>
        </p:nvSpPr>
        <p:spPr>
          <a:xfrm>
            <a:off x="419585" y="1374296"/>
            <a:ext cx="10061896" cy="2554545"/>
          </a:xfrm>
          <a:prstGeom prst="rect">
            <a:avLst/>
          </a:prstGeom>
        </p:spPr>
        <p:txBody>
          <a:bodyPr wrap="square">
            <a:spAutoFit/>
          </a:bodyPr>
          <a:lstStyle/>
          <a:p>
            <a:r>
              <a:rPr lang="en-US" altLang="ja-JP" sz="1600" b="1" dirty="0">
                <a:latin typeface="Arial" panose="020B0604020202020204" pitchFamily="34" charset="0"/>
                <a:cs typeface="Arial" panose="020B0604020202020204" pitchFamily="34" charset="0"/>
              </a:rPr>
              <a:t>The key objectives of this assessment have been identified as follows: </a:t>
            </a:r>
          </a:p>
          <a:p>
            <a:pPr marL="342900" indent="-342900">
              <a:buAutoNum type="arabicPeriod"/>
            </a:pPr>
            <a:r>
              <a:rPr lang="en-US" altLang="ja-JP" sz="1600" dirty="0">
                <a:latin typeface="Arial" panose="020B0604020202020204" pitchFamily="34" charset="0"/>
                <a:cs typeface="Arial" panose="020B0604020202020204" pitchFamily="34" charset="0"/>
              </a:rPr>
              <a:t>To evaluate the existing capacity of the UNESCO-IOC Indian Ocean Tsunami Warning and Mitigation System (IOTWMS) (Phase I) and Pacific Tsunami Warning and Mitigation System (PTWS) (Phase II) and highlight the progress made since 2004 IOT and subsequent assessments. </a:t>
            </a:r>
          </a:p>
          <a:p>
            <a:pPr marL="342900" indent="-342900">
              <a:buAutoNum type="arabicPeriod"/>
            </a:pPr>
            <a:r>
              <a:rPr lang="en-US" altLang="ja-JP" sz="1600" dirty="0">
                <a:latin typeface="Arial" panose="020B0604020202020204" pitchFamily="34" charset="0"/>
                <a:cs typeface="Arial" panose="020B0604020202020204" pitchFamily="34" charset="0"/>
              </a:rPr>
              <a:t>To identify specific gaps and capacity development requirements at regional and national levels for strengthening the technical and policy aspects of the tsunami warning and mitigation systems in the region. </a:t>
            </a:r>
          </a:p>
          <a:p>
            <a:pPr marL="342900" indent="-342900">
              <a:buAutoNum type="arabicPeriod"/>
            </a:pPr>
            <a:r>
              <a:rPr lang="en-US" altLang="ja-JP" sz="1600" dirty="0">
                <a:latin typeface="Arial" panose="020B0604020202020204" pitchFamily="34" charset="0"/>
                <a:cs typeface="Arial" panose="020B0604020202020204" pitchFamily="34" charset="0"/>
              </a:rPr>
              <a:t>To provide recommendations for the next strategic phase of ESCAP's Trust Fund for Tsunami Disaster and Climate Preparedness, aiming to address the identified gaps through regional cooperation and mainstreaming science.</a:t>
            </a:r>
            <a:endParaRPr lang="ja-JP" altLang="en-US" sz="16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3"/>
          <a:stretch>
            <a:fillRect/>
          </a:stretch>
        </p:blipFill>
        <p:spPr>
          <a:xfrm>
            <a:off x="522112" y="4437021"/>
            <a:ext cx="6877117" cy="2277677"/>
          </a:xfrm>
          <a:prstGeom prst="rect">
            <a:avLst/>
          </a:prstGeom>
          <a:ln>
            <a:solidFill>
              <a:schemeClr val="tx1"/>
            </a:solidFill>
          </a:ln>
        </p:spPr>
      </p:pic>
      <p:sp>
        <p:nvSpPr>
          <p:cNvPr id="9" name="テキスト ボックス 8"/>
          <p:cNvSpPr txBox="1"/>
          <p:nvPr/>
        </p:nvSpPr>
        <p:spPr>
          <a:xfrm>
            <a:off x="522112" y="3978774"/>
            <a:ext cx="2965425"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Output of the assessment</a:t>
            </a:r>
            <a:endParaRPr kumimoji="0" lang="ja-JP" altLang="en-US"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0" name="正方形/長方形 9"/>
          <p:cNvSpPr/>
          <p:nvPr/>
        </p:nvSpPr>
        <p:spPr>
          <a:xfrm>
            <a:off x="4353636" y="4387089"/>
            <a:ext cx="3045593" cy="2327609"/>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pic>
        <p:nvPicPr>
          <p:cNvPr id="11" name="図 10"/>
          <p:cNvPicPr>
            <a:picLocks noChangeAspect="1"/>
          </p:cNvPicPr>
          <p:nvPr/>
        </p:nvPicPr>
        <p:blipFill>
          <a:blip r:embed="rId4"/>
          <a:stretch>
            <a:fillRect/>
          </a:stretch>
        </p:blipFill>
        <p:spPr>
          <a:xfrm>
            <a:off x="8265328" y="3928841"/>
            <a:ext cx="1965566" cy="2785557"/>
          </a:xfrm>
          <a:prstGeom prst="rect">
            <a:avLst/>
          </a:prstGeom>
          <a:ln>
            <a:solidFill>
              <a:schemeClr val="tx1"/>
            </a:solidFill>
          </a:ln>
        </p:spPr>
      </p:pic>
    </p:spTree>
    <p:extLst>
      <p:ext uri="{BB962C8B-B14F-4D97-AF65-F5344CB8AC3E}">
        <p14:creationId xmlns:p14="http://schemas.microsoft.com/office/powerpoint/2010/main" val="10985310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4176" y="450376"/>
            <a:ext cx="8925905"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ESCAP Tsunami Preparedness Capacity Assessment (Timeline)</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aphicFrame>
        <p:nvGraphicFramePr>
          <p:cNvPr id="5" name="図表 4"/>
          <p:cNvGraphicFramePr/>
          <p:nvPr/>
        </p:nvGraphicFramePr>
        <p:xfrm>
          <a:off x="483272" y="38985"/>
          <a:ext cx="11225455" cy="541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p:cNvPicPr>
            <a:picLocks noChangeAspect="1"/>
          </p:cNvPicPr>
          <p:nvPr/>
        </p:nvPicPr>
        <p:blipFill>
          <a:blip r:embed="rId7"/>
          <a:stretch>
            <a:fillRect/>
          </a:stretch>
        </p:blipFill>
        <p:spPr>
          <a:xfrm>
            <a:off x="147641" y="3892646"/>
            <a:ext cx="1863186" cy="2258304"/>
          </a:xfrm>
          <a:prstGeom prst="rect">
            <a:avLst/>
          </a:prstGeom>
          <a:ln>
            <a:solidFill>
              <a:schemeClr val="tx1"/>
            </a:solidFill>
          </a:ln>
        </p:spPr>
      </p:pic>
      <p:pic>
        <p:nvPicPr>
          <p:cNvPr id="7" name="図 6"/>
          <p:cNvPicPr>
            <a:picLocks noChangeAspect="1"/>
          </p:cNvPicPr>
          <p:nvPr/>
        </p:nvPicPr>
        <p:blipFill>
          <a:blip r:embed="rId8"/>
          <a:stretch>
            <a:fillRect/>
          </a:stretch>
        </p:blipFill>
        <p:spPr>
          <a:xfrm>
            <a:off x="2303934" y="3745552"/>
            <a:ext cx="2100957" cy="3098022"/>
          </a:xfrm>
          <a:prstGeom prst="rect">
            <a:avLst/>
          </a:prstGeom>
        </p:spPr>
      </p:pic>
      <p:sp>
        <p:nvSpPr>
          <p:cNvPr id="8" name="正方形/長方形 7"/>
          <p:cNvSpPr/>
          <p:nvPr/>
        </p:nvSpPr>
        <p:spPr>
          <a:xfrm>
            <a:off x="4487014" y="3892646"/>
            <a:ext cx="160898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preliminary compilation of the survey results will be presented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正方形/長方形 8"/>
          <p:cNvSpPr/>
          <p:nvPr/>
        </p:nvSpPr>
        <p:spPr>
          <a:xfrm>
            <a:off x="6225553" y="3830575"/>
            <a:ext cx="20743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Steering Committee members will attend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正方形/長方形 2"/>
          <p:cNvSpPr/>
          <p:nvPr/>
        </p:nvSpPr>
        <p:spPr>
          <a:xfrm>
            <a:off x="8299938" y="3745552"/>
            <a:ext cx="191381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Draft Technical Report and its Summary will be made available</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720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1096" y="501478"/>
            <a:ext cx="8300219"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dirty="0">
                <a:solidFill>
                  <a:schemeClr val="accent2"/>
                </a:solidFill>
                <a:sym typeface="Roboto"/>
              </a:rPr>
              <a:t>Promoting for the IOC Tsunami Ready Recognition </a:t>
            </a:r>
            <a:r>
              <a:rPr kumimoji="0" lang="en-US" altLang="ja-JP" sz="2400" dirty="0" err="1">
                <a:solidFill>
                  <a:schemeClr val="accent2"/>
                </a:solidFill>
                <a:sym typeface="Roboto"/>
              </a:rPr>
              <a:t>Programme</a:t>
            </a:r>
            <a:r>
              <a:rPr kumimoji="0" lang="en-US" altLang="ja-JP" sz="2400" dirty="0">
                <a:solidFill>
                  <a:schemeClr val="accent2"/>
                </a:solidFill>
                <a:sym typeface="Roboto"/>
              </a:rPr>
              <a:t> </a:t>
            </a:r>
            <a:endParaRPr kumimoji="0" lang="ja-JP" altLang="en-US" sz="2400" b="0" i="0" u="none" strike="noStrike" cap="none" spc="0" normalizeH="0" baseline="0" dirty="0">
              <a:ln>
                <a:noFill/>
              </a:ln>
              <a:solidFill>
                <a:schemeClr val="accent2"/>
              </a:solidFill>
              <a:effectLst/>
              <a:uFillTx/>
              <a:sym typeface="Roboto"/>
            </a:endParaRPr>
          </a:p>
        </p:txBody>
      </p:sp>
      <p:pic>
        <p:nvPicPr>
          <p:cNvPr id="4" name="図 3"/>
          <p:cNvPicPr>
            <a:picLocks noChangeAspect="1"/>
          </p:cNvPicPr>
          <p:nvPr/>
        </p:nvPicPr>
        <p:blipFill>
          <a:blip r:embed="rId3"/>
          <a:stretch>
            <a:fillRect/>
          </a:stretch>
        </p:blipFill>
        <p:spPr>
          <a:xfrm>
            <a:off x="571096" y="1354063"/>
            <a:ext cx="6377122" cy="3183399"/>
          </a:xfrm>
          <a:prstGeom prst="rect">
            <a:avLst/>
          </a:prstGeom>
          <a:ln>
            <a:solidFill>
              <a:schemeClr val="tx1"/>
            </a:solidFill>
          </a:ln>
        </p:spPr>
      </p:pic>
      <p:sp>
        <p:nvSpPr>
          <p:cNvPr id="5" name="テキスト ボックス 4"/>
          <p:cNvSpPr txBox="1"/>
          <p:nvPr/>
        </p:nvSpPr>
        <p:spPr>
          <a:xfrm>
            <a:off x="2741158" y="4454409"/>
            <a:ext cx="2288958" cy="869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58 communities</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2400" dirty="0">
                <a:solidFill>
                  <a:srgbClr val="000000"/>
                </a:solidFill>
                <a:latin typeface="Arial" panose="020B0604020202020204" pitchFamily="34" charset="0"/>
                <a:cs typeface="Arial" panose="020B0604020202020204" pitchFamily="34" charset="0"/>
                <a:sym typeface="Roboto"/>
              </a:rPr>
              <a:t>32 countries</a:t>
            </a:r>
            <a:endPar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2" name="図 1"/>
          <p:cNvPicPr>
            <a:picLocks noChangeAspect="1"/>
          </p:cNvPicPr>
          <p:nvPr/>
        </p:nvPicPr>
        <p:blipFill>
          <a:blip r:embed="rId4"/>
          <a:stretch>
            <a:fillRect/>
          </a:stretch>
        </p:blipFill>
        <p:spPr>
          <a:xfrm>
            <a:off x="7167604" y="1370551"/>
            <a:ext cx="4175799" cy="3166911"/>
          </a:xfrm>
          <a:prstGeom prst="rect">
            <a:avLst/>
          </a:prstGeom>
        </p:spPr>
      </p:pic>
      <p:sp>
        <p:nvSpPr>
          <p:cNvPr id="6" name="テキスト ボックス 5"/>
          <p:cNvSpPr txBox="1"/>
          <p:nvPr/>
        </p:nvSpPr>
        <p:spPr>
          <a:xfrm>
            <a:off x="1601863" y="5624977"/>
            <a:ext cx="9226755" cy="8699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b="0" i="0" u="none" strike="noStrike" cap="none" spc="0" normalizeH="0" baseline="0" dirty="0">
                <a:ln>
                  <a:noFill/>
                </a:ln>
                <a:solidFill>
                  <a:srgbClr val="000000"/>
                </a:solidFill>
                <a:effectLst/>
                <a:uFillTx/>
                <a:latin typeface="+mn-lt"/>
                <a:ea typeface="+mn-ea"/>
                <a:cs typeface="+mn-cs"/>
                <a:sym typeface="Roboto"/>
              </a:rPr>
              <a:t>Equivalent approach guideline will be submitted to the ICG/PTWS XXXI</a:t>
            </a:r>
          </a:p>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dirty="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3498961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27014"/>
            <a:ext cx="10422661"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ICG/PTWS XXXI session and Joint Tsunami Workshop</a:t>
            </a:r>
            <a:r>
              <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(April 2025, Beijing)</a:t>
            </a:r>
          </a:p>
        </p:txBody>
      </p:sp>
      <p:sp>
        <p:nvSpPr>
          <p:cNvPr id="4" name="正方形/長方形 3"/>
          <p:cNvSpPr/>
          <p:nvPr/>
        </p:nvSpPr>
        <p:spPr>
          <a:xfrm>
            <a:off x="-440367" y="1234756"/>
            <a:ext cx="11031416" cy="1077218"/>
          </a:xfrm>
          <a:prstGeom prst="rect">
            <a:avLst/>
          </a:prstGeom>
        </p:spPr>
        <p:txBody>
          <a:bodyPr wrap="square">
            <a:spAutoFit/>
          </a:bodyPr>
          <a:lstStyle/>
          <a:p>
            <a:pPr marL="879475"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ICG/PTWS XXXI Session</a:t>
            </a:r>
          </a:p>
          <a:p>
            <a:pPr marL="125095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Date: 8 – 11 April</a:t>
            </a:r>
          </a:p>
          <a:p>
            <a:pPr marL="125095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Venue: Beijing, China</a:t>
            </a:r>
          </a:p>
        </p:txBody>
      </p:sp>
      <p:pic>
        <p:nvPicPr>
          <p:cNvPr id="5" name="図 4"/>
          <p:cNvPicPr>
            <a:picLocks noChangeAspect="1"/>
          </p:cNvPicPr>
          <p:nvPr/>
        </p:nvPicPr>
        <p:blipFill>
          <a:blip r:embed="rId2"/>
          <a:stretch>
            <a:fillRect/>
          </a:stretch>
        </p:blipFill>
        <p:spPr>
          <a:xfrm>
            <a:off x="185138" y="2311974"/>
            <a:ext cx="3774179" cy="3948149"/>
          </a:xfrm>
          <a:prstGeom prst="rect">
            <a:avLst/>
          </a:prstGeom>
          <a:ln>
            <a:solidFill>
              <a:schemeClr val="tx1"/>
            </a:solidFill>
          </a:ln>
        </p:spPr>
      </p:pic>
      <p:pic>
        <p:nvPicPr>
          <p:cNvPr id="2" name="図 1"/>
          <p:cNvPicPr>
            <a:picLocks noChangeAspect="1"/>
          </p:cNvPicPr>
          <p:nvPr/>
        </p:nvPicPr>
        <p:blipFill>
          <a:blip r:embed="rId3"/>
          <a:stretch>
            <a:fillRect/>
          </a:stretch>
        </p:blipFill>
        <p:spPr>
          <a:xfrm>
            <a:off x="4280909" y="1234756"/>
            <a:ext cx="3656675" cy="5201749"/>
          </a:xfrm>
          <a:prstGeom prst="rect">
            <a:avLst/>
          </a:prstGeom>
          <a:ln>
            <a:solidFill>
              <a:schemeClr val="tx1"/>
            </a:solidFill>
          </a:ln>
        </p:spPr>
      </p:pic>
      <p:pic>
        <p:nvPicPr>
          <p:cNvPr id="6" name="図 5"/>
          <p:cNvPicPr>
            <a:picLocks noChangeAspect="1"/>
          </p:cNvPicPr>
          <p:nvPr/>
        </p:nvPicPr>
        <p:blipFill>
          <a:blip r:embed="rId4"/>
          <a:stretch>
            <a:fillRect/>
          </a:stretch>
        </p:blipFill>
        <p:spPr>
          <a:xfrm>
            <a:off x="8176054" y="1773365"/>
            <a:ext cx="3472962" cy="4806462"/>
          </a:xfrm>
          <a:prstGeom prst="rect">
            <a:avLst/>
          </a:prstGeom>
          <a:ln>
            <a:solidFill>
              <a:schemeClr val="tx1"/>
            </a:solidFill>
          </a:ln>
        </p:spPr>
      </p:pic>
    </p:spTree>
    <p:extLst>
      <p:ext uri="{BB962C8B-B14F-4D97-AF65-F5344CB8AC3E}">
        <p14:creationId xmlns:p14="http://schemas.microsoft.com/office/powerpoint/2010/main" val="3152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1692" y="139896"/>
            <a:ext cx="9706708" cy="830997"/>
          </a:xfrm>
          <a:prstGeom prst="rect">
            <a:avLst/>
          </a:prstGeom>
        </p:spPr>
        <p:txBody>
          <a:bodyPr wrap="square">
            <a:spAutoFit/>
          </a:bodyPr>
          <a:lstStyle/>
          <a:p>
            <a:pPr marL="536575"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9</a:t>
            </a:r>
            <a:r>
              <a:rPr kumimoji="0" lang="en-US" altLang="ja-JP" sz="2400" b="0" i="0" u="none" strike="noStrike" kern="1200" cap="none" spc="0" normalizeH="0" baseline="30000" noProof="0" dirty="0">
                <a:ln>
                  <a:noFill/>
                </a:ln>
                <a:solidFill>
                  <a:srgbClr val="31A8DF"/>
                </a:solidFill>
                <a:effectLst/>
                <a:uLnTx/>
                <a:uFillTx/>
                <a:latin typeface="Arial" panose="020B0604020202020204" pitchFamily="34" charset="0"/>
                <a:cs typeface="Arial" panose="020B0604020202020204" pitchFamily="34" charset="0"/>
                <a:sym typeface="Roboto"/>
              </a:rPr>
              <a:t>th</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ICG/PTWS – IUGG JTC Joint Tsunami Workshop</a:t>
            </a:r>
          </a:p>
          <a:p>
            <a:pPr marL="536575"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60th Anniversary of the ICG/PTWS - Past and Future</a:t>
            </a:r>
            <a:r>
              <a:rPr kumimoji="0" lang="ja-JP" alt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r>
              <a:rPr kumimoji="0" lang="en-US" altLang="ja-JP"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t>
            </a:r>
          </a:p>
        </p:txBody>
      </p:sp>
      <p:grpSp>
        <p:nvGrpSpPr>
          <p:cNvPr id="13" name="グループ化 12"/>
          <p:cNvGrpSpPr/>
          <p:nvPr/>
        </p:nvGrpSpPr>
        <p:grpSpPr>
          <a:xfrm>
            <a:off x="422031" y="1120676"/>
            <a:ext cx="9648092" cy="4247317"/>
            <a:chOff x="422031" y="1120676"/>
            <a:chExt cx="9648092" cy="4247317"/>
          </a:xfrm>
        </p:grpSpPr>
        <p:sp>
          <p:nvSpPr>
            <p:cNvPr id="2" name="正方形/長方形 1"/>
            <p:cNvSpPr/>
            <p:nvPr/>
          </p:nvSpPr>
          <p:spPr>
            <a:xfrm>
              <a:off x="422031" y="1120676"/>
              <a:ext cx="9648092" cy="4247317"/>
            </a:xfrm>
            <a:prstGeom prst="rect">
              <a:avLst/>
            </a:prstGeom>
            <a:solidFill>
              <a:schemeClr val="bg1"/>
            </a:solidFill>
          </p:spPr>
          <p:txBody>
            <a:bodyPr wrap="square">
              <a:spAutoFit/>
            </a:bodyPr>
            <a:lstStyle/>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1 April (Online) </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Aims</a:t>
              </a: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7 April (Hybrid) </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Aims</a:t>
              </a:r>
            </a:p>
            <a:p>
              <a:pPr marL="363538"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Guide 5-year research and development strategy for detection, monitoring and forecasting through:</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1) Investigating challenges to achieving Decade forecasting goals </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2) Exploring emergent data technologies to achieve Decade forecasting goals</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3) Exploring emergent forecasting technologies to achieve Decade forecasting goals </a:t>
              </a:r>
            </a:p>
            <a:p>
              <a:pPr marL="903288" marR="0" lvl="0" indent="-903288"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4) Exploring impact-based forecasting including challenges faced when forecasting   inundation and time-dependence </a:t>
              </a:r>
            </a:p>
          </p:txBody>
        </p:sp>
        <p:sp>
          <p:nvSpPr>
            <p:cNvPr id="12" name="正方形/長方形 11"/>
            <p:cNvSpPr/>
            <p:nvPr/>
          </p:nvSpPr>
          <p:spPr>
            <a:xfrm>
              <a:off x="773724" y="1773751"/>
              <a:ext cx="815926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Recognition of contributions of 60 years of PTWS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Prospective of the future of PTWS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Tsunami DRR within the context of the IODTP – lessons from 60 years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378119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968" y="121562"/>
            <a:ext cx="9962571"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chemeClr val="accent2"/>
                </a:solidFill>
                <a:effectLst/>
                <a:uLnTx/>
                <a:uFillTx/>
                <a:latin typeface="Roboto"/>
                <a:cs typeface="Helvetica"/>
              </a:rPr>
              <a:t>ICG/PTWS Organizational Structure</a:t>
            </a:r>
            <a:r>
              <a:rPr kumimoji="1" lang="en-US" altLang="ja-JP"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1" lang="en-US" altLang="ja-JP" sz="1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(since September</a:t>
            </a:r>
            <a:r>
              <a:rPr kumimoji="1" lang="en-US" altLang="ja-JP" sz="1800" b="0" i="0"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t> 2023</a:t>
            </a:r>
            <a:r>
              <a:rPr kumimoji="1" lang="en-US" altLang="ja-JP" sz="1800" b="0" i="0" u="none" strike="noStrike" kern="1200" cap="none" spc="0" normalizeH="0" baseline="0" noProof="0" dirty="0">
                <a:ln>
                  <a:noFill/>
                </a:ln>
                <a:solidFill>
                  <a:schemeClr val="accent2"/>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ja-JP" altLang="en-US" sz="1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p>
        </p:txBody>
      </p:sp>
      <p:sp>
        <p:nvSpPr>
          <p:cNvPr id="4" name="テキスト ボックス 3"/>
          <p:cNvSpPr txBox="1"/>
          <p:nvPr/>
        </p:nvSpPr>
        <p:spPr>
          <a:xfrm>
            <a:off x="467968" y="665215"/>
            <a:ext cx="9962571" cy="6237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Chair:</a:t>
            </a:r>
            <a:r>
              <a:rPr kumimoji="0"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Mr. Yuji Nishimae (Japan)</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Vice-Chairs: Dr.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Dakui</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Wang (China), Dr.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Wilfreid</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Strauch</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(Nicaragua), Mr.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Ofa</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Fa’anunu</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(Tonga)</a:t>
            </a:r>
          </a:p>
        </p:txBody>
      </p:sp>
      <p:sp>
        <p:nvSpPr>
          <p:cNvPr id="5" name="正方形/長方形 4"/>
          <p:cNvSpPr/>
          <p:nvPr/>
        </p:nvSpPr>
        <p:spPr>
          <a:xfrm>
            <a:off x="-5618927" y="1700601"/>
            <a:ext cx="4958316" cy="452431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Dissolved Task 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Task Team on UN Ocean Decade,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Task Team on Future Goals and Performance Monitoring,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WG2 Task Team on the Minimum Competency Levels for National Tsunami Warning Centre (NTWC) Operations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Established Task 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WG2 Task Team on Tsunami Generated by Volcanoes (TGV)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WG2 Task Team on Forecasting from Ocean Observations (TT-FOO)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WG3 Task Team on Tsunami Ready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Pacific Island Countries and Territories Working Group Task Team on Information Sharing Platforms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Roboto"/>
            </a:endParaRPr>
          </a:p>
        </p:txBody>
      </p:sp>
      <p:grpSp>
        <p:nvGrpSpPr>
          <p:cNvPr id="9" name="グループ化 8"/>
          <p:cNvGrpSpPr/>
          <p:nvPr/>
        </p:nvGrpSpPr>
        <p:grpSpPr>
          <a:xfrm>
            <a:off x="1584101" y="1288973"/>
            <a:ext cx="8564901" cy="5580463"/>
            <a:chOff x="5135526" y="1893240"/>
            <a:chExt cx="6932428" cy="4167318"/>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220" y="2077447"/>
              <a:ext cx="6762306" cy="3770624"/>
            </a:xfrm>
            <a:prstGeom prst="rect">
              <a:avLst/>
            </a:prstGeom>
          </p:spPr>
        </p:pic>
        <p:sp>
          <p:nvSpPr>
            <p:cNvPr id="8" name="正方形/長方形 7"/>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grpSp>
    </p:spTree>
    <p:extLst>
      <p:ext uri="{BB962C8B-B14F-4D97-AF65-F5344CB8AC3E}">
        <p14:creationId xmlns:p14="http://schemas.microsoft.com/office/powerpoint/2010/main" val="41398125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203432"/>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Tsunami Service Providers in the Pacific</a:t>
            </a:r>
            <a:endParaRPr kumimoji="1" lang="ja-JP" altLang="en-US" sz="28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3" name="正方形/長方形 2"/>
          <p:cNvSpPr/>
          <p:nvPr/>
        </p:nvSpPr>
        <p:spPr>
          <a:xfrm>
            <a:off x="418542" y="-646997"/>
            <a:ext cx="591719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
        <p:nvSpPr>
          <p:cNvPr id="4" name="正方形/長方形 3"/>
          <p:cNvSpPr/>
          <p:nvPr/>
        </p:nvSpPr>
        <p:spPr>
          <a:xfrm>
            <a:off x="145474" y="2032122"/>
            <a:ext cx="3688191" cy="3847207"/>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Pacific Tsunami Warning Center (PTWC)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Northwest Pacific Tsunami Advisory Center (NWPTAC)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Japan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South China Sea Tsunami Advisory Center (SCSTAC)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China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Central America Tsunami Warning Center (CATAC)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Nicaragua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CATAC is fully operated (24hours/7days) on the interim service.</a:t>
            </a:r>
          </a:p>
        </p:txBody>
      </p:sp>
      <p:pic>
        <p:nvPicPr>
          <p:cNvPr id="16" name="図 15"/>
          <p:cNvPicPr>
            <a:picLocks noChangeAspect="1"/>
          </p:cNvPicPr>
          <p:nvPr/>
        </p:nvPicPr>
        <p:blipFill>
          <a:blip r:embed="rId3"/>
          <a:stretch>
            <a:fillRect/>
          </a:stretch>
        </p:blipFill>
        <p:spPr>
          <a:xfrm>
            <a:off x="3930785" y="703053"/>
            <a:ext cx="8117053" cy="5877235"/>
          </a:xfrm>
          <a:prstGeom prst="rect">
            <a:avLst/>
          </a:prstGeom>
        </p:spPr>
      </p:pic>
      <p:sp>
        <p:nvSpPr>
          <p:cNvPr id="17" name="正方形/長方形 16"/>
          <p:cNvSpPr/>
          <p:nvPr/>
        </p:nvSpPr>
        <p:spPr>
          <a:xfrm>
            <a:off x="33392" y="1606655"/>
            <a:ext cx="3912353" cy="369332"/>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800" b="0" i="0" u="sng"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Tree>
    <p:extLst>
      <p:ext uri="{BB962C8B-B14F-4D97-AF65-F5344CB8AC3E}">
        <p14:creationId xmlns:p14="http://schemas.microsoft.com/office/powerpoint/2010/main" val="26624002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631498391"/>
              </p:ext>
            </p:extLst>
          </p:nvPr>
        </p:nvGraphicFramePr>
        <p:xfrm>
          <a:off x="603504" y="1612232"/>
          <a:ext cx="11109960" cy="463296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150345809"/>
                    </a:ext>
                  </a:extLst>
                </a:gridCol>
                <a:gridCol w="6830568">
                  <a:extLst>
                    <a:ext uri="{9D8B030D-6E8A-4147-A177-3AD203B41FA5}">
                      <a16:colId xmlns:a16="http://schemas.microsoft.com/office/drawing/2014/main" val="1077171420"/>
                    </a:ext>
                  </a:extLst>
                </a:gridCol>
                <a:gridCol w="2039112">
                  <a:extLst>
                    <a:ext uri="{9D8B030D-6E8A-4147-A177-3AD203B41FA5}">
                      <a16:colId xmlns:a16="http://schemas.microsoft.com/office/drawing/2014/main" val="4012878070"/>
                    </a:ext>
                  </a:extLst>
                </a:gridCol>
              </a:tblGrid>
              <a:tr h="0">
                <a:tc>
                  <a:txBody>
                    <a:bodyPr/>
                    <a:lstStyle/>
                    <a:p>
                      <a:pPr algn="l"/>
                      <a:r>
                        <a:rPr kumimoji="1" lang="en-US" altLang="ja-JP" sz="1400" dirty="0">
                          <a:latin typeface="Arial" panose="020B0604020202020204" pitchFamily="34" charset="0"/>
                          <a:cs typeface="Arial" panose="020B0604020202020204" pitchFamily="34" charset="0"/>
                        </a:rPr>
                        <a:t>Date</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Event</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Venue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4829487"/>
                  </a:ext>
                </a:extLst>
              </a:tr>
              <a:tr h="0">
                <a:tc>
                  <a:txBody>
                    <a:bodyPr/>
                    <a:lstStyle/>
                    <a:p>
                      <a:pPr algn="l"/>
                      <a:r>
                        <a:rPr lang="en-US" altLang="ja-JP" sz="1400" dirty="0">
                          <a:latin typeface="Arial" panose="020B0604020202020204" pitchFamily="34" charset="0"/>
                          <a:cs typeface="Arial" panose="020B0604020202020204" pitchFamily="34" charset="0"/>
                        </a:rPr>
                        <a:t>26 - 27 March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ICG/PTWS Steering Committee Meeting</a:t>
                      </a:r>
                      <a:endParaRPr lang="en-US" altLang="ja-JP"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Online</a:t>
                      </a:r>
                    </a:p>
                  </a:txBody>
                  <a:tcPr/>
                </a:tc>
                <a:extLst>
                  <a:ext uri="{0D108BD9-81ED-4DB2-BD59-A6C34878D82A}">
                    <a16:rowId xmlns:a16="http://schemas.microsoft.com/office/drawing/2014/main" val="2002221817"/>
                  </a:ext>
                </a:extLst>
              </a:tr>
              <a:tr h="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10 May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Seventh Meeting of the ICG/PTWS Regional Working Group on Tsunami Warning and Mitigation System in the Central America Region (ICG/PTWS WG-CA-VII)</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400" b="0" dirty="0">
                          <a:latin typeface="Arial" panose="020B0604020202020204" pitchFamily="34" charset="0"/>
                          <a:cs typeface="Arial" panose="020B0604020202020204" pitchFamily="34" charset="0"/>
                        </a:rPr>
                        <a:t>Managua, Nicaragua</a:t>
                      </a:r>
                      <a:endParaRPr kumimoji="1" lang="ja-JP" altLang="en-US" sz="1400" b="0" dirty="0">
                        <a:latin typeface="Arial" panose="020B0604020202020204" pitchFamily="34" charset="0"/>
                        <a:cs typeface="Arial" panose="020B0604020202020204" pitchFamily="34" charset="0"/>
                      </a:endParaRPr>
                    </a:p>
                    <a:p>
                      <a:pPr marL="0" marR="0" lvl="0" indent="0" algn="l" defTabSz="685775" rtl="0" eaLnBrk="1" fontAlgn="auto" latinLnBrk="0" hangingPunct="1">
                        <a:lnSpc>
                          <a:spcPct val="100000"/>
                        </a:lnSpc>
                        <a:spcBef>
                          <a:spcPts val="0"/>
                        </a:spcBef>
                        <a:spcAft>
                          <a:spcPts val="0"/>
                        </a:spcAft>
                        <a:buClrTx/>
                        <a:buSzTx/>
                        <a:buFontTx/>
                        <a:buNone/>
                        <a:tabLst/>
                        <a:defRPr/>
                      </a:pP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6220097"/>
                  </a:ext>
                </a:extLst>
              </a:tr>
              <a:tr h="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13 – 14 May 2024</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lang="en-US" altLang="ja-JP" sz="1400" dirty="0">
                          <a:latin typeface="Arial" panose="020B0604020202020204" pitchFamily="34" charset="0"/>
                          <a:cs typeface="Arial" panose="020B0604020202020204" pitchFamily="34" charset="0"/>
                        </a:rPr>
                        <a:t>Pacific Island Country and Territories (PICT) Tsunami Ready Workshops</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dirty="0">
                          <a:latin typeface="Arial" panose="020B0604020202020204" pitchFamily="34" charset="0"/>
                          <a:cs typeface="Arial" panose="020B0604020202020204" pitchFamily="34" charset="0"/>
                        </a:rPr>
                        <a:t>Port Vila,</a:t>
                      </a:r>
                      <a:r>
                        <a:rPr kumimoji="1" lang="en-US" altLang="ja-JP" sz="1400" b="0" baseline="0" dirty="0">
                          <a:latin typeface="Arial" panose="020B0604020202020204" pitchFamily="34" charset="0"/>
                          <a:cs typeface="Arial" panose="020B0604020202020204" pitchFamily="34" charset="0"/>
                        </a:rPr>
                        <a:t> </a:t>
                      </a:r>
                      <a:r>
                        <a:rPr kumimoji="1" lang="en-US" altLang="ja-JP" sz="1400" b="0" dirty="0">
                          <a:latin typeface="Arial" panose="020B0604020202020204" pitchFamily="34" charset="0"/>
                          <a:cs typeface="Arial" panose="020B0604020202020204" pitchFamily="34" charset="0"/>
                        </a:rPr>
                        <a:t>Vanuatu</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1461559"/>
                  </a:ext>
                </a:extLst>
              </a:tr>
              <a:tr h="0">
                <a:tc>
                  <a:txBody>
                    <a:bodyPr/>
                    <a:lstStyle/>
                    <a:p>
                      <a:pPr algn="l"/>
                      <a:r>
                        <a:rPr lang="en-US" altLang="ja-JP" sz="1400" dirty="0">
                          <a:latin typeface="Arial" panose="020B0604020202020204" pitchFamily="34" charset="0"/>
                          <a:cs typeface="Arial" panose="020B0604020202020204" pitchFamily="34" charset="0"/>
                        </a:rPr>
                        <a:t>14 – 17 May 2024 </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Expert Meeting on Tsunami Sources, Hazards, Risk and Uncertainties Associated with Vanuatu, San Cristobal and New Britain Subduction Zones </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Port Vila, Vanuatu</a:t>
                      </a:r>
                    </a:p>
                  </a:txBody>
                  <a:tcPr/>
                </a:tc>
                <a:extLst>
                  <a:ext uri="{0D108BD9-81ED-4DB2-BD59-A6C34878D82A}">
                    <a16:rowId xmlns:a16="http://schemas.microsoft.com/office/drawing/2014/main" val="3883652342"/>
                  </a:ext>
                </a:extLst>
              </a:tr>
              <a:tr h="0">
                <a:tc>
                  <a:txBody>
                    <a:bodyPr/>
                    <a:lstStyle/>
                    <a:p>
                      <a:pPr algn="l"/>
                      <a:r>
                        <a:rPr lang="en-US" altLang="ja-JP" sz="1400" dirty="0">
                          <a:latin typeface="Arial" panose="020B0604020202020204" pitchFamily="34" charset="0"/>
                          <a:cs typeface="Arial" panose="020B0604020202020204" pitchFamily="34" charset="0"/>
                        </a:rPr>
                        <a:t>12 July 2024</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lang="en-US" altLang="ja-JP" sz="1400" dirty="0">
                          <a:latin typeface="Arial" panose="020B0604020202020204" pitchFamily="34" charset="0"/>
                          <a:cs typeface="Arial" panose="020B0604020202020204" pitchFamily="34" charset="0"/>
                        </a:rPr>
                        <a:t>PTWS Working Group 3 Task Team Tsunami Ready Meeting </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Online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5666544"/>
                  </a:ext>
                </a:extLst>
              </a:tr>
              <a:tr h="0">
                <a:tc>
                  <a:txBody>
                    <a:bodyPr/>
                    <a:lstStyle/>
                    <a:p>
                      <a:pPr algn="l"/>
                      <a:r>
                        <a:rPr lang="en-US" altLang="ja-JP" sz="1400" dirty="0">
                          <a:latin typeface="Arial" panose="020B0604020202020204" pitchFamily="34" charset="0"/>
                          <a:cs typeface="Arial" panose="020B0604020202020204" pitchFamily="34" charset="0"/>
                        </a:rPr>
                        <a:t>30 – 31 July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Solomon Islands Tsunami Ready Workshop</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Solomon Island</a:t>
                      </a:r>
                    </a:p>
                  </a:txBody>
                  <a:tcPr/>
                </a:tc>
                <a:extLst>
                  <a:ext uri="{0D108BD9-81ED-4DB2-BD59-A6C34878D82A}">
                    <a16:rowId xmlns:a16="http://schemas.microsoft.com/office/drawing/2014/main" val="378642887"/>
                  </a:ext>
                </a:extLst>
              </a:tr>
              <a:tr h="0">
                <a:tc>
                  <a:txBody>
                    <a:bodyPr/>
                    <a:lstStyle/>
                    <a:p>
                      <a:pPr algn="l"/>
                      <a:r>
                        <a:rPr kumimoji="1" lang="en-US" altLang="ja-JP" sz="1400" dirty="0">
                          <a:latin typeface="Arial" panose="020B0604020202020204" pitchFamily="34" charset="0"/>
                          <a:cs typeface="Arial" panose="020B0604020202020204" pitchFamily="34" charset="0"/>
                        </a:rPr>
                        <a:t>19-30 August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ITIC Training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on Tsunami Early Warning Systems and the PTWC Enhanced Products, Tsunami Evacuation Planning and Tsunami Ready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(ITP-TEWS-Chile)</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Valparaiso, Chile</a:t>
                      </a:r>
                    </a:p>
                  </a:txBody>
                  <a:tcPr/>
                </a:tc>
                <a:extLst>
                  <a:ext uri="{0D108BD9-81ED-4DB2-BD59-A6C34878D82A}">
                    <a16:rowId xmlns:a16="http://schemas.microsoft.com/office/drawing/2014/main" val="1306458790"/>
                  </a:ext>
                </a:extLst>
              </a:tr>
              <a:tr h="0">
                <a:tc>
                  <a:txBody>
                    <a:bodyPr/>
                    <a:lstStyle/>
                    <a:p>
                      <a:pPr algn="l"/>
                      <a:r>
                        <a:rPr lang="en-US" altLang="ja-JP" sz="1400" dirty="0">
                          <a:latin typeface="Arial" panose="020B0604020202020204" pitchFamily="34" charset="0"/>
                          <a:cs typeface="Arial" panose="020B0604020202020204" pitchFamily="34" charset="0"/>
                        </a:rPr>
                        <a:t>1 September – 30</a:t>
                      </a:r>
                      <a:r>
                        <a:rPr lang="en-US" altLang="ja-JP" sz="1400" baseline="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November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Exercise Pacific Wave 2024 (PacWave24)</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4159179"/>
                  </a:ext>
                </a:extLst>
              </a:tr>
              <a:tr h="0">
                <a:tc>
                  <a:txBody>
                    <a:bodyPr/>
                    <a:lstStyle/>
                    <a:p>
                      <a:pPr algn="l"/>
                      <a:r>
                        <a:rPr lang="en-US" altLang="ja-JP" sz="1400" dirty="0">
                          <a:latin typeface="Arial" panose="020B0604020202020204" pitchFamily="34" charset="0"/>
                          <a:cs typeface="Arial" panose="020B0604020202020204" pitchFamily="34" charset="0"/>
                        </a:rPr>
                        <a:t>16 – 20 September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ICG/PTWS Steering Committee Meeting</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Honolulu, Hawaii,</a:t>
                      </a:r>
                      <a:r>
                        <a:rPr lang="en-US" altLang="ja-JP" sz="1400" baseline="0" dirty="0">
                          <a:latin typeface="Arial" panose="020B0604020202020204" pitchFamily="34" charset="0"/>
                          <a:cs typeface="Arial" panose="020B0604020202020204" pitchFamily="34" charset="0"/>
                        </a:rPr>
                        <a:t> USA</a:t>
                      </a: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7935279"/>
                  </a:ext>
                </a:extLst>
              </a:tr>
              <a:tr h="0">
                <a:tc>
                  <a:txBody>
                    <a:bodyPr/>
                    <a:lstStyle/>
                    <a:p>
                      <a:pPr algn="l"/>
                      <a:r>
                        <a:rPr kumimoji="1" lang="en-US" altLang="ja-JP" sz="1400" dirty="0">
                          <a:latin typeface="Arial" panose="020B0604020202020204" pitchFamily="34" charset="0"/>
                          <a:cs typeface="Arial" panose="020B0604020202020204" pitchFamily="34" charset="0"/>
                        </a:rPr>
                        <a:t>07 – 08 November </a:t>
                      </a:r>
                      <a:r>
                        <a:rPr lang="en-US" altLang="ja-JP" sz="1400" dirty="0">
                          <a:latin typeface="Arial" panose="020B0604020202020204" pitchFamily="34" charset="0"/>
                          <a:cs typeface="Arial" panose="020B0604020202020204" pitchFamily="34" charset="0"/>
                        </a:rPr>
                        <a:t>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Twelfth Meeting of the ICG/PTWS Regional Working Group on Tsunami Warning and Mitigation System in the South China Sea Region (ICG/PTWS-WG/SCS-XII)</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a:latin typeface="Arial" panose="020B0604020202020204" pitchFamily="34" charset="0"/>
                          <a:cs typeface="Arial" panose="020B0604020202020204" pitchFamily="34" charset="0"/>
                        </a:rPr>
                        <a:t>Jakarta, Indonesia</a:t>
                      </a: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9838731"/>
                  </a:ext>
                </a:extLst>
              </a:tr>
            </a:tbl>
          </a:graphicData>
        </a:graphic>
      </p:graphicFrame>
      <p:sp>
        <p:nvSpPr>
          <p:cNvPr id="4" name="テキスト ボックス 3"/>
          <p:cNvSpPr txBox="1"/>
          <p:nvPr/>
        </p:nvSpPr>
        <p:spPr>
          <a:xfrm>
            <a:off x="537172" y="487520"/>
            <a:ext cx="7572456"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lang="en-US" altLang="ja-JP" sz="2400" noProof="0" dirty="0">
                <a:solidFill>
                  <a:srgbClr val="31A8DF"/>
                </a:solidFill>
                <a:latin typeface="Arial" panose="020B0604020202020204" pitchFamily="34" charset="0"/>
                <a:cs typeface="Arial" panose="020B0604020202020204" pitchFamily="34" charset="0"/>
                <a:sym typeface="Roboto"/>
              </a:rPr>
              <a:t>Related Events</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to the ICG/PTWS since February</a:t>
            </a:r>
            <a:r>
              <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2024</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12050252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172" y="487520"/>
            <a:ext cx="6859120"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lang="en-US" altLang="ja-JP" sz="2400" noProof="0" dirty="0">
                <a:solidFill>
                  <a:srgbClr val="31A8DF"/>
                </a:solidFill>
                <a:latin typeface="Roboto"/>
                <a:sym typeface="Roboto"/>
              </a:rPr>
              <a:t>M</a:t>
            </a:r>
            <a:r>
              <a:rPr kumimoji="0" lang="en-US" altLang="ja-JP" sz="2400" b="0" i="0" u="none" strike="noStrike" kern="1200" cap="none" spc="0" normalizeH="0" baseline="0" noProof="0" dirty="0">
                <a:ln>
                  <a:noFill/>
                </a:ln>
                <a:solidFill>
                  <a:srgbClr val="31A8DF"/>
                </a:solidFill>
                <a:effectLst/>
                <a:uLnTx/>
                <a:uFillTx/>
                <a:latin typeface="Roboto"/>
                <a:sym typeface="Roboto"/>
              </a:rPr>
              <a:t>eetings attended by the Chair since February</a:t>
            </a:r>
            <a:r>
              <a:rPr kumimoji="0" lang="ja-JP" altLang="en-US" sz="2400" b="0" i="0" u="none" strike="noStrike" kern="1200" cap="none" spc="0" normalizeH="0" baseline="0" noProof="0" dirty="0">
                <a:ln>
                  <a:noFill/>
                </a:ln>
                <a:solidFill>
                  <a:srgbClr val="31A8DF"/>
                </a:solidFill>
                <a:effectLst/>
                <a:uLnTx/>
                <a:uFillTx/>
                <a:latin typeface="Roboto"/>
                <a:sym typeface="Roboto"/>
              </a:rPr>
              <a:t> </a:t>
            </a:r>
            <a:r>
              <a:rPr kumimoji="0" lang="en-US" altLang="ja-JP" sz="2400" b="0" i="0" u="none" strike="noStrike" kern="1200" cap="none" spc="0" normalizeH="0" baseline="0" noProof="0" dirty="0">
                <a:ln>
                  <a:noFill/>
                </a:ln>
                <a:solidFill>
                  <a:srgbClr val="31A8DF"/>
                </a:solidFill>
                <a:effectLst/>
                <a:uLnTx/>
                <a:uFillTx/>
                <a:latin typeface="Roboto"/>
                <a:sym typeface="Roboto"/>
              </a:rPr>
              <a:t>2024</a:t>
            </a:r>
            <a:endParaRPr kumimoji="0" lang="ja-JP" altLang="en-US" sz="2400" b="0" i="0" u="none" strike="noStrike" kern="1200" cap="none" spc="0" normalizeH="0" baseline="0" noProof="0" dirty="0">
              <a:ln>
                <a:noFill/>
              </a:ln>
              <a:solidFill>
                <a:srgbClr val="31A8DF"/>
              </a:solidFill>
              <a:effectLst/>
              <a:uLnTx/>
              <a:uFillTx/>
              <a:latin typeface="Roboto"/>
              <a:sym typeface="Roboto"/>
            </a:endParaRPr>
          </a:p>
        </p:txBody>
      </p:sp>
      <p:graphicFrame>
        <p:nvGraphicFramePr>
          <p:cNvPr id="4" name="表 3"/>
          <p:cNvGraphicFramePr>
            <a:graphicFrameLocks noGrp="1"/>
          </p:cNvGraphicFramePr>
          <p:nvPr>
            <p:extLst>
              <p:ext uri="{D42A27DB-BD31-4B8C-83A1-F6EECF244321}">
                <p14:modId xmlns:p14="http://schemas.microsoft.com/office/powerpoint/2010/main" val="993983059"/>
              </p:ext>
            </p:extLst>
          </p:nvPr>
        </p:nvGraphicFramePr>
        <p:xfrm>
          <a:off x="457200" y="1762498"/>
          <a:ext cx="11411712" cy="3362960"/>
        </p:xfrm>
        <a:graphic>
          <a:graphicData uri="http://schemas.openxmlformats.org/drawingml/2006/table">
            <a:tbl>
              <a:tblPr firstRow="1" bandRow="1">
                <a:tableStyleId>{5C22544A-7EE6-4342-B048-85BDC9FD1C3A}</a:tableStyleId>
              </a:tblPr>
              <a:tblGrid>
                <a:gridCol w="2734056">
                  <a:extLst>
                    <a:ext uri="{9D8B030D-6E8A-4147-A177-3AD203B41FA5}">
                      <a16:colId xmlns:a16="http://schemas.microsoft.com/office/drawing/2014/main" val="4263040508"/>
                    </a:ext>
                  </a:extLst>
                </a:gridCol>
                <a:gridCol w="8677656">
                  <a:extLst>
                    <a:ext uri="{9D8B030D-6E8A-4147-A177-3AD203B41FA5}">
                      <a16:colId xmlns:a16="http://schemas.microsoft.com/office/drawing/2014/main" val="117432805"/>
                    </a:ext>
                  </a:extLst>
                </a:gridCol>
              </a:tblGrid>
              <a:tr h="370840">
                <a:tc>
                  <a:txBody>
                    <a:bodyPr/>
                    <a:lstStyle/>
                    <a:p>
                      <a:pPr algn="l"/>
                      <a:r>
                        <a:rPr kumimoji="1" lang="en-US" altLang="ja-JP" sz="2000" dirty="0">
                          <a:latin typeface="Arial" panose="020B0604020202020204" pitchFamily="34" charset="0"/>
                          <a:cs typeface="Arial" panose="020B0604020202020204" pitchFamily="34" charset="0"/>
                        </a:rPr>
                        <a:t>Date</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Meeting</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1833029"/>
                  </a:ext>
                </a:extLst>
              </a:tr>
              <a:tr h="370840">
                <a:tc>
                  <a:txBody>
                    <a:bodyPr/>
                    <a:lstStyle/>
                    <a:p>
                      <a:pPr algn="l"/>
                      <a:r>
                        <a:rPr kumimoji="1" lang="en-US" altLang="ja-JP" sz="1800" dirty="0">
                          <a:latin typeface="Arial" panose="020B0604020202020204" pitchFamily="34" charset="0"/>
                          <a:cs typeface="Arial" panose="020B0604020202020204" pitchFamily="34" charset="0"/>
                        </a:rPr>
                        <a:t>26 March 2024</a:t>
                      </a:r>
                      <a:endParaRPr kumimoji="1" lang="ja-JP" altLang="en-US" sz="1800" dirty="0">
                        <a:latin typeface="Arial" panose="020B0604020202020204" pitchFamily="34" charset="0"/>
                        <a:cs typeface="Arial" panose="020B0604020202020204" pitchFamily="34" charset="0"/>
                      </a:endParaRPr>
                    </a:p>
                  </a:txBody>
                  <a:tcPr/>
                </a:tc>
                <a:tc>
                  <a:txBody>
                    <a:bodyPr/>
                    <a:lstStyle/>
                    <a:p>
                      <a:pPr algn="l"/>
                      <a:r>
                        <a:rPr kumimoji="1" lang="en-US" altLang="ja-JP" sz="1800" dirty="0">
                          <a:latin typeface="Arial" panose="020B0604020202020204" pitchFamily="34" charset="0"/>
                          <a:cs typeface="Arial" panose="020B0604020202020204" pitchFamily="34" charset="0"/>
                        </a:rPr>
                        <a:t>ICG/PTWS Steering</a:t>
                      </a:r>
                      <a:r>
                        <a:rPr kumimoji="1" lang="en-US" altLang="ja-JP" sz="1800" baseline="0" dirty="0">
                          <a:latin typeface="Arial" panose="020B0604020202020204" pitchFamily="34" charset="0"/>
                          <a:cs typeface="Arial" panose="020B0604020202020204" pitchFamily="34" charset="0"/>
                        </a:rPr>
                        <a:t> Committee (online)</a:t>
                      </a:r>
                      <a:endParaRPr kumimoji="1" lang="ja-JP" alt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0968926"/>
                  </a:ext>
                </a:extLst>
              </a:tr>
              <a:tr h="370840">
                <a:tc>
                  <a:txBody>
                    <a:bodyPr/>
                    <a:lstStyle/>
                    <a:p>
                      <a:pPr algn="l"/>
                      <a:r>
                        <a:rPr kumimoji="1" lang="en-US" altLang="ja-JP" sz="1800" dirty="0">
                          <a:latin typeface="Arial" panose="020B0604020202020204" pitchFamily="34" charset="0"/>
                          <a:cs typeface="Arial" panose="020B0604020202020204" pitchFamily="34" charset="0"/>
                        </a:rPr>
                        <a:t>23 April 2024 </a:t>
                      </a:r>
                      <a:endParaRPr kumimoji="1" lang="ja-JP" altLang="en-US" sz="18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ICG/PTWS Officers</a:t>
                      </a: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Meeting (online)</a:t>
                      </a:r>
                      <a:endParaRPr kumimoji="1" lang="ja-JP" alt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4888990"/>
                  </a:ext>
                </a:extLst>
              </a:tr>
              <a:tr h="370840">
                <a:tc>
                  <a:txBody>
                    <a:bodyPr/>
                    <a:lstStyle/>
                    <a:p>
                      <a:pPr algn="l"/>
                      <a:r>
                        <a:rPr kumimoji="1" lang="en-US" altLang="ja-JP" sz="1800" dirty="0">
                          <a:latin typeface="Arial" panose="020B0604020202020204" pitchFamily="34" charset="0"/>
                          <a:cs typeface="Arial" panose="020B0604020202020204" pitchFamily="34" charset="0"/>
                        </a:rPr>
                        <a:t>6 May 2024</a:t>
                      </a:r>
                      <a:endParaRPr kumimoji="1" lang="ja-JP" altLang="en-US" sz="1800" dirty="0">
                        <a:latin typeface="Arial" panose="020B0604020202020204" pitchFamily="34" charset="0"/>
                        <a:cs typeface="Arial" panose="020B0604020202020204" pitchFamily="34" charset="0"/>
                      </a:endParaRPr>
                    </a:p>
                  </a:txBody>
                  <a:tcPr/>
                </a:tc>
                <a:tc>
                  <a:txBody>
                    <a:bodyPr/>
                    <a:lstStyle/>
                    <a:p>
                      <a:pPr algn="l"/>
                      <a:r>
                        <a:rPr kumimoji="1" lang="en-US" altLang="ja-JP" sz="1800" dirty="0">
                          <a:latin typeface="Arial" panose="020B0604020202020204" pitchFamily="34" charset="0"/>
                          <a:cs typeface="Arial" panose="020B0604020202020204" pitchFamily="34" charset="0"/>
                        </a:rPr>
                        <a:t>ICG/CARIBE-EWS XVII Session (online)</a:t>
                      </a:r>
                      <a:endParaRPr kumimoji="1" lang="ja-JP" alt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4615473"/>
                  </a:ext>
                </a:extLst>
              </a:tr>
              <a:tr h="370840">
                <a:tc>
                  <a:txBody>
                    <a:bodyPr/>
                    <a:lstStyle/>
                    <a:p>
                      <a:pPr algn="l"/>
                      <a:r>
                        <a:rPr kumimoji="1" lang="en-US" altLang="ja-JP" sz="1800" dirty="0">
                          <a:latin typeface="Arial" panose="020B0604020202020204" pitchFamily="34" charset="0"/>
                          <a:cs typeface="Arial" panose="020B0604020202020204" pitchFamily="34" charset="0"/>
                        </a:rPr>
                        <a:t>24 – 28 June 2024</a:t>
                      </a:r>
                      <a:endParaRPr kumimoji="1" lang="ja-JP" altLang="en-US" sz="1800" dirty="0">
                        <a:latin typeface="Arial" panose="020B0604020202020204" pitchFamily="34" charset="0"/>
                        <a:cs typeface="Arial" panose="020B0604020202020204" pitchFamily="34" charset="0"/>
                      </a:endParaRPr>
                    </a:p>
                  </a:txBody>
                  <a:tcPr/>
                </a:tc>
                <a:tc>
                  <a:txBody>
                    <a:bodyPr/>
                    <a:lstStyle/>
                    <a:p>
                      <a:pPr algn="l"/>
                      <a:r>
                        <a:rPr kumimoji="1" lang="en-US" altLang="ja-JP" sz="1800" dirty="0">
                          <a:latin typeface="Arial" panose="020B0604020202020204" pitchFamily="34" charset="0"/>
                          <a:cs typeface="Arial" panose="020B0604020202020204" pitchFamily="34" charset="0"/>
                        </a:rPr>
                        <a:t>IOC EC 57 Session (in person)</a:t>
                      </a:r>
                      <a:endParaRPr kumimoji="1" lang="ja-JP" alt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375814"/>
                  </a:ext>
                </a:extLst>
              </a:tr>
              <a:tr h="370840">
                <a:tc>
                  <a:txBody>
                    <a:bodyPr/>
                    <a:lstStyle/>
                    <a:p>
                      <a:pPr algn="l"/>
                      <a:r>
                        <a:rPr kumimoji="1" lang="en-US" altLang="ja-JP" sz="1800" dirty="0">
                          <a:latin typeface="Arial" panose="020B0604020202020204" pitchFamily="34" charset="0"/>
                          <a:cs typeface="Arial" panose="020B0604020202020204" pitchFamily="34" charset="0"/>
                        </a:rPr>
                        <a:t>16 – 20 September</a:t>
                      </a:r>
                      <a:r>
                        <a:rPr kumimoji="1" lang="en-US" altLang="ja-JP" sz="1800" baseline="0" dirty="0">
                          <a:latin typeface="Arial" panose="020B0604020202020204" pitchFamily="34" charset="0"/>
                          <a:cs typeface="Arial" panose="020B0604020202020204" pitchFamily="34" charset="0"/>
                        </a:rPr>
                        <a:t> 2024</a:t>
                      </a:r>
                      <a:endParaRPr kumimoji="1" lang="ja-JP" altLang="en-US" sz="18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ICG/PTWS Steering Committee (in person)</a:t>
                      </a:r>
                    </a:p>
                  </a:txBody>
                  <a:tcPr/>
                </a:tc>
                <a:extLst>
                  <a:ext uri="{0D108BD9-81ED-4DB2-BD59-A6C34878D82A}">
                    <a16:rowId xmlns:a16="http://schemas.microsoft.com/office/drawing/2014/main" val="1738632572"/>
                  </a:ext>
                </a:extLst>
              </a:tr>
              <a:tr h="370840">
                <a:tc>
                  <a:txBody>
                    <a:bodyPr/>
                    <a:lstStyle/>
                    <a:p>
                      <a:pPr algn="l"/>
                      <a:r>
                        <a:rPr kumimoji="1" lang="en-US" altLang="ja-JP" sz="1800" dirty="0">
                          <a:latin typeface="Arial" panose="020B0604020202020204" pitchFamily="34" charset="0"/>
                          <a:cs typeface="Arial" panose="020B0604020202020204" pitchFamily="34" charset="0"/>
                        </a:rPr>
                        <a:t>11 – 15 November 2024</a:t>
                      </a:r>
                      <a:endParaRPr kumimoji="1" lang="ja-JP" altLang="en-US" sz="18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2</a:t>
                      </a:r>
                      <a:r>
                        <a:rPr kumimoji="0" lang="en-US" altLang="ja-JP" sz="1800" b="0" i="0" u="none" strike="noStrike" cap="none" spc="0" normalizeH="0" baseline="30000" dirty="0">
                          <a:ln>
                            <a:noFill/>
                          </a:ln>
                          <a:solidFill>
                            <a:srgbClr val="000000"/>
                          </a:solidFill>
                          <a:effectLst/>
                          <a:uFillTx/>
                          <a:latin typeface="Arial" panose="020B0604020202020204" pitchFamily="34" charset="0"/>
                          <a:cs typeface="Arial" panose="020B0604020202020204" pitchFamily="34" charset="0"/>
                          <a:sym typeface="Roboto"/>
                        </a:rPr>
                        <a:t>nd</a:t>
                      </a: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Global Tsunami Symposium (in person)</a:t>
                      </a:r>
                    </a:p>
                  </a:txBody>
                  <a:tcPr/>
                </a:tc>
                <a:extLst>
                  <a:ext uri="{0D108BD9-81ED-4DB2-BD59-A6C34878D82A}">
                    <a16:rowId xmlns:a16="http://schemas.microsoft.com/office/drawing/2014/main" val="3012822145"/>
                  </a:ext>
                </a:extLst>
              </a:tr>
              <a:tr h="370840">
                <a:tc>
                  <a:txBody>
                    <a:bodyPr/>
                    <a:lstStyle/>
                    <a:p>
                      <a:pPr algn="l"/>
                      <a:r>
                        <a:rPr kumimoji="1" lang="en-US" altLang="ja-JP" sz="1800" dirty="0">
                          <a:latin typeface="Arial" panose="020B0604020202020204" pitchFamily="34" charset="0"/>
                          <a:cs typeface="Arial" panose="020B0604020202020204" pitchFamily="34" charset="0"/>
                        </a:rPr>
                        <a:t>17</a:t>
                      </a:r>
                      <a:r>
                        <a:rPr kumimoji="1" lang="en-US" altLang="ja-JP" sz="1800" baseline="0" dirty="0">
                          <a:latin typeface="Arial" panose="020B0604020202020204" pitchFamily="34" charset="0"/>
                          <a:cs typeface="Arial" panose="020B0604020202020204" pitchFamily="34" charset="0"/>
                        </a:rPr>
                        <a:t> -19 November 2024</a:t>
                      </a:r>
                      <a:endParaRPr kumimoji="1" lang="ja-JP" altLang="en-US" sz="18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ICG/IOTWMS-XIV Session (online) (</a:t>
                      </a:r>
                      <a:r>
                        <a:rPr kumimoji="0" lang="en-US" altLang="ja-JP" sz="18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Dr</a:t>
                      </a: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18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Dakui</a:t>
                      </a: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Wang</a:t>
                      </a:r>
                      <a:r>
                        <a:rPr kumimoji="0" lang="en-US" altLang="ja-JP"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attended on behalf of Chair)</a:t>
                      </a:r>
                      <a:endPar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2027950572"/>
                  </a:ext>
                </a:extLst>
              </a:tr>
              <a:tr h="370840">
                <a:tc>
                  <a:txBody>
                    <a:bodyPr/>
                    <a:lstStyle/>
                    <a:p>
                      <a:pPr algn="l"/>
                      <a:r>
                        <a:rPr kumimoji="1" lang="en-US" altLang="ja-JP" sz="1800" dirty="0">
                          <a:latin typeface="Arial" panose="020B0604020202020204" pitchFamily="34" charset="0"/>
                          <a:cs typeface="Arial" panose="020B0604020202020204" pitchFamily="34" charset="0"/>
                        </a:rPr>
                        <a:t>27</a:t>
                      </a:r>
                      <a:r>
                        <a:rPr kumimoji="1" lang="en-US" altLang="ja-JP" sz="1800" baseline="0" dirty="0">
                          <a:latin typeface="Arial" panose="020B0604020202020204" pitchFamily="34" charset="0"/>
                          <a:cs typeface="Arial" panose="020B0604020202020204" pitchFamily="34" charset="0"/>
                        </a:rPr>
                        <a:t> – 29 November 2024</a:t>
                      </a:r>
                      <a:endParaRPr kumimoji="1" lang="ja-JP" altLang="en-US" sz="18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800" b="0" dirty="0"/>
                        <a:t>ICG-NEAMTWS XIX Session</a:t>
                      </a:r>
                      <a:r>
                        <a:rPr kumimoji="0" lang="en-US" altLang="ja-JP"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(online)</a:t>
                      </a:r>
                    </a:p>
                  </a:txBody>
                  <a:tcPr/>
                </a:tc>
                <a:extLst>
                  <a:ext uri="{0D108BD9-81ED-4DB2-BD59-A6C34878D82A}">
                    <a16:rowId xmlns:a16="http://schemas.microsoft.com/office/drawing/2014/main" val="3896117133"/>
                  </a:ext>
                </a:extLst>
              </a:tr>
            </a:tbl>
          </a:graphicData>
        </a:graphic>
      </p:graphicFrame>
    </p:spTree>
    <p:extLst>
      <p:ext uri="{BB962C8B-B14F-4D97-AF65-F5344CB8AC3E}">
        <p14:creationId xmlns:p14="http://schemas.microsoft.com/office/powerpoint/2010/main" val="19056334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718" y="296597"/>
            <a:ext cx="8861721" cy="58477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rPr>
              <a:t>IOC EC 57</a:t>
            </a:r>
            <a:r>
              <a:rPr kumimoji="0" lang="en-US" altLang="ja-JP" sz="3200" b="0" i="0" u="none" strike="noStrike" kern="1200" cap="none" spc="0" normalizeH="0" baseline="30000" noProof="0" dirty="0">
                <a:ln>
                  <a:noFill/>
                </a:ln>
                <a:solidFill>
                  <a:srgbClr val="00B0F0"/>
                </a:solidFill>
                <a:effectLst/>
                <a:uLnTx/>
                <a:uFillTx/>
                <a:latin typeface="Arial" panose="020B0604020202020204" pitchFamily="34" charset="0"/>
                <a:cs typeface="Arial" panose="020B0604020202020204" pitchFamily="34" charset="0"/>
                <a:sym typeface="Roboto"/>
              </a:rPr>
              <a:t>th</a:t>
            </a: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rPr>
              <a:t> Session</a:t>
            </a:r>
            <a:r>
              <a:rPr kumimoji="0" lang="ja-JP" altLang="en-US"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rPr>
              <a:t> </a:t>
            </a: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rPr>
              <a:t>(25 June to 28 June 2024)</a:t>
            </a:r>
            <a:endParaRPr kumimoji="0" lang="ja-JP" altLang="en-US"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18" y="3322006"/>
            <a:ext cx="4480314" cy="3360236"/>
          </a:xfrm>
          <a:prstGeom prst="rect">
            <a:avLst/>
          </a:prstGeom>
        </p:spPr>
      </p:pic>
      <p:graphicFrame>
        <p:nvGraphicFramePr>
          <p:cNvPr id="7" name="表 6"/>
          <p:cNvGraphicFramePr>
            <a:graphicFrameLocks noGrp="1"/>
          </p:cNvGraphicFramePr>
          <p:nvPr/>
        </p:nvGraphicFramePr>
        <p:xfrm>
          <a:off x="410718" y="1240473"/>
          <a:ext cx="7413440" cy="1854200"/>
        </p:xfrm>
        <a:graphic>
          <a:graphicData uri="http://schemas.openxmlformats.org/drawingml/2006/table">
            <a:tbl>
              <a:tblPr firstRow="1" bandRow="1">
                <a:tableStyleId>{5C22544A-7EE6-4342-B048-85BDC9FD1C3A}</a:tableStyleId>
              </a:tblPr>
              <a:tblGrid>
                <a:gridCol w="2116822">
                  <a:extLst>
                    <a:ext uri="{9D8B030D-6E8A-4147-A177-3AD203B41FA5}">
                      <a16:colId xmlns:a16="http://schemas.microsoft.com/office/drawing/2014/main" val="4001408821"/>
                    </a:ext>
                  </a:extLst>
                </a:gridCol>
                <a:gridCol w="1708030">
                  <a:extLst>
                    <a:ext uri="{9D8B030D-6E8A-4147-A177-3AD203B41FA5}">
                      <a16:colId xmlns:a16="http://schemas.microsoft.com/office/drawing/2014/main" val="1795390460"/>
                    </a:ext>
                  </a:extLst>
                </a:gridCol>
                <a:gridCol w="3588588">
                  <a:extLst>
                    <a:ext uri="{9D8B030D-6E8A-4147-A177-3AD203B41FA5}">
                      <a16:colId xmlns:a16="http://schemas.microsoft.com/office/drawing/2014/main" val="4228490021"/>
                    </a:ext>
                  </a:extLst>
                </a:gridCol>
              </a:tblGrid>
              <a:tr h="370840">
                <a:tc>
                  <a:txBody>
                    <a:bodyPr/>
                    <a:lstStyle/>
                    <a:p>
                      <a:pPr algn="ctr"/>
                      <a:r>
                        <a:rPr kumimoji="1" lang="en-US" altLang="ja-JP" sz="1400" b="0" dirty="0">
                          <a:latin typeface="Arial" panose="020B0604020202020204" pitchFamily="34" charset="0"/>
                          <a:cs typeface="Arial" panose="020B0604020202020204" pitchFamily="34" charset="0"/>
                        </a:rPr>
                        <a:t>ICG and </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Session</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Reporter</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8284513"/>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ICG/CARIBE-EWS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Dr. Regina Browne on behalf the Chair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226051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1400" dirty="0">
                          <a:solidFill>
                            <a:srgbClr val="000000"/>
                          </a:solidFill>
                          <a:latin typeface="Arial" panose="020B0604020202020204" pitchFamily="34" charset="0"/>
                          <a:cs typeface="Arial" panose="020B0604020202020204" pitchFamily="34" charset="0"/>
                          <a:sym typeface="Roboto"/>
                        </a:rPr>
                        <a:t>ICG/NEAMTWS</a:t>
                      </a:r>
                    </a:p>
                  </a:txBody>
                  <a:tcPr/>
                </a:tc>
                <a:tc>
                  <a:txBody>
                    <a:bodyPr/>
                    <a:lstStyle/>
                    <a:p>
                      <a:pPr algn="ctr"/>
                      <a:r>
                        <a:rPr kumimoji="1" lang="en-US" altLang="ja-JP" sz="1400" dirty="0">
                          <a:latin typeface="Arial" panose="020B0604020202020204" pitchFamily="34" charset="0"/>
                          <a:cs typeface="Arial" panose="020B0604020202020204" pitchFamily="34" charset="0"/>
                        </a:rPr>
                        <a:t>XVIII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Alessandro Amato</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1508718"/>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ICG/PTWS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XXX</a:t>
                      </a:r>
                      <a:r>
                        <a:rPr kumimoji="1" lang="en-US" altLang="ja-JP" sz="1400" baseline="0" dirty="0">
                          <a:latin typeface="Arial" panose="020B0604020202020204" pitchFamily="34" charset="0"/>
                          <a:cs typeface="Arial" panose="020B0604020202020204" pitchFamily="34" charset="0"/>
                        </a:rPr>
                        <a:t>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Mr.</a:t>
                      </a:r>
                      <a:r>
                        <a:rPr kumimoji="1" lang="en-US" altLang="ja-JP" sz="1400" baseline="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Yuji Nishimae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340258"/>
                  </a:ext>
                </a:extLst>
              </a:tr>
              <a:tr h="370840">
                <a:tc>
                  <a:txBody>
                    <a:bodyPr/>
                    <a:lstStyle/>
                    <a:p>
                      <a:pPr algn="ctr"/>
                      <a:r>
                        <a:rPr kumimoji="0" lang="en-US" altLang="ja-JP" sz="1400" dirty="0">
                          <a:solidFill>
                            <a:srgbClr val="000000"/>
                          </a:solidFill>
                          <a:latin typeface="Arial" panose="020B0604020202020204" pitchFamily="34" charset="0"/>
                          <a:cs typeface="Arial" panose="020B0604020202020204" pitchFamily="34" charset="0"/>
                          <a:sym typeface="Roboto"/>
                        </a:rPr>
                        <a:t>TOWS-WG</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t>
                      </a:r>
                      <a:r>
                        <a:rPr kumimoji="1" lang="en-US" altLang="ja-JP" sz="1400" dirty="0" err="1">
                          <a:latin typeface="Arial" panose="020B0604020202020204" pitchFamily="34" charset="0"/>
                          <a:cs typeface="Arial" panose="020B0604020202020204" pitchFamily="34" charset="0"/>
                        </a:rPr>
                        <a:t>Srinivasa</a:t>
                      </a:r>
                      <a:r>
                        <a:rPr kumimoji="1" lang="en-US" altLang="ja-JP" sz="1400" dirty="0">
                          <a:latin typeface="Arial" panose="020B0604020202020204" pitchFamily="34" charset="0"/>
                          <a:cs typeface="Arial" panose="020B0604020202020204" pitchFamily="34" charset="0"/>
                        </a:rPr>
                        <a:t> Kumar </a:t>
                      </a:r>
                      <a:r>
                        <a:rPr kumimoji="1" lang="en-US" altLang="ja-JP" sz="1400" dirty="0" err="1">
                          <a:latin typeface="Arial" panose="020B0604020202020204" pitchFamily="34" charset="0"/>
                          <a:cs typeface="Arial" panose="020B0604020202020204" pitchFamily="34" charset="0"/>
                        </a:rPr>
                        <a:t>Tummala</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7272569"/>
                  </a:ext>
                </a:extLst>
              </a:tr>
            </a:tbl>
          </a:graphicData>
        </a:graphic>
      </p:graphicFrame>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81108" y="1145411"/>
            <a:ext cx="3004041" cy="1831435"/>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05926" y="3453774"/>
            <a:ext cx="2940846" cy="1836526"/>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481108" y="2996654"/>
            <a:ext cx="3004041" cy="1844490"/>
          </a:xfrm>
          <a:prstGeom prst="rect">
            <a:avLst/>
          </a:prstGeom>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81108" y="4860952"/>
            <a:ext cx="3008047" cy="1854153"/>
          </a:xfrm>
          <a:prstGeom prst="rect">
            <a:avLst/>
          </a:prstGeom>
        </p:spPr>
      </p:pic>
    </p:spTree>
    <p:extLst>
      <p:ext uri="{BB962C8B-B14F-4D97-AF65-F5344CB8AC3E}">
        <p14:creationId xmlns:p14="http://schemas.microsoft.com/office/powerpoint/2010/main" val="38297939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54" y="3970009"/>
            <a:ext cx="3218218" cy="2674959"/>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1154" y="1185280"/>
            <a:ext cx="3415804" cy="2674959"/>
          </a:xfrm>
          <a:prstGeom prst="rect">
            <a:avLst/>
          </a:prstGeom>
        </p:spPr>
      </p:pic>
      <p:sp>
        <p:nvSpPr>
          <p:cNvPr id="5" name="正方形/長方形 4"/>
          <p:cNvSpPr/>
          <p:nvPr/>
        </p:nvSpPr>
        <p:spPr>
          <a:xfrm>
            <a:off x="224809" y="1554612"/>
            <a:ext cx="8334719" cy="923330"/>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Decides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タイトル 1"/>
          <p:cNvSpPr txBox="1">
            <a:spLocks/>
          </p:cNvSpPr>
          <p:nvPr/>
        </p:nvSpPr>
        <p:spPr>
          <a:xfrm>
            <a:off x="405287" y="168377"/>
            <a:ext cx="9833587"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Start of the official full functional operation of the Central America Tsunami Advisory Center (CATAC)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Roboto"/>
              <a:cs typeface="Helvetica"/>
            </a:endParaRPr>
          </a:p>
        </p:txBody>
      </p:sp>
      <p:sp>
        <p:nvSpPr>
          <p:cNvPr id="2" name="正方形/長方形 1"/>
          <p:cNvSpPr/>
          <p:nvPr/>
        </p:nvSpPr>
        <p:spPr>
          <a:xfrm>
            <a:off x="122363" y="1185280"/>
            <a:ext cx="39421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ICG/PTWS-XXX-6</a:t>
            </a:r>
          </a:p>
        </p:txBody>
      </p:sp>
      <p:sp>
        <p:nvSpPr>
          <p:cNvPr id="7" name="正方形/長方形 6"/>
          <p:cNvSpPr/>
          <p:nvPr/>
        </p:nvSpPr>
        <p:spPr>
          <a:xfrm>
            <a:off x="224809" y="3059933"/>
            <a:ext cx="8334720" cy="3693319"/>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CATAC to continue with the implementation of EEW methods for the acceleration and improvement of the tsunami warning for Central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use of additional methods for the transmission of CATAC’s products to its users.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that CATAC continues full functionality in an interim manner to be able to support the National Tsunami Warning Centers (NTWCs), Tsunami Warning Focal Points 18 (TWFPs), and emergency management authorities of Central America in addressing those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Further 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consideration of CATAC as a TSP in its XVIII Session in 2025 to enable the IOC Assembly to consider the final admission of CATAC as TSP in June 2025</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正方形/長方形 7"/>
          <p:cNvSpPr/>
          <p:nvPr/>
        </p:nvSpPr>
        <p:spPr>
          <a:xfrm>
            <a:off x="224809" y="2722771"/>
            <a:ext cx="46987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ICG/CARIBE-EWS-XVII.8</a:t>
            </a:r>
          </a:p>
        </p:txBody>
      </p:sp>
    </p:spTree>
    <p:extLst>
      <p:ext uri="{BB962C8B-B14F-4D97-AF65-F5344CB8AC3E}">
        <p14:creationId xmlns:p14="http://schemas.microsoft.com/office/powerpoint/2010/main" val="702112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482266"/>
          </a:xfrm>
          <a:prstGeom prst="rect">
            <a:avLst/>
          </a:prstGeom>
          <a:solidFill>
            <a:schemeClr val="bg1"/>
          </a:solidFill>
        </p:spPr>
        <p:txBody>
          <a:bodyPr>
            <a:normAutofit/>
          </a:bodyPr>
          <a:lstStyle/>
          <a:p>
            <a:r>
              <a:rPr lang="en-US" altLang="ja-JP" sz="2400" dirty="0">
                <a:solidFill>
                  <a:schemeClr val="accent5"/>
                </a:solidFill>
                <a:latin typeface="Arial" panose="020B0604020202020204" pitchFamily="34" charset="0"/>
                <a:cs typeface="Arial" panose="020B0604020202020204" pitchFamily="34" charset="0"/>
              </a:rPr>
              <a:t>Expansion of the ICG/PTWS Earthquake Source Zone</a:t>
            </a:r>
            <a:endParaRPr lang="ja-JP" altLang="en-US" sz="20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421337" y="1655320"/>
            <a:ext cx="7724042" cy="1015663"/>
          </a:xfrm>
          <a:prstGeom prst="rect">
            <a:avLst/>
          </a:prstGeom>
          <a:noFill/>
          <a:ln w="31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52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south latitude and from 72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18</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264" y="45593"/>
            <a:ext cx="3580578" cy="317053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199" y="3429000"/>
            <a:ext cx="3673642" cy="2755231"/>
          </a:xfrm>
          <a:prstGeom prst="rect">
            <a:avLst/>
          </a:prstGeom>
        </p:spPr>
      </p:pic>
      <p:sp>
        <p:nvSpPr>
          <p:cNvPr id="11" name="正方形/長方形 10"/>
          <p:cNvSpPr/>
          <p:nvPr/>
        </p:nvSpPr>
        <p:spPr>
          <a:xfrm>
            <a:off x="329926" y="3753490"/>
            <a:ext cx="7815453" cy="3046988"/>
          </a:xfrm>
          <a:prstGeom prst="rect">
            <a:avLst/>
          </a:prstGeom>
          <a:solidFill>
            <a:schemeClr val="bg1"/>
          </a:solidFill>
          <a:ln w="31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related paragraph to the Recommendation ICG/PTWS-XXX.3  was deleted.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concerns of ICG/PTWS regarding the seismic activity in the Scotia Arc region as reflected in the Executive Summary of the ICG/PTWS-XXX (IOC/ICG/PTWS-XXX/3s);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(ii) that tsunami bulletins are issued by the PTWC for the ICG/CARIBE-EWS and ICG/PTWS for earthquakes in the Scotia Arc and its adjacent seismic zones for events fulfilling certain criteria as reflected in the IOC Technical Series, 130, ‘Tsunami Watch Operations-Global Service Definition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(iii) the need for the active engagement of Argentina with the ICG/CARIBE-EWS and ICG/PTWS regarding Argentinian Search and Rescue (SAR) and NAVAREA VI coordination responsibilities;</a:t>
            </a:r>
          </a:p>
        </p:txBody>
      </p:sp>
      <p:sp>
        <p:nvSpPr>
          <p:cNvPr id="12" name="テキスト ボックス 11"/>
          <p:cNvSpPr txBox="1"/>
          <p:nvPr/>
        </p:nvSpPr>
        <p:spPr>
          <a:xfrm>
            <a:off x="362311" y="3252842"/>
            <a:ext cx="4547590"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Adopted decision about the ESZ</a:t>
            </a:r>
          </a:p>
        </p:txBody>
      </p:sp>
      <p:sp>
        <p:nvSpPr>
          <p:cNvPr id="5" name="正方形/長方形 4"/>
          <p:cNvSpPr/>
          <p:nvPr/>
        </p:nvSpPr>
        <p:spPr>
          <a:xfrm>
            <a:off x="421337" y="1271915"/>
            <a:ext cx="434606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ICG/PTWS-XXX.3</a:t>
            </a:r>
            <a:endPar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046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4321" y="116293"/>
            <a:ext cx="7633821" cy="584775"/>
          </a:xfrm>
          <a:prstGeom prst="rect">
            <a:avLst/>
          </a:prstGeom>
          <a:solidFill>
            <a:schemeClr val="bg1"/>
          </a:solidFill>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ICG/PTWS Steering Committee Meeting</a:t>
            </a:r>
            <a:r>
              <a:rPr kumimoji="0" lang="ja-JP" altLang="en-US" sz="32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 </a:t>
            </a:r>
            <a:endParaRPr kumimoji="0" lang="en-US" altLang="ja-JP" sz="3200" b="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endParaRPr>
          </a:p>
        </p:txBody>
      </p:sp>
      <p:sp>
        <p:nvSpPr>
          <p:cNvPr id="5" name="テキスト ボックス 4"/>
          <p:cNvSpPr txBox="1"/>
          <p:nvPr/>
        </p:nvSpPr>
        <p:spPr>
          <a:xfrm>
            <a:off x="503431" y="1229140"/>
            <a:ext cx="5890906" cy="1239312"/>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b="0" i="0" u="none" strike="noStrike" cap="none" spc="0" normalizeH="0" baseline="0" dirty="0">
                <a:ln>
                  <a:noFill/>
                </a:ln>
                <a:solidFill>
                  <a:srgbClr val="000000"/>
                </a:solidFill>
                <a:effectLst/>
                <a:uFillTx/>
                <a:latin typeface="+mn-lt"/>
                <a:ea typeface="+mn-ea"/>
                <a:cs typeface="+mn-cs"/>
                <a:sym typeface="Roboto"/>
              </a:rPr>
              <a:t>Date:</a:t>
            </a:r>
            <a:r>
              <a:rPr lang="en-US" altLang="ja-JP" sz="2400" dirty="0">
                <a:solidFill>
                  <a:srgbClr val="000000"/>
                </a:solidFill>
                <a:sym typeface="Roboto"/>
              </a:rPr>
              <a:t>16 - 17 September TT and WG meeting</a:t>
            </a:r>
          </a:p>
          <a:p>
            <a:pPr marL="714375" marR="0" indent="-714375" algn="l" defTabSz="1300480" rtl="0" fontAlgn="auto" latinLnBrk="0" hangingPunct="0">
              <a:lnSpc>
                <a:spcPct val="100000"/>
              </a:lnSpc>
              <a:spcBef>
                <a:spcPts val="0"/>
              </a:spcBef>
              <a:spcAft>
                <a:spcPts val="0"/>
              </a:spcAft>
              <a:buClrTx/>
              <a:buSzTx/>
              <a:buFontTx/>
              <a:buNone/>
            </a:pPr>
            <a:r>
              <a:rPr lang="en-US" altLang="ja-JP" sz="2400" dirty="0">
                <a:solidFill>
                  <a:srgbClr val="000000"/>
                </a:solidFill>
                <a:sym typeface="Roboto"/>
              </a:rPr>
              <a:t>       18 - 20 September SC meeting</a:t>
            </a:r>
          </a:p>
          <a:p>
            <a:pPr marL="0" marR="0" indent="0" algn="l" defTabSz="1300480" rtl="0" fontAlgn="auto" latinLnBrk="0" hangingPunct="0">
              <a:lnSpc>
                <a:spcPct val="100000"/>
              </a:lnSpc>
              <a:spcBef>
                <a:spcPts val="0"/>
              </a:spcBef>
              <a:spcAft>
                <a:spcPts val="0"/>
              </a:spcAft>
              <a:buClrTx/>
              <a:buSzTx/>
              <a:buFontTx/>
              <a:buNone/>
            </a:pPr>
            <a:r>
              <a:rPr kumimoji="0" lang="en-US" altLang="ja-JP" sz="2400" b="0" i="0" u="none" strike="noStrike" cap="none" spc="0" normalizeH="0" baseline="0" dirty="0">
                <a:ln>
                  <a:noFill/>
                </a:ln>
                <a:solidFill>
                  <a:srgbClr val="000000"/>
                </a:solidFill>
                <a:effectLst/>
                <a:uFillTx/>
                <a:latin typeface="+mn-lt"/>
                <a:ea typeface="+mn-ea"/>
                <a:cs typeface="+mn-cs"/>
                <a:sym typeface="Roboto"/>
              </a:rPr>
              <a:t>Venue; </a:t>
            </a:r>
            <a:r>
              <a:rPr lang="en-US" altLang="ja-JP" sz="2400" dirty="0">
                <a:solidFill>
                  <a:srgbClr val="000000"/>
                </a:solidFill>
                <a:sym typeface="Roboto"/>
              </a:rPr>
              <a:t>Honolulu, Hawaii, USA</a:t>
            </a:r>
            <a:endParaRPr kumimoji="0" lang="ja-JP" altLang="en-US" sz="2400" b="0" i="0" u="none" strike="noStrike" cap="none" spc="0" normalizeH="0" baseline="0" dirty="0">
              <a:ln>
                <a:noFill/>
              </a:ln>
              <a:solidFill>
                <a:srgbClr val="000000"/>
              </a:solidFill>
              <a:effectLst/>
              <a:uFillTx/>
              <a:latin typeface="+mn-lt"/>
              <a:ea typeface="+mn-ea"/>
              <a:cs typeface="+mn-cs"/>
              <a:sym typeface="Roboto"/>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504" y="2468452"/>
            <a:ext cx="5230962" cy="3465512"/>
          </a:xfrm>
          <a:prstGeom prst="rect">
            <a:avLst/>
          </a:prstGeom>
        </p:spPr>
      </p:pic>
      <p:pic>
        <p:nvPicPr>
          <p:cNvPr id="4" name="図 3"/>
          <p:cNvPicPr>
            <a:picLocks noChangeAspect="1"/>
          </p:cNvPicPr>
          <p:nvPr/>
        </p:nvPicPr>
        <p:blipFill>
          <a:blip r:embed="rId3"/>
          <a:stretch>
            <a:fillRect/>
          </a:stretch>
        </p:blipFill>
        <p:spPr>
          <a:xfrm>
            <a:off x="239321" y="2607476"/>
            <a:ext cx="6388100" cy="4097195"/>
          </a:xfrm>
          <a:prstGeom prst="rect">
            <a:avLst/>
          </a:prstGeom>
          <a:ln>
            <a:solidFill>
              <a:schemeClr val="tx1"/>
            </a:solidFill>
          </a:ln>
        </p:spPr>
      </p:pic>
    </p:spTree>
    <p:extLst>
      <p:ext uri="{BB962C8B-B14F-4D97-AF65-F5344CB8AC3E}">
        <p14:creationId xmlns:p14="http://schemas.microsoft.com/office/powerpoint/2010/main" val="2029095452"/>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2039</Words>
  <Application>Microsoft Macintosh PowerPoint</Application>
  <PresentationFormat>Widescreen</PresentationFormat>
  <Paragraphs>234</Paragraphs>
  <Slides>19</Slides>
  <Notes>12</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19</vt:i4>
      </vt:variant>
    </vt:vector>
  </HeadingPairs>
  <TitlesOfParts>
    <vt:vector size="43" baseType="lpstr">
      <vt:lpstr>游ゴシック</vt:lpstr>
      <vt:lpstr>Aptos</vt:lpstr>
      <vt:lpstr>Aptos ExtraBold</vt:lpstr>
      <vt:lpstr>Arial</vt:lpstr>
      <vt:lpstr>Calibri</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Agenda 2.  REPORTS FROM PARTICIPANT BODIES  Report from the ICG/PTWS </vt:lpstr>
      <vt:lpstr>PowerPoint Presentation</vt:lpstr>
      <vt:lpstr>PowerPoint Presentation</vt:lpstr>
      <vt:lpstr>PowerPoint Presentation</vt:lpstr>
      <vt:lpstr>PowerPoint Presentation</vt:lpstr>
      <vt:lpstr>PowerPoint Presentation</vt:lpstr>
      <vt:lpstr>PowerPoint Presentation</vt:lpstr>
      <vt:lpstr>Expansion of the ICG/PTWS Earthquake Source Zone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2025-02-18T10:50:12Z</dcterms:modified>
</cp:coreProperties>
</file>