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notesMasterIdLst>
    <p:notesMasterId r:id="rId47"/>
  </p:notesMasterIdLst>
  <p:sldIdLst>
    <p:sldId id="310" r:id="rId3"/>
    <p:sldId id="318" r:id="rId4"/>
    <p:sldId id="3371" r:id="rId5"/>
    <p:sldId id="3385" r:id="rId6"/>
    <p:sldId id="3367" r:id="rId7"/>
    <p:sldId id="256" r:id="rId8"/>
    <p:sldId id="3373" r:id="rId9"/>
    <p:sldId id="3375" r:id="rId10"/>
    <p:sldId id="3376" r:id="rId11"/>
    <p:sldId id="3378" r:id="rId12"/>
    <p:sldId id="3384" r:id="rId13"/>
    <p:sldId id="3370" r:id="rId14"/>
    <p:sldId id="258" r:id="rId15"/>
    <p:sldId id="260" r:id="rId16"/>
    <p:sldId id="262" r:id="rId17"/>
    <p:sldId id="265" r:id="rId18"/>
    <p:sldId id="267" r:id="rId19"/>
    <p:sldId id="269" r:id="rId20"/>
    <p:sldId id="271" r:id="rId21"/>
    <p:sldId id="273" r:id="rId22"/>
    <p:sldId id="275" r:id="rId23"/>
    <p:sldId id="277" r:id="rId24"/>
    <p:sldId id="279" r:id="rId25"/>
    <p:sldId id="281" r:id="rId26"/>
    <p:sldId id="283" r:id="rId27"/>
    <p:sldId id="284" r:id="rId28"/>
    <p:sldId id="287" r:id="rId29"/>
    <p:sldId id="289" r:id="rId30"/>
    <p:sldId id="291" r:id="rId31"/>
    <p:sldId id="292" r:id="rId32"/>
    <p:sldId id="295" r:id="rId33"/>
    <p:sldId id="296" r:id="rId34"/>
    <p:sldId id="299" r:id="rId35"/>
    <p:sldId id="301" r:id="rId36"/>
    <p:sldId id="303" r:id="rId37"/>
    <p:sldId id="305" r:id="rId38"/>
    <p:sldId id="307" r:id="rId39"/>
    <p:sldId id="309" r:id="rId40"/>
    <p:sldId id="311" r:id="rId41"/>
    <p:sldId id="313" r:id="rId42"/>
    <p:sldId id="314" r:id="rId43"/>
    <p:sldId id="317" r:id="rId44"/>
    <p:sldId id="3383" r:id="rId45"/>
    <p:sldId id="320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348F9A-B65F-EE66-CE78-F87EBD689672}" name="Ashleigh Fromont [NEMA]" initials="AF[" userId="S::Ashleigh.Fromont@nema.govt.nz::d8ad61a2-0a38-4ee0-8d25-a7fe3a3d84b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95" autoAdjust="0"/>
    <p:restoredTop sz="79352" autoAdjust="0"/>
  </p:normalViewPr>
  <p:slideViewPr>
    <p:cSldViewPr snapToGrid="0">
      <p:cViewPr varScale="1">
        <p:scale>
          <a:sx n="113" d="100"/>
          <a:sy n="113" d="100"/>
        </p:scale>
        <p:origin x="1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microsoft.com/office/2018/10/relationships/authors" Target="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4206659741214E-2"/>
          <c:y val="5.1705110892450064E-2"/>
          <c:w val="0.8915594068176681"/>
          <c:h val="0.883496578480444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B6C8-461C-85C7-92F0F1A64EF8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B6C8-461C-85C7-92F0F1A64EF8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B6C8-461C-85C7-92F0F1A64EF8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B6C8-461C-85C7-92F0F1A64EF8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PTWC</c:v>
                </c:pt>
                <c:pt idx="1">
                  <c:v>NWPTAC</c:v>
                </c:pt>
                <c:pt idx="2">
                  <c:v>SCSTAC</c:v>
                </c:pt>
                <c:pt idx="3">
                  <c:v>CATAC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0.5</c:v>
                </c:pt>
                <c:pt idx="1">
                  <c:v>0.25</c:v>
                </c:pt>
                <c:pt idx="2">
                  <c:v>0.25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6C8-461C-85C7-92F0F1A64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>
        <c:manualLayout>
          <c:layoutTarget val="inner"/>
          <c:xMode val="edge"/>
          <c:yMode val="edge"/>
          <c:x val="6.0758035472732189E-2"/>
          <c:y val="4.9886980946463072E-2"/>
          <c:w val="0.90901767957071555"/>
          <c:h val="0.88759324041228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516E-42E0-811F-BACFA326ADD4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516E-42E0-811F-BACFA326ADD4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6E-42E0-811F-BACFA326ADD4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6E-42E0-811F-BACFA326ADD4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0.23530000000000001</c:v>
                </c:pt>
                <c:pt idx="1">
                  <c:v>0.76470000000000005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6E-42E0-811F-BACFA326AD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35E5-4F4A-BF1E-0F44EACC0092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35E5-4F4A-BF1E-0F44EACC0092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35E5-4F4A-BF1E-0F44EACC0092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35E5-4F4A-BF1E-0F44EACC0092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35E5-4F4A-BF1E-0F44EACC0092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35E5-4F4A-BF1E-0F44EACC0092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Orientation</c:v>
                </c:pt>
                <c:pt idx="1">
                  <c:v>Drill</c:v>
                </c:pt>
                <c:pt idx="2">
                  <c:v>Tabletop</c:v>
                </c:pt>
                <c:pt idx="3">
                  <c:v>Functional</c:v>
                </c:pt>
                <c:pt idx="4">
                  <c:v>Full Scale</c:v>
                </c:pt>
                <c:pt idx="5">
                  <c:v>Other (please specify)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0.22220000000000001</c:v>
                </c:pt>
                <c:pt idx="1">
                  <c:v>0.72219999999999995</c:v>
                </c:pt>
                <c:pt idx="2">
                  <c:v>0.55559999999999998</c:v>
                </c:pt>
                <c:pt idx="3">
                  <c:v>0.33329999999999999</c:v>
                </c:pt>
                <c:pt idx="4">
                  <c:v>0.1111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5E5-4F4A-BF1E-0F44EACC00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DB71-46E3-81DB-0727ADA407F0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DB71-46E3-81DB-0727ADA407F0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DB71-46E3-81DB-0727ADA407F0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DB71-46E3-81DB-0727ADA407F0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DB71-46E3-81DB-0727ADA407F0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DB71-46E3-81DB-0727ADA407F0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DB71-46E3-81DB-0727ADA407F0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DB71-46E3-81DB-0727ADA407F0}"/>
              </c:ext>
            </c:extLst>
          </c:dPt>
          <c:dPt>
            <c:idx val="8"/>
            <c:invertIfNegative val="0"/>
            <c:bubble3D val="0"/>
            <c:spPr>
              <a:solidFill>
                <a:srgbClr val="DB4D5C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1-DB71-46E3-81DB-0727ADA407F0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Sheet1!$A$2:$A$10</c:f>
              <c:strCache>
                <c:ptCount val="9"/>
                <c:pt idx="0">
                  <c:v>Seismic phase arrival times</c:v>
                </c:pt>
                <c:pt idx="1">
                  <c:v>Earthquake hypocentre and/or magnitude</c:v>
                </c:pt>
                <c:pt idx="2">
                  <c:v>Tsunami Alert Level (such as Warning, Cancellation, etc.)</c:v>
                </c:pt>
                <c:pt idx="3">
                  <c:v>Tsunami Forecast</c:v>
                </c:pt>
                <c:pt idx="4">
                  <c:v>Tsunami Observations</c:v>
                </c:pt>
                <c:pt idx="5">
                  <c:v>Tsunami Evacuation</c:v>
                </c:pt>
                <c:pt idx="6">
                  <c:v>Tsunami Impact</c:v>
                </c:pt>
                <c:pt idx="7">
                  <c:v>Social Media (WhatsApp, Telegram, Viber, X)</c:v>
                </c:pt>
                <c:pt idx="8">
                  <c:v>Other (Please specify)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</c:v>
                </c:pt>
                <c:pt idx="1">
                  <c:v>0.4</c:v>
                </c:pt>
                <c:pt idx="2">
                  <c:v>0.7</c:v>
                </c:pt>
                <c:pt idx="3">
                  <c:v>0.2</c:v>
                </c:pt>
                <c:pt idx="4">
                  <c:v>0.4</c:v>
                </c:pt>
                <c:pt idx="5">
                  <c:v>0.2</c:v>
                </c:pt>
                <c:pt idx="6">
                  <c:v>0.1</c:v>
                </c:pt>
                <c:pt idx="7">
                  <c:v>0</c:v>
                </c:pt>
                <c:pt idx="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B71-46E3-81DB-0727ADA407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Country stakeholder agencies have a better understanding of the goals, responsibilities and roles in tsunami emergencies.</c:v>
                </c:pt>
                <c:pt idx="1">
                  <c:v>Gaps in capability and capacity have been identified.</c:v>
                </c:pt>
                <c:pt idx="2">
                  <c:v>Community have a better understanding of their tsunami risk and are better prepared for tsunami events.</c:v>
                </c:pt>
                <c:pt idx="3">
                  <c:v>News media participated and covered the exercise (Please provide electronic links if applicable in Comments).</c:v>
                </c:pt>
                <c:pt idx="4">
                  <c:v>How many people do you estimate participated in the exercise within your country/territory? Include both government and non-government agencies and public, if applicable.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0.77780000000000005</c:v>
                </c:pt>
                <c:pt idx="1">
                  <c:v>0.88890000000000002</c:v>
                </c:pt>
                <c:pt idx="2">
                  <c:v>0.52939999999999998</c:v>
                </c:pt>
                <c:pt idx="3">
                  <c:v>0.1176</c:v>
                </c:pt>
                <c:pt idx="4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8-4660-ADCA-64DE018A64E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Country stakeholder agencies have a better understanding of the goals, responsibilities and roles in tsunami emergencies.</c:v>
                </c:pt>
                <c:pt idx="1">
                  <c:v>Gaps in capability and capacity have been identified.</c:v>
                </c:pt>
                <c:pt idx="2">
                  <c:v>Community have a better understanding of their tsunami risk and are better prepared for tsunami events.</c:v>
                </c:pt>
                <c:pt idx="3">
                  <c:v>News media participated and covered the exercise (Please provide electronic links if applicable in Comments).</c:v>
                </c:pt>
                <c:pt idx="4">
                  <c:v>How many people do you estimate participated in the exercise within your country/territory? Include both government and non-government agencies and public, if applicable.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0.22220000000000001</c:v>
                </c:pt>
                <c:pt idx="1">
                  <c:v>0.1111</c:v>
                </c:pt>
                <c:pt idx="2">
                  <c:v>0.47060000000000002</c:v>
                </c:pt>
                <c:pt idx="3">
                  <c:v>0.88239999999999996</c:v>
                </c:pt>
                <c:pt idx="4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78-4660-ADCA-64DE018A64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Overall, the exercise planning, conduct, format and style were satisfactory.</c:v>
                </c:pt>
                <c:pt idx="1">
                  <c:v>Exercise planning at the international level went well.</c:v>
                </c:pt>
                <c:pt idx="2">
                  <c:v>Exercise planning at the national level went well.</c:v>
                </c:pt>
                <c:pt idx="3">
                  <c:v>Exercise planning at the provincial/local level went well.</c:v>
                </c:pt>
                <c:pt idx="4">
                  <c:v>The PacWave24 exercise website pages were useful.</c:v>
                </c:pt>
                <c:pt idx="5">
                  <c:v>This evaluation form was easy to use.</c:v>
                </c:pt>
                <c:pt idx="6">
                  <c:v>PacWave24 Exercise Manual provided an appropriate level of detail.</c:v>
                </c:pt>
                <c:pt idx="7">
                  <c:v>IOC Manual &amp; Guides 76: Plans and Procedures for Tsunami Warning and Emergency Management was useful.</c:v>
                </c:pt>
                <c:pt idx="8">
                  <c:v>IOC Manual &amp; Guides 58: How to Plan, Conduct, and Evaluate IOC Tsunami Wave Exercises was useful.</c:v>
                </c:pt>
                <c:pt idx="9">
                  <c:v>IOC Manual &amp; Guides 82: Preparing for Community Tsunami Evacuations: from inundation to evacuation maps, response plans and exercises was useful</c:v>
                </c:pt>
                <c:pt idx="10">
                  <c:v>Tsunami Coastal Assessment Tool (TsuCAT) was used for exercise planning or hazard assessment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0.94440000000000002</c:v>
                </c:pt>
                <c:pt idx="1">
                  <c:v>0.88239999999999996</c:v>
                </c:pt>
                <c:pt idx="2">
                  <c:v>0.88890000000000002</c:v>
                </c:pt>
                <c:pt idx="3">
                  <c:v>0.75</c:v>
                </c:pt>
                <c:pt idx="4">
                  <c:v>0.8125</c:v>
                </c:pt>
                <c:pt idx="5">
                  <c:v>0.88890000000000002</c:v>
                </c:pt>
                <c:pt idx="6">
                  <c:v>1</c:v>
                </c:pt>
                <c:pt idx="7">
                  <c:v>0.94440000000000002</c:v>
                </c:pt>
                <c:pt idx="8">
                  <c:v>0.88239999999999996</c:v>
                </c:pt>
                <c:pt idx="9">
                  <c:v>0.76470000000000005</c:v>
                </c:pt>
                <c:pt idx="10">
                  <c:v>0.61109999999999998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46-40F4-B836-354C2B7F45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Overall, the exercise planning, conduct, format and style were satisfactory.</c:v>
                </c:pt>
                <c:pt idx="1">
                  <c:v>Exercise planning at the international level went well.</c:v>
                </c:pt>
                <c:pt idx="2">
                  <c:v>Exercise planning at the national level went well.</c:v>
                </c:pt>
                <c:pt idx="3">
                  <c:v>Exercise planning at the provincial/local level went well.</c:v>
                </c:pt>
                <c:pt idx="4">
                  <c:v>The PacWave24 exercise website pages were useful.</c:v>
                </c:pt>
                <c:pt idx="5">
                  <c:v>This evaluation form was easy to use.</c:v>
                </c:pt>
                <c:pt idx="6">
                  <c:v>PacWave24 Exercise Manual provided an appropriate level of detail.</c:v>
                </c:pt>
                <c:pt idx="7">
                  <c:v>IOC Manual &amp; Guides 76: Plans and Procedures for Tsunami Warning and Emergency Management was useful.</c:v>
                </c:pt>
                <c:pt idx="8">
                  <c:v>IOC Manual &amp; Guides 58: How to Plan, Conduct, and Evaluate IOC Tsunami Wave Exercises was useful.</c:v>
                </c:pt>
                <c:pt idx="9">
                  <c:v>IOC Manual &amp; Guides 82: Preparing for Community Tsunami Evacuations: from inundation to evacuation maps, response plans and exercises was useful</c:v>
                </c:pt>
                <c:pt idx="10">
                  <c:v>Tsunami Coastal Assessment Tool (TsuCAT) was used for exercise planning or hazard assessment</c:v>
                </c:pt>
              </c:strCache>
            </c:strRef>
          </c:cat>
          <c:val>
            <c:numRef>
              <c:f>Sheet1!$C$2:$C$12</c:f>
              <c:numCache>
                <c:formatCode>0.00%</c:formatCode>
                <c:ptCount val="11"/>
                <c:pt idx="0">
                  <c:v>5.5599999999999997E-2</c:v>
                </c:pt>
                <c:pt idx="1">
                  <c:v>0.1176</c:v>
                </c:pt>
                <c:pt idx="2">
                  <c:v>0.1111</c:v>
                </c:pt>
                <c:pt idx="3">
                  <c:v>0.25</c:v>
                </c:pt>
                <c:pt idx="4">
                  <c:v>0.1875</c:v>
                </c:pt>
                <c:pt idx="5">
                  <c:v>0.1111</c:v>
                </c:pt>
                <c:pt idx="6">
                  <c:v>0</c:v>
                </c:pt>
                <c:pt idx="7">
                  <c:v>5.5599999999999997E-2</c:v>
                </c:pt>
                <c:pt idx="8">
                  <c:v>0.1176</c:v>
                </c:pt>
                <c:pt idx="9">
                  <c:v>0.23530000000000001</c:v>
                </c:pt>
                <c:pt idx="10">
                  <c:v>0.38890000000000002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46-40F4-B836-354C2B7F45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140994158678638E-2"/>
          <c:y val="5.7145251677571111E-2"/>
          <c:w val="0.90615483469232827"/>
          <c:h val="0.871713552178151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4602-4C4C-8489-701D125801F9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4602-4C4C-8489-701D125801F9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02-4C4C-8489-701D125801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14871924588299E-2"/>
          <c:y val="7.5448023465489811E-3"/>
          <c:w val="0.87620955707171988"/>
          <c:h val="0.891383479023301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CAC6-4FA2-958B-C6AAD6EEAC8F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CAC6-4FA2-958B-C6AAD6EEAC8F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CAC6-4FA2-958B-C6AAD6EEAC8F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CAC6-4FA2-958B-C6AAD6EEAC8F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PTWC</c:v>
                </c:pt>
                <c:pt idx="1">
                  <c:v>NWPTAC</c:v>
                </c:pt>
                <c:pt idx="2">
                  <c:v>SCSTAC</c:v>
                </c:pt>
                <c:pt idx="3">
                  <c:v>CATAC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1</c:v>
                </c:pt>
                <c:pt idx="1">
                  <c:v>0.36359999999999998</c:v>
                </c:pt>
                <c:pt idx="2">
                  <c:v>0.36359999999999998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AC6-4FA2-958B-C6AAD6EEA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22579046682589"/>
          <c:y val="4.8383648041343257E-2"/>
          <c:w val="0.80054581031226435"/>
          <c:h val="0.890980592728261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031A-4857-BFB7-69FDEA5A8B91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031A-4857-BFB7-69FDEA5A8B91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031A-4857-BFB7-69FDEA5A8B91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031A-4857-BFB7-69FDEA5A8B91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031A-4857-BFB7-69FDEA5A8B91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031A-4857-BFB7-69FDEA5A8B91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GTS</c:v>
                </c:pt>
                <c:pt idx="1">
                  <c:v>AFTN</c:v>
                </c:pt>
                <c:pt idx="2">
                  <c:v>EMWIN</c:v>
                </c:pt>
                <c:pt idx="3">
                  <c:v>Fax</c:v>
                </c:pt>
                <c:pt idx="4">
                  <c:v>Email</c:v>
                </c:pt>
                <c:pt idx="5">
                  <c:v>Other (Please specify):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0.54549999999999998</c:v>
                </c:pt>
                <c:pt idx="1">
                  <c:v>9.0899999999999995E-2</c:v>
                </c:pt>
                <c:pt idx="2">
                  <c:v>9.0899999999999995E-2</c:v>
                </c:pt>
                <c:pt idx="3">
                  <c:v>0.2727</c:v>
                </c:pt>
                <c:pt idx="4">
                  <c:v>0.81820000000000004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31A-4857-BFB7-69FDEA5A8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69844600629521E-2"/>
          <c:y val="4.6259287931985679E-2"/>
          <c:w val="0.90615483469232827"/>
          <c:h val="0.871713552178151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53B8-41BC-8707-E1995D663897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53B8-41BC-8707-E1995D663897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0.57140000000000002</c:v>
                </c:pt>
                <c:pt idx="1">
                  <c:v>0.42859999999999998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B8-41BC-8707-E1995D6638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7C31-463D-BE0A-AFF4EEECEB05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7C31-463D-BE0A-AFF4EEECEB05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7C31-463D-BE0A-AFF4EEECEB05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7C31-463D-BE0A-AFF4EEECEB05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7C31-463D-BE0A-AFF4EEECEB05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7C31-463D-BE0A-AFF4EEECEB05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7C31-463D-BE0A-AFF4EEECEB05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Emergency services</c:v>
                </c:pt>
                <c:pt idx="1">
                  <c:v>Other national government agencies</c:v>
                </c:pt>
                <c:pt idx="2">
                  <c:v>Science agencies/universities involved in assessment</c:v>
                </c:pt>
                <c:pt idx="3">
                  <c:v>Local government: provincial/regional level</c:v>
                </c:pt>
                <c:pt idx="4">
                  <c:v>Local government: city/district level</c:v>
                </c:pt>
                <c:pt idx="5">
                  <c:v>Public</c:v>
                </c:pt>
                <c:pt idx="6">
                  <c:v>Not Applicable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0.38890000000000002</c:v>
                </c:pt>
                <c:pt idx="1">
                  <c:v>0.44440000000000002</c:v>
                </c:pt>
                <c:pt idx="2">
                  <c:v>0</c:v>
                </c:pt>
                <c:pt idx="3">
                  <c:v>0.5</c:v>
                </c:pt>
                <c:pt idx="4">
                  <c:v>0.22220000000000001</c:v>
                </c:pt>
                <c:pt idx="5">
                  <c:v>0.1111</c:v>
                </c:pt>
                <c:pt idx="6">
                  <c:v>0.22220000000000001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C31-463D-BE0A-AFF4EEECEB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C58D-40F0-8E83-8A7A214DC4A9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C58D-40F0-8E83-8A7A214DC4A9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C58D-40F0-8E83-8A7A214DC4A9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C58D-40F0-8E83-8A7A214DC4A9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C58D-40F0-8E83-8A7A214DC4A9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C58D-40F0-8E83-8A7A214DC4A9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C58D-40F0-8E83-8A7A214DC4A9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C58D-40F0-8E83-8A7A214DC4A9}"/>
              </c:ext>
            </c:extLst>
          </c:dPt>
          <c:dPt>
            <c:idx val="8"/>
            <c:invertIfNegative val="0"/>
            <c:bubble3D val="0"/>
            <c:spPr>
              <a:solidFill>
                <a:srgbClr val="DB4D5C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1-C58D-40F0-8E83-8A7A214DC4A9}"/>
              </c:ext>
            </c:extLst>
          </c:dPt>
          <c:dPt>
            <c:idx val="9"/>
            <c:invertIfNegative val="0"/>
            <c:bubble3D val="0"/>
            <c:spPr>
              <a:solidFill>
                <a:srgbClr val="76808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3-C58D-40F0-8E83-8A7A214DC4A9}"/>
              </c:ext>
            </c:extLst>
          </c:dPt>
          <c:dPt>
            <c:idx val="1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5-C58D-40F0-8E83-8A7A214DC4A9}"/>
              </c:ext>
            </c:extLst>
          </c:dPt>
          <c:dPt>
            <c:idx val="1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7-C58D-40F0-8E83-8A7A214DC4A9}"/>
              </c:ext>
            </c:extLst>
          </c:dPt>
          <c:dPt>
            <c:idx val="1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9-C58D-40F0-8E83-8A7A214DC4A9}"/>
              </c:ext>
            </c:extLst>
          </c:dPt>
          <c:dPt>
            <c:idx val="1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B-C58D-40F0-8E83-8A7A214DC4A9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Landline Telephone</c:v>
                </c:pt>
                <c:pt idx="1">
                  <c:v>Satellite Telephone</c:v>
                </c:pt>
                <c:pt idx="2">
                  <c:v>Cell or Mobile Phone</c:v>
                </c:pt>
                <c:pt idx="3">
                  <c:v>Fax</c:v>
                </c:pt>
                <c:pt idx="4">
                  <c:v>Email</c:v>
                </c:pt>
                <c:pt idx="5">
                  <c:v>SMS</c:v>
                </c:pt>
                <c:pt idx="6">
                  <c:v>Radio (UHF, VHF, Amateur)</c:v>
                </c:pt>
                <c:pt idx="7">
                  <c:v>Chatty Beetle</c:v>
                </c:pt>
                <c:pt idx="8">
                  <c:v>TV</c:v>
                </c:pt>
                <c:pt idx="9">
                  <c:v>Website</c:v>
                </c:pt>
                <c:pt idx="10">
                  <c:v>Twitter</c:v>
                </c:pt>
                <c:pt idx="11">
                  <c:v>Facebook</c:v>
                </c:pt>
                <c:pt idx="12">
                  <c:v>RSS</c:v>
                </c:pt>
                <c:pt idx="13">
                  <c:v>Other (Please specify)</c:v>
                </c:pt>
              </c:strCache>
            </c:strRef>
          </c:cat>
          <c:val>
            <c:numRef>
              <c:f>Sheet1!$B$2:$B$15</c:f>
              <c:numCache>
                <c:formatCode>0.00%</c:formatCode>
                <c:ptCount val="14"/>
                <c:pt idx="0">
                  <c:v>0.2</c:v>
                </c:pt>
                <c:pt idx="1">
                  <c:v>0</c:v>
                </c:pt>
                <c:pt idx="2">
                  <c:v>0.26669999999999999</c:v>
                </c:pt>
                <c:pt idx="3">
                  <c:v>0.2</c:v>
                </c:pt>
                <c:pt idx="4">
                  <c:v>0.8</c:v>
                </c:pt>
                <c:pt idx="5">
                  <c:v>0.2</c:v>
                </c:pt>
                <c:pt idx="6">
                  <c:v>0.1333</c:v>
                </c:pt>
                <c:pt idx="7">
                  <c:v>0</c:v>
                </c:pt>
                <c:pt idx="8">
                  <c:v>0</c:v>
                </c:pt>
                <c:pt idx="9">
                  <c:v>0.1333</c:v>
                </c:pt>
                <c:pt idx="10">
                  <c:v>6.6699999999999995E-2</c:v>
                </c:pt>
                <c:pt idx="11">
                  <c:v>6.6699999999999995E-2</c:v>
                </c:pt>
                <c:pt idx="12">
                  <c:v>6.6699999999999995E-2</c:v>
                </c:pt>
                <c:pt idx="13">
                  <c:v>0.4667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C58D-40F0-8E83-8A7A214DC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0501-42A0-A682-666591A0C4B0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0501-42A0-A682-666591A0C4B0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0501-42A0-A682-666591A0C4B0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0501-42A0-A682-666591A0C4B0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0501-42A0-A682-666591A0C4B0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0501-42A0-A682-666591A0C4B0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0501-42A0-A682-666591A0C4B0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0501-42A0-A682-666591A0C4B0}"/>
              </c:ext>
            </c:extLst>
          </c:dPt>
          <c:dPt>
            <c:idx val="8"/>
            <c:invertIfNegative val="0"/>
            <c:bubble3D val="0"/>
            <c:spPr>
              <a:solidFill>
                <a:srgbClr val="DB4D5C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1-0501-42A0-A682-666591A0C4B0}"/>
              </c:ext>
            </c:extLst>
          </c:dPt>
          <c:dPt>
            <c:idx val="9"/>
            <c:invertIfNegative val="0"/>
            <c:bubble3D val="0"/>
            <c:spPr>
              <a:solidFill>
                <a:srgbClr val="76808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3-0501-42A0-A682-666591A0C4B0}"/>
              </c:ext>
            </c:extLst>
          </c:dPt>
          <c:dPt>
            <c:idx val="1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5-0501-42A0-A682-666591A0C4B0}"/>
              </c:ext>
            </c:extLst>
          </c:dPt>
          <c:dPt>
            <c:idx val="1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7-0501-42A0-A682-666591A0C4B0}"/>
              </c:ext>
            </c:extLst>
          </c:dPt>
          <c:dPt>
            <c:idx val="1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9-0501-42A0-A682-666591A0C4B0}"/>
              </c:ext>
            </c:extLst>
          </c:dPt>
          <c:dPt>
            <c:idx val="1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B-0501-42A0-A682-666591A0C4B0}"/>
              </c:ext>
            </c:extLst>
          </c:dPt>
          <c:dPt>
            <c:idx val="1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D-0501-42A0-A682-666591A0C4B0}"/>
              </c:ext>
            </c:extLst>
          </c:dPt>
          <c:dPt>
            <c:idx val="1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F-0501-42A0-A682-666591A0C4B0}"/>
              </c:ext>
            </c:extLst>
          </c:dPt>
          <c:dPt>
            <c:idx val="1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21-0501-42A0-A682-666591A0C4B0}"/>
              </c:ext>
            </c:extLst>
          </c:dPt>
          <c:dPt>
            <c:idx val="1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23-0501-42A0-A682-666591A0C4B0}"/>
              </c:ext>
            </c:extLst>
          </c:dPt>
          <c:dPt>
            <c:idx val="18"/>
            <c:invertIfNegative val="0"/>
            <c:bubble3D val="0"/>
            <c:spPr>
              <a:solidFill>
                <a:srgbClr val="DB4D5C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25-0501-42A0-A682-666591A0C4B0}"/>
              </c:ext>
            </c:extLst>
          </c:dPt>
          <c:dPt>
            <c:idx val="19"/>
            <c:invertIfNegative val="0"/>
            <c:bubble3D val="0"/>
            <c:spPr>
              <a:solidFill>
                <a:srgbClr val="76808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27-0501-42A0-A682-666591A0C4B0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Sheet1!$A$2:$A$21</c:f>
              <c:strCache>
                <c:ptCount val="20"/>
                <c:pt idx="0">
                  <c:v>Landline Telephone</c:v>
                </c:pt>
                <c:pt idx="1">
                  <c:v>Satellite Telephone</c:v>
                </c:pt>
                <c:pt idx="2">
                  <c:v>Cell or Mobile Phone</c:v>
                </c:pt>
                <c:pt idx="3">
                  <c:v>Fax</c:v>
                </c:pt>
                <c:pt idx="4">
                  <c:v>Email</c:v>
                </c:pt>
                <c:pt idx="5">
                  <c:v>SMS</c:v>
                </c:pt>
                <c:pt idx="6">
                  <c:v>Radio (UHF, VHF, Amateur)</c:v>
                </c:pt>
                <c:pt idx="7">
                  <c:v>Chatty Beetle</c:v>
                </c:pt>
                <c:pt idx="8">
                  <c:v>TV</c:v>
                </c:pt>
                <c:pt idx="9">
                  <c:v>Website</c:v>
                </c:pt>
                <c:pt idx="10">
                  <c:v>Twitter</c:v>
                </c:pt>
                <c:pt idx="11">
                  <c:v>Facebook</c:v>
                </c:pt>
                <c:pt idx="12">
                  <c:v>RSS</c:v>
                </c:pt>
                <c:pt idx="13">
                  <c:v>Sirens</c:v>
                </c:pt>
                <c:pt idx="14">
                  <c:v>Public Announcement Systems (voice speakers)</c:v>
                </c:pt>
                <c:pt idx="15">
                  <c:v>Emergency cell / mobile phone broadcast</c:v>
                </c:pt>
                <c:pt idx="16">
                  <c:v>Police</c:v>
                </c:pt>
                <c:pt idx="17">
                  <c:v>Door-to-door announcements</c:v>
                </c:pt>
                <c:pt idx="18">
                  <c:v>Electronic billboards</c:v>
                </c:pt>
                <c:pt idx="19">
                  <c:v>Other (Please specify)</c:v>
                </c:pt>
              </c:strCache>
            </c:strRef>
          </c:cat>
          <c:val>
            <c:numRef>
              <c:f>Sheet1!$B$2:$B$21</c:f>
              <c:numCache>
                <c:formatCode>0.00%</c:formatCode>
                <c:ptCount val="20"/>
                <c:pt idx="0">
                  <c:v>9.0899999999999995E-2</c:v>
                </c:pt>
                <c:pt idx="1">
                  <c:v>0</c:v>
                </c:pt>
                <c:pt idx="2">
                  <c:v>9.0899999999999995E-2</c:v>
                </c:pt>
                <c:pt idx="3">
                  <c:v>9.0899999999999995E-2</c:v>
                </c:pt>
                <c:pt idx="4">
                  <c:v>0.18179999999999999</c:v>
                </c:pt>
                <c:pt idx="5">
                  <c:v>0.18179999999999999</c:v>
                </c:pt>
                <c:pt idx="6">
                  <c:v>9.0899999999999995E-2</c:v>
                </c:pt>
                <c:pt idx="7">
                  <c:v>9.0899999999999995E-2</c:v>
                </c:pt>
                <c:pt idx="8">
                  <c:v>0</c:v>
                </c:pt>
                <c:pt idx="9">
                  <c:v>0.2727</c:v>
                </c:pt>
                <c:pt idx="10">
                  <c:v>0.18179999999999999</c:v>
                </c:pt>
                <c:pt idx="11">
                  <c:v>0.36359999999999998</c:v>
                </c:pt>
                <c:pt idx="12">
                  <c:v>0</c:v>
                </c:pt>
                <c:pt idx="13">
                  <c:v>9.0899999999999995E-2</c:v>
                </c:pt>
                <c:pt idx="14">
                  <c:v>9.0899999999999995E-2</c:v>
                </c:pt>
                <c:pt idx="15">
                  <c:v>9.0899999999999995E-2</c:v>
                </c:pt>
                <c:pt idx="16">
                  <c:v>9.0899999999999995E-2</c:v>
                </c:pt>
                <c:pt idx="17">
                  <c:v>0</c:v>
                </c:pt>
                <c:pt idx="18">
                  <c:v>0</c:v>
                </c:pt>
                <c:pt idx="19">
                  <c:v>0.63639999999999997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0501-42A0-A682-666591A0C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2A78-49C5-8AC2-039E3347A31E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2A78-49C5-8AC2-039E3347A31E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2A78-49C5-8AC2-039E3347A31E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Local (less than 1 hour arrival time)</c:v>
                </c:pt>
                <c:pt idx="1">
                  <c:v>Regional (1-3 hours arrival time)</c:v>
                </c:pt>
                <c:pt idx="2">
                  <c:v>Distant (greater than 3 hours)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0.76470000000000005</c:v>
                </c:pt>
                <c:pt idx="1">
                  <c:v>0.94120000000000004</c:v>
                </c:pt>
                <c:pt idx="2">
                  <c:v>0.94120000000000004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78-49C5-8AC2-039E3347A3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7324B-AD87-4206-AD69-A90F22073BB6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25B7E-3D44-4E40-B0D2-55A8E941432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258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5B7E-3D44-4E40-B0D2-55A8E9414320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9670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96AFE-A269-3E9F-2C5E-6FA05B12A9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AB0C40-6048-1389-A75B-EF32D14D13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ABAB92F-198B-2E54-294B-4C0F19B06D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2550D-E664-AF25-465E-87A3901721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5B7E-3D44-4E40-B0D2-55A8E9414320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1362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D4E13-BE07-781E-E5B6-F4DCD5942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394E46-904E-C3B7-B04B-18D24344F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CB4049-F72A-30AB-7D5C-233BF26569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3C91D-BF88-938A-7CF0-C7B19EC69A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5B7E-3D44-4E40-B0D2-55A8E9414320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2032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5B7E-3D44-4E40-B0D2-55A8E9414320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9719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B9132-C37B-1C3E-F5CC-690E104C0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D6AC6B-EF96-C049-0949-64313E23BC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9E8C945-A095-BB07-3161-BCD0E889A8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E6B689-AC32-DDAC-EE0C-1141338D52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5B7E-3D44-4E40-B0D2-55A8E9414320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4674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E774E5-385E-BAB3-A08E-0471B58AA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18D850-FC1C-D72C-474C-F1295E08CB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EB4D61-6D56-AFE8-6D78-2166163A9E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78C1D-0AA8-0333-C7AC-3A5C6CC0F7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5B7E-3D44-4E40-B0D2-55A8E9414320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168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5B7E-3D44-4E40-B0D2-55A8E9414320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64771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5B7E-3D44-4E40-B0D2-55A8E9414320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74236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2E4FDC-AD8F-908B-CECF-B1CBDA6F88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CEE86B-BAF7-3C1C-C066-0031D94D92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221BA9-4FD0-F27C-3A34-236547AC2E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1421C-4326-6A49-2FE7-11A0E8B2D0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5B7E-3D44-4E40-B0D2-55A8E9414320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61702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A38C61-1C4F-601B-EEC0-22680BB92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819094-798E-5490-2921-7C6AC163B7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1CA6A2-2A3B-30D5-A5EE-F406294BAF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A3A67-B900-4F8E-5768-F62A799B76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5B7E-3D44-4E40-B0D2-55A8E9414320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33556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CF25A-54A2-2EDE-83B6-331E263CF3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451A89-73E4-82D0-2037-367E93934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E6C0E3D-B2EA-85EE-A4A4-659AC4F75E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25628-C7BE-2501-33FD-01D80D0C35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5B7E-3D44-4E40-B0D2-55A8E9414320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0218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C681C-93F4-B88C-8F6E-298B178DE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482B87-08DB-22F0-3BFF-9FCB5C7A5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0B1D2-9DBA-7B75-EE87-D8906227F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BD4EB-AECB-0206-E567-282A7A3A2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546C6-969B-38DB-B33A-097FF5AF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303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C852E-C57C-481A-1449-94B8A4800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BD7AA2-BBF9-E52C-D0E4-55C737667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A163D-AB0F-C98E-8FC8-1FE29F651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796CE-DE31-F600-94E0-084A5853F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42161-DECF-362E-99C0-84912A4DE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35187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449FEF-A1FE-FC5B-C718-F3F871B93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E18774-C756-6918-6502-C115A7D02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EF02F-EA61-C6AC-C4A3-60E6068B7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41C60-1669-EDA0-8F70-859249450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42471-8C74-01A3-B2D6-8732DF6E3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9160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3515" y="107528"/>
            <a:ext cx="10972800" cy="73161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3515" y="1340107"/>
            <a:ext cx="10972800" cy="4758684"/>
          </a:xfrm>
        </p:spPr>
        <p:txBody>
          <a:bodyPr/>
          <a:lstStyle>
            <a:lvl1pPr>
              <a:defRPr sz="1867">
                <a:solidFill>
                  <a:schemeClr val="tx1"/>
                </a:solidFill>
              </a:defRPr>
            </a:lvl1pPr>
            <a:lvl2pPr>
              <a:defRPr sz="1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4429" y="836559"/>
            <a:ext cx="10972800" cy="31961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15823"/>
            <a:ext cx="845249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58814" y="6507727"/>
            <a:ext cx="1400847" cy="21360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47" y="6447989"/>
            <a:ext cx="1618312" cy="3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96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id="{BDC09DD5-328A-4E12-98AC-32EFFA4E3094}"/>
              </a:ext>
            </a:extLst>
          </p:cNvPr>
          <p:cNvSpPr/>
          <p:nvPr userDrawn="1"/>
        </p:nvSpPr>
        <p:spPr>
          <a:xfrm>
            <a:off x="763" y="0"/>
            <a:ext cx="12191365" cy="6858000"/>
          </a:xfrm>
          <a:custGeom>
            <a:avLst/>
            <a:gdLst/>
            <a:ahLst/>
            <a:cxnLst/>
            <a:rect l="l" t="t" r="r" b="b"/>
            <a:pathLst>
              <a:path w="12191365" h="5332095">
                <a:moveTo>
                  <a:pt x="0" y="5331714"/>
                </a:moveTo>
                <a:lnTo>
                  <a:pt x="12191238" y="5331714"/>
                </a:lnTo>
                <a:lnTo>
                  <a:pt x="12191238" y="0"/>
                </a:lnTo>
                <a:lnTo>
                  <a:pt x="0" y="0"/>
                </a:lnTo>
                <a:lnTo>
                  <a:pt x="0" y="5331714"/>
                </a:lnTo>
                <a:close/>
              </a:path>
            </a:pathLst>
          </a:custGeom>
          <a:solidFill>
            <a:srgbClr val="0069B0"/>
          </a:solidFill>
        </p:spPr>
        <p:txBody>
          <a:bodyPr wrap="square" lIns="0" tIns="0" rIns="0" bIns="0" rtlCol="0"/>
          <a:lstStyle/>
          <a:p>
            <a:endParaRPr sz="10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7BF785D-D629-586B-362F-1852E191A441}"/>
              </a:ext>
            </a:extLst>
          </p:cNvPr>
          <p:cNvGrpSpPr/>
          <p:nvPr userDrawn="1"/>
        </p:nvGrpSpPr>
        <p:grpSpPr>
          <a:xfrm>
            <a:off x="4986049" y="2211121"/>
            <a:ext cx="1238860" cy="2605548"/>
            <a:chOff x="5053781" y="2202426"/>
            <a:chExt cx="1238860" cy="2605548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72DD46DE-AD41-7038-D3E1-D8EE23CFC8F8}"/>
                </a:ext>
              </a:extLst>
            </p:cNvPr>
            <p:cNvCxnSpPr/>
            <p:nvPr userDrawn="1"/>
          </p:nvCxnSpPr>
          <p:spPr>
            <a:xfrm>
              <a:off x="5053781" y="2202426"/>
              <a:ext cx="0" cy="2458064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7F225F8-A8C1-10AA-08B9-FD8D518944BD}"/>
                </a:ext>
              </a:extLst>
            </p:cNvPr>
            <p:cNvSpPr/>
            <p:nvPr userDrawn="1"/>
          </p:nvSpPr>
          <p:spPr>
            <a:xfrm>
              <a:off x="5171768" y="2202426"/>
              <a:ext cx="1120873" cy="2605548"/>
            </a:xfrm>
            <a:prstGeom prst="rect">
              <a:avLst/>
            </a:prstGeom>
            <a:solidFill>
              <a:srgbClr val="0069B4"/>
            </a:solidFill>
            <a:ln>
              <a:solidFill>
                <a:srgbClr val="0069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2AB4E4B-4A5C-C619-6EA8-EA3136EE3E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948" y="205691"/>
            <a:ext cx="1673113" cy="12012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E9615C-4480-79AC-757A-315EBB6E2EA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5777" y="2016423"/>
            <a:ext cx="2914542" cy="280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296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448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E3D22E-9E87-44AB-8271-F20F01B1E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B8889A-14BB-4588-B51D-F39E6FE882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A11A1D-BF23-4B7E-AD73-A795DD068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93C7-32A8-46AF-A8DC-4EC17259C349}" type="datetimeFigureOut">
              <a:rPr lang="fr-FR" smtClean="0"/>
              <a:t>19/02/2025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EED3F1-8736-413F-B080-23394516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34AF0C-3BFA-42DA-B2AC-61CA57EA9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9652F-599E-4FEE-9697-6DF6F6741C5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843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9B4D1AF-CA40-5174-68F3-A56D10D8EBB5}"/>
              </a:ext>
            </a:extLst>
          </p:cNvPr>
          <p:cNvGrpSpPr/>
          <p:nvPr userDrawn="1"/>
        </p:nvGrpSpPr>
        <p:grpSpPr>
          <a:xfrm>
            <a:off x="5053782" y="2202427"/>
            <a:ext cx="1238860" cy="2605548"/>
            <a:chOff x="5053781" y="2202426"/>
            <a:chExt cx="1238860" cy="2605548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5F4883C4-8C13-38B1-5C05-254523F8BD81}"/>
                </a:ext>
              </a:extLst>
            </p:cNvPr>
            <p:cNvCxnSpPr/>
            <p:nvPr userDrawn="1"/>
          </p:nvCxnSpPr>
          <p:spPr>
            <a:xfrm>
              <a:off x="5053781" y="2202426"/>
              <a:ext cx="0" cy="2458064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816C7B7-A43C-9606-F962-E8DA26E442CF}"/>
                </a:ext>
              </a:extLst>
            </p:cNvPr>
            <p:cNvSpPr/>
            <p:nvPr userDrawn="1"/>
          </p:nvSpPr>
          <p:spPr>
            <a:xfrm>
              <a:off x="5171768" y="2202426"/>
              <a:ext cx="1120873" cy="2605548"/>
            </a:xfrm>
            <a:prstGeom prst="rect">
              <a:avLst/>
            </a:prstGeom>
            <a:solidFill>
              <a:srgbClr val="0069B4"/>
            </a:solidFill>
            <a:ln>
              <a:solidFill>
                <a:srgbClr val="0069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EF3C1BF3-AA08-9B48-9529-D46C1EE2AF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7682" y="121025"/>
            <a:ext cx="1673113" cy="120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74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7E7D2-B645-9B9F-A78D-6B51662F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E46D7-6C97-90DD-57E5-CB2D66EFE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F9886-967C-BF1D-CB02-F6DDE5BE5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475A3-2418-00C5-44AA-BFC36FA6C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F486F-5291-084E-EFF2-6D74A681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44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D1909-4FBD-0D47-44F9-24DBAA8AF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90513-D449-A7CF-87C1-98FF30DC6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A399D-62AD-729F-DA4F-B3825E23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476B0-0EB3-880F-F3DF-7801FEE6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71111-77A6-0D1E-AF4A-B97A94C3C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107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5A5A-A340-A34E-0574-5F587DC98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463D1-6318-1EE8-24EF-A1AB0AAB3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152C4E-5D8A-4E7D-2A06-FB4CD521B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C6136-B3FD-606A-5D4A-B5396E8F5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D915A-6236-8D2F-3231-ABA24E6B3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74067-2CD7-4A77-A60D-117659DA5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034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89956-8021-2D55-DF40-1EDFB249A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3D5FF-6154-4940-C0DF-ED12CE838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D1878-F973-3DF5-EB58-EAAC0E17D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5FE69-45AF-94D7-0AD8-B48DBC808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3B610D-CB42-4BB8-26C4-8CDD2324D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0103CD-3365-5214-CBF7-9FDA7CEF1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13D81B-9E4B-0355-16B5-1C00848B4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538E62-0293-681A-9DFB-C60528FAD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7329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5E2CD-E204-4913-A6D2-EA2429AC0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18B10-209E-8204-1AAF-994EE8C93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6D1B8E-1804-8AEE-9799-924AF7DBF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43067C-6020-B05C-D94C-0C9D2B9A8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4154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5DC2AA-9F51-1CB0-B19A-FD239E723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7BBD60-94A6-9045-E2A2-1043DDD0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1F6C7-82EF-3246-16DF-9B512284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026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5759C-CEB8-C820-4914-E863465F6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5F002-EF47-8787-5A0E-2550D3331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5499AB-1BD2-F249-F5CD-BF2712F9E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BAF179-0D10-6253-CCE3-FD0B630E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BFB3F-B9A1-2649-BB47-81953740B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66C61-CA4B-A8B7-52B2-52A5E6FDB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65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732F9-BDAC-BD01-37B2-31F657F78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1722FB-34ED-F01C-0F74-BF07EA6834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DB569D-6612-4D7D-38A9-86B3D17BA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6426F-9053-2F0E-BC46-39F6BE1E4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6B356D-189E-B857-7554-614DA2B38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759B3-0A91-A2B3-5370-84FFBB0B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172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150777-CDA2-0E07-9F8F-AB1A4813D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4E32D-7F55-8B2A-8999-DA1D4AFE4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4E93A-D8E9-67E2-4D0A-95A14ED67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AB04D-218E-4515-90E8-69DA1A6E0DB5}" type="datetimeFigureOut">
              <a:rPr lang="en-NZ" smtClean="0"/>
              <a:t>19/02/25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FE047-F7F6-755F-CCA0-DEFA84F62C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3F86A-D48B-594E-838D-270F04EEA9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ECF00-8E69-4F8D-AF2E-BD18219ABB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95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97117-F3A1-41B5-B5A5-0FD5A7D43CA4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71545" y="216363"/>
            <a:ext cx="1999700" cy="951923"/>
          </a:xfrm>
          <a:prstGeom prst="rect">
            <a:avLst/>
          </a:prstGeom>
        </p:spPr>
      </p:pic>
      <p:sp>
        <p:nvSpPr>
          <p:cNvPr id="10" name="Rectangle"/>
          <p:cNvSpPr/>
          <p:nvPr userDrawn="1"/>
        </p:nvSpPr>
        <p:spPr>
          <a:xfrm rot="5400000">
            <a:off x="1721007" y="3812569"/>
            <a:ext cx="1639615" cy="11048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000"/>
          </a:p>
        </p:txBody>
      </p:sp>
      <p:sp>
        <p:nvSpPr>
          <p:cNvPr id="11" name="Rectangle 10"/>
          <p:cNvSpPr/>
          <p:nvPr userDrawn="1"/>
        </p:nvSpPr>
        <p:spPr>
          <a:xfrm>
            <a:off x="0" y="-7428"/>
            <a:ext cx="12192000" cy="6858000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12" name="Rectangle">
            <a:extLst>
              <a:ext uri="{FF2B5EF4-FFF2-40B4-BE49-F238E27FC236}">
                <a16:creationId xmlns:a16="http://schemas.microsoft.com/office/drawing/2014/main" id="{21257D7F-3656-47C9-B5F0-D20A647BD6E3}"/>
              </a:ext>
            </a:extLst>
          </p:cNvPr>
          <p:cNvSpPr/>
          <p:nvPr userDrawn="1"/>
        </p:nvSpPr>
        <p:spPr>
          <a:xfrm rot="5400000">
            <a:off x="4884290" y="3379882"/>
            <a:ext cx="2423423" cy="98239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>
              <a:defRPr>
                <a:solidFill>
                  <a:srgbClr val="3C3C3C"/>
                </a:solidFill>
              </a:defRPr>
            </a:pPr>
            <a:endParaRPr sz="10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983F3D-55AB-9F63-24E2-89F0ECD44AB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5777" y="2016423"/>
            <a:ext cx="2914542" cy="280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72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9" r:id="rId3"/>
    <p:sldLayoutId id="2147483680" r:id="rId4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fif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AB8FBE76-A096-B739-3E29-3980027E8B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75B67B-A456-D892-D22A-C73182CAABE9}"/>
              </a:ext>
            </a:extLst>
          </p:cNvPr>
          <p:cNvSpPr txBox="1"/>
          <p:nvPr/>
        </p:nvSpPr>
        <p:spPr>
          <a:xfrm>
            <a:off x="-207108" y="2484105"/>
            <a:ext cx="11179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4800" b="1" dirty="0">
                <a:solidFill>
                  <a:srgbClr val="0070C0"/>
                </a:solidFill>
                <a:latin typeface="Aptos Black" panose="020F0502020204030204" pitchFamily="34" charset="0"/>
              </a:rPr>
              <a:t>3.1 Joint TOWS TT- </a:t>
            </a:r>
            <a:r>
              <a:rPr lang="en-US" sz="4800" b="1" dirty="0" err="1">
                <a:solidFill>
                  <a:srgbClr val="0070C0"/>
                </a:solidFill>
                <a:latin typeface="Aptos Black" panose="020F0502020204030204" pitchFamily="34" charset="0"/>
              </a:rPr>
              <a:t>PacWave</a:t>
            </a:r>
            <a:r>
              <a:rPr lang="en-US" sz="4800" b="1" dirty="0">
                <a:solidFill>
                  <a:srgbClr val="0070C0"/>
                </a:solidFill>
                <a:latin typeface="Aptos Black" panose="020F0502020204030204" pitchFamily="34" charset="0"/>
              </a:rPr>
              <a:t> exercise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4A8378-8E45-7F3D-0772-0F447E8BC9E5}"/>
              </a:ext>
            </a:extLst>
          </p:cNvPr>
          <p:cNvSpPr txBox="1"/>
          <p:nvPr/>
        </p:nvSpPr>
        <p:spPr>
          <a:xfrm>
            <a:off x="-65568" y="1064380"/>
            <a:ext cx="122575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i-NZ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ptos ExtraBold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i-NZ" sz="1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ptos ExtraBold" panose="020B00040202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5A9050-0E1A-A0EE-134E-314FC47EB396}"/>
              </a:ext>
            </a:extLst>
          </p:cNvPr>
          <p:cNvSpPr txBox="1"/>
          <p:nvPr/>
        </p:nvSpPr>
        <p:spPr>
          <a:xfrm>
            <a:off x="6571094" y="4179792"/>
            <a:ext cx="5484999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mi-NZ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ptos ExtraBold" panose="020B0004020202020204" pitchFamily="34" charset="0"/>
                <a:ea typeface="+mn-ea"/>
                <a:cs typeface="+mn-cs"/>
              </a:rPr>
              <a:t>Task Team PacWave24 </a:t>
            </a:r>
            <a:r>
              <a:rPr lang="mi-NZ" sz="2400" dirty="0">
                <a:solidFill>
                  <a:srgbClr val="0070C0"/>
                </a:solidFill>
                <a:latin typeface="Aptos ExtraBold" panose="020B0004020202020204" pitchFamily="34" charset="0"/>
              </a:rPr>
              <a:t>Co Chairs:</a:t>
            </a:r>
          </a:p>
          <a:p>
            <a:pPr algn="r"/>
            <a:r>
              <a:rPr lang="mi-NZ" sz="2400" dirty="0">
                <a:solidFill>
                  <a:srgbClr val="0070C0"/>
                </a:solidFill>
                <a:latin typeface="Aptos ExtraBold" panose="020B0004020202020204" pitchFamily="34" charset="0"/>
              </a:rPr>
              <a:t>Margarita Martinez, SENAPRED Chile</a:t>
            </a:r>
          </a:p>
          <a:p>
            <a:pPr algn="r"/>
            <a:r>
              <a:rPr kumimoji="0" lang="mi-NZ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ptos ExtraBold" panose="020B0004020202020204" pitchFamily="34" charset="0"/>
                <a:ea typeface="+mn-ea"/>
                <a:cs typeface="+mn-cs"/>
              </a:rPr>
              <a:t>Laitia Fifita, Meteorological Services, Tonga</a:t>
            </a:r>
          </a:p>
          <a:p>
            <a:pPr algn="r"/>
            <a:r>
              <a:rPr kumimoji="0" lang="mi-NZ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ptos ExtraBold" panose="020B0004020202020204" pitchFamily="34" charset="0"/>
                <a:ea typeface="+mn-ea"/>
                <a:cs typeface="+mn-cs"/>
              </a:rPr>
              <a:t>Assistance: </a:t>
            </a:r>
          </a:p>
          <a:p>
            <a:pPr algn="r"/>
            <a:r>
              <a:rPr lang="en-US" altLang="en-US" sz="2400" dirty="0">
                <a:solidFill>
                  <a:srgbClr val="0070C0"/>
                </a:solidFill>
                <a:latin typeface="Aptos ExtraBold" panose="020B0004020202020204" pitchFamily="34" charset="0"/>
              </a:rPr>
              <a:t>Laura Kong, </a:t>
            </a:r>
            <a:r>
              <a:rPr lang="en-US" altLang="ja-JP" sz="2400" dirty="0">
                <a:solidFill>
                  <a:srgbClr val="0070C0"/>
                </a:solidFill>
                <a:latin typeface="Aptos ExtraBold" panose="020B0004020202020204" pitchFamily="34" charset="0"/>
              </a:rPr>
              <a:t>International Tsunami Information Center</a:t>
            </a:r>
          </a:p>
          <a:p>
            <a:pPr algn="r"/>
            <a:endParaRPr kumimoji="0" lang="mi-NZ" sz="1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ptos ExtraBold" panose="020B0004020202020204" pitchFamily="34" charset="0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B21F97-4D98-52D7-DF4A-28F09293E9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278" y="209176"/>
            <a:ext cx="1717434" cy="1865087"/>
          </a:xfrm>
          <a:prstGeom prst="rect">
            <a:avLst/>
          </a:prstGeom>
        </p:spPr>
      </p:pic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57A56F00-5CD5-2787-259C-46B4D1AA50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2" y="100530"/>
            <a:ext cx="2187085" cy="205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15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4C10D-011E-23FA-0F33-2B74569361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494B9F38-FF52-EC09-B810-9B558CA69B6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1AC6B24-6F81-624F-0ECB-39989B043B50}"/>
              </a:ext>
            </a:extLst>
          </p:cNvPr>
          <p:cNvGrpSpPr/>
          <p:nvPr/>
        </p:nvGrpSpPr>
        <p:grpSpPr>
          <a:xfrm>
            <a:off x="0" y="-26343"/>
            <a:ext cx="12323135" cy="430962"/>
            <a:chOff x="131135" y="-123185"/>
            <a:chExt cx="12323135" cy="43096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DEB186F-B437-F0FC-98B5-E02A2DB497A3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5C9CD49-8B59-0D53-042E-E38F304F0516}"/>
                </a:ext>
              </a:extLst>
            </p:cNvPr>
            <p:cNvSpPr txBox="1"/>
            <p:nvPr/>
          </p:nvSpPr>
          <p:spPr>
            <a:xfrm>
              <a:off x="7949940" y="0"/>
              <a:ext cx="42420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i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ICG/PTWS </a:t>
              </a:r>
              <a:r>
                <a:rPr kumimoji="0" lang="mi-NZ" sz="1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Steering</a:t>
              </a:r>
              <a:r>
                <a:rPr kumimoji="0" lang="mi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</a:t>
              </a:r>
              <a:r>
                <a:rPr kumimoji="0" lang="mi-NZ" sz="1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Committee</a:t>
              </a:r>
              <a:r>
                <a:rPr kumimoji="0" lang="mi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</a:t>
              </a:r>
              <a:r>
                <a:rPr kumimoji="0" lang="mi-NZ" sz="1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September</a:t>
              </a:r>
              <a:r>
                <a:rPr kumimoji="0" lang="mi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2024</a:t>
              </a:r>
              <a:endParaRPr kumimoji="0" lang="en-NZ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77D0155-C461-D985-B9B8-CEEB2256D0BD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5F679D7-80E9-2736-E32B-7207E0E368E1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6576873-590C-FB86-2016-001D8D77A9C5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  <p:graphicFrame>
        <p:nvGraphicFramePr>
          <p:cNvPr id="6" name="Chart Placeholder">
            <a:extLst>
              <a:ext uri="{FF2B5EF4-FFF2-40B4-BE49-F238E27FC236}">
                <a16:creationId xmlns:a16="http://schemas.microsoft.com/office/drawing/2014/main" id="{EC21AB3A-8B74-C6AD-B8CD-7457482E7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71992"/>
              </p:ext>
            </p:extLst>
          </p:nvPr>
        </p:nvGraphicFramePr>
        <p:xfrm>
          <a:off x="2941157" y="2111092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itle">
            <a:extLst>
              <a:ext uri="{FF2B5EF4-FFF2-40B4-BE49-F238E27FC236}">
                <a16:creationId xmlns:a16="http://schemas.microsoft.com/office/drawing/2014/main" id="{F0F1A4DD-5D96-12FD-E3F5-42913C42B856}"/>
              </a:ext>
            </a:extLst>
          </p:cNvPr>
          <p:cNvSpPr txBox="1">
            <a:spLocks/>
          </p:cNvSpPr>
          <p:nvPr/>
        </p:nvSpPr>
        <p:spPr>
          <a:xfrm>
            <a:off x="309842" y="2111092"/>
            <a:ext cx="8229600" cy="239713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Answered: 14   Skipped: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16EAA7-8454-195B-E4AC-405E87F53037}"/>
              </a:ext>
            </a:extLst>
          </p:cNvPr>
          <p:cNvSpPr txBox="1"/>
          <p:nvPr/>
        </p:nvSpPr>
        <p:spPr>
          <a:xfrm>
            <a:off x="131136" y="332095"/>
            <a:ext cx="1084443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/>
              <a:t>1.7 Please indicate if your country was part of the NAVAREA trial transmission.</a:t>
            </a: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305699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778C0-C19D-AD95-67D0-A2BF82E56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NAVAREA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B2029-0392-F121-B9FA-18459652D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255" y="1203855"/>
            <a:ext cx="10755490" cy="565414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general, all participating countries in NAVAREA trial indicated development test proceeded without issues.</a:t>
            </a:r>
          </a:p>
          <a:p>
            <a:pPr marL="460375" lvl="1" indent="-236538"/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Australia: While AMSA (NAVAREA X) received the test warning from PTWC at 0100 UTC as expected, we also received the same message an hour earlier at 0000 UTC from the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Airservices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Network Coordination Centre. We are uncertain as to why this occurred</a:t>
            </a:r>
          </a:p>
          <a:p>
            <a:pPr algn="l">
              <a:spcBef>
                <a:spcPts val="1600"/>
              </a:spcBef>
            </a:pPr>
            <a:r>
              <a:rPr lang="en-US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open-ended question: </a:t>
            </a:r>
            <a:r>
              <a:rPr lang="en-US" sz="22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Please indicate if the NAVAREA coordinator received the message successfully and when</a:t>
            </a:r>
            <a:r>
              <a:rPr lang="en-US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  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esponses were: </a:t>
            </a:r>
          </a:p>
          <a:p>
            <a:pPr marL="460375" lvl="1" indent="-236538"/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Received fine</a:t>
            </a:r>
          </a:p>
          <a:p>
            <a:pPr marL="752475" lvl="2" indent="-225425">
              <a:buFont typeface="Courier New" panose="02070309020205020404" pitchFamily="49" charset="0"/>
              <a:buChar char="o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NAVAREA XI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coodinator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received emails from NTWC in Japan, which is the Japan Meteorological Agency, without any problems. </a:t>
            </a:r>
          </a:p>
          <a:p>
            <a:pPr marL="752475" lvl="2" indent="-225425">
              <a:buFont typeface="Courier New" panose="02070309020205020404" pitchFamily="49" charset="0"/>
              <a:buChar char="o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message went to AMSA's 24/7 response center. NAVAREA X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co-ordinator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was present when testing occurred.</a:t>
            </a:r>
          </a:p>
          <a:p>
            <a:pPr marL="752475" lvl="2" indent="-225425">
              <a:buFont typeface="Courier New" panose="02070309020205020404" pitchFamily="49" charset="0"/>
              <a:buChar char="o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Successfully received 050101 UTC November 2024</a:t>
            </a:r>
          </a:p>
          <a:p>
            <a:pPr marL="752475" lvl="2" indent="-225425">
              <a:buFont typeface="Courier New" panose="02070309020205020404" pitchFamily="49" charset="0"/>
              <a:buChar char="o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they received it right after we did (we forward the message)</a:t>
            </a:r>
          </a:p>
          <a:p>
            <a:pPr marL="752475" lvl="2" indent="-225425">
              <a:buFont typeface="Courier New" panose="02070309020205020404" pitchFamily="49" charset="0"/>
              <a:buChar char="o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2300UTC</a:t>
            </a:r>
          </a:p>
          <a:p>
            <a:pPr marL="752475" lvl="2" indent="-225425">
              <a:buFont typeface="Courier New" panose="02070309020205020404" pitchFamily="49" charset="0"/>
              <a:buChar char="o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we received the message at 00:00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utc</a:t>
            </a:r>
            <a:endParaRPr lang="en-US" sz="1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2475" lvl="2" indent="-225425">
              <a:buFont typeface="Courier New" panose="02070309020205020404" pitchFamily="49" charset="0"/>
              <a:buChar char="o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NAVAREA (NAVAREA XI) coordinator has received the message successfully at 01:03 November 5, 2024 (UTC).</a:t>
            </a:r>
          </a:p>
          <a:p>
            <a:pPr marL="752475" lvl="2" indent="-225425">
              <a:buFont typeface="Courier New" panose="02070309020205020404" pitchFamily="49" charset="0"/>
              <a:buChar char="o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the message was forwarded to RCCNZ, who advised they received our (NEMA) email at 1405hrs, along with the original NAVAREA email from PTWC at 1401hrs.</a:t>
            </a:r>
          </a:p>
          <a:p>
            <a:pPr marL="460375" lvl="1" indent="-236538"/>
            <a:r>
              <a:rPr lang="en-US" sz="1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Did not </a:t>
            </a:r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receive: </a:t>
            </a: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Argentina.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message was never received by the </a:t>
            </a:r>
            <a:r>
              <a:rPr lang="en-US" sz="1800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Navarea</a:t>
            </a:r>
            <a:r>
              <a:rPr lang="en-US" sz="1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Coordinator. We could not determine the reason for the failure.</a:t>
            </a:r>
          </a:p>
        </p:txBody>
      </p:sp>
    </p:spTree>
    <p:extLst>
      <p:ext uri="{BB962C8B-B14F-4D97-AF65-F5344CB8AC3E}">
        <p14:creationId xmlns:p14="http://schemas.microsoft.com/office/powerpoint/2010/main" val="1437413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F340C-1C50-9759-DBF9-5DE3758D3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407C5D1-0092-5296-3247-F1AED6880FD8}"/>
              </a:ext>
            </a:extLst>
          </p:cNvPr>
          <p:cNvGrpSpPr/>
          <p:nvPr/>
        </p:nvGrpSpPr>
        <p:grpSpPr>
          <a:xfrm>
            <a:off x="0" y="0"/>
            <a:ext cx="12323135" cy="7474688"/>
            <a:chOff x="0" y="0"/>
            <a:chExt cx="12323135" cy="30777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06183BC-0C23-40DD-B545-C9B803C483EA}"/>
                </a:ext>
              </a:extLst>
            </p:cNvPr>
            <p:cNvSpPr/>
            <p:nvPr/>
          </p:nvSpPr>
          <p:spPr>
            <a:xfrm>
              <a:off x="0" y="0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5908AE2-7B1F-594F-742C-A653695EB59A}"/>
                </a:ext>
              </a:extLst>
            </p:cNvPr>
            <p:cNvSpPr txBox="1"/>
            <p:nvPr/>
          </p:nvSpPr>
          <p:spPr>
            <a:xfrm>
              <a:off x="12007269" y="0"/>
              <a:ext cx="184730" cy="12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endParaRPr>
            </a:p>
          </p:txBody>
        </p:sp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70230B18-F2D6-92FC-6AFB-7C36D90CCCF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03554" y="4978963"/>
            <a:ext cx="6270171" cy="24957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B11CDF8-6283-1F79-22D6-DFC7A7112A78}"/>
              </a:ext>
            </a:extLst>
          </p:cNvPr>
          <p:cNvSpPr txBox="1"/>
          <p:nvPr/>
        </p:nvSpPr>
        <p:spPr>
          <a:xfrm>
            <a:off x="995795" y="307777"/>
            <a:ext cx="100156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Aptos ExtraBold" panose="020B0004020202020204" pitchFamily="34" charset="0"/>
              </a:rPr>
              <a:t>PacWave24</a:t>
            </a:r>
          </a:p>
          <a:p>
            <a:r>
              <a:rPr lang="en-US" sz="6000" dirty="0">
                <a:solidFill>
                  <a:schemeClr val="bg1"/>
                </a:solidFill>
                <a:latin typeface="Aptos ExtraBold" panose="020B0004020202020204" pitchFamily="34" charset="0"/>
              </a:rPr>
              <a:t>National/Regional Communication and Cooperation Post-Exercise Evaluation Form</a:t>
            </a:r>
            <a:endParaRPr lang="en-NZ" sz="6000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157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53515" y="508119"/>
            <a:ext cx="10972800" cy="731617"/>
          </a:xfrm>
        </p:spPr>
        <p:txBody>
          <a:bodyPr/>
          <a:lstStyle/>
          <a:p>
            <a:r>
              <a:rPr lang="en-GB" dirty="0"/>
              <a:t>2.1 The warning was disseminated to: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1239736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18   Skipped: 9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384918"/>
              </p:ext>
            </p:extLst>
          </p:nvPr>
        </p:nvGraphicFramePr>
        <p:xfrm>
          <a:off x="2210937" y="1399545"/>
          <a:ext cx="8583673" cy="449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123262EC-9B19-6958-65FB-61F83E7C63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4A29849-8631-EBE8-4B1B-C017F3B411A5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EF41B2B-F7DC-32D0-8982-6DE89E7B13A4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E4D1CFB-473E-1691-94D7-788796C0FBE7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67163" y="375607"/>
            <a:ext cx="10972800" cy="731617"/>
          </a:xfrm>
        </p:spPr>
        <p:txBody>
          <a:bodyPr>
            <a:noAutofit/>
          </a:bodyPr>
          <a:lstStyle/>
          <a:p>
            <a:r>
              <a:rPr lang="en-GB" sz="2800" dirty="0"/>
              <a:t>2.3 How did you send the warning to emergency, national, science, and local government agencies in Q2.1? Tick all that apply.</a:t>
            </a:r>
            <a:endParaRPr sz="2800"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0" y="1107224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15   Skipped: 12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949139"/>
              </p:ext>
            </p:extLst>
          </p:nvPr>
        </p:nvGraphicFramePr>
        <p:xfrm>
          <a:off x="2747856" y="1426841"/>
          <a:ext cx="9331569" cy="4758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569FE1ED-45A3-8CD4-0AAC-F193C14F04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CA5A65CD-66EA-197B-A756-214470C2B83A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15BCA7D-784D-CF0B-FF1D-0C90CE221787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FF440C1-459C-FB4A-2E97-A6EEBDC82D72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94458" y="491564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2.4 How did you send the warning to the Public? Tick all that apply.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-163773" y="1667597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11   Skipped: 16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894347"/>
              </p:ext>
            </p:extLst>
          </p:nvPr>
        </p:nvGraphicFramePr>
        <p:xfrm>
          <a:off x="2497742" y="846161"/>
          <a:ext cx="10317506" cy="5699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2B010910-24C7-20FF-0C15-20CCE0ABB2A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03307414-C4D6-E491-172B-8063FBE6D27F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221E98-F30F-C33B-80D7-05CB6D279DE6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BE7CB73-35AE-FCA1-B6DA-4401295EF2D6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53515" y="817294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2.5 Based on feedback from agencies, were the communication methods timely and appropriate?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1996300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14   Skipped: 13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6037204"/>
              </p:ext>
            </p:extLst>
          </p:nvPr>
        </p:nvGraphicFramePr>
        <p:xfrm>
          <a:off x="1792982" y="2673329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38B0569E-71AC-0A40-D794-113D7BF45DC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D147AA33-9FD9-DE14-0FBC-5F20F2119EE3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3BB1C71-D9B8-0AB8-739F-90BE617F3DF0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80E6F2-89EE-0B37-0EE3-B72BE2588A08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2.6 Based on feedback from agencies, were the message(s) disseminated from the NTWC/NDMO accurate and clear?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2040728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14   Skipped: 13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2193001"/>
              </p:ext>
            </p:extLst>
          </p:nvPr>
        </p:nvGraphicFramePr>
        <p:xfrm>
          <a:off x="1792982" y="2646034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E832533-2389-67BC-5311-043E1603BD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D99A331F-514A-4F69-CBD4-6BB208777501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9B91BFC-BA95-3B8C-7825-2A8D2FF9CF58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9DC578E-7FAF-D978-8C91-142C8EE8E646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2.7 Did the national disaster management organisation (or equivalent) maintain communication with the National Tsunami Warning Centre throughout the event?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2677197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15   Skipped: 12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1380980"/>
              </p:ext>
            </p:extLst>
          </p:nvPr>
        </p:nvGraphicFramePr>
        <p:xfrm>
          <a:off x="2365724" y="3544117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220EDB3D-6ED8-AFB5-1A40-E0066CD9A07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E351FA70-2BE7-0098-BD14-12FF26011C4E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C7BE72F-BB6C-6FEA-BA86-37E5D0A4BC8F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186BCB8-4536-6E97-C0F6-3351F084EC84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53515" y="1057715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2.9 The NTWC/NDMO has an activation and response process (standard operating procedures) in place for the receipt of tsunami warnings?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2262591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18   Skipped: 9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5752758"/>
              </p:ext>
            </p:extLst>
          </p:nvPr>
        </p:nvGraphicFramePr>
        <p:xfrm>
          <a:off x="2365724" y="3055467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4178A4B9-BB97-1E06-1C51-B9BFDF6E13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CDDD979C-4F58-B2F9-387D-AA5EEDF939AA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1DB42CA-8F07-D523-783B-896F670987FE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FD2E1CB-CB31-9B0A-7D41-10C0FE96B695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75B67B-A456-D892-D22A-C73182CAABE9}"/>
              </a:ext>
            </a:extLst>
          </p:cNvPr>
          <p:cNvSpPr txBox="1"/>
          <p:nvPr/>
        </p:nvSpPr>
        <p:spPr>
          <a:xfrm>
            <a:off x="491322" y="422183"/>
            <a:ext cx="736931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NZ" sz="4000" dirty="0">
                <a:solidFill>
                  <a:srgbClr val="0070C0"/>
                </a:solidFill>
                <a:latin typeface="Aptos Black" panose="020F0502020204030204" pitchFamily="34" charset="0"/>
              </a:rPr>
              <a:t>Contents: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70C0"/>
                </a:solidFill>
                <a:latin typeface="Aptos Black" panose="020F0502020204030204" pitchFamily="34" charset="0"/>
              </a:rPr>
              <a:t>Preliminary results Post-Exercise Evaluation Form.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3200" dirty="0">
                <a:solidFill>
                  <a:srgbClr val="0070C0"/>
                </a:solidFill>
                <a:latin typeface="Aptos Black" panose="020F0502020204030204" pitchFamily="34" charset="0"/>
              </a:rPr>
              <a:t>TSPs Communication Test and NAVAREA trial 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3200" dirty="0">
                <a:solidFill>
                  <a:srgbClr val="0070C0"/>
                </a:solidFill>
                <a:latin typeface="Aptos Black" panose="020F0502020204030204" pitchFamily="34" charset="0"/>
              </a:rPr>
              <a:t>Regional Communication and Cooperation</a:t>
            </a:r>
            <a:endParaRPr lang="en-NZ" sz="3200" dirty="0">
              <a:solidFill>
                <a:srgbClr val="0070C0"/>
              </a:solidFill>
              <a:latin typeface="Aptos Black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8AE49E-B47B-6574-A03A-64C8D4D643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632" y="1090864"/>
            <a:ext cx="4010626" cy="4355432"/>
          </a:xfrm>
          <a:prstGeom prst="rect">
            <a:avLst/>
          </a:prstGeom>
        </p:spPr>
      </p:pic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DAC478B8-FB45-2753-F8DF-2FB1413B61B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34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53515" y="896003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2.10 The NTWC/NDMO knows its specific response role in the event of a tsunami?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1935198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18   Skipped: 9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7675717"/>
              </p:ext>
            </p:extLst>
          </p:nvPr>
        </p:nvGraphicFramePr>
        <p:xfrm>
          <a:off x="4107975" y="2526856"/>
          <a:ext cx="6919416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06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6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6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D70AEA2F-29B1-81B0-50E4-ED2587ECD90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3DB0875A-E5EE-27AF-0CE9-348E7EF1B0E4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4151D39-E32C-0D3A-708B-A5ACB81D961E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869BD37-D563-FD68-1704-AE2F0F014195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59963" y="1054442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2.11 The NTWC/NDMO has, prior to the exercise, engaged in tsunami response planning?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259963" y="2419316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18   Skipped: 9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138488"/>
              </p:ext>
            </p:extLst>
          </p:nvPr>
        </p:nvGraphicFramePr>
        <p:xfrm>
          <a:off x="2605879" y="3273831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88.89%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11.11%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492D9C54-0B86-1B3B-DB5B-2755B35DA08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06793708-3B83-A614-F76C-5D773686D776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00D6E99-55A0-CA64-ED7C-214BBEA16ED3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6A08AF4-351C-3DA9-54E0-7AAB42D8F7B7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754016" y="1405774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2.12 Since your last participation to PacWave, the NTWC/NDMO has undertaken activities to increase its capacity and capability to support a national tsunami response?(for example, training, exercise, etc.)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5159611" y="5566967"/>
            <a:ext cx="10972800" cy="31961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Answered: 17   Skipped: 10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3366410"/>
              </p:ext>
            </p:extLst>
          </p:nvPr>
        </p:nvGraphicFramePr>
        <p:xfrm>
          <a:off x="2264684" y="3314774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94.12%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5.88%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65BC9D08-CF08-8279-1CA8-61AABE6FAB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9C44566D-4964-C341-F701-4A515ECAB0C0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76715CB-371D-9309-5B64-2FCCED4966DF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D4F4E3-ED4E-8630-44CC-483E589A6418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344583" y="585517"/>
            <a:ext cx="10972800" cy="731617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r>
              <a:rPr lang="en-GB" dirty="0"/>
              <a:t>2.13 The NTWC/NDMO has an appropriate management structure identified and documented to support tsunami response?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64429" y="2479547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18   Skipped: 9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119767"/>
              </p:ext>
            </p:extLst>
          </p:nvPr>
        </p:nvGraphicFramePr>
        <p:xfrm>
          <a:off x="2565593" y="2834434"/>
          <a:ext cx="8571636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857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94.44%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5.56%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7825E48B-9130-3ED7-FBCE-53451768224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07097FCA-7270-9602-CD21-1E2E651112AA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A0612B0-8C28-7049-DE03-C4C284047614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DF0B687-89C1-E312-4477-075D06FBD490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437384" y="682644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2.14 The NTWC/NDMO has a national tsunami mass coastal evacuation plan?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273611" y="2053450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18   Skipped: 9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763629"/>
              </p:ext>
            </p:extLst>
          </p:nvPr>
        </p:nvGraphicFramePr>
        <p:xfrm>
          <a:off x="2223741" y="2526856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44.44%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55.56%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8807EC15-97DE-F032-AB39-FC6514337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A3AE0CD9-F7EB-311C-2E8E-8F64A8EB1B47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E2149AD-B820-E6E6-B2E8-3C6A3C05D3EF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52F0390-A206-CA5A-D949-A8949EDC39F5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0" y="1800023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2.15 Arrangements to assemble the in-country disaster management group relevant to decision-making on tsunami warning and response were in place before the exercise?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4859259" y="5566967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17   Skipped: 10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72583"/>
              </p:ext>
            </p:extLst>
          </p:nvPr>
        </p:nvGraphicFramePr>
        <p:xfrm>
          <a:off x="2469401" y="3419547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88.24%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11.76%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D2D69FFE-1803-984E-9DE0-B9CE2F6B527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92CCB331-E049-4066-BF21-6C10C000BB29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1E5B89E-0F80-151F-E36D-BAF6CF2D171C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0AD436F-6597-23A3-B423-AEC9B56E2CA9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344584" y="987545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2.16 A country tsunami emergency response plan (standard operating procedures) for tsunamis exists?  Tick all that apply.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0" y="3116015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17   Skipped: 10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751700"/>
              </p:ext>
            </p:extLst>
          </p:nvPr>
        </p:nvGraphicFramePr>
        <p:xfrm>
          <a:off x="3208648" y="2144003"/>
          <a:ext cx="8283422" cy="4621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A277AAC7-44BB-E6D6-362F-6E931A6E1F2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0B2BD99-7609-D5D6-0EC2-4AC3BCCC4661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F432CE1-BE5D-8D0D-2A53-E3A0BEED4AFB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2702DE5-DBC8-C619-85EB-A90C88F515A1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08106" y="972999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2.17 The response plan includes processes to issue Safe-to-Return (All-Clear) notices?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396441" y="2059469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17   Skipped: 10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123360"/>
              </p:ext>
            </p:extLst>
          </p:nvPr>
        </p:nvGraphicFramePr>
        <p:xfrm>
          <a:off x="2305628" y="2834434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82.35%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17.65%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B02EB6F0-2BBA-AE1F-D4BA-0D9A5FDD769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3F0C2A2A-D9B2-0C6F-05C4-20A171C543F9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701619-C88B-D1E1-DFB4-633A3BB06148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4AA6925-61FB-3A6F-6550-8723AA928F12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53515" y="834865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2.18 Tsunami exercises are routinely conducted in-country?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1767390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17   Skipped: 10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1023951"/>
              </p:ext>
            </p:extLst>
          </p:nvPr>
        </p:nvGraphicFramePr>
        <p:xfrm>
          <a:off x="2365724" y="2834434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88.24%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11.76%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0717B0FD-EAA3-67B4-3569-B8410BA1B3A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2DDD60C-23FE-228A-8AB4-CBB4A39CD6F8}"/>
              </a:ext>
            </a:extLst>
          </p:cNvPr>
          <p:cNvSpPr/>
          <p:nvPr/>
        </p:nvSpPr>
        <p:spPr>
          <a:xfrm>
            <a:off x="0" y="0"/>
            <a:ext cx="12323135" cy="307777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PacWave exercise February 2025</a:t>
            </a:r>
            <a:endParaRPr kumimoji="0" lang="en-NZ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Black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62697" y="782398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2.19 Tsunami-related public education and awareness materials have been developed and disseminated?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93614" y="2092154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18   Skipped: 9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832042"/>
              </p:ext>
            </p:extLst>
          </p:nvPr>
        </p:nvGraphicFramePr>
        <p:xfrm>
          <a:off x="3264362" y="2733110"/>
          <a:ext cx="7971135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657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7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94.44%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5.56%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F24D4102-ECFA-34B7-767A-1E75BE388DB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88ED364-667A-DCDC-852A-EA41A8B8978E}"/>
              </a:ext>
            </a:extLst>
          </p:cNvPr>
          <p:cNvSpPr/>
          <p:nvPr/>
        </p:nvSpPr>
        <p:spPr>
          <a:xfrm>
            <a:off x="0" y="0"/>
            <a:ext cx="12323135" cy="307777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PacWave exercise February 2025</a:t>
            </a:r>
            <a:endParaRPr kumimoji="0" lang="en-NZ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Black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539AA8-5A89-BA4B-500B-FBE8838E7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E2906F2-3C09-1AB6-06E9-AEB9EDC9B95F}"/>
              </a:ext>
            </a:extLst>
          </p:cNvPr>
          <p:cNvSpPr txBox="1"/>
          <p:nvPr/>
        </p:nvSpPr>
        <p:spPr>
          <a:xfrm>
            <a:off x="931723" y="1054492"/>
            <a:ext cx="10830658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effectLst/>
                <a:latin typeface="+mj-lt"/>
              </a:rPr>
              <a:t>PacWave24 tested PTWS Tsunami Service Provider (TSP), and country operational plans and procedures to respond to a destructive tsunami. PacWave24 was the </a:t>
            </a:r>
            <a:r>
              <a:rPr lang="en-US" sz="2800" b="1" dirty="0">
                <a:solidFill>
                  <a:srgbClr val="C00000"/>
                </a:solidFill>
                <a:effectLst/>
                <a:latin typeface="+mj-lt"/>
              </a:rPr>
              <a:t>eleventh in a series of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+mj-lt"/>
              </a:rPr>
              <a:t>PacWave</a:t>
            </a:r>
            <a:r>
              <a:rPr lang="en-US" sz="2800" b="1" dirty="0">
                <a:solidFill>
                  <a:srgbClr val="C00000"/>
                </a:solidFill>
                <a:effectLst/>
                <a:latin typeface="+mj-lt"/>
              </a:rPr>
              <a:t> exercises that have been conducted biennially since 2006</a:t>
            </a:r>
          </a:p>
          <a:p>
            <a:pPr algn="just"/>
            <a:endParaRPr lang="en-US" sz="2800" dirty="0">
              <a:effectLst/>
              <a:latin typeface="+mj-lt"/>
            </a:endParaRPr>
          </a:p>
          <a:p>
            <a:pPr lvl="3" algn="just"/>
            <a:r>
              <a:rPr lang="en-US" sz="2800" dirty="0">
                <a:effectLst/>
                <a:latin typeface="+mj-lt"/>
              </a:rPr>
              <a:t>Steering Committee decided to provide </a:t>
            </a:r>
            <a:r>
              <a:rPr lang="en-US" sz="2800" b="1" dirty="0">
                <a:solidFill>
                  <a:srgbClr val="C00000"/>
                </a:solidFill>
                <a:effectLst/>
                <a:latin typeface="+mj-lt"/>
              </a:rPr>
              <a:t>special tsunami maritime safety products </a:t>
            </a:r>
            <a:r>
              <a:rPr lang="en-US" sz="2800" dirty="0">
                <a:effectLst/>
                <a:latin typeface="+mj-lt"/>
              </a:rPr>
              <a:t>to NAVAREA coordinators through the NTWC from the PTWC, and further decided to conduct a </a:t>
            </a:r>
            <a:r>
              <a:rPr lang="en-US" sz="2800" b="1" dirty="0">
                <a:solidFill>
                  <a:srgbClr val="C00000"/>
                </a:solidFill>
                <a:effectLst/>
                <a:latin typeface="+mj-lt"/>
              </a:rPr>
              <a:t>trial dissemination of the dummy message from the PTWC to the NAVAREA coordinators through the NTWCs </a:t>
            </a:r>
            <a:r>
              <a:rPr lang="en-US" sz="2800" dirty="0">
                <a:effectLst/>
                <a:latin typeface="+mj-lt"/>
              </a:rPr>
              <a:t>as part of Exercise Pacific Wave 2024.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BFBB5D77-E191-70BC-6591-25FB347F888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566F56-1122-23CA-3A8F-67121D98F08B}"/>
              </a:ext>
            </a:extLst>
          </p:cNvPr>
          <p:cNvSpPr txBox="1"/>
          <p:nvPr/>
        </p:nvSpPr>
        <p:spPr>
          <a:xfrm>
            <a:off x="244548" y="318978"/>
            <a:ext cx="11947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3200" dirty="0">
                <a:solidFill>
                  <a:srgbClr val="C00000"/>
                </a:solidFill>
                <a:latin typeface="Aptos ExtraBold" panose="020B0004020202020204" pitchFamily="34" charset="0"/>
              </a:rPr>
              <a:t>Exercise Aim and Objectives (IOC Circular Letter No 2999)</a:t>
            </a:r>
            <a:endParaRPr lang="en-NZ" sz="3200" dirty="0">
              <a:solidFill>
                <a:srgbClr val="C00000"/>
              </a:solidFill>
              <a:latin typeface="Aptos ExtraBold" panose="020B0004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2EBC8A6-7F4B-0B7C-6A98-6373A3CF326E}"/>
              </a:ext>
            </a:extLst>
          </p:cNvPr>
          <p:cNvGrpSpPr/>
          <p:nvPr/>
        </p:nvGrpSpPr>
        <p:grpSpPr>
          <a:xfrm>
            <a:off x="0" y="0"/>
            <a:ext cx="12323135" cy="523220"/>
            <a:chOff x="0" y="0"/>
            <a:chExt cx="12323135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8C8C516-59CC-FBD7-9586-23F16A46DAE4}"/>
                </a:ext>
              </a:extLst>
            </p:cNvPr>
            <p:cNvSpPr/>
            <p:nvPr/>
          </p:nvSpPr>
          <p:spPr>
            <a:xfrm>
              <a:off x="0" y="0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51BCCAB-2581-DD9C-CAE8-4EB2AC98050E}"/>
                </a:ext>
              </a:extLst>
            </p:cNvPr>
            <p:cNvSpPr txBox="1"/>
            <p:nvPr/>
          </p:nvSpPr>
          <p:spPr>
            <a:xfrm>
              <a:off x="7655949" y="0"/>
              <a:ext cx="453605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sz="1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,.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05173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313130" y="1207633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2.20 Tsunami-related curriculum programmes are in place for all levels (pre, primary, secondary, post-secondary) of education?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3276339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17   Skipped: 10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214206"/>
              </p:ext>
            </p:extLst>
          </p:nvPr>
        </p:nvGraphicFramePr>
        <p:xfrm>
          <a:off x="4067033" y="2177468"/>
          <a:ext cx="7218897" cy="4073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6BB261C-255D-F144-7035-93DA94C79932}"/>
              </a:ext>
            </a:extLst>
          </p:cNvPr>
          <p:cNvSpPr/>
          <p:nvPr/>
        </p:nvSpPr>
        <p:spPr>
          <a:xfrm>
            <a:off x="0" y="0"/>
            <a:ext cx="12323135" cy="307777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  <p:pic>
        <p:nvPicPr>
          <p:cNvPr id="6" name="Picture 5" descr="A blue and white logo">
            <a:extLst>
              <a:ext uri="{FF2B5EF4-FFF2-40B4-BE49-F238E27FC236}">
                <a16:creationId xmlns:a16="http://schemas.microsoft.com/office/drawing/2014/main" id="{ADB06726-14B1-AA80-CDAA-2FFA75BA6E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0" y="996367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2.21 All tsunami-vulnerable communities have tsunami evacuation maps, signage, and assembly points for evacuation?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369145" y="2378756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17   Skipped: 10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154415"/>
              </p:ext>
            </p:extLst>
          </p:nvPr>
        </p:nvGraphicFramePr>
        <p:xfrm>
          <a:off x="1803896" y="2918990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35.29%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64.71%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2C0686ED-2E83-2357-09E8-15E5486AB3B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E0A93FA-B912-A066-EA7D-237ED8E6CD40}"/>
              </a:ext>
            </a:extLst>
          </p:cNvPr>
          <p:cNvSpPr/>
          <p:nvPr/>
        </p:nvSpPr>
        <p:spPr>
          <a:xfrm>
            <a:off x="0" y="0"/>
            <a:ext cx="12323135" cy="307777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53515" y="428214"/>
            <a:ext cx="10972800" cy="731617"/>
          </a:xfrm>
        </p:spPr>
        <p:txBody>
          <a:bodyPr>
            <a:normAutofit/>
          </a:bodyPr>
          <a:lstStyle/>
          <a:p>
            <a:r>
              <a:rPr lang="en-GB" dirty="0"/>
              <a:t>2.22 What type of exercise did you conduct?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1239736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18   Skipped: 9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148406"/>
              </p:ext>
            </p:extLst>
          </p:nvPr>
        </p:nvGraphicFramePr>
        <p:xfrm>
          <a:off x="2366606" y="1399544"/>
          <a:ext cx="9331569" cy="4758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DE4A7498-93B9-62FF-9A28-B518DDE5564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EEBD6CF-5C96-4AB6-0280-8FB612AC8CA0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53515" y="752086"/>
            <a:ext cx="10972800" cy="731617"/>
          </a:xfrm>
        </p:spPr>
        <p:txBody>
          <a:bodyPr>
            <a:normAutofit/>
          </a:bodyPr>
          <a:lstStyle/>
          <a:p>
            <a:r>
              <a:rPr lang="en-GB" dirty="0"/>
              <a:t>2.23 Did you conduct community evacuation?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1682721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18   Skipped: 9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2816626"/>
              </p:ext>
            </p:extLst>
          </p:nvPr>
        </p:nvGraphicFramePr>
        <p:xfrm>
          <a:off x="2442106" y="2400374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27.78%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72.22%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30D70E4B-E09C-2DB0-4E56-D65CF05722B5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  <p:pic>
        <p:nvPicPr>
          <p:cNvPr id="6" name="Picture 5" descr="A blue and white logo&#10;&#10;Description automatically generated">
            <a:extLst>
              <a:ext uri="{FF2B5EF4-FFF2-40B4-BE49-F238E27FC236}">
                <a16:creationId xmlns:a16="http://schemas.microsoft.com/office/drawing/2014/main" id="{BCAD6143-5C44-83A1-331F-96AE0BCBAFB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53515" y="771431"/>
            <a:ext cx="10972800" cy="731617"/>
          </a:xfrm>
        </p:spPr>
        <p:txBody>
          <a:bodyPr/>
          <a:lstStyle/>
          <a:p>
            <a:r>
              <a:rPr lang="en-GB" dirty="0"/>
              <a:t>If Yes, what type?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1723664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5   Skipped: 22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330641"/>
              </p:ext>
            </p:extLst>
          </p:nvPr>
        </p:nvGraphicFramePr>
        <p:xfrm>
          <a:off x="2169150" y="2263897"/>
          <a:ext cx="9333333" cy="278561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Schools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Businesses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Community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DCEE560C-3C84-3F98-BC39-346F659F7A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70663A6-CBAC-E254-F0C5-87069AE76A01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Is your country implementing the UNESCO/IOC community-based Tsunami Ready Programme?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2446995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17   Skipped: 10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8748302"/>
              </p:ext>
            </p:extLst>
          </p:nvPr>
        </p:nvGraphicFramePr>
        <p:xfrm>
          <a:off x="2278333" y="3260183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11.76%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88.24%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334BED6-A28D-28F5-806A-7AA17055EE04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  <p:pic>
        <p:nvPicPr>
          <p:cNvPr id="6" name="Picture 5" descr="A blue and white logo&#10;&#10;Description automatically generated">
            <a:extLst>
              <a:ext uri="{FF2B5EF4-FFF2-40B4-BE49-F238E27FC236}">
                <a16:creationId xmlns:a16="http://schemas.microsoft.com/office/drawing/2014/main" id="{A66B16F3-4C0D-178B-EA85-C0F6C9CBF96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3.1 Did your country engage in communication and cooperation with other countries in the region for PacWave24?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2133097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17   Skipped: 10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037880"/>
              </p:ext>
            </p:extLst>
          </p:nvPr>
        </p:nvGraphicFramePr>
        <p:xfrm>
          <a:off x="2483049" y="2932637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70.59%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29.41%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CE25AF5C-F446-D4B3-3F48-56CD7DCDEE9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C7489D1-A6F2-33D0-16CF-8A0A6F5E3D42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89992" y="684112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3.2 What types of cooperation were conducted?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1572222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13   Skipped: 14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3163161"/>
              </p:ext>
            </p:extLst>
          </p:nvPr>
        </p:nvGraphicFramePr>
        <p:xfrm>
          <a:off x="2365724" y="1885207"/>
          <a:ext cx="9333333" cy="351415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Data sharing (seismic, sea level, etc.)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30.77%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Event information sharing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46.15%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Alert coordination (levels, dissemination)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38.46%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Joint PacWave24 exercise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69.23%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7.69%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A2A141A3-B1D2-F7AA-8473-6F06431070C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2D0DA99-D975-7EF0-5BBF-B042E89D54B1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93615" y="848428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3.3 Did the National Tsunami Warning Center communicate with other countries during the event?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1893642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15   Skipped: 12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076731"/>
              </p:ext>
            </p:extLst>
          </p:nvPr>
        </p:nvGraphicFramePr>
        <p:xfrm>
          <a:off x="2360219" y="2526856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53.33%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46.67%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27AA1B2B-34D9-AEF4-C319-9A5F0EE785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97356A-9EEE-042B-72D5-39FBFC572D0B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49050" y="881492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3.4 Did the National Disaster Management Agency communicate with other countries during the event?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2059469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15   Skipped: 12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4211018"/>
              </p:ext>
            </p:extLst>
          </p:nvPr>
        </p:nvGraphicFramePr>
        <p:xfrm>
          <a:off x="2251037" y="2673330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6.67%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93.33%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3460C337-1D86-0326-64DB-7E7A63AF43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A2AE18-4591-3EE9-78D6-B49DF8CF21DA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73082-0090-4247-A911-E8F25747F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86D0C29-4F99-5C8F-C4D6-BC4D0F7D9E06}"/>
              </a:ext>
            </a:extLst>
          </p:cNvPr>
          <p:cNvSpPr txBox="1"/>
          <p:nvPr/>
        </p:nvSpPr>
        <p:spPr>
          <a:xfrm>
            <a:off x="555814" y="1034840"/>
            <a:ext cx="4581973" cy="51398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 fontAlgn="base"/>
            <a:r>
              <a:rPr lang="es-CL" sz="2000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Comm</a:t>
            </a:r>
            <a:r>
              <a:rPr lang="es-CL" sz="2000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test /</a:t>
            </a:r>
            <a:r>
              <a:rPr lang="es-CL" sz="2000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Navarea</a:t>
            </a:r>
            <a:r>
              <a:rPr lang="es-CL" sz="2000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trial (11):</a:t>
            </a:r>
          </a:p>
          <a:p>
            <a:pPr algn="l" rtl="0" fontAlgn="base"/>
            <a:endParaRPr lang="es-CL" sz="2000" b="1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Japan</a:t>
            </a: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Australia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New 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Zealand</a:t>
            </a:r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Chile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Tonga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Hong Kong, China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French 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Polynesia</a:t>
            </a: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Guatemala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Argentina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Singapore</a:t>
            </a:r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Republic</a:t>
            </a: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of</a:t>
            </a: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Korea</a:t>
            </a:r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endParaRPr lang="es-CL" sz="20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/>
            <a:endParaRPr lang="en-US" sz="2800" dirty="0">
              <a:effectLst/>
              <a:latin typeface="+mj-lt"/>
            </a:endParaRP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ED37A144-C610-17F1-BCC5-EED89184B7A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287981" y="5157336"/>
            <a:ext cx="6270171" cy="24957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8C49D7B-1CFE-E574-7A03-DB8FAB4AF105}"/>
              </a:ext>
            </a:extLst>
          </p:cNvPr>
          <p:cNvSpPr txBox="1"/>
          <p:nvPr/>
        </p:nvSpPr>
        <p:spPr>
          <a:xfrm>
            <a:off x="244548" y="318978"/>
            <a:ext cx="11947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>
                <a:solidFill>
                  <a:srgbClr val="C00000"/>
                </a:solidFill>
                <a:latin typeface="Aptos ExtraBold" panose="020B0004020202020204" pitchFamily="34" charset="0"/>
              </a:rPr>
              <a:t>SUBMITTED RESPONSES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E2642D4-D99D-5629-0606-8BBD448220A8}"/>
              </a:ext>
            </a:extLst>
          </p:cNvPr>
          <p:cNvGrpSpPr/>
          <p:nvPr/>
        </p:nvGrpSpPr>
        <p:grpSpPr>
          <a:xfrm>
            <a:off x="0" y="0"/>
            <a:ext cx="12323135" cy="523220"/>
            <a:chOff x="0" y="0"/>
            <a:chExt cx="12323135" cy="52322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BAC52DB-873C-C1E7-D835-BC3D49B4BC3F}"/>
                </a:ext>
              </a:extLst>
            </p:cNvPr>
            <p:cNvSpPr/>
            <p:nvPr/>
          </p:nvSpPr>
          <p:spPr>
            <a:xfrm>
              <a:off x="0" y="0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638B01B-A2CD-48E3-2E88-CB630BBE4FBC}"/>
                </a:ext>
              </a:extLst>
            </p:cNvPr>
            <p:cNvSpPr txBox="1"/>
            <p:nvPr/>
          </p:nvSpPr>
          <p:spPr>
            <a:xfrm>
              <a:off x="7655949" y="0"/>
              <a:ext cx="453605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sz="1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,.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00D675C-75EE-CD79-FF13-220B0CCF318B}"/>
              </a:ext>
            </a:extLst>
          </p:cNvPr>
          <p:cNvSpPr txBox="1"/>
          <p:nvPr/>
        </p:nvSpPr>
        <p:spPr>
          <a:xfrm>
            <a:off x="4713557" y="1044915"/>
            <a:ext cx="4224856" cy="54476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 fontAlgn="base"/>
            <a:r>
              <a:rPr lang="es-CL" sz="2000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Regional (*) /</a:t>
            </a:r>
            <a:r>
              <a:rPr lang="es-CL" sz="2000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National</a:t>
            </a:r>
            <a:r>
              <a:rPr lang="es-CL" sz="2000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(20)</a:t>
            </a:r>
          </a:p>
          <a:p>
            <a:pPr algn="l" rtl="0" fontAlgn="base"/>
            <a:endParaRPr lang="es-CL" sz="2000" b="1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-Ecuador 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-Colombia 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-Hong Kong, China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-Malaysia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Japan</a:t>
            </a:r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-Australia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Mexico</a:t>
            </a:r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-Costa Rica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-French 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Polynesia</a:t>
            </a: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-Chile 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-Vietnam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-Tonga</a:t>
            </a:r>
          </a:p>
          <a:p>
            <a:pPr algn="l" rtl="0" fontAlgn="base"/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endParaRPr lang="es-CL" sz="20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/>
            <a:endParaRPr lang="en-US" sz="2800" dirty="0">
              <a:effectLst/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20504E-9A66-D85D-699C-8D620E6B9DF0}"/>
              </a:ext>
            </a:extLst>
          </p:cNvPr>
          <p:cNvSpPr txBox="1"/>
          <p:nvPr/>
        </p:nvSpPr>
        <p:spPr>
          <a:xfrm>
            <a:off x="7655949" y="1246700"/>
            <a:ext cx="4224856" cy="39087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 rtl="0" fontAlgn="base"/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-Samoa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-Kiribati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-China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Russian</a:t>
            </a: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Federation</a:t>
            </a: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-New 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Zealand</a:t>
            </a:r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-Vanuatu </a:t>
            </a: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Singapore</a:t>
            </a:r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Republic</a:t>
            </a: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of</a:t>
            </a:r>
            <a:r>
              <a:rPr lang="es-CL" sz="20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s-CL" sz="20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Korea</a:t>
            </a:r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endParaRPr lang="es-CL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endParaRPr lang="es-CL" sz="20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/>
            <a:endParaRPr lang="en-US" sz="28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66753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53515" y="1223597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3.5 Was national information shared with other countries during the event?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153515" y="2333034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15   Skipped: 12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2168454"/>
              </p:ext>
            </p:extLst>
          </p:nvPr>
        </p:nvGraphicFramePr>
        <p:xfrm>
          <a:off x="2551288" y="3151465"/>
          <a:ext cx="9333333" cy="18042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11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33.33%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6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66.67%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21A507C3-7EA7-6C49-2A8B-6241B48863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1C49EF6-ED27-19D9-ACE7-9987AA84100C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94458" y="613337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3.6 What type of national information did you share? Tick all that apply.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7032390" y="6486529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10   Skipped: 17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416913"/>
              </p:ext>
            </p:extLst>
          </p:nvPr>
        </p:nvGraphicFramePr>
        <p:xfrm>
          <a:off x="1801504" y="1399545"/>
          <a:ext cx="9896671" cy="4758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A2000F77-D328-3726-8119-613EDBAEAB7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E6B328E-8CE8-E0BF-EE00-0950C7602ED4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25493" y="418305"/>
            <a:ext cx="10972800" cy="731617"/>
          </a:xfrm>
        </p:spPr>
        <p:txBody>
          <a:bodyPr>
            <a:normAutofit/>
          </a:bodyPr>
          <a:lstStyle/>
          <a:p>
            <a:r>
              <a:rPr lang="en-GB" dirty="0"/>
              <a:t>3.7 How did you communicate the information?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6466460" y="6055675"/>
            <a:ext cx="10972800" cy="319617"/>
          </a:xfrm>
        </p:spPr>
        <p:txBody>
          <a:bodyPr>
            <a:noAutofit/>
          </a:bodyPr>
          <a:lstStyle/>
          <a:p>
            <a:r>
              <a:rPr lang="en-GB" sz="1800" dirty="0"/>
              <a:t>Answered: 11  </a:t>
            </a:r>
          </a:p>
          <a:p>
            <a:r>
              <a:rPr lang="en-GB" sz="1800" dirty="0"/>
              <a:t> Skipped: 16</a:t>
            </a:r>
            <a:endParaRPr sz="1800"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041864"/>
              </p:ext>
            </p:extLst>
          </p:nvPr>
        </p:nvGraphicFramePr>
        <p:xfrm>
          <a:off x="2488976" y="989532"/>
          <a:ext cx="9086829" cy="480502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028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048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Radio (UHF, VHF, Amateur)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18.18%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Landline Telephone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18.18%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Satellite Telephone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Cell or Mobile Phone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Fax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9.09%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Email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45.45%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SMS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0.00%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Chatty Beetle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9.09%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245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54.55%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048">
                <a:tc>
                  <a:txBody>
                    <a:bodyPr/>
                    <a:lstStyle/>
                    <a:p>
                      <a:pPr algn="l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900" dirty="0"/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 marL="121920" marR="121920" marT="60960" marB="60960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A7EA0627-EAAE-CECC-02D7-4934AC2501A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314D8B9-91A3-18ED-69C2-482F03D7F154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53515" y="531140"/>
            <a:ext cx="10972800" cy="731617"/>
          </a:xfrm>
        </p:spPr>
        <p:txBody>
          <a:bodyPr/>
          <a:lstStyle/>
          <a:p>
            <a:r>
              <a:rPr lang="en-GB" dirty="0"/>
              <a:t>Overall assessment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5159611" y="6418135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18   Skipped: 9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14783"/>
              </p:ext>
            </p:extLst>
          </p:nvPr>
        </p:nvGraphicFramePr>
        <p:xfrm>
          <a:off x="2024525" y="1262757"/>
          <a:ext cx="9331569" cy="4758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7BC2F0DD-F188-A7B4-F833-7E26BE605A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B757702-6974-AB40-0638-F39E5AD1D7BB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80811" y="667928"/>
            <a:ext cx="10972800" cy="731617"/>
          </a:xfrm>
        </p:spPr>
        <p:txBody>
          <a:bodyPr>
            <a:normAutofit fontScale="90000"/>
          </a:bodyPr>
          <a:lstStyle/>
          <a:p>
            <a:r>
              <a:rPr lang="en-GB" dirty="0"/>
              <a:t>Exercise planning (please make comment for each in the comments section)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>
          <a:xfrm>
            <a:off x="5050327" y="6432939"/>
            <a:ext cx="10972800" cy="319617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Answered: 18   Skipped: 9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463041" y="1399545"/>
          <a:ext cx="9331569" cy="4758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BAB0394B-BEC3-55A6-7C36-77FE4CB8AD0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41F5C16-0BB9-9F4E-CD77-12A1C52EB96A}"/>
              </a:ext>
            </a:extLst>
          </p:cNvPr>
          <p:cNvSpPr/>
          <p:nvPr/>
        </p:nvSpPr>
        <p:spPr>
          <a:xfrm>
            <a:off x="-167529" y="0"/>
            <a:ext cx="12359529" cy="319618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3AA867B-115E-5FC1-F0E1-6B3A44124464}"/>
              </a:ext>
            </a:extLst>
          </p:cNvPr>
          <p:cNvGrpSpPr/>
          <p:nvPr/>
        </p:nvGrpSpPr>
        <p:grpSpPr>
          <a:xfrm>
            <a:off x="-131135" y="0"/>
            <a:ext cx="12323135" cy="7474688"/>
            <a:chOff x="0" y="0"/>
            <a:chExt cx="12323135" cy="30777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E36272F-772F-2713-5943-B56F7580B176}"/>
                </a:ext>
              </a:extLst>
            </p:cNvPr>
            <p:cNvSpPr/>
            <p:nvPr/>
          </p:nvSpPr>
          <p:spPr>
            <a:xfrm>
              <a:off x="0" y="0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69F35E7-2314-3811-2B8B-CBA3623C0812}"/>
                </a:ext>
              </a:extLst>
            </p:cNvPr>
            <p:cNvSpPr txBox="1"/>
            <p:nvPr/>
          </p:nvSpPr>
          <p:spPr>
            <a:xfrm>
              <a:off x="12007269" y="0"/>
              <a:ext cx="184730" cy="12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endParaRPr>
            </a:p>
          </p:txBody>
        </p:sp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AB8FBE76-A096-B739-3E29-3980027E8B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903554" y="4978963"/>
            <a:ext cx="6270171" cy="24957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75B67B-A456-D892-D22A-C73182CAABE9}"/>
              </a:ext>
            </a:extLst>
          </p:cNvPr>
          <p:cNvSpPr txBox="1"/>
          <p:nvPr/>
        </p:nvSpPr>
        <p:spPr>
          <a:xfrm>
            <a:off x="818147" y="1519103"/>
            <a:ext cx="104003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solidFill>
                  <a:schemeClr val="bg1"/>
                </a:solidFill>
                <a:latin typeface="Aptos ExtraBold" panose="020B0004020202020204" pitchFamily="34" charset="0"/>
              </a:rPr>
              <a:t>PacWave</a:t>
            </a:r>
            <a:r>
              <a:rPr lang="en-US" sz="6000" dirty="0">
                <a:solidFill>
                  <a:schemeClr val="bg1"/>
                </a:solidFill>
                <a:latin typeface="Aptos ExtraBold" panose="020B0004020202020204" pitchFamily="34" charset="0"/>
              </a:rPr>
              <a:t> 24 Results</a:t>
            </a:r>
          </a:p>
          <a:p>
            <a:r>
              <a:rPr lang="en-US" sz="6000" dirty="0">
                <a:solidFill>
                  <a:schemeClr val="bg1"/>
                </a:solidFill>
                <a:latin typeface="Aptos ExtraBold" panose="020B0004020202020204" pitchFamily="34" charset="0"/>
              </a:rPr>
              <a:t>TSPs Communication </a:t>
            </a:r>
          </a:p>
          <a:p>
            <a:r>
              <a:rPr lang="en-US" sz="6000" dirty="0">
                <a:solidFill>
                  <a:schemeClr val="bg1"/>
                </a:solidFill>
                <a:latin typeface="Aptos ExtraBold" panose="020B0004020202020204" pitchFamily="34" charset="0"/>
              </a:rPr>
              <a:t>Test and NAVAREA trial </a:t>
            </a:r>
          </a:p>
          <a:p>
            <a:pPr algn="ctr"/>
            <a:endParaRPr lang="en-NZ" sz="6000" dirty="0">
              <a:solidFill>
                <a:schemeClr val="bg1"/>
              </a:solidFill>
              <a:latin typeface="Aptos ExtraBold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00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0E1C562-4BCD-F731-F343-0641111C7EC9}"/>
              </a:ext>
            </a:extLst>
          </p:cNvPr>
          <p:cNvSpPr txBox="1"/>
          <p:nvPr/>
        </p:nvSpPr>
        <p:spPr>
          <a:xfrm>
            <a:off x="878400" y="621447"/>
            <a:ext cx="1083065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endParaRPr lang="en-US" sz="2800" dirty="0">
              <a:effectLst/>
              <a:latin typeface="ArialMT"/>
            </a:endParaRP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AB8FBE76-A096-B739-3E29-3980027E8B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3AA867B-115E-5FC1-F0E1-6B3A44124464}"/>
              </a:ext>
            </a:extLst>
          </p:cNvPr>
          <p:cNvGrpSpPr/>
          <p:nvPr/>
        </p:nvGrpSpPr>
        <p:grpSpPr>
          <a:xfrm>
            <a:off x="0" y="-26343"/>
            <a:ext cx="12323135" cy="623860"/>
            <a:chOff x="131135" y="-123185"/>
            <a:chExt cx="12323135" cy="62386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E36272F-772F-2713-5943-B56F7580B176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69F35E7-2314-3811-2B8B-CBA3623C0812}"/>
                </a:ext>
              </a:extLst>
            </p:cNvPr>
            <p:cNvSpPr txBox="1"/>
            <p:nvPr/>
          </p:nvSpPr>
          <p:spPr>
            <a:xfrm>
              <a:off x="6314699" y="-84100"/>
              <a:ext cx="576388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4" name="Title">
            <a:extLst>
              <a:ext uri="{FF2B5EF4-FFF2-40B4-BE49-F238E27FC236}">
                <a16:creationId xmlns:a16="http://schemas.microsoft.com/office/drawing/2014/main" id="{C0DC009E-4514-D2BD-FA2C-E66A1AFF896D}"/>
              </a:ext>
            </a:extLst>
          </p:cNvPr>
          <p:cNvSpPr txBox="1">
            <a:spLocks/>
          </p:cNvSpPr>
          <p:nvPr/>
        </p:nvSpPr>
        <p:spPr>
          <a:xfrm>
            <a:off x="345742" y="1754562"/>
            <a:ext cx="11500511" cy="6042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/>
              <a:t>1.1 Please select which Tsunami Service Provider you subscribed to receive tsunami bulletin?</a:t>
            </a:r>
          </a:p>
        </p:txBody>
      </p:sp>
      <p:sp>
        <p:nvSpPr>
          <p:cNvPr id="15" name="Title">
            <a:extLst>
              <a:ext uri="{FF2B5EF4-FFF2-40B4-BE49-F238E27FC236}">
                <a16:creationId xmlns:a16="http://schemas.microsoft.com/office/drawing/2014/main" id="{43BFB4E8-B8A9-135E-F55E-53D3EC2621B6}"/>
              </a:ext>
            </a:extLst>
          </p:cNvPr>
          <p:cNvSpPr txBox="1">
            <a:spLocks/>
          </p:cNvSpPr>
          <p:nvPr/>
        </p:nvSpPr>
        <p:spPr>
          <a:xfrm>
            <a:off x="345742" y="2280899"/>
            <a:ext cx="10254243" cy="263957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/>
              <a:t>Answered: 12   Skipped: 3</a:t>
            </a:r>
          </a:p>
        </p:txBody>
      </p:sp>
      <p:graphicFrame>
        <p:nvGraphicFramePr>
          <p:cNvPr id="16" name="Chart Placeholder">
            <a:extLst>
              <a:ext uri="{FF2B5EF4-FFF2-40B4-BE49-F238E27FC236}">
                <a16:creationId xmlns:a16="http://schemas.microsoft.com/office/drawing/2014/main" id="{41C2E31D-57C1-813F-9FC2-836DE8FBA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961915"/>
              </p:ext>
            </p:extLst>
          </p:nvPr>
        </p:nvGraphicFramePr>
        <p:xfrm>
          <a:off x="2672146" y="2147728"/>
          <a:ext cx="8720489" cy="3929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47808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C197C84-3707-688A-6308-975D344D8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03EC3771-54C4-87CD-E7BD-19190084EC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A4EE0CF4-D24C-0760-0F93-63C8217C954E}"/>
              </a:ext>
            </a:extLst>
          </p:cNvPr>
          <p:cNvGrpSpPr/>
          <p:nvPr/>
        </p:nvGrpSpPr>
        <p:grpSpPr>
          <a:xfrm>
            <a:off x="0" y="-20201"/>
            <a:ext cx="12323135" cy="584775"/>
            <a:chOff x="131135" y="-143386"/>
            <a:chExt cx="12323135" cy="58477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5028D5E-AF30-A36B-EFFB-D5B47EFBCFCF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059D24-D3FF-50F8-246F-BF2A8A30B66C}"/>
                </a:ext>
              </a:extLst>
            </p:cNvPr>
            <p:cNvSpPr txBox="1"/>
            <p:nvPr/>
          </p:nvSpPr>
          <p:spPr>
            <a:xfrm>
              <a:off x="6413577" y="-143386"/>
              <a:ext cx="57638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i-NZ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}</a:t>
              </a:r>
              <a:endParaRPr kumimoji="0" lang="en-NZ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6" name="Title">
            <a:extLst>
              <a:ext uri="{FF2B5EF4-FFF2-40B4-BE49-F238E27FC236}">
                <a16:creationId xmlns:a16="http://schemas.microsoft.com/office/drawing/2014/main" id="{2787C6DB-A545-7FDC-E830-89A83370E2CD}"/>
              </a:ext>
            </a:extLst>
          </p:cNvPr>
          <p:cNvSpPr txBox="1">
            <a:spLocks/>
          </p:cNvSpPr>
          <p:nvPr/>
        </p:nvSpPr>
        <p:spPr>
          <a:xfrm>
            <a:off x="341195" y="2236339"/>
            <a:ext cx="10087366" cy="548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400" dirty="0"/>
              <a:t>1.2 Did your country Tsunami Warning Focal Point receive the PTWC, NWPTAC, SCSTAC, and/or CATAC Exercise Dummy message?</a:t>
            </a:r>
          </a:p>
        </p:txBody>
      </p:sp>
      <p:sp>
        <p:nvSpPr>
          <p:cNvPr id="8" name="Title">
            <a:extLst>
              <a:ext uri="{FF2B5EF4-FFF2-40B4-BE49-F238E27FC236}">
                <a16:creationId xmlns:a16="http://schemas.microsoft.com/office/drawing/2014/main" id="{0D757B57-3DA8-7B44-E592-25855BB0BC60}"/>
              </a:ext>
            </a:extLst>
          </p:cNvPr>
          <p:cNvSpPr txBox="1">
            <a:spLocks/>
          </p:cNvSpPr>
          <p:nvPr/>
        </p:nvSpPr>
        <p:spPr>
          <a:xfrm>
            <a:off x="341195" y="2934829"/>
            <a:ext cx="8229600" cy="239713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Answered: 12   Skipped: 3</a:t>
            </a:r>
          </a:p>
        </p:txBody>
      </p:sp>
      <p:graphicFrame>
        <p:nvGraphicFramePr>
          <p:cNvPr id="9" name="Chart Placeholder">
            <a:extLst>
              <a:ext uri="{FF2B5EF4-FFF2-40B4-BE49-F238E27FC236}">
                <a16:creationId xmlns:a16="http://schemas.microsoft.com/office/drawing/2014/main" id="{410D8178-66E1-0AA5-B33F-6654FDEC6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501401"/>
              </p:ext>
            </p:extLst>
          </p:nvPr>
        </p:nvGraphicFramePr>
        <p:xfrm>
          <a:off x="3296514" y="2510695"/>
          <a:ext cx="7294149" cy="357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39005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232643B-C216-175E-F070-607C4212B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6FBDB5B0-DAA1-0C8C-4961-FCDAF3930B3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8B712D3-BCFD-74F6-1153-57E1A9C4E940}"/>
              </a:ext>
            </a:extLst>
          </p:cNvPr>
          <p:cNvGrpSpPr/>
          <p:nvPr/>
        </p:nvGrpSpPr>
        <p:grpSpPr>
          <a:xfrm>
            <a:off x="0" y="-26343"/>
            <a:ext cx="12323135" cy="430962"/>
            <a:chOff x="131135" y="-123185"/>
            <a:chExt cx="12323135" cy="43096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821C533-1EDD-D23F-EC9F-D80F44286AB2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71773DE-1710-3DBD-238A-EAC1A273A04F}"/>
                </a:ext>
              </a:extLst>
            </p:cNvPr>
            <p:cNvSpPr txBox="1"/>
            <p:nvPr/>
          </p:nvSpPr>
          <p:spPr>
            <a:xfrm>
              <a:off x="12007268" y="0"/>
              <a:ext cx="1847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endParaRPr>
            </a:p>
          </p:txBody>
        </p:sp>
      </p:grpSp>
      <p:graphicFrame>
        <p:nvGraphicFramePr>
          <p:cNvPr id="4" name="Chart Placeholder">
            <a:extLst>
              <a:ext uri="{FF2B5EF4-FFF2-40B4-BE49-F238E27FC236}">
                <a16:creationId xmlns:a16="http://schemas.microsoft.com/office/drawing/2014/main" id="{4C15101D-8B0E-504C-EA4F-3ADD64745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801039"/>
              </p:ext>
            </p:extLst>
          </p:nvPr>
        </p:nvGraphicFramePr>
        <p:xfrm>
          <a:off x="2951503" y="2851355"/>
          <a:ext cx="7297966" cy="3750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FB5D076-9BC7-3453-769C-363A5D9749B5}"/>
              </a:ext>
            </a:extLst>
          </p:cNvPr>
          <p:cNvSpPr txBox="1"/>
          <p:nvPr/>
        </p:nvSpPr>
        <p:spPr>
          <a:xfrm>
            <a:off x="244549" y="720916"/>
            <a:ext cx="1077545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/>
              <a:t>1.3 If yes, please select which Tsunami Service Provider you received the Exercise Dummy message from:</a:t>
            </a:r>
            <a:endParaRPr lang="es-CL" sz="4400" dirty="0"/>
          </a:p>
        </p:txBody>
      </p:sp>
      <p:sp>
        <p:nvSpPr>
          <p:cNvPr id="9" name="Title">
            <a:extLst>
              <a:ext uri="{FF2B5EF4-FFF2-40B4-BE49-F238E27FC236}">
                <a16:creationId xmlns:a16="http://schemas.microsoft.com/office/drawing/2014/main" id="{1CF3FDFE-58B2-A21C-5378-C24E3BFF6BE6}"/>
              </a:ext>
            </a:extLst>
          </p:cNvPr>
          <p:cNvSpPr txBox="1">
            <a:spLocks/>
          </p:cNvSpPr>
          <p:nvPr/>
        </p:nvSpPr>
        <p:spPr>
          <a:xfrm>
            <a:off x="342156" y="3044343"/>
            <a:ext cx="8229600" cy="239713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Answered: 11   Skipped: 4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8C694AD-5B54-593B-8C7E-E70D35715E8A}"/>
              </a:ext>
            </a:extLst>
          </p:cNvPr>
          <p:cNvGrpSpPr/>
          <p:nvPr/>
        </p:nvGrpSpPr>
        <p:grpSpPr>
          <a:xfrm>
            <a:off x="0" y="-26343"/>
            <a:ext cx="12323135" cy="395675"/>
            <a:chOff x="131135" y="-123185"/>
            <a:chExt cx="12323135" cy="39567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974426-101F-D2E5-F932-A0F6A1C478C6}"/>
                </a:ext>
              </a:extLst>
            </p:cNvPr>
            <p:cNvSpPr/>
            <p:nvPr/>
          </p:nvSpPr>
          <p:spPr>
            <a:xfrm>
              <a:off x="131135" y="-123185"/>
              <a:ext cx="12323135" cy="307777"/>
            </a:xfrm>
            <a:prstGeom prst="rect">
              <a:avLst/>
            </a:prstGeom>
            <a:solidFill>
              <a:srgbClr val="0961A9"/>
            </a:solidFill>
            <a:ln>
              <a:solidFill>
                <a:srgbClr val="0961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8868B94-2217-F718-9AF1-9AC72985144E}"/>
                </a:ext>
              </a:extLst>
            </p:cNvPr>
            <p:cNvSpPr txBox="1"/>
            <p:nvPr/>
          </p:nvSpPr>
          <p:spPr>
            <a:xfrm>
              <a:off x="6428177" y="-96842"/>
              <a:ext cx="5763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defRPr/>
              </a:pP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3.1 Joint TOWS TT- </a:t>
              </a:r>
              <a:r>
                <a:rPr kumimoji="0" lang="en-NZ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PacWave</a:t>
              </a:r>
              <a:r>
                <a:rPr kumimoji="0" lang="en-NZ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 Black" panose="020F0502020204030204" pitchFamily="34" charset="0"/>
                  <a:ea typeface="+mn-ea"/>
                  <a:cs typeface="+mn-cs"/>
                </a:rPr>
                <a:t> exercise February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4969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EABA06-8826-22D2-905E-B2C41BC69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D7243055-5EC6-7CA9-4553-7FCB56F0B0F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0560" y="4638722"/>
            <a:ext cx="6270171" cy="249572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19646FB-9A3D-08FD-199E-4D854CE00F23}"/>
              </a:ext>
            </a:extLst>
          </p:cNvPr>
          <p:cNvSpPr/>
          <p:nvPr/>
        </p:nvSpPr>
        <p:spPr>
          <a:xfrm>
            <a:off x="0" y="-26343"/>
            <a:ext cx="12323135" cy="307777"/>
          </a:xfrm>
          <a:prstGeom prst="rect">
            <a:avLst/>
          </a:prstGeom>
          <a:solidFill>
            <a:srgbClr val="0961A9"/>
          </a:solidFill>
          <a:ln>
            <a:solidFill>
              <a:srgbClr val="0961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2" name="Chart Placeholder">
            <a:extLst>
              <a:ext uri="{FF2B5EF4-FFF2-40B4-BE49-F238E27FC236}">
                <a16:creationId xmlns:a16="http://schemas.microsoft.com/office/drawing/2014/main" id="{8541FE81-E962-47E3-B044-B645E13BB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228265"/>
              </p:ext>
            </p:extLst>
          </p:nvPr>
        </p:nvGraphicFramePr>
        <p:xfrm>
          <a:off x="2835704" y="1732689"/>
          <a:ext cx="8393374" cy="4153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itle">
            <a:extLst>
              <a:ext uri="{FF2B5EF4-FFF2-40B4-BE49-F238E27FC236}">
                <a16:creationId xmlns:a16="http://schemas.microsoft.com/office/drawing/2014/main" id="{2FF7B467-06BC-6A85-FEBF-0A5E9601AAA0}"/>
              </a:ext>
            </a:extLst>
          </p:cNvPr>
          <p:cNvSpPr txBox="1">
            <a:spLocks/>
          </p:cNvSpPr>
          <p:nvPr/>
        </p:nvSpPr>
        <p:spPr>
          <a:xfrm>
            <a:off x="382629" y="1979565"/>
            <a:ext cx="8229600" cy="239713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Answered: 11   Skipped: 4</a:t>
            </a:r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7AF30684-B19F-0C70-DA72-0771E7E74AB1}"/>
              </a:ext>
            </a:extLst>
          </p:cNvPr>
          <p:cNvSpPr txBox="1">
            <a:spLocks/>
          </p:cNvSpPr>
          <p:nvPr/>
        </p:nvSpPr>
        <p:spPr>
          <a:xfrm>
            <a:off x="244549" y="1288351"/>
            <a:ext cx="9097102" cy="548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/>
              <a:t>1.5 How did you receive the message(s)? Please tick methods.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FA5FC1-E195-A60A-1266-FDCB3A52E30C}"/>
              </a:ext>
            </a:extLst>
          </p:cNvPr>
          <p:cNvSpPr txBox="1"/>
          <p:nvPr/>
        </p:nvSpPr>
        <p:spPr>
          <a:xfrm>
            <a:off x="6297042" y="0"/>
            <a:ext cx="5763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defRPr/>
            </a:pP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3.1 Joint TOWS TT- </a:t>
            </a:r>
            <a:r>
              <a:rPr kumimoji="0" lang="en-NZ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PacWave</a:t>
            </a:r>
            <a:r>
              <a:rPr kumimoji="0" lang="en-NZ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Black" panose="020F0502020204030204" pitchFamily="34" charset="0"/>
                <a:ea typeface="+mn-ea"/>
                <a:cs typeface="+mn-cs"/>
              </a:rPr>
              <a:t> exercise February 2025</a:t>
            </a:r>
          </a:p>
        </p:txBody>
      </p:sp>
    </p:spTree>
    <p:extLst>
      <p:ext uri="{BB962C8B-B14F-4D97-AF65-F5344CB8AC3E}">
        <p14:creationId xmlns:p14="http://schemas.microsoft.com/office/powerpoint/2010/main" val="3695441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2035</Words>
  <Application>Microsoft Macintosh PowerPoint</Application>
  <PresentationFormat>Widescreen</PresentationFormat>
  <Paragraphs>469</Paragraphs>
  <Slides>44</Slides>
  <Notes>11</Notes>
  <HiddenSlides>20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55" baseType="lpstr">
      <vt:lpstr>Aptos Black</vt:lpstr>
      <vt:lpstr>Aptos ExtraBold</vt:lpstr>
      <vt:lpstr>Arial</vt:lpstr>
      <vt:lpstr>ArialMT</vt:lpstr>
      <vt:lpstr>Calibri</vt:lpstr>
      <vt:lpstr>Calibri Light</vt:lpstr>
      <vt:lpstr>Courier New</vt:lpstr>
      <vt:lpstr>Helvetica Neue</vt:lpstr>
      <vt:lpstr>Segoe UI</vt:lpstr>
      <vt:lpstr>Office Theme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NAVAREA comments</vt:lpstr>
      <vt:lpstr>PowerPoint Presentation</vt:lpstr>
      <vt:lpstr>2.1 The warning was disseminated to:</vt:lpstr>
      <vt:lpstr>2.3 How did you send the warning to emergency, national, science, and local government agencies in Q2.1? Tick all that apply.</vt:lpstr>
      <vt:lpstr>2.4 How did you send the warning to the Public? Tick all that apply.</vt:lpstr>
      <vt:lpstr>2.5 Based on feedback from agencies, were the communication methods timely and appropriate?</vt:lpstr>
      <vt:lpstr>   2.6 Based on feedback from agencies, were the message(s) disseminated from the NTWC/NDMO accurate and clear?</vt:lpstr>
      <vt:lpstr>    2.7 Did the national disaster management organisation (or equivalent) maintain communication with the National Tsunami Warning Centre throughout the event?</vt:lpstr>
      <vt:lpstr>2.9 The NTWC/NDMO has an activation and response process (standard operating procedures) in place for the receipt of tsunami warnings?</vt:lpstr>
      <vt:lpstr>2.10 The NTWC/NDMO knows its specific response role in the event of a tsunami?</vt:lpstr>
      <vt:lpstr>2.11 The NTWC/NDMO has, prior to the exercise, engaged in tsunami response planning?</vt:lpstr>
      <vt:lpstr>2.12 Since your last participation to PacWave, the NTWC/NDMO has undertaken activities to increase its capacity and capability to support a national tsunami response?(for example, training, exercise, etc.)</vt:lpstr>
      <vt:lpstr>  2.13 The NTWC/NDMO has an appropriate management structure identified and documented to support tsunami response?</vt:lpstr>
      <vt:lpstr>2.14 The NTWC/NDMO has a national tsunami mass coastal evacuation plan?</vt:lpstr>
      <vt:lpstr>2.15 Arrangements to assemble the in-country disaster management group relevant to decision-making on tsunami warning and response were in place before the exercise?</vt:lpstr>
      <vt:lpstr>2.16 A country tsunami emergency response plan (standard operating procedures) for tsunamis exists?  Tick all that apply.</vt:lpstr>
      <vt:lpstr>2.17 The response plan includes processes to issue Safe-to-Return (All-Clear) notices?</vt:lpstr>
      <vt:lpstr>2.18 Tsunami exercises are routinely conducted in-country?</vt:lpstr>
      <vt:lpstr>2.19 Tsunami-related public education and awareness materials have been developed and disseminated?</vt:lpstr>
      <vt:lpstr>2.20 Tsunami-related curriculum programmes are in place for all levels (pre, primary, secondary, post-secondary) of education?</vt:lpstr>
      <vt:lpstr>2.21 All tsunami-vulnerable communities have tsunami evacuation maps, signage, and assembly points for evacuation?</vt:lpstr>
      <vt:lpstr>2.22 What type of exercise did you conduct?</vt:lpstr>
      <vt:lpstr>2.23 Did you conduct community evacuation?</vt:lpstr>
      <vt:lpstr>If Yes, what type?</vt:lpstr>
      <vt:lpstr>    Is your country implementing the UNESCO/IOC community-based Tsunami Ready Programme?</vt:lpstr>
      <vt:lpstr>   3.1 Did your country engage in communication and cooperation with other countries in the region for PacWave24?</vt:lpstr>
      <vt:lpstr>3.2 What types of cooperation were conducted?</vt:lpstr>
      <vt:lpstr>3.3 Did the National Tsunami Warning Center communicate with other countries during the event?</vt:lpstr>
      <vt:lpstr>3.4 Did the National Disaster Management Agency communicate with other countries during the event?</vt:lpstr>
      <vt:lpstr>3.5 Was national information shared with other countries during the event?</vt:lpstr>
      <vt:lpstr>3.6 What type of national information did you share? Tick all that apply.</vt:lpstr>
      <vt:lpstr>3.7 How did you communicate the information?</vt:lpstr>
      <vt:lpstr>Overall assessment</vt:lpstr>
      <vt:lpstr>Exercise planning (please make comment for each in the comments section)</vt:lpstr>
    </vt:vector>
  </TitlesOfParts>
  <Company>Central Agencies Shared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Fromont [NEMA]</dc:creator>
  <cp:lastModifiedBy>Laura Kong</cp:lastModifiedBy>
  <cp:revision>38</cp:revision>
  <dcterms:created xsi:type="dcterms:W3CDTF">2024-07-10T01:00:56Z</dcterms:created>
  <dcterms:modified xsi:type="dcterms:W3CDTF">2025-02-20T03:16:21Z</dcterms:modified>
</cp:coreProperties>
</file>