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media/image10.jpg" ContentType="image/jpg"/>
  <Override PartName="/ppt/media/image11.jpg" ContentType="image/jpg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99" r:id="rId3"/>
    <p:sldMasterId id="2147483732" r:id="rId4"/>
    <p:sldMasterId id="2147483738" r:id="rId5"/>
  </p:sldMasterIdLst>
  <p:notesMasterIdLst>
    <p:notesMasterId r:id="rId13"/>
  </p:notesMasterIdLst>
  <p:sldIdLst>
    <p:sldId id="260" r:id="rId6"/>
    <p:sldId id="258" r:id="rId7"/>
    <p:sldId id="2028" r:id="rId8"/>
    <p:sldId id="4145" r:id="rId9"/>
    <p:sldId id="4146" r:id="rId10"/>
    <p:sldId id="262" r:id="rId11"/>
    <p:sldId id="32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04" autoAdjust="0"/>
    <p:restoredTop sz="94255"/>
  </p:normalViewPr>
  <p:slideViewPr>
    <p:cSldViewPr snapToGrid="0">
      <p:cViewPr varScale="1">
        <p:scale>
          <a:sx n="55" d="100"/>
          <a:sy n="55" d="100"/>
        </p:scale>
        <p:origin x="4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4F01E-D4E9-4D47-822C-14936F8AC115}" type="doc">
      <dgm:prSet loTypeId="urn:microsoft.com/office/officeart/2005/8/layout/radial6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E787F17A-755A-4668-A1FE-77E41BC2741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rgbClr val="FFFF00"/>
              </a:solidFill>
              <a:latin typeface="Gill Sans MT" panose="020B0502020104020203" pitchFamily="34" charset="0"/>
            </a:rPr>
            <a:t>ODTP</a:t>
          </a:r>
          <a:endParaRPr lang="en-IN" sz="2800" b="1" dirty="0">
            <a:solidFill>
              <a:srgbClr val="FFFF00"/>
            </a:solidFill>
            <a:latin typeface="Gill Sans MT" panose="020B0502020104020203" pitchFamily="34" charset="0"/>
          </a:endParaRPr>
        </a:p>
      </dgm:t>
    </dgm:pt>
    <dgm:pt modelId="{13ED5B90-473C-467C-9B2E-47BF2D34BC9E}" type="parTrans" cxnId="{9CCCA470-1F26-4B4F-B687-6D6204DEF421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62029AD5-C1A3-4659-844B-4900A2546998}" type="sibTrans" cxnId="{9CCCA470-1F26-4B4F-B687-6D6204DEF421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54143092-DF72-4063-B953-44890EAC3261}">
      <dgm:prSet phldrT="[Text]" custT="1"/>
      <dgm:spPr/>
      <dgm:t>
        <a:bodyPr/>
        <a:lstStyle/>
        <a:p>
          <a:r>
            <a:rPr lang="en-US" sz="1600" b="1" dirty="0">
              <a:latin typeface="Gill Sans MT" panose="020B0502020104020203" pitchFamily="34" charset="0"/>
            </a:rPr>
            <a:t>Communities of Practice </a:t>
          </a:r>
          <a:endParaRPr lang="en-IN" sz="1600" b="1" dirty="0">
            <a:latin typeface="Gill Sans MT" panose="020B0502020104020203" pitchFamily="34" charset="0"/>
          </a:endParaRPr>
        </a:p>
      </dgm:t>
    </dgm:pt>
    <dgm:pt modelId="{EF452EE5-F03B-44C8-BD45-635A133404CC}" type="parTrans" cxnId="{9B55C5F4-20E2-466C-A72D-4C24E4AE33E5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342AEEAF-91A3-4013-A4EC-EDF647848632}" type="sibTrans" cxnId="{9B55C5F4-20E2-466C-A72D-4C24E4AE33E5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967D9C4E-833E-4BA2-BEC3-69A2FEA88A9D}">
      <dgm:prSet phldrT="[Text]" custT="1"/>
      <dgm:spPr/>
      <dgm:t>
        <a:bodyPr/>
        <a:lstStyle/>
        <a:p>
          <a:r>
            <a:rPr lang="en-US" sz="1600" b="1" dirty="0">
              <a:latin typeface="Gill Sans MT" panose="020B0502020104020203" pitchFamily="34" charset="0"/>
            </a:rPr>
            <a:t>Capacity Development Facility</a:t>
          </a:r>
          <a:endParaRPr lang="en-IN" sz="1600" b="1" dirty="0">
            <a:latin typeface="Gill Sans MT" panose="020B0502020104020203" pitchFamily="34" charset="0"/>
          </a:endParaRPr>
        </a:p>
      </dgm:t>
    </dgm:pt>
    <dgm:pt modelId="{E4C8A5DD-CE76-4A92-9C16-4EF70D7365D6}" type="parTrans" cxnId="{60BB88CD-DC84-49A7-968E-7C62A5E8965E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AAD9426E-D7FF-4E9E-96C5-31B828062E45}" type="sibTrans" cxnId="{60BB88CD-DC84-49A7-968E-7C62A5E8965E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81770838-0306-47AC-9171-216421FAC83E}">
      <dgm:prSet phldrT="[Text]" custT="1"/>
      <dgm:spPr/>
      <dgm:t>
        <a:bodyPr/>
        <a:lstStyle/>
        <a:p>
          <a:r>
            <a:rPr lang="en-US" sz="1600" b="1" dirty="0">
              <a:latin typeface="Gill Sans MT" panose="020B0502020104020203" pitchFamily="34" charset="0"/>
            </a:rPr>
            <a:t>Collaborative and Coordination </a:t>
          </a:r>
          <a:r>
            <a:rPr lang="en-US" sz="1600" b="1" dirty="0" err="1">
              <a:latin typeface="Gill Sans MT" panose="020B0502020104020203" pitchFamily="34" charset="0"/>
            </a:rPr>
            <a:t>Centres</a:t>
          </a:r>
          <a:endParaRPr lang="en-IN" sz="1600" b="1" dirty="0">
            <a:latin typeface="Gill Sans MT" panose="020B0502020104020203" pitchFamily="34" charset="0"/>
          </a:endParaRPr>
        </a:p>
      </dgm:t>
    </dgm:pt>
    <dgm:pt modelId="{12F5869E-17DA-4541-94DF-396361C39740}" type="parTrans" cxnId="{2A515659-9B74-4AC2-BF91-CA618D846373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D56FE011-378E-486C-A082-7690964B624C}" type="sibTrans" cxnId="{2A515659-9B74-4AC2-BF91-CA618D846373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0BD92642-4324-4154-BE75-816C54F89420}">
      <dgm:prSet phldrT="[Text]" custT="1"/>
      <dgm:spPr/>
      <dgm:t>
        <a:bodyPr/>
        <a:lstStyle/>
        <a:p>
          <a:r>
            <a:rPr lang="en-US" sz="1600" b="1" dirty="0">
              <a:latin typeface="Gill Sans MT" panose="020B0502020104020203" pitchFamily="34" charset="0"/>
            </a:rPr>
            <a:t>Initiatives to be endorsed under ODTP</a:t>
          </a:r>
          <a:endParaRPr lang="en-IN" sz="1600" b="1" dirty="0">
            <a:latin typeface="Gill Sans MT" panose="020B0502020104020203" pitchFamily="34" charset="0"/>
          </a:endParaRPr>
        </a:p>
      </dgm:t>
    </dgm:pt>
    <dgm:pt modelId="{1B3784BA-7B30-4C9C-B0FC-4045117B8A2E}" type="parTrans" cxnId="{8C8C6FFD-51C1-4FE9-80F2-1DDE1FC23CD6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860EAC3F-8694-415B-93DE-2114384A959F}" type="sibTrans" cxnId="{8C8C6FFD-51C1-4FE9-80F2-1DDE1FC23CD6}">
      <dgm:prSet/>
      <dgm:spPr/>
      <dgm:t>
        <a:bodyPr/>
        <a:lstStyle/>
        <a:p>
          <a:endParaRPr lang="en-IN" sz="3600">
            <a:latin typeface="Gill Sans MT" panose="020B0502020104020203" pitchFamily="34" charset="0"/>
          </a:endParaRPr>
        </a:p>
      </dgm:t>
    </dgm:pt>
    <dgm:pt modelId="{E9C1BD7F-8B62-479F-AB74-2724AE4F6E99}">
      <dgm:prSet phldrT="[Text]"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highlight>
                <a:srgbClr val="FFFF00"/>
              </a:highlight>
              <a:latin typeface="Gill Sans MT" panose="020B0502020104020203" pitchFamily="34" charset="0"/>
            </a:rPr>
            <a:t>Coordination with ICGs</a:t>
          </a:r>
          <a:endParaRPr lang="en-IN" sz="1600" b="1" dirty="0">
            <a:solidFill>
              <a:srgbClr val="FF0000"/>
            </a:solidFill>
            <a:highlight>
              <a:srgbClr val="FFFF00"/>
            </a:highlight>
            <a:latin typeface="Gill Sans MT" panose="020B0502020104020203" pitchFamily="34" charset="0"/>
          </a:endParaRPr>
        </a:p>
      </dgm:t>
    </dgm:pt>
    <dgm:pt modelId="{D119C1D6-A38F-48A0-A94D-F5B53C3FB3A3}" type="parTrans" cxnId="{768157AC-E656-4824-93FE-1FDBC8FDF3BE}">
      <dgm:prSet/>
      <dgm:spPr/>
      <dgm:t>
        <a:bodyPr/>
        <a:lstStyle/>
        <a:p>
          <a:endParaRPr lang="en-IN" sz="3600"/>
        </a:p>
      </dgm:t>
    </dgm:pt>
    <dgm:pt modelId="{B505E7B1-FC15-4AAD-95BA-8DFB5E6CFE23}" type="sibTrans" cxnId="{768157AC-E656-4824-93FE-1FDBC8FDF3BE}">
      <dgm:prSet/>
      <dgm:spPr/>
      <dgm:t>
        <a:bodyPr/>
        <a:lstStyle/>
        <a:p>
          <a:endParaRPr lang="en-IN" sz="3600"/>
        </a:p>
      </dgm:t>
    </dgm:pt>
    <dgm:pt modelId="{09053AD4-0C88-417E-BB39-B571F9BBC3AF}">
      <dgm:prSet phldrT="[Text]" custT="1"/>
      <dgm:spPr/>
      <dgm:t>
        <a:bodyPr/>
        <a:lstStyle/>
        <a:p>
          <a:r>
            <a:rPr lang="en-US" sz="1600" b="1" dirty="0">
              <a:latin typeface="Gill Sans MT" panose="020B0502020104020203" pitchFamily="34" charset="0"/>
            </a:rPr>
            <a:t>Collaboration in other programmes </a:t>
          </a:r>
          <a:endParaRPr lang="en-IN" sz="1600" b="1" dirty="0">
            <a:latin typeface="Gill Sans MT" panose="020B0502020104020203" pitchFamily="34" charset="0"/>
          </a:endParaRPr>
        </a:p>
      </dgm:t>
    </dgm:pt>
    <dgm:pt modelId="{4043E03E-A7E2-43E0-ADA0-A0CEC15CDB67}" type="parTrans" cxnId="{D6424062-B153-4BA6-89F7-61EB1AEE69BD}">
      <dgm:prSet/>
      <dgm:spPr/>
      <dgm:t>
        <a:bodyPr/>
        <a:lstStyle/>
        <a:p>
          <a:endParaRPr lang="en-IN" sz="3600"/>
        </a:p>
      </dgm:t>
    </dgm:pt>
    <dgm:pt modelId="{23BF1635-585C-4E72-8B9B-9B90413DD74D}" type="sibTrans" cxnId="{D6424062-B153-4BA6-89F7-61EB1AEE69BD}">
      <dgm:prSet/>
      <dgm:spPr/>
      <dgm:t>
        <a:bodyPr/>
        <a:lstStyle/>
        <a:p>
          <a:endParaRPr lang="en-IN" sz="3600"/>
        </a:p>
      </dgm:t>
    </dgm:pt>
    <dgm:pt modelId="{0442FC57-FAF9-4278-A6FA-04498EB7FE6E}" type="pres">
      <dgm:prSet presAssocID="{83D4F01E-D4E9-4D47-822C-14936F8AC1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23251D-C6A4-4CE6-B3BA-737C9F6996F3}" type="pres">
      <dgm:prSet presAssocID="{E787F17A-755A-4668-A1FE-77E41BC27411}" presName="centerShape" presStyleLbl="node0" presStyleIdx="0" presStyleCnt="1" custScaleX="90728" custScaleY="86511" custLinFactNeighborX="627" custLinFactNeighborY="313"/>
      <dgm:spPr/>
    </dgm:pt>
    <dgm:pt modelId="{2E3575AD-6E4F-40D2-B6A5-C795F31BAD9F}" type="pres">
      <dgm:prSet presAssocID="{54143092-DF72-4063-B953-44890EAC3261}" presName="node" presStyleLbl="node1" presStyleIdx="0" presStyleCnt="6" custScaleX="155833" custScaleY="103134">
        <dgm:presLayoutVars>
          <dgm:bulletEnabled val="1"/>
        </dgm:presLayoutVars>
      </dgm:prSet>
      <dgm:spPr/>
    </dgm:pt>
    <dgm:pt modelId="{BFA77904-5569-4D27-968F-96950375A8B7}" type="pres">
      <dgm:prSet presAssocID="{54143092-DF72-4063-B953-44890EAC3261}" presName="dummy" presStyleCnt="0"/>
      <dgm:spPr/>
    </dgm:pt>
    <dgm:pt modelId="{744B4908-E3A3-47A2-878C-E737BB2C1201}" type="pres">
      <dgm:prSet presAssocID="{342AEEAF-91A3-4013-A4EC-EDF647848632}" presName="sibTrans" presStyleLbl="sibTrans2D1" presStyleIdx="0" presStyleCnt="6" custLinFactNeighborY="-2142"/>
      <dgm:spPr/>
    </dgm:pt>
    <dgm:pt modelId="{6316AFF0-4940-40C4-85E7-200BA9BDF06B}" type="pres">
      <dgm:prSet presAssocID="{967D9C4E-833E-4BA2-BEC3-69A2FEA88A9D}" presName="node" presStyleLbl="node1" presStyleIdx="1" presStyleCnt="6" custScaleX="160494" custRadScaleRad="125467" custRadScaleInc="32575">
        <dgm:presLayoutVars>
          <dgm:bulletEnabled val="1"/>
        </dgm:presLayoutVars>
      </dgm:prSet>
      <dgm:spPr/>
    </dgm:pt>
    <dgm:pt modelId="{8E8EB405-2A19-4F21-9E57-312CF390145D}" type="pres">
      <dgm:prSet presAssocID="{967D9C4E-833E-4BA2-BEC3-69A2FEA88A9D}" presName="dummy" presStyleCnt="0"/>
      <dgm:spPr/>
    </dgm:pt>
    <dgm:pt modelId="{C884BA16-4C0D-4A0A-874C-108C8115892E}" type="pres">
      <dgm:prSet presAssocID="{AAD9426E-D7FF-4E9E-96C5-31B828062E45}" presName="sibTrans" presStyleLbl="sibTrans2D1" presStyleIdx="1" presStyleCnt="6" custScaleX="114739"/>
      <dgm:spPr/>
    </dgm:pt>
    <dgm:pt modelId="{A514AE2A-3687-4A38-B170-84A13C16812B}" type="pres">
      <dgm:prSet presAssocID="{81770838-0306-47AC-9171-216421FAC83E}" presName="node" presStyleLbl="node1" presStyleIdx="2" presStyleCnt="6" custScaleX="164965" custRadScaleRad="124429" custRadScaleInc="-37201">
        <dgm:presLayoutVars>
          <dgm:bulletEnabled val="1"/>
        </dgm:presLayoutVars>
      </dgm:prSet>
      <dgm:spPr/>
    </dgm:pt>
    <dgm:pt modelId="{BB7E5BDE-233C-47CE-ADAA-00D05FCE4098}" type="pres">
      <dgm:prSet presAssocID="{81770838-0306-47AC-9171-216421FAC83E}" presName="dummy" presStyleCnt="0"/>
      <dgm:spPr/>
    </dgm:pt>
    <dgm:pt modelId="{F8B60231-F7EF-44AA-B3BC-C6149F720697}" type="pres">
      <dgm:prSet presAssocID="{D56FE011-378E-486C-A082-7690964B624C}" presName="sibTrans" presStyleLbl="sibTrans2D1" presStyleIdx="2" presStyleCnt="6"/>
      <dgm:spPr/>
    </dgm:pt>
    <dgm:pt modelId="{CD651FB4-40EB-41E5-BB50-8920B260A284}" type="pres">
      <dgm:prSet presAssocID="{0BD92642-4324-4154-BE75-816C54F89420}" presName="node" presStyleLbl="node1" presStyleIdx="3" presStyleCnt="6" custScaleX="147402" custRadScaleRad="100753">
        <dgm:presLayoutVars>
          <dgm:bulletEnabled val="1"/>
        </dgm:presLayoutVars>
      </dgm:prSet>
      <dgm:spPr/>
    </dgm:pt>
    <dgm:pt modelId="{CBC9F398-DAB7-4483-8DBF-2FA88D55ABA0}" type="pres">
      <dgm:prSet presAssocID="{0BD92642-4324-4154-BE75-816C54F89420}" presName="dummy" presStyleCnt="0"/>
      <dgm:spPr/>
    </dgm:pt>
    <dgm:pt modelId="{117DEE8E-4675-4A53-BE38-8B748F2E5833}" type="pres">
      <dgm:prSet presAssocID="{860EAC3F-8694-415B-93DE-2114384A959F}" presName="sibTrans" presStyleLbl="sibTrans2D1" presStyleIdx="3" presStyleCnt="6"/>
      <dgm:spPr/>
    </dgm:pt>
    <dgm:pt modelId="{0B3580B0-7C13-464D-AAC5-8D15601713E2}" type="pres">
      <dgm:prSet presAssocID="{E9C1BD7F-8B62-479F-AB74-2724AE4F6E99}" presName="node" presStyleLbl="node1" presStyleIdx="4" presStyleCnt="6" custScaleX="157208" custRadScaleRad="121607" custRadScaleInc="41441">
        <dgm:presLayoutVars>
          <dgm:bulletEnabled val="1"/>
        </dgm:presLayoutVars>
      </dgm:prSet>
      <dgm:spPr/>
    </dgm:pt>
    <dgm:pt modelId="{B2F23CAB-0EB8-4A44-A1A0-FBAF91AE32B2}" type="pres">
      <dgm:prSet presAssocID="{E9C1BD7F-8B62-479F-AB74-2724AE4F6E99}" presName="dummy" presStyleCnt="0"/>
      <dgm:spPr/>
    </dgm:pt>
    <dgm:pt modelId="{38DA3177-D596-4A7E-B3D6-C417991F1E59}" type="pres">
      <dgm:prSet presAssocID="{B505E7B1-FC15-4AAD-95BA-8DFB5E6CFE23}" presName="sibTrans" presStyleLbl="sibTrans2D1" presStyleIdx="4" presStyleCnt="6" custScaleX="115931" custLinFactNeighborX="2058"/>
      <dgm:spPr/>
    </dgm:pt>
    <dgm:pt modelId="{3BFA4BD6-6961-40C9-9DC1-BC5FFF148416}" type="pres">
      <dgm:prSet presAssocID="{09053AD4-0C88-417E-BB39-B571F9BBC3AF}" presName="node" presStyleLbl="node1" presStyleIdx="5" presStyleCnt="6" custScaleX="158393" custRadScaleRad="119815" custRadScaleInc="-42335">
        <dgm:presLayoutVars>
          <dgm:bulletEnabled val="1"/>
        </dgm:presLayoutVars>
      </dgm:prSet>
      <dgm:spPr/>
    </dgm:pt>
    <dgm:pt modelId="{FBDE9B5B-EC00-4A38-B582-0C50C2C41A84}" type="pres">
      <dgm:prSet presAssocID="{09053AD4-0C88-417E-BB39-B571F9BBC3AF}" presName="dummy" presStyleCnt="0"/>
      <dgm:spPr/>
    </dgm:pt>
    <dgm:pt modelId="{AFD8A2C3-F41A-4B43-B2A0-BC64F74F39BC}" type="pres">
      <dgm:prSet presAssocID="{23BF1635-585C-4E72-8B9B-9B90413DD74D}" presName="sibTrans" presStyleLbl="sibTrans2D1" presStyleIdx="5" presStyleCnt="6" custLinFactNeighborY="-2058"/>
      <dgm:spPr/>
    </dgm:pt>
  </dgm:ptLst>
  <dgm:cxnLst>
    <dgm:cxn modelId="{07274523-A7BD-40E9-877D-7831B6EB0BE7}" type="presOf" srcId="{AAD9426E-D7FF-4E9E-96C5-31B828062E45}" destId="{C884BA16-4C0D-4A0A-874C-108C8115892E}" srcOrd="0" destOrd="0" presId="urn:microsoft.com/office/officeart/2005/8/layout/radial6"/>
    <dgm:cxn modelId="{3E73E85D-1F09-4C45-A99F-5F42D58C891C}" type="presOf" srcId="{D56FE011-378E-486C-A082-7690964B624C}" destId="{F8B60231-F7EF-44AA-B3BC-C6149F720697}" srcOrd="0" destOrd="0" presId="urn:microsoft.com/office/officeart/2005/8/layout/radial6"/>
    <dgm:cxn modelId="{D6424062-B153-4BA6-89F7-61EB1AEE69BD}" srcId="{E787F17A-755A-4668-A1FE-77E41BC27411}" destId="{09053AD4-0C88-417E-BB39-B571F9BBC3AF}" srcOrd="5" destOrd="0" parTransId="{4043E03E-A7E2-43E0-ADA0-A0CEC15CDB67}" sibTransId="{23BF1635-585C-4E72-8B9B-9B90413DD74D}"/>
    <dgm:cxn modelId="{5A475743-29B9-407B-A982-6F31CE0F10E4}" type="presOf" srcId="{23BF1635-585C-4E72-8B9B-9B90413DD74D}" destId="{AFD8A2C3-F41A-4B43-B2A0-BC64F74F39BC}" srcOrd="0" destOrd="0" presId="urn:microsoft.com/office/officeart/2005/8/layout/radial6"/>
    <dgm:cxn modelId="{4CD94A49-56FE-4E8E-ABDD-49B4748D2833}" type="presOf" srcId="{83D4F01E-D4E9-4D47-822C-14936F8AC115}" destId="{0442FC57-FAF9-4278-A6FA-04498EB7FE6E}" srcOrd="0" destOrd="0" presId="urn:microsoft.com/office/officeart/2005/8/layout/radial6"/>
    <dgm:cxn modelId="{9CCCA470-1F26-4B4F-B687-6D6204DEF421}" srcId="{83D4F01E-D4E9-4D47-822C-14936F8AC115}" destId="{E787F17A-755A-4668-A1FE-77E41BC27411}" srcOrd="0" destOrd="0" parTransId="{13ED5B90-473C-467C-9B2E-47BF2D34BC9E}" sibTransId="{62029AD5-C1A3-4659-844B-4900A2546998}"/>
    <dgm:cxn modelId="{E212FD70-4C5D-4CE8-BDCA-25F0753FE492}" type="presOf" srcId="{B505E7B1-FC15-4AAD-95BA-8DFB5E6CFE23}" destId="{38DA3177-D596-4A7E-B3D6-C417991F1E59}" srcOrd="0" destOrd="0" presId="urn:microsoft.com/office/officeart/2005/8/layout/radial6"/>
    <dgm:cxn modelId="{52256C73-BB95-48D6-AF81-80F1DA64490A}" type="presOf" srcId="{967D9C4E-833E-4BA2-BEC3-69A2FEA88A9D}" destId="{6316AFF0-4940-40C4-85E7-200BA9BDF06B}" srcOrd="0" destOrd="0" presId="urn:microsoft.com/office/officeart/2005/8/layout/radial6"/>
    <dgm:cxn modelId="{50886678-E5D6-4E5E-B871-C1C19B77F240}" type="presOf" srcId="{81770838-0306-47AC-9171-216421FAC83E}" destId="{A514AE2A-3687-4A38-B170-84A13C16812B}" srcOrd="0" destOrd="0" presId="urn:microsoft.com/office/officeart/2005/8/layout/radial6"/>
    <dgm:cxn modelId="{2A515659-9B74-4AC2-BF91-CA618D846373}" srcId="{E787F17A-755A-4668-A1FE-77E41BC27411}" destId="{81770838-0306-47AC-9171-216421FAC83E}" srcOrd="2" destOrd="0" parTransId="{12F5869E-17DA-4541-94DF-396361C39740}" sibTransId="{D56FE011-378E-486C-A082-7690964B624C}"/>
    <dgm:cxn modelId="{F69B7B59-B630-4502-AD66-8468F1F4D8E0}" type="presOf" srcId="{E9C1BD7F-8B62-479F-AB74-2724AE4F6E99}" destId="{0B3580B0-7C13-464D-AAC5-8D15601713E2}" srcOrd="0" destOrd="0" presId="urn:microsoft.com/office/officeart/2005/8/layout/radial6"/>
    <dgm:cxn modelId="{C59F3C80-44C9-4BFD-9A59-F6AA6A547A59}" type="presOf" srcId="{54143092-DF72-4063-B953-44890EAC3261}" destId="{2E3575AD-6E4F-40D2-B6A5-C795F31BAD9F}" srcOrd="0" destOrd="0" presId="urn:microsoft.com/office/officeart/2005/8/layout/radial6"/>
    <dgm:cxn modelId="{7F874795-CADD-4456-82A7-DD66DAAE6F25}" type="presOf" srcId="{09053AD4-0C88-417E-BB39-B571F9BBC3AF}" destId="{3BFA4BD6-6961-40C9-9DC1-BC5FFF148416}" srcOrd="0" destOrd="0" presId="urn:microsoft.com/office/officeart/2005/8/layout/radial6"/>
    <dgm:cxn modelId="{D55314A3-35C2-45DE-A8D5-1CC0456A4DBD}" type="presOf" srcId="{E787F17A-755A-4668-A1FE-77E41BC27411}" destId="{EC23251D-C6A4-4CE6-B3BA-737C9F6996F3}" srcOrd="0" destOrd="0" presId="urn:microsoft.com/office/officeart/2005/8/layout/radial6"/>
    <dgm:cxn modelId="{768157AC-E656-4824-93FE-1FDBC8FDF3BE}" srcId="{E787F17A-755A-4668-A1FE-77E41BC27411}" destId="{E9C1BD7F-8B62-479F-AB74-2724AE4F6E99}" srcOrd="4" destOrd="0" parTransId="{D119C1D6-A38F-48A0-A94D-F5B53C3FB3A3}" sibTransId="{B505E7B1-FC15-4AAD-95BA-8DFB5E6CFE23}"/>
    <dgm:cxn modelId="{2F0585B3-AEBE-4643-B09A-604E2B95E1C4}" type="presOf" srcId="{0BD92642-4324-4154-BE75-816C54F89420}" destId="{CD651FB4-40EB-41E5-BB50-8920B260A284}" srcOrd="0" destOrd="0" presId="urn:microsoft.com/office/officeart/2005/8/layout/radial6"/>
    <dgm:cxn modelId="{542C73C7-580A-4EA4-8A94-7D0E2081181A}" type="presOf" srcId="{342AEEAF-91A3-4013-A4EC-EDF647848632}" destId="{744B4908-E3A3-47A2-878C-E737BB2C1201}" srcOrd="0" destOrd="0" presId="urn:microsoft.com/office/officeart/2005/8/layout/radial6"/>
    <dgm:cxn modelId="{60BB88CD-DC84-49A7-968E-7C62A5E8965E}" srcId="{E787F17A-755A-4668-A1FE-77E41BC27411}" destId="{967D9C4E-833E-4BA2-BEC3-69A2FEA88A9D}" srcOrd="1" destOrd="0" parTransId="{E4C8A5DD-CE76-4A92-9C16-4EF70D7365D6}" sibTransId="{AAD9426E-D7FF-4E9E-96C5-31B828062E45}"/>
    <dgm:cxn modelId="{FDDD6DD8-E4C6-4B47-9F73-F14C2229E23C}" type="presOf" srcId="{860EAC3F-8694-415B-93DE-2114384A959F}" destId="{117DEE8E-4675-4A53-BE38-8B748F2E5833}" srcOrd="0" destOrd="0" presId="urn:microsoft.com/office/officeart/2005/8/layout/radial6"/>
    <dgm:cxn modelId="{9B55C5F4-20E2-466C-A72D-4C24E4AE33E5}" srcId="{E787F17A-755A-4668-A1FE-77E41BC27411}" destId="{54143092-DF72-4063-B953-44890EAC3261}" srcOrd="0" destOrd="0" parTransId="{EF452EE5-F03B-44C8-BD45-635A133404CC}" sibTransId="{342AEEAF-91A3-4013-A4EC-EDF647848632}"/>
    <dgm:cxn modelId="{8C8C6FFD-51C1-4FE9-80F2-1DDE1FC23CD6}" srcId="{E787F17A-755A-4668-A1FE-77E41BC27411}" destId="{0BD92642-4324-4154-BE75-816C54F89420}" srcOrd="3" destOrd="0" parTransId="{1B3784BA-7B30-4C9C-B0FC-4045117B8A2E}" sibTransId="{860EAC3F-8694-415B-93DE-2114384A959F}"/>
    <dgm:cxn modelId="{70BFEADF-E967-457A-BB92-885DA29F8EB8}" type="presParOf" srcId="{0442FC57-FAF9-4278-A6FA-04498EB7FE6E}" destId="{EC23251D-C6A4-4CE6-B3BA-737C9F6996F3}" srcOrd="0" destOrd="0" presId="urn:microsoft.com/office/officeart/2005/8/layout/radial6"/>
    <dgm:cxn modelId="{CDD0877B-452C-4D6B-82B7-80132F9AD01D}" type="presParOf" srcId="{0442FC57-FAF9-4278-A6FA-04498EB7FE6E}" destId="{2E3575AD-6E4F-40D2-B6A5-C795F31BAD9F}" srcOrd="1" destOrd="0" presId="urn:microsoft.com/office/officeart/2005/8/layout/radial6"/>
    <dgm:cxn modelId="{FB831B1B-8477-4A17-9EB7-B408C3EC7131}" type="presParOf" srcId="{0442FC57-FAF9-4278-A6FA-04498EB7FE6E}" destId="{BFA77904-5569-4D27-968F-96950375A8B7}" srcOrd="2" destOrd="0" presId="urn:microsoft.com/office/officeart/2005/8/layout/radial6"/>
    <dgm:cxn modelId="{6391CBE3-1A4D-4332-BF87-59F9BC6ADAEE}" type="presParOf" srcId="{0442FC57-FAF9-4278-A6FA-04498EB7FE6E}" destId="{744B4908-E3A3-47A2-878C-E737BB2C1201}" srcOrd="3" destOrd="0" presId="urn:microsoft.com/office/officeart/2005/8/layout/radial6"/>
    <dgm:cxn modelId="{C07C7040-8595-4C7E-AAF1-01EAEAE13A77}" type="presParOf" srcId="{0442FC57-FAF9-4278-A6FA-04498EB7FE6E}" destId="{6316AFF0-4940-40C4-85E7-200BA9BDF06B}" srcOrd="4" destOrd="0" presId="urn:microsoft.com/office/officeart/2005/8/layout/radial6"/>
    <dgm:cxn modelId="{4D443F5E-A188-4A5A-A423-36F90F0EAE69}" type="presParOf" srcId="{0442FC57-FAF9-4278-A6FA-04498EB7FE6E}" destId="{8E8EB405-2A19-4F21-9E57-312CF390145D}" srcOrd="5" destOrd="0" presId="urn:microsoft.com/office/officeart/2005/8/layout/radial6"/>
    <dgm:cxn modelId="{ED941FE2-6C10-4F61-8B67-6A578C51CC0B}" type="presParOf" srcId="{0442FC57-FAF9-4278-A6FA-04498EB7FE6E}" destId="{C884BA16-4C0D-4A0A-874C-108C8115892E}" srcOrd="6" destOrd="0" presId="urn:microsoft.com/office/officeart/2005/8/layout/radial6"/>
    <dgm:cxn modelId="{F84F0A0E-09CC-42FC-B878-829A53C5CAD9}" type="presParOf" srcId="{0442FC57-FAF9-4278-A6FA-04498EB7FE6E}" destId="{A514AE2A-3687-4A38-B170-84A13C16812B}" srcOrd="7" destOrd="0" presId="urn:microsoft.com/office/officeart/2005/8/layout/radial6"/>
    <dgm:cxn modelId="{04B749B5-211E-4AB8-8F2A-3E45B18F79BB}" type="presParOf" srcId="{0442FC57-FAF9-4278-A6FA-04498EB7FE6E}" destId="{BB7E5BDE-233C-47CE-ADAA-00D05FCE4098}" srcOrd="8" destOrd="0" presId="urn:microsoft.com/office/officeart/2005/8/layout/radial6"/>
    <dgm:cxn modelId="{CD1321FC-1224-41B2-8531-52F6D8095B16}" type="presParOf" srcId="{0442FC57-FAF9-4278-A6FA-04498EB7FE6E}" destId="{F8B60231-F7EF-44AA-B3BC-C6149F720697}" srcOrd="9" destOrd="0" presId="urn:microsoft.com/office/officeart/2005/8/layout/radial6"/>
    <dgm:cxn modelId="{DF359EB0-9B1D-4884-8CEB-D3F279556D72}" type="presParOf" srcId="{0442FC57-FAF9-4278-A6FA-04498EB7FE6E}" destId="{CD651FB4-40EB-41E5-BB50-8920B260A284}" srcOrd="10" destOrd="0" presId="urn:microsoft.com/office/officeart/2005/8/layout/radial6"/>
    <dgm:cxn modelId="{34B02CA3-686E-4CEA-8358-BFCFB7F816DC}" type="presParOf" srcId="{0442FC57-FAF9-4278-A6FA-04498EB7FE6E}" destId="{CBC9F398-DAB7-4483-8DBF-2FA88D55ABA0}" srcOrd="11" destOrd="0" presId="urn:microsoft.com/office/officeart/2005/8/layout/radial6"/>
    <dgm:cxn modelId="{7C82C558-4E9C-46FA-B629-4A5FE75E071E}" type="presParOf" srcId="{0442FC57-FAF9-4278-A6FA-04498EB7FE6E}" destId="{117DEE8E-4675-4A53-BE38-8B748F2E5833}" srcOrd="12" destOrd="0" presId="urn:microsoft.com/office/officeart/2005/8/layout/radial6"/>
    <dgm:cxn modelId="{ED8364BC-1DBD-4F9C-B2C7-AB178968799C}" type="presParOf" srcId="{0442FC57-FAF9-4278-A6FA-04498EB7FE6E}" destId="{0B3580B0-7C13-464D-AAC5-8D15601713E2}" srcOrd="13" destOrd="0" presId="urn:microsoft.com/office/officeart/2005/8/layout/radial6"/>
    <dgm:cxn modelId="{B0C7ED9F-6571-471D-A831-B1D466D5B529}" type="presParOf" srcId="{0442FC57-FAF9-4278-A6FA-04498EB7FE6E}" destId="{B2F23CAB-0EB8-4A44-A1A0-FBAF91AE32B2}" srcOrd="14" destOrd="0" presId="urn:microsoft.com/office/officeart/2005/8/layout/radial6"/>
    <dgm:cxn modelId="{1C3B6785-2E24-4EAA-914A-11FF0FA35A15}" type="presParOf" srcId="{0442FC57-FAF9-4278-A6FA-04498EB7FE6E}" destId="{38DA3177-D596-4A7E-B3D6-C417991F1E59}" srcOrd="15" destOrd="0" presId="urn:microsoft.com/office/officeart/2005/8/layout/radial6"/>
    <dgm:cxn modelId="{B17D4EED-9169-4505-95F5-A763B86037FE}" type="presParOf" srcId="{0442FC57-FAF9-4278-A6FA-04498EB7FE6E}" destId="{3BFA4BD6-6961-40C9-9DC1-BC5FFF148416}" srcOrd="16" destOrd="0" presId="urn:microsoft.com/office/officeart/2005/8/layout/radial6"/>
    <dgm:cxn modelId="{5AFBE9DE-B72C-4B37-A42A-49A7255D7B64}" type="presParOf" srcId="{0442FC57-FAF9-4278-A6FA-04498EB7FE6E}" destId="{FBDE9B5B-EC00-4A38-B582-0C50C2C41A84}" srcOrd="17" destOrd="0" presId="urn:microsoft.com/office/officeart/2005/8/layout/radial6"/>
    <dgm:cxn modelId="{FDE9BA46-2490-45F6-9F7A-2EE16B7EA0E7}" type="presParOf" srcId="{0442FC57-FAF9-4278-A6FA-04498EB7FE6E}" destId="{AFD8A2C3-F41A-4B43-B2A0-BC64F74F39BC}" srcOrd="18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8A2C3-F41A-4B43-B2A0-BC64F74F39BC}">
      <dsp:nvSpPr>
        <dsp:cNvPr id="0" name=""/>
        <dsp:cNvSpPr/>
      </dsp:nvSpPr>
      <dsp:spPr>
        <a:xfrm>
          <a:off x="1671331" y="531726"/>
          <a:ext cx="4524179" cy="4524179"/>
        </a:xfrm>
        <a:prstGeom prst="blockArc">
          <a:avLst>
            <a:gd name="adj1" fmla="val 12283540"/>
            <a:gd name="adj2" fmla="val 16914006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DA3177-D596-4A7E-B3D6-C417991F1E59}">
      <dsp:nvSpPr>
        <dsp:cNvPr id="0" name=""/>
        <dsp:cNvSpPr/>
      </dsp:nvSpPr>
      <dsp:spPr>
        <a:xfrm>
          <a:off x="1358741" y="717505"/>
          <a:ext cx="5244926" cy="4524179"/>
        </a:xfrm>
        <a:prstGeom prst="blockArc">
          <a:avLst>
            <a:gd name="adj1" fmla="val 9274051"/>
            <a:gd name="adj2" fmla="val 12443958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DEE8E-4675-4A53-BE38-8B748F2E5833}">
      <dsp:nvSpPr>
        <dsp:cNvPr id="0" name=""/>
        <dsp:cNvSpPr/>
      </dsp:nvSpPr>
      <dsp:spPr>
        <a:xfrm>
          <a:off x="1631289" y="728693"/>
          <a:ext cx="4524179" cy="4524179"/>
        </a:xfrm>
        <a:prstGeom prst="blockArc">
          <a:avLst>
            <a:gd name="adj1" fmla="val 4622238"/>
            <a:gd name="adj2" fmla="val 9293288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B60231-F7EF-44AA-B3BC-C6149F720697}">
      <dsp:nvSpPr>
        <dsp:cNvPr id="0" name=""/>
        <dsp:cNvSpPr/>
      </dsp:nvSpPr>
      <dsp:spPr>
        <a:xfrm>
          <a:off x="2687516" y="744518"/>
          <a:ext cx="4524179" cy="4524179"/>
        </a:xfrm>
        <a:prstGeom prst="blockArc">
          <a:avLst>
            <a:gd name="adj1" fmla="val 1584355"/>
            <a:gd name="adj2" fmla="val 6280765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84BA16-4C0D-4A0A-874C-108C8115892E}">
      <dsp:nvSpPr>
        <dsp:cNvPr id="0" name=""/>
        <dsp:cNvSpPr/>
      </dsp:nvSpPr>
      <dsp:spPr>
        <a:xfrm>
          <a:off x="2407252" y="644054"/>
          <a:ext cx="5190998" cy="4524179"/>
        </a:xfrm>
        <a:prstGeom prst="blockArc">
          <a:avLst>
            <a:gd name="adj1" fmla="val 19850601"/>
            <a:gd name="adj2" fmla="val 1761093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4B4908-E3A3-47A2-878C-E737BB2C1201}">
      <dsp:nvSpPr>
        <dsp:cNvPr id="0" name=""/>
        <dsp:cNvSpPr/>
      </dsp:nvSpPr>
      <dsp:spPr>
        <a:xfrm>
          <a:off x="2713202" y="496380"/>
          <a:ext cx="4524179" cy="4524179"/>
        </a:xfrm>
        <a:prstGeom prst="blockArc">
          <a:avLst>
            <a:gd name="adj1" fmla="val 15277882"/>
            <a:gd name="adj2" fmla="val 19940345"/>
            <a:gd name="adj3" fmla="val 45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23251D-C6A4-4CE6-B3BA-737C9F6996F3}">
      <dsp:nvSpPr>
        <dsp:cNvPr id="0" name=""/>
        <dsp:cNvSpPr/>
      </dsp:nvSpPr>
      <dsp:spPr>
        <a:xfrm>
          <a:off x="3496321" y="2070342"/>
          <a:ext cx="1841467" cy="1755876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00"/>
              </a:solidFill>
              <a:latin typeface="Gill Sans MT" panose="020B0502020104020203" pitchFamily="34" charset="0"/>
            </a:rPr>
            <a:t>ODTP</a:t>
          </a:r>
          <a:endParaRPr lang="en-IN" sz="2800" b="1" kern="1200" dirty="0">
            <a:solidFill>
              <a:srgbClr val="FFFF00"/>
            </a:solidFill>
            <a:latin typeface="Gill Sans MT" panose="020B0502020104020203" pitchFamily="34" charset="0"/>
          </a:endParaRPr>
        </a:p>
      </dsp:txBody>
      <dsp:txXfrm>
        <a:off x="3765998" y="2327484"/>
        <a:ext cx="1302113" cy="1241592"/>
      </dsp:txXfrm>
    </dsp:sp>
    <dsp:sp modelId="{2E3575AD-6E4F-40D2-B6A5-C795F31BAD9F}">
      <dsp:nvSpPr>
        <dsp:cNvPr id="0" name=""/>
        <dsp:cNvSpPr/>
      </dsp:nvSpPr>
      <dsp:spPr>
        <a:xfrm>
          <a:off x="3282323" y="-9145"/>
          <a:ext cx="2214013" cy="14652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Communities of Practice </a:t>
          </a:r>
          <a:endParaRPr lang="en-IN" sz="1600" b="1" kern="1200" dirty="0">
            <a:latin typeface="Gill Sans MT" panose="020B0502020104020203" pitchFamily="34" charset="0"/>
          </a:endParaRPr>
        </a:p>
      </dsp:txBody>
      <dsp:txXfrm>
        <a:off x="3606558" y="205441"/>
        <a:ext cx="1565543" cy="1036114"/>
      </dsp:txXfrm>
    </dsp:sp>
    <dsp:sp modelId="{6316AFF0-4940-40C4-85E7-200BA9BDF06B}">
      <dsp:nvSpPr>
        <dsp:cNvPr id="0" name=""/>
        <dsp:cNvSpPr/>
      </dsp:nvSpPr>
      <dsp:spPr>
        <a:xfrm>
          <a:off x="5793429" y="1118594"/>
          <a:ext cx="2280234" cy="1420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Capacity Development Facility</a:t>
          </a:r>
          <a:endParaRPr lang="en-IN" sz="1600" b="1" kern="1200" dirty="0">
            <a:latin typeface="Gill Sans MT" panose="020B0502020104020203" pitchFamily="34" charset="0"/>
          </a:endParaRPr>
        </a:p>
      </dsp:txBody>
      <dsp:txXfrm>
        <a:off x="6127362" y="1326659"/>
        <a:ext cx="1612368" cy="1004630"/>
      </dsp:txXfrm>
    </dsp:sp>
    <dsp:sp modelId="{A514AE2A-3687-4A38-B170-84A13C16812B}">
      <dsp:nvSpPr>
        <dsp:cNvPr id="0" name=""/>
        <dsp:cNvSpPr/>
      </dsp:nvSpPr>
      <dsp:spPr>
        <a:xfrm>
          <a:off x="5757993" y="3279494"/>
          <a:ext cx="2343757" cy="1420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Collaborative and Coordination </a:t>
          </a:r>
          <a:r>
            <a:rPr lang="en-US" sz="1600" b="1" kern="1200" dirty="0" err="1">
              <a:latin typeface="Gill Sans MT" panose="020B0502020104020203" pitchFamily="34" charset="0"/>
            </a:rPr>
            <a:t>Centres</a:t>
          </a:r>
          <a:endParaRPr lang="en-IN" sz="1600" b="1" kern="1200" dirty="0">
            <a:latin typeface="Gill Sans MT" panose="020B0502020104020203" pitchFamily="34" charset="0"/>
          </a:endParaRPr>
        </a:p>
      </dsp:txBody>
      <dsp:txXfrm>
        <a:off x="6101228" y="3487559"/>
        <a:ext cx="1657287" cy="1004630"/>
      </dsp:txXfrm>
    </dsp:sp>
    <dsp:sp modelId="{CD651FB4-40EB-41E5-BB50-8920B260A284}">
      <dsp:nvSpPr>
        <dsp:cNvPr id="0" name=""/>
        <dsp:cNvSpPr/>
      </dsp:nvSpPr>
      <dsp:spPr>
        <a:xfrm>
          <a:off x="3342215" y="4435002"/>
          <a:ext cx="2094228" cy="1420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Initiatives to be endorsed under ODTP</a:t>
          </a:r>
          <a:endParaRPr lang="en-IN" sz="1600" b="1" kern="1200" dirty="0">
            <a:latin typeface="Gill Sans MT" panose="020B0502020104020203" pitchFamily="34" charset="0"/>
          </a:endParaRPr>
        </a:p>
      </dsp:txBody>
      <dsp:txXfrm>
        <a:off x="3648908" y="4643067"/>
        <a:ext cx="1480842" cy="1004630"/>
      </dsp:txXfrm>
    </dsp:sp>
    <dsp:sp modelId="{0B3580B0-7C13-464D-AAC5-8D15601713E2}">
      <dsp:nvSpPr>
        <dsp:cNvPr id="0" name=""/>
        <dsp:cNvSpPr/>
      </dsp:nvSpPr>
      <dsp:spPr>
        <a:xfrm>
          <a:off x="774638" y="3218698"/>
          <a:ext cx="2233548" cy="1420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highlight>
                <a:srgbClr val="FFFF00"/>
              </a:highlight>
              <a:latin typeface="Gill Sans MT" panose="020B0502020104020203" pitchFamily="34" charset="0"/>
            </a:rPr>
            <a:t>Coordination with ICGs</a:t>
          </a:r>
          <a:endParaRPr lang="en-IN" sz="1600" b="1" kern="1200" dirty="0">
            <a:solidFill>
              <a:srgbClr val="FF0000"/>
            </a:solidFill>
            <a:highlight>
              <a:srgbClr val="FFFF00"/>
            </a:highlight>
            <a:latin typeface="Gill Sans MT" panose="020B0502020104020203" pitchFamily="34" charset="0"/>
          </a:endParaRPr>
        </a:p>
      </dsp:txBody>
      <dsp:txXfrm>
        <a:off x="1101734" y="3426763"/>
        <a:ext cx="1579356" cy="1004630"/>
      </dsp:txXfrm>
    </dsp:sp>
    <dsp:sp modelId="{3BFA4BD6-6961-40C9-9DC1-BC5FFF148416}">
      <dsp:nvSpPr>
        <dsp:cNvPr id="0" name=""/>
        <dsp:cNvSpPr/>
      </dsp:nvSpPr>
      <dsp:spPr>
        <a:xfrm>
          <a:off x="799983" y="1251764"/>
          <a:ext cx="2250384" cy="1420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 MT" panose="020B0502020104020203" pitchFamily="34" charset="0"/>
            </a:rPr>
            <a:t>Collaboration in other programmes </a:t>
          </a:r>
          <a:endParaRPr lang="en-IN" sz="1600" b="1" kern="1200" dirty="0">
            <a:latin typeface="Gill Sans MT" panose="020B0502020104020203" pitchFamily="34" charset="0"/>
          </a:endParaRPr>
        </a:p>
      </dsp:txBody>
      <dsp:txXfrm>
        <a:off x="1129544" y="1459829"/>
        <a:ext cx="1591262" cy="1004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628C3-85B9-45C5-A095-D6EEC25566DA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C7EA1-CE70-4A50-A510-B6B007E3ED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07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Expand Existing Observation Systems to fill the Gaps – Optimal Sensor Grid Design From Angove, M., Gledhill, K., Bill Fry., Christopher Moore., </a:t>
            </a:r>
            <a:r>
              <a:rPr lang="en-US" dirty="0" err="1"/>
              <a:t>Tummala</a:t>
            </a:r>
            <a:r>
              <a:rPr lang="en-US" dirty="0"/>
              <a:t>, S., 2024 (pers)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Deploy new technologies – SMART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Wider Data Access, Availability &amp; Analysis for Data from SL, </a:t>
            </a:r>
            <a:r>
              <a:rPr lang="en-US" dirty="0" err="1"/>
              <a:t>Sesimic</a:t>
            </a:r>
            <a:r>
              <a:rPr lang="en-US" dirty="0"/>
              <a:t>, GNSS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Collection of Coastal Topo/Bathy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NTWCs have access to Data, Tools, Communications Systems, SOPs &amp; Training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 Communities – TRRP, Equivalency, TR Coalition</a:t>
            </a:r>
            <a:endParaRPr dirty="0"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82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50CE-16E2-F9DA-D714-7C7116F6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58918-6561-5083-A5CD-DDE0C7FC8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C5CD0-1F26-1A83-2AC0-6A20F60C4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4B78C-3C5A-8C16-02B1-A958B7455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3C2ED-81C3-4BC2-993A-DC190D79F8C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1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EECF7-3582-4038-986D-542F145B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6B2791-8AE4-2100-E4DA-DC5A4ACB2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EFD39-0796-C0A9-59F9-8E03FB6FF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4E4A6-E5CB-16A9-7DB7-296FD4D27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3C2ED-81C3-4BC2-993A-DC190D79F8C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17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3C2ED-81C3-4BC2-993A-DC190D79F8C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00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65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55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96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33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94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06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54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20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2201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5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672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4614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163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583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85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28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1414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 cmpd="sng">
            <a:solidFill>
              <a:srgbClr val="1F47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288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528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3"/>
          <p:cNvPicPr preferRelativeResize="0"/>
          <p:nvPr/>
        </p:nvPicPr>
        <p:blipFill rotWithShape="1">
          <a:blip r:embed="rId2">
            <a:alphaModFix/>
          </a:blip>
          <a:srcRect l="1241" t="77476" r="38086" b="1775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186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119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0"/>
          <p:cNvPicPr preferRelativeResize="0"/>
          <p:nvPr/>
        </p:nvPicPr>
        <p:blipFill rotWithShape="1">
          <a:blip r:embed="rId2">
            <a:alphaModFix/>
          </a:blip>
          <a:srcRect l="2893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49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1409" y="1881352"/>
            <a:ext cx="3490842" cy="353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7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2"/>
          <p:cNvPicPr preferRelativeResize="0"/>
          <p:nvPr/>
        </p:nvPicPr>
        <p:blipFill rotWithShape="1">
          <a:blip r:embed="rId2">
            <a:alphaModFix/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>
              <a:solidFill>
                <a:srgbClr val="8888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5908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92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19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33367" y="1214577"/>
            <a:ext cx="3975735" cy="5643880"/>
          </a:xfrm>
          <a:custGeom>
            <a:avLst/>
            <a:gdLst/>
            <a:ahLst/>
            <a:cxnLst/>
            <a:rect l="l" t="t" r="r" b="b"/>
            <a:pathLst>
              <a:path w="3975734" h="5643880">
                <a:moveTo>
                  <a:pt x="3975353" y="0"/>
                </a:moveTo>
                <a:lnTo>
                  <a:pt x="0" y="0"/>
                </a:lnTo>
                <a:lnTo>
                  <a:pt x="0" y="5643422"/>
                </a:lnTo>
                <a:lnTo>
                  <a:pt x="3975353" y="5643422"/>
                </a:lnTo>
                <a:lnTo>
                  <a:pt x="3975353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33380" y="1214577"/>
            <a:ext cx="3975735" cy="5643880"/>
          </a:xfrm>
          <a:custGeom>
            <a:avLst/>
            <a:gdLst/>
            <a:ahLst/>
            <a:cxnLst/>
            <a:rect l="l" t="t" r="r" b="b"/>
            <a:pathLst>
              <a:path w="3975734" h="5643880">
                <a:moveTo>
                  <a:pt x="0" y="0"/>
                </a:moveTo>
                <a:lnTo>
                  <a:pt x="3975353" y="0"/>
                </a:lnTo>
                <a:lnTo>
                  <a:pt x="3975353" y="5643422"/>
                </a:lnTo>
                <a:lnTo>
                  <a:pt x="0" y="56434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0E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93" y="1219428"/>
            <a:ext cx="3975735" cy="5638800"/>
          </a:xfrm>
          <a:custGeom>
            <a:avLst/>
            <a:gdLst/>
            <a:ahLst/>
            <a:cxnLst/>
            <a:rect l="l" t="t" r="r" b="b"/>
            <a:pathLst>
              <a:path w="3975735" h="5638800">
                <a:moveTo>
                  <a:pt x="3975354" y="0"/>
                </a:moveTo>
                <a:lnTo>
                  <a:pt x="0" y="0"/>
                </a:lnTo>
                <a:lnTo>
                  <a:pt x="0" y="5638571"/>
                </a:lnTo>
                <a:lnTo>
                  <a:pt x="3975354" y="5638571"/>
                </a:lnTo>
                <a:lnTo>
                  <a:pt x="3975354" y="0"/>
                </a:lnTo>
                <a:close/>
              </a:path>
            </a:pathLst>
          </a:custGeom>
          <a:solidFill>
            <a:srgbClr val="A8D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093" y="1219428"/>
            <a:ext cx="3975735" cy="5638800"/>
          </a:xfrm>
          <a:custGeom>
            <a:avLst/>
            <a:gdLst/>
            <a:ahLst/>
            <a:cxnLst/>
            <a:rect l="l" t="t" r="r" b="b"/>
            <a:pathLst>
              <a:path w="3975735" h="5638800">
                <a:moveTo>
                  <a:pt x="0" y="0"/>
                </a:moveTo>
                <a:lnTo>
                  <a:pt x="3975354" y="0"/>
                </a:lnTo>
                <a:lnTo>
                  <a:pt x="3975354" y="5638571"/>
                </a:lnTo>
              </a:path>
              <a:path w="3975735" h="5638800">
                <a:moveTo>
                  <a:pt x="0" y="5638571"/>
                </a:moveTo>
                <a:lnTo>
                  <a:pt x="0" y="0"/>
                </a:lnTo>
              </a:path>
            </a:pathLst>
          </a:custGeom>
          <a:ln w="12700">
            <a:solidFill>
              <a:srgbClr val="E0E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2911" y="1396669"/>
            <a:ext cx="1839709" cy="1148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7044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269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8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56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83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51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06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657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57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989D9-FC39-1A0E-A10D-62575C13DB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EED51-57D7-8225-BB5E-CFC23D314F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1498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6EDFE88-AC5D-4CB8-A329-9EEF8D5D4959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BD1DEB2-DB85-4CC9-A743-0CECB8FD464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BF101-CA86-53DE-F095-A3690E28B6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81B60-4EDB-D6D7-559B-271DBE95B0E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14413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1949" y="362662"/>
            <a:ext cx="1692368" cy="80562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9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6A4C6-B4F8-1565-AD3A-CD7E0D779C9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DBCBC8-277F-A36E-0631-ECA5697043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436618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" name="Google Shape;53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1"/>
          <p:cNvSpPr/>
          <p:nvPr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7BDE2-7359-4E6A-84C1-E29C4ECED8C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36855-D51F-3C29-BE55-5901E8A1428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595115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429" y="64325"/>
            <a:ext cx="876681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77098"/>
            <a:ext cx="10219055" cy="352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23BE7-51E9-2FDB-C75C-52C706F131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AD51C-084B-1B5F-6D9F-9C33665A9D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0417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45" y="1785843"/>
            <a:ext cx="11922710" cy="2477943"/>
          </a:xfrm>
        </p:spPr>
        <p:txBody>
          <a:bodyPr>
            <a:noAutofit/>
          </a:bodyPr>
          <a:lstStyle/>
          <a:p>
            <a:pPr marL="471805" marR="520700" algn="ctr">
              <a:spcBef>
                <a:spcPts val="0"/>
              </a:spcBef>
              <a:spcAft>
                <a:spcPts val="600"/>
              </a:spcAft>
            </a:pPr>
            <a: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  <a:t>Ocean Decade Tsunami </a:t>
            </a:r>
            <a:r>
              <a:rPr lang="en-US" sz="3200" b="1" kern="0" cap="none" dirty="0" err="1">
                <a:latin typeface="Gill Sans Nova" panose="020B0602020104020203" pitchFamily="34" charset="0"/>
                <a:ea typeface="Arial" panose="020B0604020202020204" pitchFamily="34" charset="0"/>
              </a:rPr>
              <a:t>Programme</a:t>
            </a:r>
            <a: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  <a:t> </a:t>
            </a:r>
            <a:b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</a:br>
            <a: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  <a:t>Research, Development &amp; Implementation Plan</a:t>
            </a:r>
            <a:b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</a:br>
            <a: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  <a:t>&amp; </a:t>
            </a:r>
            <a:b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</a:br>
            <a: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  <a:t>ICG/IOTWMS Initiatives</a:t>
            </a:r>
            <a:br>
              <a:rPr lang="en-US" sz="3200" b="1" kern="0" cap="none" dirty="0">
                <a:latin typeface="Gill Sans Nova" panose="020B0602020104020203" pitchFamily="34" charset="0"/>
                <a:ea typeface="Arial" panose="020B0604020202020204" pitchFamily="34" charset="0"/>
              </a:rPr>
            </a:br>
            <a:endParaRPr lang="en-US" sz="1600" cap="none" dirty="0">
              <a:latin typeface="Gill Sans Nova" panose="020B06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CE13F-0641-9225-3A96-7BEC0E3B47EF}"/>
              </a:ext>
            </a:extLst>
          </p:cNvPr>
          <p:cNvSpPr txBox="1"/>
          <p:nvPr/>
        </p:nvSpPr>
        <p:spPr>
          <a:xfrm>
            <a:off x="380815" y="5176039"/>
            <a:ext cx="11430369" cy="9079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71805" marR="520700" algn="ctr">
              <a:spcAft>
                <a:spcPts val="600"/>
              </a:spcAft>
            </a:pPr>
            <a:r>
              <a:rPr lang="en-US" sz="2400" b="1" kern="0" dirty="0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Presentation to the ODTP-SC 5 Meeting - Agenda Item 6.0</a:t>
            </a:r>
          </a:p>
          <a:p>
            <a:pPr marL="471805" marR="520700" algn="ctr">
              <a:spcAft>
                <a:spcPts val="600"/>
              </a:spcAft>
            </a:pPr>
            <a:r>
              <a:rPr lang="en-US" sz="2400" b="1" kern="0" dirty="0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Srinivasa Kumar, </a:t>
            </a:r>
            <a:r>
              <a:rPr lang="en-US" sz="2400" b="1" kern="0" dirty="0" err="1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Pattabhi</a:t>
            </a:r>
            <a:r>
              <a:rPr lang="en-US" sz="2400" b="1" kern="0" dirty="0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 Rama Rao, </a:t>
            </a:r>
            <a:r>
              <a:rPr lang="en-US" sz="2400" b="1" kern="0" dirty="0" err="1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Yuelong</a:t>
            </a:r>
            <a:r>
              <a:rPr lang="en-US" sz="2400" b="1" kern="0" dirty="0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 Miao, </a:t>
            </a:r>
            <a:r>
              <a:rPr lang="en-US" sz="2400" b="1" kern="0" dirty="0" err="1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Harkunti</a:t>
            </a:r>
            <a:r>
              <a:rPr lang="en-US" sz="2400" b="1" kern="0" dirty="0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lang="en-US" sz="2400" b="1" kern="0" dirty="0" err="1">
                <a:latin typeface="Gill Sans Nova" panose="020B0602020104020203" pitchFamily="34" charset="0"/>
                <a:ea typeface="Arial" panose="020B0604020202020204" pitchFamily="34" charset="0"/>
                <a:cs typeface="+mj-cs"/>
              </a:rPr>
              <a:t>Rahayu</a:t>
            </a:r>
            <a:endParaRPr lang="en-US" sz="2000" b="1" kern="0" dirty="0">
              <a:latin typeface="Gill Sans Nova" panose="020B0602020104020203" pitchFamily="34" charset="0"/>
              <a:ea typeface="Arial" panose="020B0604020202020204" pitchFamily="34" charset="0"/>
              <a:cs typeface="+mj-cs"/>
            </a:endParaRPr>
          </a:p>
        </p:txBody>
      </p:sp>
      <p:pic>
        <p:nvPicPr>
          <p:cNvPr id="11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E14E0DAB-372B-7DF7-D8AF-AB8EF28C2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5" y="481970"/>
            <a:ext cx="1447076" cy="121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853F7-111A-9CEC-2582-B9842EC617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9973"/>
          <a:stretch/>
        </p:blipFill>
        <p:spPr>
          <a:xfrm>
            <a:off x="10313076" y="424701"/>
            <a:ext cx="1447076" cy="113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B0CA10B8-AEE9-F801-B47A-E43A3E9024E7}"/>
              </a:ext>
            </a:extLst>
          </p:cNvPr>
          <p:cNvSpPr txBox="1">
            <a:spLocks/>
          </p:cNvSpPr>
          <p:nvPr/>
        </p:nvSpPr>
        <p:spPr>
          <a:xfrm>
            <a:off x="0" y="6083980"/>
            <a:ext cx="12192000" cy="774020"/>
          </a:xfrm>
          <a:prstGeom prst="rect">
            <a:avLst/>
          </a:prstGeom>
        </p:spPr>
        <p:txBody>
          <a:bodyPr vert="horz" lIns="182832" tIns="91416" rIns="182832" bIns="91416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34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100" dirty="0">
                <a:solidFill>
                  <a:srgbClr val="FFFFFF"/>
                </a:solidFill>
                <a:latin typeface="Gill Sans MT" panose="020B0502020104020203" pitchFamily="34" charset="0"/>
              </a:rPr>
              <a:t>Paris, France</a:t>
            </a:r>
          </a:p>
          <a:p>
            <a:pPr defTabSz="182834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en-US" sz="2100" dirty="0">
                <a:solidFill>
                  <a:srgbClr val="FFFFFF"/>
                </a:solidFill>
                <a:latin typeface="Gill Sans MT" panose="020B0502020104020203" pitchFamily="34" charset="0"/>
              </a:rPr>
              <a:t>16 – 17 January 2025</a:t>
            </a:r>
            <a:endParaRPr lang="en-IN" sz="1600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23FD6C7B-417E-05B9-8770-C0CC30BD75CF}"/>
              </a:ext>
            </a:extLst>
          </p:cNvPr>
          <p:cNvSpPr txBox="1">
            <a:spLocks/>
          </p:cNvSpPr>
          <p:nvPr/>
        </p:nvSpPr>
        <p:spPr>
          <a:xfrm>
            <a:off x="83130" y="83130"/>
            <a:ext cx="5860473" cy="916853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45720" rIns="45720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Arial"/>
              </a:rPr>
              <a:t>UN Ocean Decade Tsunami Programme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D0EEB48C-72DE-3998-9244-63D16FF3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86" y="293230"/>
            <a:ext cx="4641274" cy="56540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E98FAF-1DEE-A1F8-D9B0-1F80460C799E}"/>
              </a:ext>
            </a:extLst>
          </p:cNvPr>
          <p:cNvSpPr txBox="1"/>
          <p:nvPr/>
        </p:nvSpPr>
        <p:spPr>
          <a:xfrm>
            <a:off x="6159632" y="5585542"/>
            <a:ext cx="5888182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35B74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  <a:ea typeface="Lato Light" panose="020F0502020204030203" pitchFamily="34" charset="0"/>
                <a:cs typeface="Mukta ExtraLight" panose="020B0000000000000000" pitchFamily="34" charset="77"/>
                <a:sym typeface="Arial"/>
              </a:rPr>
              <a:t>The Scientific Committee developed the draft 10-Year Research, Development and Implementation Plan for the Ocean Decade Tsunami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  <a:ea typeface="Lato Light" panose="020F0502020204030203" pitchFamily="34" charset="0"/>
                <a:cs typeface="Mukta ExtraLight" panose="020B0000000000000000" pitchFamily="34" charset="77"/>
                <a:sym typeface="Arial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Nova" panose="020B0602020104020203" pitchFamily="34" charset="0"/>
                <a:ea typeface="Lato Light" panose="020F0502020204030203" pitchFamily="34" charset="0"/>
                <a:cs typeface="Mukta ExtraLight" panose="020B0000000000000000" pitchFamily="34" charset="77"/>
                <a:sym typeface="Arial"/>
              </a:rPr>
              <a:t> which was presented and endorsed at the IOC Assembly in June 2023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56AB1-5FFF-1E45-BD89-95D87F791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63" t="23031" r="45909" b="16767"/>
          <a:stretch/>
        </p:blipFill>
        <p:spPr>
          <a:xfrm>
            <a:off x="0" y="2549236"/>
            <a:ext cx="2479225" cy="3006438"/>
          </a:xfrm>
          <a:prstGeom prst="rect">
            <a:avLst/>
          </a:prstGeom>
        </p:spPr>
      </p:pic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C2A461FA-489D-339B-93F0-69C42E92C08A}"/>
              </a:ext>
            </a:extLst>
          </p:cNvPr>
          <p:cNvSpPr/>
          <p:nvPr/>
        </p:nvSpPr>
        <p:spPr>
          <a:xfrm>
            <a:off x="3158836" y="1724891"/>
            <a:ext cx="2770913" cy="2161309"/>
          </a:xfrm>
          <a:prstGeom prst="borderCallout2">
            <a:avLst>
              <a:gd name="adj1" fmla="val 18750"/>
              <a:gd name="adj2" fmla="val -3833"/>
              <a:gd name="adj3" fmla="val 18750"/>
              <a:gd name="adj4" fmla="val -16667"/>
              <a:gd name="adj5" fmla="val 47984"/>
              <a:gd name="adj6" fmla="val -3242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To develop the warning systems’ capability to issue actionable and timely tsunami warnings for tsunamis from all identified sources to 100% of coasts at risk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B9CCB500-5A38-16A0-2B2F-DA22C91927BC}"/>
              </a:ext>
            </a:extLst>
          </p:cNvPr>
          <p:cNvSpPr/>
          <p:nvPr/>
        </p:nvSpPr>
        <p:spPr>
          <a:xfrm>
            <a:off x="3158835" y="4374621"/>
            <a:ext cx="2770913" cy="2161309"/>
          </a:xfrm>
          <a:prstGeom prst="borderCallout2">
            <a:avLst>
              <a:gd name="adj1" fmla="val 52083"/>
              <a:gd name="adj2" fmla="val -5333"/>
              <a:gd name="adj3" fmla="val 52083"/>
              <a:gd name="adj4" fmla="val -19167"/>
              <a:gd name="adj5" fmla="val 21702"/>
              <a:gd name="adj6" fmla="val -3342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100% of communities at risk be prepared and resilient to tsunamis by 2030 through programmes like the IOC-Tsunami Ready Recognition Programme (TRRP)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3D8B7-412B-DA19-FBE0-D9804187B2B3}"/>
              </a:ext>
            </a:extLst>
          </p:cNvPr>
          <p:cNvSpPr txBox="1"/>
          <p:nvPr/>
        </p:nvSpPr>
        <p:spPr>
          <a:xfrm>
            <a:off x="7164373" y="1273592"/>
            <a:ext cx="41006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Key Elements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Tsunami Risk Knowledge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Tsunami Detection, Analysis and Forecasting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Warning, Dissemination and 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Preparedness and Response Capabilities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Capacity Development, SIDS and LDCs, Multi-hazard Framework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cs typeface="Arial"/>
                <a:sym typeface="Arial"/>
              </a:rPr>
              <a:t>Governance and Pathways to Implementation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7">
            <a:extLst>
              <a:ext uri="{FF2B5EF4-FFF2-40B4-BE49-F238E27FC236}">
                <a16:creationId xmlns:a16="http://schemas.microsoft.com/office/drawing/2014/main" id="{6690688D-8B12-4B23-EBBC-D467709C0445}"/>
              </a:ext>
            </a:extLst>
          </p:cNvPr>
          <p:cNvSpPr txBox="1"/>
          <p:nvPr/>
        </p:nvSpPr>
        <p:spPr>
          <a:xfrm>
            <a:off x="0" y="5980786"/>
            <a:ext cx="12191999" cy="8989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496985" y="176681"/>
            <a:ext cx="1935528" cy="50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1B7C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subtitle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459B35CA-35D0-19E0-D2D5-6F482CB4DABF}"/>
              </a:ext>
            </a:extLst>
          </p:cNvPr>
          <p:cNvSpPr txBox="1">
            <a:spLocks/>
          </p:cNvSpPr>
          <p:nvPr/>
        </p:nvSpPr>
        <p:spPr>
          <a:xfrm>
            <a:off x="166254" y="163797"/>
            <a:ext cx="10210801" cy="847586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45720" rIns="45720" anchor="ctr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 kumimoji="0" sz="3800" b="1" kern="1200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31A8D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Arial"/>
              </a:rPr>
              <a:t>UN Ocean Decade Initiatives related to ODTP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1A8D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Arial"/>
              </a:rPr>
              <a:t>4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31A8D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Arial"/>
              </a:rPr>
              <a:t>th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1A8D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Arial"/>
              </a:rPr>
              <a:t> Science Committee for the UN-ODTP Meeting Summary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5A7A94-9519-8DF9-59D5-B20197647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354507"/>
              </p:ext>
            </p:extLst>
          </p:nvPr>
        </p:nvGraphicFramePr>
        <p:xfrm>
          <a:off x="1357743" y="983674"/>
          <a:ext cx="8825347" cy="584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0222B0-3CAC-F27F-975D-E6E7645DF00E}"/>
              </a:ext>
            </a:extLst>
          </p:cNvPr>
          <p:cNvSpPr txBox="1"/>
          <p:nvPr/>
        </p:nvSpPr>
        <p:spPr>
          <a:xfrm>
            <a:off x="7730837" y="1387129"/>
            <a:ext cx="224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Voluntary groups of endorsed Decade Actions 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92246B-0C80-CFA6-AB17-3D1BC893505D}"/>
              </a:ext>
            </a:extLst>
          </p:cNvPr>
          <p:cNvCxnSpPr>
            <a:cxnSpLocks/>
          </p:cNvCxnSpPr>
          <p:nvPr/>
        </p:nvCxnSpPr>
        <p:spPr>
          <a:xfrm>
            <a:off x="9477543" y="2840189"/>
            <a:ext cx="435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F0F8F3C-FB57-9815-BE81-C5EE91A1EF41}"/>
              </a:ext>
            </a:extLst>
          </p:cNvPr>
          <p:cNvSpPr txBox="1"/>
          <p:nvPr/>
        </p:nvSpPr>
        <p:spPr>
          <a:xfrm>
            <a:off x="9940636" y="2348654"/>
            <a:ext cx="2244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CDFs to support institutions/individuals involved in Ocean Decade, especially SIDs &amp; LDCs and ECOPs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Role of TICs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4577E-2159-54E1-5BFF-51C2DFB51E37}"/>
              </a:ext>
            </a:extLst>
          </p:cNvPr>
          <p:cNvSpPr txBox="1"/>
          <p:nvPr/>
        </p:nvSpPr>
        <p:spPr>
          <a:xfrm>
            <a:off x="9496250" y="5155229"/>
            <a:ext cx="2349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Establish connection with DCCs/DCOs actions (DCC-PICT, DCC-PRED, DCC-CR, DCC-IOR) which include AI/ML, Digital Twins etc. linked through TT-TWO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48DB6B-A07C-5235-C6F1-DF66520C8791}"/>
              </a:ext>
            </a:extLst>
          </p:cNvPr>
          <p:cNvSpPr txBox="1"/>
          <p:nvPr/>
        </p:nvSpPr>
        <p:spPr>
          <a:xfrm>
            <a:off x="52623" y="5694041"/>
            <a:ext cx="449166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Relevant national projects to be submitted and endorsed (SMART cable, NZ DART Project, IOTWMS Capacity Assessment Project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etc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). Need granularity and communication through multiple means (DCU/TSR/ICGS/NDCs etc.)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. Released 7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th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 Call for Action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84AC6E-E45B-75CF-570D-C19ED34867B6}"/>
              </a:ext>
            </a:extLst>
          </p:cNvPr>
          <p:cNvCxnSpPr>
            <a:cxnSpLocks/>
          </p:cNvCxnSpPr>
          <p:nvPr/>
        </p:nvCxnSpPr>
        <p:spPr>
          <a:xfrm flipH="1">
            <a:off x="4333680" y="6428509"/>
            <a:ext cx="3829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201D05AB-F6B9-66B7-DB9E-31222B592C1A}"/>
              </a:ext>
            </a:extLst>
          </p:cNvPr>
          <p:cNvCxnSpPr>
            <a:cxnSpLocks/>
          </p:cNvCxnSpPr>
          <p:nvPr/>
        </p:nvCxnSpPr>
        <p:spPr>
          <a:xfrm rot="10800000">
            <a:off x="1323108" y="4460987"/>
            <a:ext cx="828325" cy="4198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86F6192E-CE27-5877-5C26-C959364EBE5E}"/>
              </a:ext>
            </a:extLst>
          </p:cNvPr>
          <p:cNvSpPr txBox="1"/>
          <p:nvPr/>
        </p:nvSpPr>
        <p:spPr>
          <a:xfrm>
            <a:off x="6929" y="3061923"/>
            <a:ext cx="22444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Optimal Sensor Grid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Mechanism to report progress made at each ICG  w.r.t to ODTP goals. Align with global Tsunami Performance Monitoring Framework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3588F68B-F451-CA99-0CAE-2F6E56F96218}"/>
              </a:ext>
            </a:extLst>
          </p:cNvPr>
          <p:cNvCxnSpPr>
            <a:cxnSpLocks/>
          </p:cNvCxnSpPr>
          <p:nvPr/>
        </p:nvCxnSpPr>
        <p:spPr>
          <a:xfrm>
            <a:off x="9413132" y="4762799"/>
            <a:ext cx="627436" cy="332876"/>
          </a:xfrm>
          <a:prstGeom prst="bentConnector3">
            <a:avLst>
              <a:gd name="adj1" fmla="val 100787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D2010749-16E7-C96C-0393-F989A3F105C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705600" y="1345437"/>
            <a:ext cx="1025237" cy="30330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468A6F46-718E-0586-953D-1410BA385A8B}"/>
              </a:ext>
            </a:extLst>
          </p:cNvPr>
          <p:cNvSpPr txBox="1"/>
          <p:nvPr/>
        </p:nvSpPr>
        <p:spPr>
          <a:xfrm>
            <a:off x="138543" y="1416798"/>
            <a:ext cx="2369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nd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 UNESCO-IOC Global Tsunami Symposium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nd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 UN Ocean Decade Conference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/>
                <a:sym typeface="Arial"/>
              </a:rPr>
              <a:t>EW4ALL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6CD8B071-A40E-E293-36AE-9300EA8E023F}"/>
              </a:ext>
            </a:extLst>
          </p:cNvPr>
          <p:cNvCxnSpPr/>
          <p:nvPr/>
        </p:nvCxnSpPr>
        <p:spPr>
          <a:xfrm rot="10800000">
            <a:off x="2299855" y="1910350"/>
            <a:ext cx="609600" cy="334087"/>
          </a:xfrm>
          <a:prstGeom prst="bentConnector3">
            <a:avLst>
              <a:gd name="adj1" fmla="val -6818"/>
            </a:avLst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0" name="Arrow: Down 199">
            <a:extLst>
              <a:ext uri="{FF2B5EF4-FFF2-40B4-BE49-F238E27FC236}">
                <a16:creationId xmlns:a16="http://schemas.microsoft.com/office/drawing/2014/main" id="{13F43964-44C5-A3EE-89C6-D5D4FCFE296F}"/>
              </a:ext>
            </a:extLst>
          </p:cNvPr>
          <p:cNvSpPr/>
          <p:nvPr/>
        </p:nvSpPr>
        <p:spPr>
          <a:xfrm rot="14858732">
            <a:off x="6775509" y="3048565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1" name="Arrow: Down 200">
            <a:extLst>
              <a:ext uri="{FF2B5EF4-FFF2-40B4-BE49-F238E27FC236}">
                <a16:creationId xmlns:a16="http://schemas.microsoft.com/office/drawing/2014/main" id="{988A3BC8-8675-F9E4-B513-131F7A9D61E9}"/>
              </a:ext>
            </a:extLst>
          </p:cNvPr>
          <p:cNvSpPr/>
          <p:nvPr/>
        </p:nvSpPr>
        <p:spPr>
          <a:xfrm rot="18023266">
            <a:off x="6809509" y="4355444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2" name="Arrow: Down 201">
            <a:extLst>
              <a:ext uri="{FF2B5EF4-FFF2-40B4-BE49-F238E27FC236}">
                <a16:creationId xmlns:a16="http://schemas.microsoft.com/office/drawing/2014/main" id="{43A436D5-6A32-8E5D-E825-8B3BF947A39C}"/>
              </a:ext>
            </a:extLst>
          </p:cNvPr>
          <p:cNvSpPr/>
          <p:nvPr/>
        </p:nvSpPr>
        <p:spPr>
          <a:xfrm rot="10800000">
            <a:off x="5669976" y="2513805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3" name="Arrow: Down 202">
            <a:extLst>
              <a:ext uri="{FF2B5EF4-FFF2-40B4-BE49-F238E27FC236}">
                <a16:creationId xmlns:a16="http://schemas.microsoft.com/office/drawing/2014/main" id="{AADAAD79-BF18-6311-EC9B-2BEEDA388D76}"/>
              </a:ext>
            </a:extLst>
          </p:cNvPr>
          <p:cNvSpPr/>
          <p:nvPr/>
        </p:nvSpPr>
        <p:spPr>
          <a:xfrm rot="6751009">
            <a:off x="4429189" y="3148515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4" name="Arrow: Down 203">
            <a:extLst>
              <a:ext uri="{FF2B5EF4-FFF2-40B4-BE49-F238E27FC236}">
                <a16:creationId xmlns:a16="http://schemas.microsoft.com/office/drawing/2014/main" id="{470BA954-25FD-6FBA-E328-2E77A5F7E75F}"/>
              </a:ext>
            </a:extLst>
          </p:cNvPr>
          <p:cNvSpPr/>
          <p:nvPr/>
        </p:nvSpPr>
        <p:spPr>
          <a:xfrm rot="3208653">
            <a:off x="4471545" y="4417937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5" name="Arrow: Down 204">
            <a:extLst>
              <a:ext uri="{FF2B5EF4-FFF2-40B4-BE49-F238E27FC236}">
                <a16:creationId xmlns:a16="http://schemas.microsoft.com/office/drawing/2014/main" id="{D2B7810F-6070-5F92-E4A1-B962EBDFE0AD}"/>
              </a:ext>
            </a:extLst>
          </p:cNvPr>
          <p:cNvSpPr/>
          <p:nvPr/>
        </p:nvSpPr>
        <p:spPr>
          <a:xfrm>
            <a:off x="5607120" y="4977666"/>
            <a:ext cx="263236" cy="4294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98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06A53-BC78-C04D-DD42-047A02F0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1C5365-6B6C-279A-F798-27D5F0893B60}"/>
              </a:ext>
            </a:extLst>
          </p:cNvPr>
          <p:cNvSpPr txBox="1">
            <a:spLocks/>
          </p:cNvSpPr>
          <p:nvPr/>
        </p:nvSpPr>
        <p:spPr>
          <a:xfrm>
            <a:off x="1" y="991242"/>
            <a:ext cx="12192000" cy="586675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marR="0" lvl="2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C8E95-9594-5F6C-7A8F-2986A369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109"/>
            <a:ext cx="12192000" cy="663364"/>
          </a:xfrm>
        </p:spPr>
        <p:txBody>
          <a:bodyPr>
            <a:noAutofit/>
          </a:bodyPr>
          <a:lstStyle/>
          <a:p>
            <a:pPr algn="ctr"/>
            <a:r>
              <a:rPr lang="en-US" sz="3200" b="1" cap="none" dirty="0">
                <a:latin typeface="Gill Sans Nova" panose="020B0602020104020203" pitchFamily="34" charset="0"/>
              </a:rPr>
              <a:t>ICG/IOTWMS Decisions related to ODTP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E143A-63C3-A58D-0D00-74166D46B218}"/>
              </a:ext>
            </a:extLst>
          </p:cNvPr>
          <p:cNvSpPr txBox="1">
            <a:spLocks/>
          </p:cNvSpPr>
          <p:nvPr/>
        </p:nvSpPr>
        <p:spPr>
          <a:xfrm>
            <a:off x="142874" y="1124957"/>
            <a:ext cx="11862327" cy="56187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marR="0" lvl="0" indent="-342900" algn="ctr" defTabSz="9144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Nova" panose="020B0602020104020203" pitchFamily="34" charset="0"/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0070C0"/>
                </a:solidFill>
              </a:defRPr>
            </a:lvl2pPr>
            <a:lvl3pPr marL="12700" marR="0" lvl="2" indent="0" algn="ctr" defTabSz="9144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 kumimoji="0" sz="20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Nova" panose="020B0602020104020203" pitchFamily="34" charset="0"/>
              </a:defRPr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70C0"/>
                </a:solidFill>
              </a:defRPr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0070C0"/>
                </a:solidFill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127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Decisions ICG/IOTWMS Steering Group (Feb 2024, Hyderabad)</a:t>
            </a: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Vice-chairs to develop a strategy to </a:t>
            </a:r>
            <a:r>
              <a:rPr lang="en-US" sz="1600" b="0" dirty="0" err="1">
                <a:latin typeface="Arial" panose="020B0604020202020204" pitchFamily="34" charset="0"/>
              </a:rPr>
              <a:t>utilise</a:t>
            </a:r>
            <a:r>
              <a:rPr lang="en-US" sz="1600" b="0" dirty="0">
                <a:latin typeface="Arial" panose="020B0604020202020204" pitchFamily="34" charset="0"/>
              </a:rPr>
              <a:t> UNOD opportunities, mapping existing and new ICG </a:t>
            </a:r>
            <a:r>
              <a:rPr lang="en-AU" sz="1600" b="0" dirty="0">
                <a:latin typeface="Arial" panose="020B0604020202020204" pitchFamily="34" charset="0"/>
              </a:rPr>
              <a:t>Work Programme</a:t>
            </a: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Work </a:t>
            </a:r>
            <a:r>
              <a:rPr lang="en-US" sz="1600" b="0" dirty="0" err="1">
                <a:latin typeface="Arial" panose="020B0604020202020204" pitchFamily="34" charset="0"/>
              </a:rPr>
              <a:t>Programme</a:t>
            </a:r>
            <a:r>
              <a:rPr lang="en-US" sz="1600" b="0" dirty="0">
                <a:latin typeface="Arial" panose="020B0604020202020204" pitchFamily="34" charset="0"/>
              </a:rPr>
              <a:t> of the ICG/IOTWMS and its working groups to integrate the ODTP-RDIP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WG3 should initiate collaboration with DCC-CR based at University of Bologna, Italy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Secretariat to ensure capacity assessment and status reporting activities of the ICG/IOTWMS provide baseline information to identify progress and gaps implementing the ODTP-RDIP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Secretariat work with ICG/IOTWMS and Member States (including private sector) to identify projects and </a:t>
            </a:r>
            <a:r>
              <a:rPr lang="en-US" sz="1600" b="0" dirty="0" err="1">
                <a:latin typeface="Arial" panose="020B0604020202020204" pitchFamily="34" charset="0"/>
              </a:rPr>
              <a:t>programmes</a:t>
            </a:r>
            <a:r>
              <a:rPr lang="en-US" sz="1600" b="0" dirty="0">
                <a:latin typeface="Arial" panose="020B0604020202020204" pitchFamily="34" charset="0"/>
              </a:rPr>
              <a:t> that could address gaps identified in the upcoming 2024 IOTWMS Capacity Assessment of Tsunami Preparedness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Secretariat to provide advice and guidance for future “Calls for Action” of the Ocean Decade.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Chairs of TOWS-WG and ICG/IOTWMS to confirm if tsunami warning and mitigation is in the scope of the UN EW4AL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Follow on Decisions by the ICG/IOTWMS Session (Nov 2024, Jakarta)</a:t>
            </a:r>
          </a:p>
          <a:p>
            <a:pPr marL="171450" marR="68580" lvl="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Include the instructions from 57th Session of the IOC EC, and the recommendations from TOWS-WG XVI and XVII in the work plans of the ICG for the next inter-sessional period</a:t>
            </a:r>
          </a:p>
          <a:p>
            <a:pPr marL="171450" marR="6858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Instructs the Steering Group, Working Groups and Task Teams to </a:t>
            </a:r>
            <a:r>
              <a:rPr lang="en-US" sz="1600" b="0" spc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consider the recommendations of the ODTP RDIP, IOWave23, 2024 Capacity Assessment and 2</a:t>
            </a:r>
            <a:r>
              <a:rPr lang="en-US" sz="1600" b="0" spc="0" baseline="30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nd</a:t>
            </a:r>
            <a:r>
              <a:rPr lang="en-US" sz="1600" b="0" spc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Global Tsunami Symposium</a:t>
            </a:r>
            <a:r>
              <a:rPr lang="en-US" sz="1600" b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into their work plans.</a:t>
            </a:r>
            <a:endParaRPr lang="en-US" sz="1600" b="0" dirty="0">
              <a:latin typeface="Arial" panose="020B0604020202020204" pitchFamily="34" charset="0"/>
            </a:endParaRPr>
          </a:p>
          <a:p>
            <a:pPr marL="171450" marR="68580" lvl="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Extend the TSP services to include tsunamis generated by non-seismic and complex sources</a:t>
            </a:r>
          </a:p>
          <a:p>
            <a:pPr marL="171450" marR="68580" lvl="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US" sz="1600" b="0" dirty="0">
                <a:latin typeface="Arial" panose="020B0604020202020204" pitchFamily="34" charset="0"/>
              </a:rPr>
              <a:t>Establish a </a:t>
            </a:r>
            <a:r>
              <a:rPr 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new WG-2 </a:t>
            </a:r>
            <a:r>
              <a:rPr lang="en-US" sz="1600" b="0" dirty="0">
                <a:latin typeface="Arial" panose="020B0604020202020204" pitchFamily="34" charset="0"/>
              </a:rPr>
              <a:t>intersessional Task Team on New/</a:t>
            </a:r>
            <a:r>
              <a:rPr lang="en-AU" sz="1600" b="0" dirty="0">
                <a:latin typeface="Arial" panose="020B0604020202020204" pitchFamily="34" charset="0"/>
              </a:rPr>
              <a:t>Emerging Technologies for Observations and Forecasting</a:t>
            </a:r>
          </a:p>
          <a:p>
            <a:pPr marL="171450" marR="68580" lvl="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r>
              <a:rPr lang="en-AU" sz="1600" b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Request Steering Group to supervise the work of the Task Team to </a:t>
            </a:r>
            <a:r>
              <a:rPr lang="en-AU" sz="1600" b="0" spc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finalise the MTS 2025-2030</a:t>
            </a:r>
            <a:r>
              <a:rPr lang="en-AU" sz="1600" b="0" spc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1600" b="0" spc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 early half of 2025; </a:t>
            </a:r>
            <a:endParaRPr lang="en-AU" sz="1600" b="0" dirty="0">
              <a:latin typeface="Arial" panose="020B0604020202020204" pitchFamily="34" charset="0"/>
            </a:endParaRPr>
          </a:p>
          <a:p>
            <a:pPr marL="171450" marR="68580" lvl="0" indent="-171450" algn="just">
              <a:spcBef>
                <a:spcPts val="0"/>
              </a:spcBef>
              <a:buSzPts val="1100"/>
              <a:buFont typeface="Arial" panose="020B0604020202020204" pitchFamily="34" charset="0"/>
              <a:buChar char="•"/>
              <a:tabLst>
                <a:tab pos="490855" algn="l"/>
              </a:tabLst>
            </a:pPr>
            <a:endParaRPr lang="en-US" sz="1600" dirty="0">
              <a:latin typeface="Arial" panose="020B0604020202020204" pitchFamily="34" charset="0"/>
            </a:endParaRPr>
          </a:p>
          <a:p>
            <a:pPr marL="127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127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59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CBC0B-E681-6073-1AB0-14DD256B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4C501-F774-7249-BF8A-54CB688C2442}"/>
              </a:ext>
            </a:extLst>
          </p:cNvPr>
          <p:cNvSpPr txBox="1">
            <a:spLocks/>
          </p:cNvSpPr>
          <p:nvPr/>
        </p:nvSpPr>
        <p:spPr>
          <a:xfrm>
            <a:off x="0" y="991242"/>
            <a:ext cx="12192000" cy="586675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Objective 1: To develop the warning systems’ capability to issue actionable and timely tsunami warnings for tsunamis from all identified sources to 100% of coasts at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800" b="1" kern="0" dirty="0">
              <a:solidFill>
                <a:srgbClr val="FFFF00"/>
              </a:solidFill>
              <a:latin typeface="Gill Sans MT" panose="020B0502020104020203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UNESCAP Project on the 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Makran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 Subduction Zone – PTHA, Tsunami Early Warning Chains and TR Implementation (Ph-3)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UKRI India Project on People-</a:t>
            </a:r>
            <a:r>
              <a:rPr lang="en-US" sz="1800" kern="0" dirty="0" err="1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Centred</a:t>
            </a: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 Early Warning for Indian Coastlines (PCTWIN) – Submitted as Decade Action 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INCOIS Project on Submarine Cabled Observatory near Andaman &amp; Nicobar Islands - Submitted as Decade Action 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Completed 2024 Capacity Assessment of Tsunami Preparedness - identify the Capacity Gaps and Priorities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Warning Procedures developed / under development – Non-seismic tsunamis, Maritime bulletins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WG-2 + Task Team to work on Optimal Network Design, New Observation Technologies , Modelling &amp; Forecasting Methods, KPIs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endParaRPr lang="en-US" sz="1800" kern="0" dirty="0">
              <a:solidFill>
                <a:srgbClr val="C00000"/>
              </a:solidFill>
              <a:latin typeface="Gill Sans MT" panose="020B0502020104020203" pitchFamily="34" charset="0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Objective 2: 100% of communities at risk be prepared and resilient to tsunamis by 2030 through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programmes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 like the IOC-Tsunami Ready Recognition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Programme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 (TRRP)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None/>
              <a:defRPr/>
            </a:pPr>
            <a:endParaRPr lang="en-US" sz="1800" b="1" u="sng" kern="0" dirty="0">
              <a:solidFill>
                <a:srgbClr val="FFFF00"/>
              </a:solidFill>
              <a:latin typeface="Gill Sans MT" panose="020B0502020104020203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22 Commun</a:t>
            </a:r>
            <a:r>
              <a:rPr lang="en-US" sz="1800" kern="0" dirty="0" err="1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ities</a:t>
            </a: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 in Indonesia recognized as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IOC-UNESCO</a:t>
            </a: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 Tsunami Ready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26 Communities in India recognized as IOC-UNESCO </a:t>
            </a: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Tsunami Ready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Arial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18 IOTWMS Member States nominated Tsunami Ready Focal Points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  <a:sym typeface="Arial"/>
              </a:rPr>
              <a:t>TEMPP Training planned at INCOIS, Hyderabad during 09-20 March 2025 to enhance capacities of IOTWMS Member States to implement IOC-UNESCO Tsunami Ready</a:t>
            </a:r>
          </a:p>
          <a:p>
            <a:pPr>
              <a:spcBef>
                <a:spcPts val="0"/>
              </a:spcBef>
              <a:buClr>
                <a:srgbClr val="C00000"/>
              </a:buClr>
              <a:defRPr/>
            </a:pPr>
            <a:r>
              <a:rPr lang="en-US" sz="1800" kern="0" dirty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WG-1 + WG-3 to prepare guidelines for TR Critical Infrastructure </a:t>
            </a:r>
            <a:r>
              <a:rPr lang="en-US" sz="1800" kern="0">
                <a:solidFill>
                  <a:srgbClr val="C00000"/>
                </a:solidFill>
                <a:latin typeface="Gill Sans MT" panose="020B0502020104020203" pitchFamily="34" charset="0"/>
                <a:sym typeface="Arial"/>
              </a:rPr>
              <a:t>and inclusive SOPs</a:t>
            </a:r>
            <a:endParaRPr lang="en-US" sz="1800" kern="0" dirty="0">
              <a:solidFill>
                <a:srgbClr val="C00000"/>
              </a:solidFill>
              <a:latin typeface="Gill Sans MT" panose="020B0502020104020203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rgbClr val="FFFF99"/>
              </a:buClr>
              <a:defRPr/>
            </a:pPr>
            <a:endParaRPr lang="en-US" sz="1800" b="1" kern="0" dirty="0">
              <a:solidFill>
                <a:srgbClr val="FFFF00"/>
              </a:solidFill>
              <a:latin typeface="Gill Sans MT" panose="020B0502020104020203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rgbClr val="FFFF99"/>
              </a:buClr>
              <a:defRPr/>
            </a:pP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78A8-440F-3A4F-F565-30FB86F2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109"/>
            <a:ext cx="12192000" cy="663364"/>
          </a:xfrm>
        </p:spPr>
        <p:txBody>
          <a:bodyPr>
            <a:noAutofit/>
          </a:bodyPr>
          <a:lstStyle/>
          <a:p>
            <a:pPr algn="ctr"/>
            <a:r>
              <a:rPr lang="en-US" sz="3200" b="1" cap="none" dirty="0">
                <a:latin typeface="Gill Sans Nova" panose="020B0602020104020203" pitchFamily="34" charset="0"/>
              </a:rPr>
              <a:t>ICG/IOTWMS Actions related to ODTP Objectives</a:t>
            </a:r>
          </a:p>
        </p:txBody>
      </p:sp>
    </p:spTree>
    <p:extLst>
      <p:ext uri="{BB962C8B-B14F-4D97-AF65-F5344CB8AC3E}">
        <p14:creationId xmlns:p14="http://schemas.microsoft.com/office/powerpoint/2010/main" val="221236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-76200" y="-3118507"/>
            <a:ext cx="12192000" cy="9957111"/>
            <a:chOff x="0" y="42506"/>
            <a:chExt cx="12192000" cy="9957111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14" y="3184120"/>
              <a:ext cx="12055589" cy="68154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42506"/>
              <a:ext cx="12192000" cy="965835"/>
            </a:xfrm>
            <a:custGeom>
              <a:avLst/>
              <a:gdLst/>
              <a:ahLst/>
              <a:cxnLst/>
              <a:rect l="l" t="t" r="r" b="b"/>
              <a:pathLst>
                <a:path w="12192000" h="965835">
                  <a:moveTo>
                    <a:pt x="12192000" y="0"/>
                  </a:moveTo>
                  <a:lnTo>
                    <a:pt x="0" y="0"/>
                  </a:lnTo>
                  <a:lnTo>
                    <a:pt x="0" y="965657"/>
                  </a:lnTo>
                  <a:lnTo>
                    <a:pt x="12192000" y="96565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0" y="3401079"/>
            <a:ext cx="3886200" cy="36093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8295" rIns="0" bIns="0" rtlCol="0">
            <a:spAutoFit/>
          </a:bodyPr>
          <a:lstStyle/>
          <a:p>
            <a:pPr marL="0" marR="245110" lvl="0" indent="-63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36</a:t>
            </a:r>
            <a:r>
              <a:rPr kumimoji="0" sz="29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9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New c</a:t>
            </a:r>
            <a:r>
              <a:rPr kumimoji="0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ommunities</a:t>
            </a:r>
            <a:r>
              <a:rPr kumimoji="0" sz="29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 </a:t>
            </a: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India</a:t>
            </a:r>
            <a:r>
              <a:rPr kumimoji="0" sz="29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9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[24] </a:t>
            </a: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9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Indonesia </a:t>
            </a:r>
            <a:r>
              <a:rPr kumimoji="0" lang="en-US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(12)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</a:t>
            </a: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</a:t>
            </a:r>
            <a:r>
              <a:rPr kumimoji="0" sz="29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recognized as Tsunami Ready</a:t>
            </a:r>
            <a:r>
              <a:rPr kumimoji="0" sz="2900" b="1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</a:t>
            </a:r>
            <a:r>
              <a:rPr kumimoji="0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9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9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lang="en-US" sz="2900" b="1" i="0" u="none" strike="noStrike" kern="0" cap="none" spc="-4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</a:t>
            </a:r>
            <a:r>
              <a:rPr kumimoji="0" lang="en-US" sz="29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UNESCO-IOC </a:t>
            </a:r>
            <a:r>
              <a:rPr kumimoji="0" sz="2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Global</a:t>
            </a:r>
            <a:r>
              <a:rPr kumimoji="0" sz="29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9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Tsunami Symposium</a:t>
            </a:r>
            <a:endParaRPr kumimoji="0" lang="en-US" sz="29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245110" lvl="0" indent="-63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BB9A10-8727-D6D5-DA8B-2AEB7737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2709333" cy="152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3B5C22-30F2-7C90-0ABA-38CC8A10DBFD}"/>
              </a:ext>
            </a:extLst>
          </p:cNvPr>
          <p:cNvSpPr txBox="1"/>
          <p:nvPr/>
        </p:nvSpPr>
        <p:spPr>
          <a:xfrm>
            <a:off x="3846493" y="152400"/>
            <a:ext cx="95410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9EFDF7-7505-2A2D-AD07-6C773E102C2E}"/>
              </a:ext>
            </a:extLst>
          </p:cNvPr>
          <p:cNvSpPr txBox="1">
            <a:spLocks/>
          </p:cNvSpPr>
          <p:nvPr/>
        </p:nvSpPr>
        <p:spPr>
          <a:xfrm>
            <a:off x="1207651" y="2284662"/>
            <a:ext cx="4961534" cy="1144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15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THANK YOU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6836" y="0"/>
            <a:ext cx="48151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10920</TotalTime>
  <Words>995</Words>
  <Application>Microsoft Office PowerPoint</Application>
  <PresentationFormat>Widescreen</PresentationFormat>
  <Paragraphs>91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Century Gothic</vt:lpstr>
      <vt:lpstr>Corbel</vt:lpstr>
      <vt:lpstr>Gill Sans MT</vt:lpstr>
      <vt:lpstr>Gill Sans Nova</vt:lpstr>
      <vt:lpstr>Palatino Linotype</vt:lpstr>
      <vt:lpstr>Roboto</vt:lpstr>
      <vt:lpstr>Wingdings</vt:lpstr>
      <vt:lpstr>Wingdings 2</vt:lpstr>
      <vt:lpstr>Quotable</vt:lpstr>
      <vt:lpstr>Banded</vt:lpstr>
      <vt:lpstr>5_Custom Design</vt:lpstr>
      <vt:lpstr>1_Office Theme</vt:lpstr>
      <vt:lpstr>Office Theme</vt:lpstr>
      <vt:lpstr>Ocean Decade Tsunami Programme  Research, Development &amp; Implementation Plan &amp;  ICG/IOTWMS Initiatives </vt:lpstr>
      <vt:lpstr>PowerPoint Presentation</vt:lpstr>
      <vt:lpstr>PowerPoint Presentation</vt:lpstr>
      <vt:lpstr>ICG/IOTWMS Decisions related to ODTP</vt:lpstr>
      <vt:lpstr>ICG/IOTWMS Actions related to ODTP Objectives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Decade Tsunami Programme Research &amp; Development Plan</dc:title>
  <dc:creator>Sunanda M.V</dc:creator>
  <cp:lastModifiedBy>Chang Seng, Denis</cp:lastModifiedBy>
  <cp:revision>846</cp:revision>
  <dcterms:created xsi:type="dcterms:W3CDTF">2023-02-23T05:03:46Z</dcterms:created>
  <dcterms:modified xsi:type="dcterms:W3CDTF">2025-01-20T17:17:48Z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edad5e-85c4-4d99-839f-4db88ccef5c5_Enabled">
    <vt:lpwstr>true</vt:lpwstr>
  </property>
  <property fmtid="{D5CDD505-2E9C-101B-9397-08002B2CF9AE}" pid="3" name="MSIP_Label_55edad5e-85c4-4d99-839f-4db88ccef5c5_SetDate">
    <vt:lpwstr>2025-01-10T09:19:03Z</vt:lpwstr>
  </property>
  <property fmtid="{D5CDD505-2E9C-101B-9397-08002B2CF9AE}" pid="4" name="MSIP_Label_55edad5e-85c4-4d99-839f-4db88ccef5c5_Method">
    <vt:lpwstr>Standard</vt:lpwstr>
  </property>
  <property fmtid="{D5CDD505-2E9C-101B-9397-08002B2CF9AE}" pid="5" name="MSIP_Label_55edad5e-85c4-4d99-839f-4db88ccef5c5_Name">
    <vt:lpwstr>PSPF Official</vt:lpwstr>
  </property>
  <property fmtid="{D5CDD505-2E9C-101B-9397-08002B2CF9AE}" pid="6" name="MSIP_Label_55edad5e-85c4-4d99-839f-4db88ccef5c5_SiteId">
    <vt:lpwstr>d1ad7db5-97dd-4f2b-816e-50d663b7bb94</vt:lpwstr>
  </property>
  <property fmtid="{D5CDD505-2E9C-101B-9397-08002B2CF9AE}" pid="7" name="MSIP_Label_55edad5e-85c4-4d99-839f-4db88ccef5c5_ActionId">
    <vt:lpwstr>ca2e1c80-91fd-4a4c-aae0-04cb5d40f174</vt:lpwstr>
  </property>
  <property fmtid="{D5CDD505-2E9C-101B-9397-08002B2CF9AE}" pid="8" name="MSIP_Label_55edad5e-85c4-4d99-839f-4db88ccef5c5_ContentBits">
    <vt:lpwstr>3</vt:lpwstr>
  </property>
  <property fmtid="{D5CDD505-2E9C-101B-9397-08002B2CF9AE}" pid="9" name="ClassificationContentMarkingFooterLocations">
    <vt:lpwstr>Quotable:10\Banded:11\5_Custom Design:5\1_Office Theme:5\Office Theme:10</vt:lpwstr>
  </property>
  <property fmtid="{D5CDD505-2E9C-101B-9397-08002B2CF9AE}" pid="10" name="ClassificationContentMarkingFooterText">
    <vt:lpwstr>OFFICIAL</vt:lpwstr>
  </property>
  <property fmtid="{D5CDD505-2E9C-101B-9397-08002B2CF9AE}" pid="11" name="ClassificationContentMarkingHeaderLocations">
    <vt:lpwstr>Quotable:9\Banded:10\5_Custom Design:4\1_Office Theme:4\Office Theme:9</vt:lpwstr>
  </property>
  <property fmtid="{D5CDD505-2E9C-101B-9397-08002B2CF9AE}" pid="12" name="ClassificationContentMarkingHeaderText">
    <vt:lpwstr>OFFICIAL</vt:lpwstr>
  </property>
</Properties>
</file>