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0"/>
  </p:notesMasterIdLst>
  <p:sldIdLst>
    <p:sldId id="4145" r:id="rId2"/>
    <p:sldId id="4147" r:id="rId3"/>
    <p:sldId id="4148" r:id="rId4"/>
    <p:sldId id="4149" r:id="rId5"/>
    <p:sldId id="4153" r:id="rId6"/>
    <p:sldId id="4152" r:id="rId7"/>
    <p:sldId id="4150" r:id="rId8"/>
    <p:sldId id="415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9" autoAdjust="0"/>
    <p:restoredTop sz="94303"/>
  </p:normalViewPr>
  <p:slideViewPr>
    <p:cSldViewPr snapToGrid="0">
      <p:cViewPr varScale="1">
        <p:scale>
          <a:sx n="107" d="100"/>
          <a:sy n="107" d="100"/>
        </p:scale>
        <p:origin x="168" y="20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628C3-85B9-45C5-A095-D6EEC25566DA}" type="datetimeFigureOut">
              <a:rPr lang="en-IN" smtClean="0"/>
              <a:t>17/01/25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C7EA1-CE70-4A50-A510-B6B007E3ED66}" type="slidenum">
              <a:rPr lang="en-IN" smtClean="0"/>
              <a:t>‹#›</a:t>
            </a:fld>
            <a:endParaRPr lang="en-IN"/>
          </a:p>
        </p:txBody>
      </p:sp>
    </p:spTree>
    <p:extLst>
      <p:ext uri="{BB962C8B-B14F-4D97-AF65-F5344CB8AC3E}">
        <p14:creationId xmlns:p14="http://schemas.microsoft.com/office/powerpoint/2010/main" val="682074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B50CE-16E2-F9DA-D714-7C7116F64E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58918-6561-5083-A5CD-DDE0C7FC87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C5CD0-1F26-1A83-2AC0-6A20F60C4F0F}"/>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2F74B78C-3C5A-8C16-02B1-A958B74559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017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14D27-9C9A-140E-794A-69B409FF6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DEDB2-169E-5EE8-C2E5-A39ADB1F96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D1302-D318-301F-8669-8BA1EF4DD4FA}"/>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441F2E01-0583-F6F4-B8C6-59CEF1E750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08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59734-C1E9-AC16-A93C-565208C128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20605-A62E-ACD7-6E38-87CC2F4D8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445E8-28F3-7BA9-A399-C0FCE0937A8D}"/>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C21E7723-F191-921F-0C05-E67562863B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533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9C648-7D8A-AD82-DCE9-021BD8A45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8A287-E4CA-AC22-7D64-262FBAB00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88710-289B-DD31-ECF8-A431F3D49C62}"/>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53DD6131-471B-B653-9953-694BD681A9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043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D9C7A-EAF6-0DD9-B38D-BD3FD086E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2D5C2-7C62-4D0A-D633-07B54271F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28252-683A-74C9-3172-1FAB52DDCD08}"/>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C184592A-79D5-338B-5B58-424A6724DE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98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78EF5-57F7-9168-DE9E-5E9502B4F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04398-3D4A-B623-25CE-A7E0991FF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33240-2037-3721-7FCE-18C9C7B05EC7}"/>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597ECF97-A127-D90A-C1E6-1AE71274FF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80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B6EBC-51D8-7648-2C2C-5E9E5C1B0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3021A-DDF8-73A1-0413-F7947E7A0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2418A-1A8C-5DF0-93D0-52BAB16A929F}"/>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88476C82-09AF-FD9E-C444-36366D226F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346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E730D-BB81-39EE-1DAB-EF0800570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CAFBD-2BFE-D350-DE28-BBE70855B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F891B-07E6-E867-3D1C-0B3B749D44AC}"/>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C55FE7CC-2685-3508-2599-C5A435FC93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57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17/01/25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48706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17/01/25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157280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56EDFE88-AC5D-4CB8-A329-9EEF8D5D4959}" type="datetimeFigureOut">
              <a:rPr lang="en-IN" smtClean="0"/>
              <a:t>17/01/25</a:t>
            </a:fld>
            <a:endParaRPr lang="en-IN"/>
          </a:p>
        </p:txBody>
      </p:sp>
      <p:sp>
        <p:nvSpPr>
          <p:cNvPr id="5" name="Footer Placeholder 4"/>
          <p:cNvSpPr>
            <a:spLocks noGrp="1"/>
          </p:cNvSpPr>
          <p:nvPr>
            <p:ph type="ftr" sz="quarter" idx="11"/>
          </p:nvPr>
        </p:nvSpPr>
        <p:spPr>
          <a:xfrm>
            <a:off x="3776135" y="6422854"/>
            <a:ext cx="4279669" cy="365125"/>
          </a:xfrm>
        </p:spPr>
        <p:txBody>
          <a:bodyPr/>
          <a:lstStyle/>
          <a:p>
            <a:endParaRPr lang="en-IN"/>
          </a:p>
        </p:txBody>
      </p:sp>
      <p:sp>
        <p:nvSpPr>
          <p:cNvPr id="6" name="Slide Number Placeholder 5"/>
          <p:cNvSpPr>
            <a:spLocks noGrp="1"/>
          </p:cNvSpPr>
          <p:nvPr>
            <p:ph type="sldNum" sz="quarter" idx="12"/>
          </p:nvPr>
        </p:nvSpPr>
        <p:spPr>
          <a:xfrm>
            <a:off x="8073048" y="6422854"/>
            <a:ext cx="879759" cy="365125"/>
          </a:xfrm>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00141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17/01/25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802548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6EDFE88-AC5D-4CB8-A329-9EEF8D5D4959}" type="datetimeFigureOut">
              <a:rPr lang="en-IN" smtClean="0"/>
              <a:t>17/01/25</a:t>
            </a:fld>
            <a:endParaRPr lang="en-IN"/>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IN"/>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17620293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EDFE88-AC5D-4CB8-A329-9EEF8D5D4959}" type="datetimeFigureOut">
              <a:rPr lang="en-IN" smtClean="0"/>
              <a:t>17/01/25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722201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EDFE88-AC5D-4CB8-A329-9EEF8D5D4959}" type="datetimeFigureOut">
              <a:rPr lang="en-IN" smtClean="0"/>
              <a:t>17/01/25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61758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EDFE88-AC5D-4CB8-A329-9EEF8D5D4959}" type="datetimeFigureOut">
              <a:rPr lang="en-IN" smtClean="0"/>
              <a:t>17/01/25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364614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DFE88-AC5D-4CB8-A329-9EEF8D5D4959}" type="datetimeFigureOut">
              <a:rPr lang="en-IN" smtClean="0"/>
              <a:t>17/01/25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47516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17/01/25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27158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17/01/25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5698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56EDFE88-AC5D-4CB8-A329-9EEF8D5D4959}" type="datetimeFigureOut">
              <a:rPr lang="en-IN" smtClean="0"/>
              <a:t>17/01/25</a:t>
            </a:fld>
            <a:endParaRPr lang="en-IN"/>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IN"/>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3814413466"/>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ceandecade.org/actions/smart-cables-for-observing-the-global-ocean/" TargetMode="External"/><Relationship Id="rId3" Type="http://schemas.openxmlformats.org/officeDocument/2006/relationships/hyperlink" Target="https://oceandecade.org/actions/the-ocean-decade-tsunami-programme/" TargetMode="External"/><Relationship Id="rId7" Type="http://schemas.openxmlformats.org/officeDocument/2006/relationships/hyperlink" Target="https://oceandecade.org/actions/sea-level-station-monitoring-facility/" TargetMode="External"/><Relationship Id="rId12" Type="http://schemas.openxmlformats.org/officeDocument/2006/relationships/hyperlink" Target="https://oceandecade.org/actions/us-tsunami-contributions-to-ioc-tsunami-pt-2/"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oceandecade.org/actions/open-access-to-gts-project-open-gts-project/" TargetMode="External"/><Relationship Id="rId11" Type="http://schemas.openxmlformats.org/officeDocument/2006/relationships/hyperlink" Target="https://oceandecade.org/actions/us-tsunami-contributions-to-ioc-tsunami-pt-1/" TargetMode="External"/><Relationship Id="rId5" Type="http://schemas.openxmlformats.org/officeDocument/2006/relationships/hyperlink" Target="https://oceandecade.org/actions/global-real-time-early-alarm-for-tsunami-great/" TargetMode="External"/><Relationship Id="rId10" Type="http://schemas.openxmlformats.org/officeDocument/2006/relationships/hyperlink" Target="https://oceandecade.org/actions/promote-seabed-2030-and-ocean-mapping/" TargetMode="External"/><Relationship Id="rId4" Type="http://schemas.openxmlformats.org/officeDocument/2006/relationships/hyperlink" Target="https://oceandecade.org/actions/the-nippon-foundation-gebco-seabed-2030-project/" TargetMode="External"/><Relationship Id="rId9" Type="http://schemas.openxmlformats.org/officeDocument/2006/relationships/hyperlink" Target="https://oceandecade.org/actions/decade-collaborative-centre-for-coastal-resilience-dcc-cr/"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06A53-BC78-C04D-DD42-047A02F098F6}"/>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A1C5365-6B6C-279A-F798-27D5F0893B60}"/>
              </a:ext>
            </a:extLst>
          </p:cNvPr>
          <p:cNvSpPr txBox="1">
            <a:spLocks/>
          </p:cNvSpPr>
          <p:nvPr/>
        </p:nvSpPr>
        <p:spPr>
          <a:xfrm>
            <a:off x="1" y="991242"/>
            <a:ext cx="12192000" cy="5866758"/>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8450" marR="0" lvl="2"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just"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B35C8E95-9594-5F6C-7A8F-2986A3696C1C}"/>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Ocean Decade Endorsed Actions - ICG/PTWS </a:t>
            </a:r>
          </a:p>
        </p:txBody>
      </p:sp>
      <p:sp>
        <p:nvSpPr>
          <p:cNvPr id="5" name="Content Placeholder 2">
            <a:extLst>
              <a:ext uri="{FF2B5EF4-FFF2-40B4-BE49-F238E27FC236}">
                <a16:creationId xmlns:a16="http://schemas.microsoft.com/office/drawing/2014/main" id="{F0AE143A-63C3-A58D-0D00-74166D46B218}"/>
              </a:ext>
            </a:extLst>
          </p:cNvPr>
          <p:cNvSpPr txBox="1">
            <a:spLocks/>
          </p:cNvSpPr>
          <p:nvPr/>
        </p:nvSpPr>
        <p:spPr>
          <a:xfrm>
            <a:off x="164836" y="1115249"/>
            <a:ext cx="11862327" cy="5618743"/>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algn="l">
              <a:lnSpc>
                <a:spcPct val="115000"/>
              </a:lnSpc>
              <a:spcBef>
                <a:spcPts val="0"/>
              </a:spcBef>
              <a:spcAft>
                <a:spcPts val="0"/>
              </a:spcAft>
            </a:pPr>
            <a:r>
              <a:rPr lang="en-GB" sz="1800" dirty="0">
                <a:solidFill>
                  <a:srgbClr val="FFFF00"/>
                </a:solidFill>
                <a:hlinkClick r:id="rId3">
                  <a:extLst>
                    <a:ext uri="{A12FA001-AC4F-418D-AE19-62706E023703}">
                      <ahyp:hlinkClr xmlns:ahyp="http://schemas.microsoft.com/office/drawing/2018/hyperlinkcolor" val="tx"/>
                    </a:ext>
                  </a:extLst>
                </a:hlinkClick>
              </a:rPr>
              <a:t>Ocean Decade Tsunami Programme</a:t>
            </a:r>
            <a:r>
              <a:rPr lang="en-GB" sz="1800" dirty="0">
                <a:solidFill>
                  <a:srgbClr val="FFFF00"/>
                </a:solidFill>
              </a:rPr>
              <a:t> (Programme)</a:t>
            </a:r>
          </a:p>
          <a:p>
            <a:pPr algn="l">
              <a:lnSpc>
                <a:spcPct val="115000"/>
              </a:lnSpc>
              <a:spcBef>
                <a:spcPts val="0"/>
              </a:spcBef>
              <a:spcAft>
                <a:spcPts val="0"/>
              </a:spcAft>
            </a:pPr>
            <a:r>
              <a:rPr lang="en-GB" sz="1800" dirty="0">
                <a:solidFill>
                  <a:srgbClr val="FFFF00"/>
                </a:solidFill>
                <a:hlinkClick r:id="rId4">
                  <a:extLst>
                    <a:ext uri="{A12FA001-AC4F-418D-AE19-62706E023703}">
                      <ahyp:hlinkClr xmlns:ahyp="http://schemas.microsoft.com/office/drawing/2018/hyperlinkcolor" val="tx"/>
                    </a:ext>
                  </a:extLst>
                </a:hlinkClick>
              </a:rPr>
              <a:t>The Nippon Foundation-GEBCO Seabed 2030 Project</a:t>
            </a:r>
            <a:r>
              <a:rPr lang="en-GB" sz="1800" dirty="0">
                <a:solidFill>
                  <a:srgbClr val="FFFF00"/>
                </a:solidFill>
              </a:rPr>
              <a:t> (Programme)</a:t>
            </a:r>
          </a:p>
          <a:p>
            <a:pPr algn="l">
              <a:lnSpc>
                <a:spcPct val="115000"/>
              </a:lnSpc>
              <a:spcBef>
                <a:spcPts val="0"/>
              </a:spcBef>
              <a:spcAft>
                <a:spcPts val="0"/>
              </a:spcAft>
            </a:pPr>
            <a:r>
              <a:rPr lang="en-GB" sz="1800" dirty="0">
                <a:solidFill>
                  <a:srgbClr val="FFFF00"/>
                </a:solidFill>
                <a:hlinkClick r:id="rId5">
                  <a:extLst>
                    <a:ext uri="{A12FA001-AC4F-418D-AE19-62706E023703}">
                      <ahyp:hlinkClr xmlns:ahyp="http://schemas.microsoft.com/office/drawing/2018/hyperlinkcolor" val="tx"/>
                    </a:ext>
                  </a:extLst>
                </a:hlinkClick>
              </a:rPr>
              <a:t>Global Real-time Early Alarm for Tsunami (GREAT)</a:t>
            </a:r>
            <a:r>
              <a:rPr lang="en-GB" sz="1800" dirty="0">
                <a:solidFill>
                  <a:srgbClr val="FFFF00"/>
                </a:solidFill>
              </a:rPr>
              <a:t> (Project)</a:t>
            </a:r>
          </a:p>
          <a:p>
            <a:pPr algn="l">
              <a:lnSpc>
                <a:spcPct val="115000"/>
              </a:lnSpc>
              <a:spcBef>
                <a:spcPts val="0"/>
              </a:spcBef>
              <a:spcAft>
                <a:spcPts val="0"/>
              </a:spcAft>
            </a:pPr>
            <a:r>
              <a:rPr lang="en-GB" sz="1800" dirty="0">
                <a:solidFill>
                  <a:srgbClr val="FFFF00"/>
                </a:solidFill>
                <a:hlinkClick r:id="rId6">
                  <a:extLst>
                    <a:ext uri="{A12FA001-AC4F-418D-AE19-62706E023703}">
                      <ahyp:hlinkClr xmlns:ahyp="http://schemas.microsoft.com/office/drawing/2018/hyperlinkcolor" val="tx"/>
                    </a:ext>
                  </a:extLst>
                </a:hlinkClick>
              </a:rPr>
              <a:t>Open Access to GTS Project</a:t>
            </a:r>
            <a:r>
              <a:rPr lang="en-GB" sz="1800" dirty="0">
                <a:solidFill>
                  <a:srgbClr val="FFFF00"/>
                </a:solidFill>
              </a:rPr>
              <a:t> (Project)</a:t>
            </a:r>
          </a:p>
          <a:p>
            <a:pPr algn="l">
              <a:lnSpc>
                <a:spcPct val="115000"/>
              </a:lnSpc>
              <a:spcBef>
                <a:spcPts val="0"/>
              </a:spcBef>
              <a:spcAft>
                <a:spcPts val="0"/>
              </a:spcAft>
            </a:pPr>
            <a:r>
              <a:rPr lang="en-GB" sz="1800" dirty="0">
                <a:solidFill>
                  <a:srgbClr val="FFFF00"/>
                </a:solidFill>
                <a:hlinkClick r:id="rId7">
                  <a:extLst>
                    <a:ext uri="{A12FA001-AC4F-418D-AE19-62706E023703}">
                      <ahyp:hlinkClr xmlns:ahyp="http://schemas.microsoft.com/office/drawing/2018/hyperlinkcolor" val="tx"/>
                    </a:ext>
                  </a:extLst>
                </a:hlinkClick>
              </a:rPr>
              <a:t>Sea Level Station Monitoring Facility</a:t>
            </a:r>
            <a:r>
              <a:rPr lang="en-GB" sz="1800" dirty="0">
                <a:solidFill>
                  <a:srgbClr val="FFFF00"/>
                </a:solidFill>
              </a:rPr>
              <a:t> (Project)</a:t>
            </a:r>
          </a:p>
          <a:p>
            <a:pPr algn="l">
              <a:lnSpc>
                <a:spcPct val="115000"/>
              </a:lnSpc>
              <a:spcBef>
                <a:spcPts val="0"/>
              </a:spcBef>
              <a:spcAft>
                <a:spcPts val="0"/>
              </a:spcAft>
            </a:pPr>
            <a:r>
              <a:rPr lang="en-GB" sz="1800" dirty="0">
                <a:solidFill>
                  <a:srgbClr val="FFFF00"/>
                </a:solidFill>
                <a:hlinkClick r:id="rId8">
                  <a:extLst>
                    <a:ext uri="{A12FA001-AC4F-418D-AE19-62706E023703}">
                      <ahyp:hlinkClr xmlns:ahyp="http://schemas.microsoft.com/office/drawing/2018/hyperlinkcolor" val="tx"/>
                    </a:ext>
                  </a:extLst>
                </a:hlinkClick>
              </a:rPr>
              <a:t>SMART Subsea Cables </a:t>
            </a:r>
            <a:r>
              <a:rPr lang="en-GB" sz="1800" dirty="0">
                <a:solidFill>
                  <a:srgbClr val="FFFF00"/>
                </a:solidFill>
              </a:rPr>
              <a:t>(Project)</a:t>
            </a:r>
          </a:p>
          <a:p>
            <a:pPr algn="l">
              <a:lnSpc>
                <a:spcPct val="115000"/>
              </a:lnSpc>
              <a:spcBef>
                <a:spcPts val="0"/>
              </a:spcBef>
              <a:spcAft>
                <a:spcPts val="0"/>
              </a:spcAft>
            </a:pPr>
            <a:r>
              <a:rPr lang="en-GB" sz="1800" dirty="0">
                <a:solidFill>
                  <a:srgbClr val="FFFF00"/>
                </a:solidFill>
                <a:hlinkClick r:id="rId9">
                  <a:extLst>
                    <a:ext uri="{A12FA001-AC4F-418D-AE19-62706E023703}">
                      <ahyp:hlinkClr xmlns:ahyp="http://schemas.microsoft.com/office/drawing/2018/hyperlinkcolor" val="tx"/>
                    </a:ext>
                  </a:extLst>
                </a:hlinkClick>
              </a:rPr>
              <a:t>Decade Collaborative Centre for Coastal Resilience</a:t>
            </a:r>
            <a:r>
              <a:rPr lang="en-GB" sz="1800" dirty="0">
                <a:solidFill>
                  <a:srgbClr val="FFFF00"/>
                </a:solidFill>
              </a:rPr>
              <a:t> (Contribution)</a:t>
            </a:r>
          </a:p>
          <a:p>
            <a:pPr algn="l">
              <a:lnSpc>
                <a:spcPct val="115000"/>
              </a:lnSpc>
              <a:spcBef>
                <a:spcPts val="0"/>
              </a:spcBef>
              <a:spcAft>
                <a:spcPts val="0"/>
              </a:spcAft>
            </a:pPr>
            <a:r>
              <a:rPr lang="en-GB" sz="1800" dirty="0">
                <a:solidFill>
                  <a:srgbClr val="FFFF00"/>
                </a:solidFill>
                <a:hlinkClick r:id="rId10">
                  <a:extLst>
                    <a:ext uri="{A12FA001-AC4F-418D-AE19-62706E023703}">
                      <ahyp:hlinkClr xmlns:ahyp="http://schemas.microsoft.com/office/drawing/2018/hyperlinkcolor" val="tx"/>
                    </a:ext>
                  </a:extLst>
                </a:hlinkClick>
              </a:rPr>
              <a:t>Promote Seabed 2030 and Ocean Mapping</a:t>
            </a:r>
            <a:r>
              <a:rPr lang="en-GB" sz="1800" dirty="0">
                <a:solidFill>
                  <a:srgbClr val="FFFF00"/>
                </a:solidFill>
              </a:rPr>
              <a:t> (Contribution)</a:t>
            </a:r>
          </a:p>
          <a:p>
            <a:pPr algn="l">
              <a:lnSpc>
                <a:spcPct val="115000"/>
              </a:lnSpc>
              <a:spcBef>
                <a:spcPts val="0"/>
              </a:spcBef>
              <a:spcAft>
                <a:spcPts val="0"/>
              </a:spcAft>
            </a:pPr>
            <a:r>
              <a:rPr lang="en-GB" sz="1800" dirty="0">
                <a:solidFill>
                  <a:srgbClr val="FFFF00"/>
                </a:solidFill>
                <a:hlinkClick r:id="rId11">
                  <a:extLst>
                    <a:ext uri="{A12FA001-AC4F-418D-AE19-62706E023703}">
                      <ahyp:hlinkClr xmlns:ahyp="http://schemas.microsoft.com/office/drawing/2018/hyperlinkcolor" val="tx"/>
                    </a:ext>
                  </a:extLst>
                </a:hlinkClick>
              </a:rPr>
              <a:t>US Tsunami Contributions to IOC Tsunami PT 1</a:t>
            </a:r>
            <a:r>
              <a:rPr lang="en-GB" sz="1800" dirty="0">
                <a:solidFill>
                  <a:srgbClr val="FFFF00"/>
                </a:solidFill>
              </a:rPr>
              <a:t> (Contribution)</a:t>
            </a:r>
          </a:p>
          <a:p>
            <a:pPr algn="l">
              <a:lnSpc>
                <a:spcPct val="115000"/>
              </a:lnSpc>
              <a:spcBef>
                <a:spcPts val="0"/>
              </a:spcBef>
              <a:spcAft>
                <a:spcPts val="0"/>
              </a:spcAft>
            </a:pPr>
            <a:r>
              <a:rPr lang="en-GB" sz="1800" dirty="0">
                <a:solidFill>
                  <a:srgbClr val="FFFF00"/>
                </a:solidFill>
                <a:hlinkClick r:id="rId12">
                  <a:extLst>
                    <a:ext uri="{A12FA001-AC4F-418D-AE19-62706E023703}">
                      <ahyp:hlinkClr xmlns:ahyp="http://schemas.microsoft.com/office/drawing/2018/hyperlinkcolor" val="tx"/>
                    </a:ext>
                  </a:extLst>
                </a:hlinkClick>
              </a:rPr>
              <a:t>US Tsunami Contributions to IOC Tsunami PT2</a:t>
            </a:r>
            <a:r>
              <a:rPr lang="en-GB" sz="1800" dirty="0">
                <a:solidFill>
                  <a:srgbClr val="FFFF00"/>
                </a:solidFill>
              </a:rPr>
              <a:t> (Contribution)</a:t>
            </a:r>
          </a:p>
          <a:p>
            <a:pPr marL="0" indent="0" algn="l">
              <a:lnSpc>
                <a:spcPct val="115000"/>
              </a:lnSpc>
              <a:spcBef>
                <a:spcPts val="0"/>
              </a:spcBef>
              <a:spcAft>
                <a:spcPts val="0"/>
              </a:spcAft>
              <a:buNone/>
            </a:pPr>
            <a:endParaRPr lang="en-GB" sz="1800" dirty="0">
              <a:solidFill>
                <a:srgbClr val="FFFF00"/>
              </a:solidFill>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8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8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8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8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8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p:txBody>
      </p:sp>
    </p:spTree>
    <p:extLst>
      <p:ext uri="{BB962C8B-B14F-4D97-AF65-F5344CB8AC3E}">
        <p14:creationId xmlns:p14="http://schemas.microsoft.com/office/powerpoint/2010/main" val="3144599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8266B-60A9-2AFA-6C67-AC1B1CF19B4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953E6F9-1E33-DBB8-061C-1D96FD71A445}"/>
              </a:ext>
            </a:extLst>
          </p:cNvPr>
          <p:cNvSpPr txBox="1">
            <a:spLocks/>
          </p:cNvSpPr>
          <p:nvPr/>
        </p:nvSpPr>
        <p:spPr>
          <a:xfrm>
            <a:off x="1" y="991242"/>
            <a:ext cx="12192000" cy="5866758"/>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8450" marR="0" lvl="2"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just"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289DF0DB-8354-AAA0-A5FE-4F2604CAFFD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ICG/PTWS Decisions/Actions related to ODTP</a:t>
            </a:r>
          </a:p>
        </p:txBody>
      </p:sp>
      <p:sp>
        <p:nvSpPr>
          <p:cNvPr id="5" name="Content Placeholder 2">
            <a:extLst>
              <a:ext uri="{FF2B5EF4-FFF2-40B4-BE49-F238E27FC236}">
                <a16:creationId xmlns:a16="http://schemas.microsoft.com/office/drawing/2014/main" id="{C79138DA-29CB-5CB6-E9FD-F5A59205BEF7}"/>
              </a:ext>
            </a:extLst>
          </p:cNvPr>
          <p:cNvSpPr txBox="1">
            <a:spLocks/>
          </p:cNvSpPr>
          <p:nvPr/>
        </p:nvSpPr>
        <p:spPr>
          <a:xfrm>
            <a:off x="142874" y="1124957"/>
            <a:ext cx="11862327" cy="4905453"/>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r>
              <a:rPr kumimoji="0" lang="en-US" sz="24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Decisions of ICG/PTWS XXX (Sep 2023, Nuku’alofa - Tonga)</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Decided to dissolve the Task Team on UN Ocean Decade and recommended strengthening the mandate and ability of the Steering Committee to deliver on the Decade goals by modifying its Terms of Reference, noting the need for coordination between the ICG/PTWS and its working groups in order to fulfil the UN ODTP goals for the PTWS, the strong leadership and strategic oversight required to implement the UN ODTP, and recognising that the Steering Committee has responsibility for strategic direction and coordination across all PTWS activities, including Ocean Decade </a:t>
            </a:r>
            <a:r>
              <a:rPr lang="en-GB" sz="1600" b="0" dirty="0">
                <a:solidFill>
                  <a:srgbClr val="FFFF00"/>
                </a:solidFill>
                <a:latin typeface="Arial" panose="020B0604020202020204" pitchFamily="34" charset="0"/>
              </a:rPr>
              <a:t>(7)</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Agreed to support a scientific meeting of experts on the New Hebrides Trench (an Expert Meeting on Tsunami Sources, Hazards, Risk and Uncertainties Associated with Vanuatu, San Cristobal and New Britain Subduction Zones, 14 - 17 May 2024, Vanuatu) </a:t>
            </a:r>
            <a:r>
              <a:rPr lang="en-GB" sz="1600" b="0" dirty="0">
                <a:solidFill>
                  <a:srgbClr val="FFFF00"/>
                </a:solidFill>
                <a:latin typeface="Arial" panose="020B0604020202020204" pitchFamily="34" charset="0"/>
              </a:rPr>
              <a:t>(2/Objective-1)</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Recommended WG2 continue to work closely with the JTF for SMART Cables and the IUGG </a:t>
            </a:r>
            <a:r>
              <a:rPr lang="en-GB" sz="1600" b="0" dirty="0" err="1">
                <a:solidFill>
                  <a:schemeClr val="tx1"/>
                </a:solidFill>
                <a:latin typeface="Arial" panose="020B0604020202020204" pitchFamily="34" charset="0"/>
              </a:rPr>
              <a:t>GTEWS_Oceania</a:t>
            </a:r>
            <a:r>
              <a:rPr lang="en-GB" sz="1600" b="0" dirty="0">
                <a:solidFill>
                  <a:schemeClr val="tx1"/>
                </a:solidFill>
                <a:latin typeface="Arial" panose="020B0604020202020204" pitchFamily="34" charset="0"/>
              </a:rPr>
              <a:t> project to utilize monitoring data from these efforts when they become available </a:t>
            </a:r>
            <a:r>
              <a:rPr lang="en-GB" sz="1600" b="0" dirty="0">
                <a:solidFill>
                  <a:srgbClr val="FFFF00"/>
                </a:solidFill>
                <a:latin typeface="Arial" panose="020B0604020202020204" pitchFamily="34" charset="0"/>
              </a:rPr>
              <a:t>(3/Objective-1)</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Recommended the TT on Integrated Networks develop a framework based on the UN ODTP-RDIP to create a pathway by which Member States can contribute instruments, data, telemetry, etc., to support the UN ODTP tsunami detection, measurement and forecasting goals within the PTWS </a:t>
            </a:r>
            <a:r>
              <a:rPr lang="en-GB" sz="1600" b="0" dirty="0">
                <a:solidFill>
                  <a:srgbClr val="FFFF00"/>
                </a:solidFill>
                <a:latin typeface="Arial" panose="020B0604020202020204" pitchFamily="34" charset="0"/>
              </a:rPr>
              <a:t>(3/Objective-1)</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Approved the Minimum Competency Framework and welcomed the ITIC proposal to pilot it through the development and conduct of a training course during the intersessional period, and report back on its outcome to the Thirty-first Session of the ICG/PTWS </a:t>
            </a:r>
            <a:r>
              <a:rPr lang="en-GB" sz="1600" b="0" dirty="0">
                <a:solidFill>
                  <a:srgbClr val="FFFF00"/>
                </a:solidFill>
                <a:latin typeface="Arial" panose="020B0604020202020204" pitchFamily="34" charset="0"/>
              </a:rPr>
              <a:t>(5/Objective-1)</a:t>
            </a:r>
          </a:p>
          <a:p>
            <a:pPr marL="171450" marR="68580" indent="-171450" algn="just">
              <a:spcBef>
                <a:spcPts val="0"/>
              </a:spcBef>
              <a:buSzPts val="1100"/>
              <a:buFont typeface="Arial" panose="020B0604020202020204" pitchFamily="34" charset="0"/>
              <a:buChar char="•"/>
              <a:tabLst>
                <a:tab pos="490855" algn="l"/>
              </a:tabLst>
            </a:pPr>
            <a:r>
              <a:rPr kumimoji="0" lang="en-GB"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PacWave22 was organized </a:t>
            </a:r>
            <a:r>
              <a:rPr lang="en-GB" sz="1600" b="0" dirty="0">
                <a:solidFill>
                  <a:schemeClr val="tx1"/>
                </a:solidFill>
                <a:latin typeface="Arial" panose="020B0604020202020204" pitchFamily="34" charset="0"/>
              </a:rPr>
              <a:t>during 2022/09-2022/11 with the participation of 28 Member States (Communication Test) and conduct of </a:t>
            </a:r>
            <a:r>
              <a:rPr lang="en-GB" sz="1600" b="0" dirty="0" err="1">
                <a:solidFill>
                  <a:schemeClr val="tx1"/>
                </a:solidFill>
                <a:latin typeface="Arial" panose="020B0604020202020204" pitchFamily="34" charset="0"/>
              </a:rPr>
              <a:t>refional</a:t>
            </a:r>
            <a:r>
              <a:rPr lang="en-GB" sz="1600" b="0" dirty="0">
                <a:solidFill>
                  <a:schemeClr val="tx1"/>
                </a:solidFill>
                <a:latin typeface="Arial" panose="020B0604020202020204" pitchFamily="34" charset="0"/>
              </a:rPr>
              <a:t>/national exercises 19 Member States and 3 Territories.</a:t>
            </a:r>
            <a:endParaRPr kumimoji="0" lang="en-US" sz="1600" b="0" i="0" u="none" strike="noStrike" kern="1200" cap="none" spc="0" normalizeH="0" baseline="0" noProof="0" dirty="0">
              <a:ln>
                <a:noFill/>
              </a:ln>
              <a:solidFill>
                <a:schemeClr val="tx1"/>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p:txBody>
      </p:sp>
      <p:sp>
        <p:nvSpPr>
          <p:cNvPr id="3" name="Content Placeholder 2">
            <a:extLst>
              <a:ext uri="{FF2B5EF4-FFF2-40B4-BE49-F238E27FC236}">
                <a16:creationId xmlns:a16="http://schemas.microsoft.com/office/drawing/2014/main" id="{55F61ECE-BEE9-539C-9173-FDB66A800BA4}"/>
              </a:ext>
            </a:extLst>
          </p:cNvPr>
          <p:cNvSpPr txBox="1">
            <a:spLocks/>
          </p:cNvSpPr>
          <p:nvPr/>
        </p:nvSpPr>
        <p:spPr>
          <a:xfrm>
            <a:off x="0" y="6194636"/>
            <a:ext cx="12191999" cy="663364"/>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0" marR="68580" indent="0">
              <a:spcBef>
                <a:spcPts val="0"/>
              </a:spcBef>
              <a:buSzPts val="1100"/>
              <a:buNone/>
              <a:tabLst>
                <a:tab pos="490855" algn="l"/>
              </a:tabLst>
            </a:pPr>
            <a:r>
              <a:rPr lang="en-GB" sz="1400" b="0" dirty="0">
                <a:solidFill>
                  <a:srgbClr val="FFFF00"/>
                </a:solidFill>
                <a:latin typeface="Arial" panose="020B0604020202020204" pitchFamily="34" charset="0"/>
              </a:rPr>
              <a:t>2. Risk Knowledge    3. Detection, Analysis and Forecasting of Tsunamis and Associated Hazardous Consequences</a:t>
            </a:r>
          </a:p>
          <a:p>
            <a:pPr marL="0" marR="68580" indent="0">
              <a:spcBef>
                <a:spcPts val="0"/>
              </a:spcBef>
              <a:buSzPts val="1100"/>
              <a:buNone/>
              <a:tabLst>
                <a:tab pos="490855" algn="l"/>
              </a:tabLst>
            </a:pPr>
            <a:r>
              <a:rPr lang="en-GB" sz="1400" b="0" dirty="0">
                <a:solidFill>
                  <a:srgbClr val="FFFF00"/>
                </a:solidFill>
                <a:latin typeface="Arial" panose="020B0604020202020204" pitchFamily="34" charset="0"/>
              </a:rPr>
              <a:t>4. Warning, Dissemination and Communication     5. Preparedness and Response Capabilities      6. Capacity Development      7. Governance</a:t>
            </a:r>
            <a:endParaRPr lang="en-GB" sz="1600" b="0" dirty="0">
              <a:solidFill>
                <a:srgbClr val="FFFF00"/>
              </a:solidFill>
              <a:latin typeface="Arial" panose="020B0604020202020204" pitchFamily="34" charset="0"/>
            </a:endParaRPr>
          </a:p>
          <a:p>
            <a:pPr marL="171450" marR="68580" indent="-171450" algn="just">
              <a:spcBef>
                <a:spcPts val="0"/>
              </a:spcBef>
              <a:buSzPts val="1100"/>
              <a:buFont typeface="Arial" panose="020B0604020202020204" pitchFamily="34" charset="0"/>
              <a:buChar char="•"/>
              <a:tabLst>
                <a:tab pos="490855" algn="l"/>
              </a:tabLst>
            </a:pPr>
            <a:endParaRPr lang="en-GB" sz="1600" b="0" dirty="0">
              <a:solidFill>
                <a:srgbClr val="FFFF00"/>
              </a:solidFill>
              <a:latin typeface="Arial" panose="020B0604020202020204" pitchFamily="34" charset="0"/>
            </a:endParaRPr>
          </a:p>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0" i="0" u="none" strike="noStrike" kern="1200" cap="none" spc="0" normalizeH="0" baseline="0" noProof="0" dirty="0">
              <a:ln>
                <a:noFill/>
              </a:ln>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p:txBody>
      </p:sp>
    </p:spTree>
    <p:extLst>
      <p:ext uri="{BB962C8B-B14F-4D97-AF65-F5344CB8AC3E}">
        <p14:creationId xmlns:p14="http://schemas.microsoft.com/office/powerpoint/2010/main" val="1946696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BEC64-F798-DB46-43D5-DCB1A11F9031}"/>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A9D5352-A761-2D34-2444-E3A4BCB0BC53}"/>
              </a:ext>
            </a:extLst>
          </p:cNvPr>
          <p:cNvSpPr txBox="1">
            <a:spLocks/>
          </p:cNvSpPr>
          <p:nvPr/>
        </p:nvSpPr>
        <p:spPr>
          <a:xfrm>
            <a:off x="1" y="991242"/>
            <a:ext cx="12192000" cy="5866758"/>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8450" marR="0" lvl="2"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just"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BBE95AB2-F895-9120-4719-33DEE8EA69A2}"/>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ICG/PTWS Decisions/Actions related to ODTP</a:t>
            </a:r>
          </a:p>
        </p:txBody>
      </p:sp>
      <p:sp>
        <p:nvSpPr>
          <p:cNvPr id="5" name="Content Placeholder 2">
            <a:extLst>
              <a:ext uri="{FF2B5EF4-FFF2-40B4-BE49-F238E27FC236}">
                <a16:creationId xmlns:a16="http://schemas.microsoft.com/office/drawing/2014/main" id="{F27A3836-11F0-55ED-7CB7-DDA52733833B}"/>
              </a:ext>
            </a:extLst>
          </p:cNvPr>
          <p:cNvSpPr txBox="1">
            <a:spLocks/>
          </p:cNvSpPr>
          <p:nvPr/>
        </p:nvSpPr>
        <p:spPr>
          <a:xfrm>
            <a:off x="142874" y="1124958"/>
            <a:ext cx="11862327" cy="4893878"/>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r>
              <a:rPr kumimoji="0" lang="en-US" sz="24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Decisions of ICG/PTWS XXX (Sep 2023, Nuku’alofa - Tonga)</a:t>
            </a:r>
            <a:endParaRPr lang="en-GB" sz="1600" b="0" dirty="0">
              <a:latin typeface="Arial" panose="020B0604020202020204" pitchFamily="34" charset="0"/>
            </a:endParaRP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Decided to establish a WG2 TT on Tsunami Forecasting from Ocean Observations (TT-FOO), to investigate the use of TEW strategies based on direct ocean observations from available and emerging technologies to address the challenges of forecasting non-earthquake tsunamis </a:t>
            </a:r>
            <a:r>
              <a:rPr lang="en-GB" sz="1600" b="0" dirty="0">
                <a:solidFill>
                  <a:srgbClr val="FFFF00"/>
                </a:solidFill>
                <a:latin typeface="Arial" panose="020B0604020202020204" pitchFamily="34" charset="0"/>
              </a:rPr>
              <a:t>(3/Objective-1)</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Decided to establish a WG2 TT to explore options for developing alternative warning strategies for tsunamis generated by volcanoes (TT-TGV) </a:t>
            </a:r>
            <a:r>
              <a:rPr lang="en-GB" sz="1600" b="0" dirty="0">
                <a:solidFill>
                  <a:srgbClr val="FFFF00"/>
                </a:solidFill>
                <a:latin typeface="Arial" panose="020B0604020202020204" pitchFamily="34" charset="0"/>
              </a:rPr>
              <a:t>(3/Objective-1)</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Recommended the PTWC to finalize necessary preparations to provide special tsunami maritime safety products specifically for ships for all NAVAREA Coordinators in the Pacific and in the Southwest Atlantic (e.g. NAVAREAs VI, X, XI, XII, XIII, XIV, XV, and XVI) to transmit to the NTWCs to be forwarded to the NAVAREA Coordinators of their countries, or upon their request directly to the NAVAREA Coordinators in the absence of a NTWC </a:t>
            </a:r>
            <a:r>
              <a:rPr lang="en-GB" sz="1600" b="0" dirty="0">
                <a:solidFill>
                  <a:srgbClr val="FFFF00"/>
                </a:solidFill>
                <a:latin typeface="Arial" panose="020B0604020202020204" pitchFamily="34" charset="0"/>
              </a:rPr>
              <a:t>(4/Objective-1)</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Established a Task Team for Tsunami Ready under WG3 </a:t>
            </a:r>
            <a:r>
              <a:rPr lang="en-GB" sz="1600" b="0" dirty="0">
                <a:solidFill>
                  <a:srgbClr val="FFFF00"/>
                </a:solidFill>
                <a:latin typeface="Arial" panose="020B0604020202020204" pitchFamily="34" charset="0"/>
              </a:rPr>
              <a:t>(5/Objective-2)</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Recommended WG3 develop formal guidance for ICG/PTWS on the application of the proposed Tsunami Ready Equivalency Approach, led by WG3 TT on Tsunami Ready, in consultation with Regional Working Groups </a:t>
            </a:r>
            <a:r>
              <a:rPr lang="en-GB" sz="1600" b="0" dirty="0">
                <a:solidFill>
                  <a:srgbClr val="FFFF00"/>
                </a:solidFill>
                <a:latin typeface="Arial" panose="020B0604020202020204" pitchFamily="34" charset="0"/>
              </a:rPr>
              <a:t>(5/Objective-2)</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Recommended the latest version of the Global Performance Monitoring Framework be presented at the next TOWS-WG for endorsement of the global adoption by all ICGs </a:t>
            </a:r>
            <a:r>
              <a:rPr lang="en-GB" sz="1600" b="0" dirty="0">
                <a:solidFill>
                  <a:srgbClr val="FFFF00"/>
                </a:solidFill>
                <a:latin typeface="Arial" panose="020B0604020202020204" pitchFamily="34" charset="0"/>
              </a:rPr>
              <a:t>(7/Objective-1 and 2)</a:t>
            </a:r>
          </a:p>
          <a:p>
            <a:pPr marL="171450" marR="68580" indent="-171450" algn="just">
              <a:spcBef>
                <a:spcPts val="0"/>
              </a:spcBef>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Decided to admit the start of the official full functional operations of CATAC, starting after the IOC governing body meeting in 2024, with the specific starting date to be decided after the coordination with the ICG/CARIBE-EWS </a:t>
            </a:r>
            <a:r>
              <a:rPr lang="en-GB" sz="1600" b="0" dirty="0">
                <a:solidFill>
                  <a:srgbClr val="FFFF00"/>
                </a:solidFill>
                <a:latin typeface="Arial" panose="020B0604020202020204" pitchFamily="34" charset="0"/>
              </a:rPr>
              <a:t>(3,4,7/Objective-1)</a:t>
            </a:r>
          </a:p>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p:txBody>
      </p:sp>
      <p:sp>
        <p:nvSpPr>
          <p:cNvPr id="6" name="Content Placeholder 2">
            <a:extLst>
              <a:ext uri="{FF2B5EF4-FFF2-40B4-BE49-F238E27FC236}">
                <a16:creationId xmlns:a16="http://schemas.microsoft.com/office/drawing/2014/main" id="{49DDC0E5-E08B-3846-7F7C-57DE6D5BC94C}"/>
              </a:ext>
            </a:extLst>
          </p:cNvPr>
          <p:cNvSpPr txBox="1">
            <a:spLocks/>
          </p:cNvSpPr>
          <p:nvPr/>
        </p:nvSpPr>
        <p:spPr>
          <a:xfrm>
            <a:off x="0" y="6194636"/>
            <a:ext cx="12191999" cy="663364"/>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0" marR="68580" indent="0">
              <a:spcBef>
                <a:spcPts val="0"/>
              </a:spcBef>
              <a:buSzPts val="1100"/>
              <a:buNone/>
              <a:tabLst>
                <a:tab pos="490855" algn="l"/>
              </a:tabLst>
            </a:pPr>
            <a:r>
              <a:rPr lang="en-GB" sz="1400" b="0" dirty="0">
                <a:solidFill>
                  <a:srgbClr val="FFFF00"/>
                </a:solidFill>
                <a:latin typeface="Arial" panose="020B0604020202020204" pitchFamily="34" charset="0"/>
              </a:rPr>
              <a:t>2. Risk Knowledge    3. Detection, Analysis and Forecasting of Tsunamis and Associated Hazardous Consequences</a:t>
            </a:r>
          </a:p>
          <a:p>
            <a:pPr marL="0" marR="68580" indent="0">
              <a:spcBef>
                <a:spcPts val="0"/>
              </a:spcBef>
              <a:buSzPts val="1100"/>
              <a:buNone/>
              <a:tabLst>
                <a:tab pos="490855" algn="l"/>
              </a:tabLst>
            </a:pPr>
            <a:r>
              <a:rPr lang="en-GB" sz="1400" b="0" dirty="0">
                <a:solidFill>
                  <a:srgbClr val="FFFF00"/>
                </a:solidFill>
                <a:latin typeface="Arial" panose="020B0604020202020204" pitchFamily="34" charset="0"/>
              </a:rPr>
              <a:t>4. Warning, Dissemination and Communication     5. Preparedness and Response Capabilities      6. Capacity Development      7. Governance</a:t>
            </a:r>
            <a:endParaRPr lang="en-GB" sz="1600" b="0" dirty="0">
              <a:solidFill>
                <a:srgbClr val="FFFF00"/>
              </a:solidFill>
              <a:latin typeface="Arial" panose="020B0604020202020204" pitchFamily="34" charset="0"/>
            </a:endParaRPr>
          </a:p>
          <a:p>
            <a:pPr marL="171450" marR="68580" indent="-171450" algn="just">
              <a:spcBef>
                <a:spcPts val="0"/>
              </a:spcBef>
              <a:buSzPts val="1100"/>
              <a:buFont typeface="Arial" panose="020B0604020202020204" pitchFamily="34" charset="0"/>
              <a:buChar char="•"/>
              <a:tabLst>
                <a:tab pos="490855" algn="l"/>
              </a:tabLst>
            </a:pPr>
            <a:endParaRPr lang="en-GB" sz="1600" b="0" dirty="0">
              <a:solidFill>
                <a:srgbClr val="FFFF00"/>
              </a:solidFill>
              <a:latin typeface="Arial" panose="020B0604020202020204" pitchFamily="34" charset="0"/>
            </a:endParaRPr>
          </a:p>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0" i="0" u="none" strike="noStrike" kern="1200" cap="none" spc="0" normalizeH="0" baseline="0" noProof="0" dirty="0">
              <a:ln>
                <a:noFill/>
              </a:ln>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p:txBody>
      </p:sp>
    </p:spTree>
    <p:extLst>
      <p:ext uri="{BB962C8B-B14F-4D97-AF65-F5344CB8AC3E}">
        <p14:creationId xmlns:p14="http://schemas.microsoft.com/office/powerpoint/2010/main" val="24766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60FCA-871D-6B88-E738-4ECBD501EAD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B3EF93F-C0E9-BEC7-C1D9-03967AF1E8D4}"/>
              </a:ext>
            </a:extLst>
          </p:cNvPr>
          <p:cNvSpPr txBox="1">
            <a:spLocks/>
          </p:cNvSpPr>
          <p:nvPr/>
        </p:nvSpPr>
        <p:spPr>
          <a:xfrm>
            <a:off x="1" y="991242"/>
            <a:ext cx="12192000" cy="5866758"/>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8450" marR="0" lvl="2"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just"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A5024A37-1C51-D0E9-CF4F-9DFF84E87B5D}"/>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ICG/PTWS Decisions/Actions related to ODTP</a:t>
            </a:r>
          </a:p>
        </p:txBody>
      </p:sp>
      <p:sp>
        <p:nvSpPr>
          <p:cNvPr id="5" name="Content Placeholder 2">
            <a:extLst>
              <a:ext uri="{FF2B5EF4-FFF2-40B4-BE49-F238E27FC236}">
                <a16:creationId xmlns:a16="http://schemas.microsoft.com/office/drawing/2014/main" id="{2E49DE43-6B29-0072-8E41-DCBADBD88833}"/>
              </a:ext>
            </a:extLst>
          </p:cNvPr>
          <p:cNvSpPr txBox="1">
            <a:spLocks/>
          </p:cNvSpPr>
          <p:nvPr/>
        </p:nvSpPr>
        <p:spPr>
          <a:xfrm>
            <a:off x="142874" y="1124957"/>
            <a:ext cx="11862327" cy="5733043"/>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lvl="2" algn="l">
              <a:spcBef>
                <a:spcPts val="0"/>
              </a:spcBef>
              <a:spcAft>
                <a:spcPts val="0"/>
              </a:spcAft>
              <a:defRPr/>
            </a:pPr>
            <a:r>
              <a:rPr kumimoji="0" lang="en-US" sz="24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Decisions of ICG/PTWS SC (Sep 2024, Honolulu - USA)</a:t>
            </a:r>
          </a:p>
          <a:p>
            <a:pPr marL="171450" marR="68580" lvl="0" indent="-171450" algn="just">
              <a:spcBef>
                <a:spcPts val="0"/>
              </a:spcBef>
              <a:spcAft>
                <a:spcPts val="0"/>
              </a:spcAft>
              <a:buSzPts val="1100"/>
              <a:buFont typeface="Arial" panose="020B0604020202020204" pitchFamily="34" charset="0"/>
              <a:buChar char="•"/>
              <a:tabLst>
                <a:tab pos="490855" algn="l"/>
              </a:tabLst>
            </a:pPr>
            <a:r>
              <a:rPr lang="en-US" sz="1600" b="0" dirty="0">
                <a:solidFill>
                  <a:schemeClr val="tx1"/>
                </a:solidFill>
                <a:latin typeface="Arial" panose="020B0604020202020204" pitchFamily="34" charset="0"/>
              </a:rPr>
              <a:t>ICG/PTWS Steering Committee decided to endorse the involvement of PTWS in the Phase II of the IOC/ESCAP Tsunami Capacity Assessment Project, as supported by the Trust Fund for Tsunami, Disaster and Climate Preparedness. The project will be implemented during 2025/01-2025/09. </a:t>
            </a:r>
            <a:r>
              <a:rPr lang="en-US" sz="1600" b="0" dirty="0">
                <a:solidFill>
                  <a:srgbClr val="FFFF00"/>
                </a:solidFill>
                <a:latin typeface="Arial" panose="020B0604020202020204" pitchFamily="34" charset="0"/>
              </a:rPr>
              <a:t>(2-7/</a:t>
            </a:r>
            <a:r>
              <a:rPr lang="en-GB" sz="1600" b="0" dirty="0">
                <a:solidFill>
                  <a:srgbClr val="FFFF00"/>
                </a:solidFill>
                <a:latin typeface="Arial" panose="020B0604020202020204" pitchFamily="34" charset="0"/>
              </a:rPr>
              <a:t>Objective-1 and 2</a:t>
            </a:r>
            <a:r>
              <a:rPr lang="en-US" sz="1600" b="0" dirty="0">
                <a:solidFill>
                  <a:srgbClr val="FFFF00"/>
                </a:solidFill>
                <a:latin typeface="Arial" panose="020B0604020202020204" pitchFamily="34" charset="0"/>
              </a:rPr>
              <a:t>)</a:t>
            </a:r>
          </a:p>
          <a:p>
            <a:pPr marL="171450" marR="68580" lvl="0" indent="-171450" algn="just">
              <a:spcBef>
                <a:spcPts val="0"/>
              </a:spcBef>
              <a:spcAft>
                <a:spcPts val="0"/>
              </a:spcAft>
              <a:buSzPts val="1100"/>
              <a:buFont typeface="Arial" panose="020B0604020202020204" pitchFamily="34" charset="0"/>
              <a:buChar char="•"/>
              <a:tabLst>
                <a:tab pos="490855" algn="l"/>
              </a:tabLst>
            </a:pPr>
            <a:endParaRPr lang="en-US" sz="1600" b="0" dirty="0">
              <a:solidFill>
                <a:schemeClr val="tx1"/>
              </a:solidFill>
              <a:latin typeface="Arial" panose="020B0604020202020204" pitchFamily="34" charset="0"/>
            </a:endParaRPr>
          </a:p>
          <a:p>
            <a:pPr marL="0" marR="68580" lvl="0" indent="0" algn="just">
              <a:spcBef>
                <a:spcPts val="0"/>
              </a:spcBef>
              <a:spcAft>
                <a:spcPts val="0"/>
              </a:spcAft>
              <a:buSzPts val="1100"/>
              <a:buNone/>
              <a:tabLst>
                <a:tab pos="490855" algn="l"/>
              </a:tabLst>
            </a:pPr>
            <a:r>
              <a:rPr lang="en-US" sz="1600" b="0" dirty="0">
                <a:solidFill>
                  <a:schemeClr val="tx1"/>
                </a:solidFill>
                <a:latin typeface="Arial" panose="020B0604020202020204" pitchFamily="34" charset="0"/>
              </a:rPr>
              <a:t>The key objectives of the exercise are as follows:</a:t>
            </a:r>
          </a:p>
          <a:p>
            <a:pPr marL="0" marR="68580" lvl="0" indent="0" algn="just">
              <a:spcBef>
                <a:spcPts val="0"/>
              </a:spcBef>
              <a:spcAft>
                <a:spcPts val="0"/>
              </a:spcAft>
              <a:buSzPts val="1100"/>
              <a:buNone/>
              <a:tabLst>
                <a:tab pos="490855" algn="l"/>
              </a:tabLst>
            </a:pPr>
            <a:endParaRPr lang="en-US" sz="1600" b="0" dirty="0">
              <a:solidFill>
                <a:schemeClr val="tx1"/>
              </a:solidFill>
              <a:latin typeface="Arial" panose="020B0604020202020204" pitchFamily="34" charset="0"/>
            </a:endParaRPr>
          </a:p>
          <a:p>
            <a:pPr marL="571500" marR="68580" lvl="1" indent="-171450" algn="just">
              <a:spcBef>
                <a:spcPts val="0"/>
              </a:spcBef>
              <a:buSzPts val="1100"/>
              <a:buFont typeface="Arial" panose="020B0604020202020204" pitchFamily="34" charset="0"/>
              <a:buChar char="•"/>
              <a:tabLst>
                <a:tab pos="490855" algn="l"/>
              </a:tabLst>
            </a:pPr>
            <a:r>
              <a:rPr lang="en-US" sz="1600" dirty="0">
                <a:solidFill>
                  <a:schemeClr val="tx1"/>
                </a:solidFill>
                <a:latin typeface="Arial" panose="020B0604020202020204" pitchFamily="34" charset="0"/>
              </a:rPr>
              <a:t>To evaluate the existing capacity of the UNESCO-IOC Pacific Tsunami Warning System (PTWS) and highlight the progress made since 2004 IOT and subsequent assessments.</a:t>
            </a:r>
          </a:p>
          <a:p>
            <a:pPr marL="400050" marR="68580" lvl="1" indent="0" algn="just">
              <a:spcBef>
                <a:spcPts val="0"/>
              </a:spcBef>
              <a:buSzPts val="1100"/>
              <a:buNone/>
              <a:tabLst>
                <a:tab pos="490855" algn="l"/>
              </a:tabLst>
            </a:pPr>
            <a:endParaRPr lang="en-US" sz="1600" dirty="0">
              <a:solidFill>
                <a:schemeClr val="tx1"/>
              </a:solidFill>
              <a:latin typeface="Arial" panose="020B0604020202020204" pitchFamily="34" charset="0"/>
            </a:endParaRPr>
          </a:p>
          <a:p>
            <a:pPr marL="571500" marR="68580" lvl="1" indent="-171450" algn="just">
              <a:spcBef>
                <a:spcPts val="0"/>
              </a:spcBef>
              <a:buSzPts val="1100"/>
              <a:buFont typeface="Arial" panose="020B0604020202020204" pitchFamily="34" charset="0"/>
              <a:buChar char="•"/>
              <a:tabLst>
                <a:tab pos="490855" algn="l"/>
              </a:tabLst>
            </a:pPr>
            <a:r>
              <a:rPr lang="en-US" sz="1600" b="0" dirty="0">
                <a:solidFill>
                  <a:schemeClr val="tx1"/>
                </a:solidFill>
                <a:latin typeface="Arial" panose="020B0604020202020204" pitchFamily="34" charset="0"/>
              </a:rPr>
              <a:t>To identify specific gaps and capacity development requirements at regional and national levels for strengthening the technical and policy aspects of the tsunami warning and mitigation systems in the region.</a:t>
            </a:r>
          </a:p>
          <a:p>
            <a:pPr marL="400050" marR="68580" lvl="1" indent="0" algn="just">
              <a:spcBef>
                <a:spcPts val="0"/>
              </a:spcBef>
              <a:buSzPts val="1100"/>
              <a:buNone/>
              <a:tabLst>
                <a:tab pos="490855" algn="l"/>
              </a:tabLst>
            </a:pPr>
            <a:endParaRPr lang="en-US" sz="1600" b="0" dirty="0">
              <a:solidFill>
                <a:schemeClr val="tx1"/>
              </a:solidFill>
              <a:latin typeface="Arial" panose="020B0604020202020204" pitchFamily="34" charset="0"/>
            </a:endParaRPr>
          </a:p>
          <a:p>
            <a:pPr marL="571500" marR="68580" lvl="1" indent="-171450" algn="just">
              <a:spcBef>
                <a:spcPts val="0"/>
              </a:spcBef>
              <a:buSzPts val="1100"/>
              <a:buFont typeface="Arial" panose="020B0604020202020204" pitchFamily="34" charset="0"/>
              <a:buChar char="•"/>
              <a:tabLst>
                <a:tab pos="490855" algn="l"/>
              </a:tabLst>
            </a:pPr>
            <a:r>
              <a:rPr lang="en-US" sz="1600" b="0" dirty="0">
                <a:solidFill>
                  <a:schemeClr val="tx1"/>
                </a:solidFill>
                <a:latin typeface="Arial" panose="020B0604020202020204" pitchFamily="34" charset="0"/>
              </a:rPr>
              <a:t>To provide recommendations for the next strategic phase of ESCAP's Trust Fund for Tsunami Disaster and Climate Preparedness, aiming to address the identified gaps through regional cooperation and mainstreaming science.</a:t>
            </a: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lang="en-US" sz="1600" b="0" dirty="0">
              <a:solidFill>
                <a:schemeClr val="tx1"/>
              </a:solidFill>
              <a:latin typeface="Arial" panose="020B0604020202020204" pitchFamily="34" charset="0"/>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r>
              <a:rPr lang="en-US" sz="1600" b="0" dirty="0">
                <a:solidFill>
                  <a:schemeClr val="tx1"/>
                </a:solidFill>
                <a:latin typeface="Arial" panose="020B0604020202020204" pitchFamily="34" charset="0"/>
              </a:rPr>
              <a:t>Survey will be conducted in 2025/02 and an evaluation workshop is being planned for 14-16 May 2025 in Manila, Philippines.</a:t>
            </a: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p:txBody>
      </p:sp>
      <p:sp>
        <p:nvSpPr>
          <p:cNvPr id="3" name="Content Placeholder 2">
            <a:extLst>
              <a:ext uri="{FF2B5EF4-FFF2-40B4-BE49-F238E27FC236}">
                <a16:creationId xmlns:a16="http://schemas.microsoft.com/office/drawing/2014/main" id="{7C092425-6536-EF6C-498F-942DBA38ED8A}"/>
              </a:ext>
            </a:extLst>
          </p:cNvPr>
          <p:cNvSpPr txBox="1">
            <a:spLocks/>
          </p:cNvSpPr>
          <p:nvPr/>
        </p:nvSpPr>
        <p:spPr>
          <a:xfrm>
            <a:off x="0" y="6194636"/>
            <a:ext cx="12191999" cy="663364"/>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0" marR="68580" indent="0">
              <a:spcBef>
                <a:spcPts val="0"/>
              </a:spcBef>
              <a:buSzPts val="1100"/>
              <a:buNone/>
              <a:tabLst>
                <a:tab pos="490855" algn="l"/>
              </a:tabLst>
            </a:pPr>
            <a:r>
              <a:rPr lang="en-GB" sz="1400" b="0" dirty="0">
                <a:solidFill>
                  <a:srgbClr val="FFFF00"/>
                </a:solidFill>
                <a:latin typeface="Arial" panose="020B0604020202020204" pitchFamily="34" charset="0"/>
              </a:rPr>
              <a:t>2. Risk Knowledge    3. Detection, Analysis and Forecasting of Tsunamis and Associated Hazardous Consequences</a:t>
            </a:r>
          </a:p>
          <a:p>
            <a:pPr marL="0" marR="68580" indent="0">
              <a:spcBef>
                <a:spcPts val="0"/>
              </a:spcBef>
              <a:buSzPts val="1100"/>
              <a:buNone/>
              <a:tabLst>
                <a:tab pos="490855" algn="l"/>
              </a:tabLst>
            </a:pPr>
            <a:r>
              <a:rPr lang="en-GB" sz="1400" b="0" dirty="0">
                <a:solidFill>
                  <a:srgbClr val="FFFF00"/>
                </a:solidFill>
                <a:latin typeface="Arial" panose="020B0604020202020204" pitchFamily="34" charset="0"/>
              </a:rPr>
              <a:t>4. Warning, Dissemination and Communication     5. Preparedness and Response Capabilities      6. Capacity Development      7. Governance</a:t>
            </a:r>
            <a:endParaRPr lang="en-GB" sz="1600" b="0" dirty="0">
              <a:solidFill>
                <a:srgbClr val="FFFF00"/>
              </a:solidFill>
              <a:latin typeface="Arial" panose="020B0604020202020204" pitchFamily="34" charset="0"/>
            </a:endParaRPr>
          </a:p>
          <a:p>
            <a:pPr marL="171450" marR="68580" indent="-171450" algn="just">
              <a:spcBef>
                <a:spcPts val="0"/>
              </a:spcBef>
              <a:buSzPts val="1100"/>
              <a:buFont typeface="Arial" panose="020B0604020202020204" pitchFamily="34" charset="0"/>
              <a:buChar char="•"/>
              <a:tabLst>
                <a:tab pos="490855" algn="l"/>
              </a:tabLst>
            </a:pPr>
            <a:endParaRPr lang="en-GB" sz="1600" b="0" dirty="0">
              <a:latin typeface="Arial" panose="020B0604020202020204" pitchFamily="34" charset="0"/>
            </a:endParaRPr>
          </a:p>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p:txBody>
      </p:sp>
    </p:spTree>
    <p:extLst>
      <p:ext uri="{BB962C8B-B14F-4D97-AF65-F5344CB8AC3E}">
        <p14:creationId xmlns:p14="http://schemas.microsoft.com/office/powerpoint/2010/main" val="3043805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82723-FCAB-F9D5-B150-5F65C4593CC4}"/>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E0A8C45-2234-7A00-E465-73F2B2F53783}"/>
              </a:ext>
            </a:extLst>
          </p:cNvPr>
          <p:cNvSpPr txBox="1">
            <a:spLocks/>
          </p:cNvSpPr>
          <p:nvPr/>
        </p:nvSpPr>
        <p:spPr>
          <a:xfrm>
            <a:off x="1" y="991242"/>
            <a:ext cx="12192000" cy="5866758"/>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8450" marR="0" lvl="2"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just"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9EBF8994-7221-9F6E-374E-FF92432A0086}"/>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ICG/PTWS Seismic &amp; Sea-Level Network</a:t>
            </a:r>
          </a:p>
        </p:txBody>
      </p:sp>
      <p:pic>
        <p:nvPicPr>
          <p:cNvPr id="6" name="Picture 5">
            <a:extLst>
              <a:ext uri="{FF2B5EF4-FFF2-40B4-BE49-F238E27FC236}">
                <a16:creationId xmlns:a16="http://schemas.microsoft.com/office/drawing/2014/main" id="{E4AE5B60-10A7-793A-104B-790156863845}"/>
              </a:ext>
            </a:extLst>
          </p:cNvPr>
          <p:cNvPicPr>
            <a:picLocks noChangeAspect="1"/>
          </p:cNvPicPr>
          <p:nvPr/>
        </p:nvPicPr>
        <p:blipFill rotWithShape="1">
          <a:blip r:embed="rId3">
            <a:extLst>
              <a:ext uri="{28A0092B-C50C-407E-A947-70E740481C1C}">
                <a14:useLocalDpi xmlns:a14="http://schemas.microsoft.com/office/drawing/2010/main" val="0"/>
              </a:ext>
            </a:extLst>
          </a:blip>
          <a:srcRect l="721" t="5596" r="721" b="2793"/>
          <a:stretch/>
        </p:blipFill>
        <p:spPr>
          <a:xfrm>
            <a:off x="-13327" y="991242"/>
            <a:ext cx="7684787" cy="4018001"/>
          </a:xfrm>
          <a:prstGeom prst="rect">
            <a:avLst/>
          </a:prstGeom>
          <a:ln w="19050">
            <a:solidFill>
              <a:schemeClr val="tx1"/>
            </a:solidFill>
          </a:ln>
        </p:spPr>
      </p:pic>
      <p:pic>
        <p:nvPicPr>
          <p:cNvPr id="7" name="Picture 6">
            <a:extLst>
              <a:ext uri="{FF2B5EF4-FFF2-40B4-BE49-F238E27FC236}">
                <a16:creationId xmlns:a16="http://schemas.microsoft.com/office/drawing/2014/main" id="{FAE619B0-518E-6091-1E22-D6D157817960}"/>
              </a:ext>
            </a:extLst>
          </p:cNvPr>
          <p:cNvPicPr>
            <a:picLocks noChangeAspect="1"/>
          </p:cNvPicPr>
          <p:nvPr/>
        </p:nvPicPr>
        <p:blipFill rotWithShape="1">
          <a:blip r:embed="rId4">
            <a:extLst>
              <a:ext uri="{28A0092B-C50C-407E-A947-70E740481C1C}">
                <a14:useLocalDpi xmlns:a14="http://schemas.microsoft.com/office/drawing/2010/main" val="0"/>
              </a:ext>
            </a:extLst>
          </a:blip>
          <a:srcRect l="526" t="3244" r="1936" b="22361"/>
          <a:stretch/>
        </p:blipFill>
        <p:spPr>
          <a:xfrm>
            <a:off x="6096000" y="2667517"/>
            <a:ext cx="6082673" cy="4190483"/>
          </a:xfrm>
          <a:prstGeom prst="rect">
            <a:avLst/>
          </a:prstGeom>
          <a:ln w="19050">
            <a:solidFill>
              <a:schemeClr val="tx1"/>
            </a:solidFill>
          </a:ln>
        </p:spPr>
      </p:pic>
      <p:pic>
        <p:nvPicPr>
          <p:cNvPr id="8" name="Google Shape;381;p27">
            <a:extLst>
              <a:ext uri="{FF2B5EF4-FFF2-40B4-BE49-F238E27FC236}">
                <a16:creationId xmlns:a16="http://schemas.microsoft.com/office/drawing/2014/main" id="{4EF0C1E5-0F8D-8723-2E65-136FA1061670}"/>
              </a:ext>
            </a:extLst>
          </p:cNvPr>
          <p:cNvPicPr preferRelativeResize="0">
            <a:picLocks noChangeAspect="1"/>
          </p:cNvPicPr>
          <p:nvPr/>
        </p:nvPicPr>
        <p:blipFill rotWithShape="1">
          <a:blip r:embed="rId5">
            <a:alphaModFix/>
          </a:blip>
          <a:srcRect/>
          <a:stretch/>
        </p:blipFill>
        <p:spPr>
          <a:xfrm>
            <a:off x="-13327" y="4690753"/>
            <a:ext cx="3452435" cy="2249016"/>
          </a:xfrm>
          <a:prstGeom prst="rect">
            <a:avLst/>
          </a:prstGeom>
          <a:noFill/>
          <a:ln>
            <a:noFill/>
          </a:ln>
        </p:spPr>
      </p:pic>
    </p:spTree>
    <p:extLst>
      <p:ext uri="{BB962C8B-B14F-4D97-AF65-F5344CB8AC3E}">
        <p14:creationId xmlns:p14="http://schemas.microsoft.com/office/powerpoint/2010/main" val="2860147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AAE07-78B0-3A49-4641-E196F3E2CF62}"/>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839514B-C27B-9C7A-A4D5-F3FBA1C73B22}"/>
              </a:ext>
            </a:extLst>
          </p:cNvPr>
          <p:cNvSpPr txBox="1">
            <a:spLocks/>
          </p:cNvSpPr>
          <p:nvPr/>
        </p:nvSpPr>
        <p:spPr>
          <a:xfrm>
            <a:off x="1" y="991242"/>
            <a:ext cx="12192000" cy="5866758"/>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8450" marR="0" lvl="2"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just"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3F2D84C1-0B55-EC26-C4A6-48CC494C19F6}"/>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ICG/PTWS Decisions/Actions related to ODTP</a:t>
            </a:r>
          </a:p>
        </p:txBody>
      </p:sp>
      <p:sp>
        <p:nvSpPr>
          <p:cNvPr id="5" name="Content Placeholder 2">
            <a:extLst>
              <a:ext uri="{FF2B5EF4-FFF2-40B4-BE49-F238E27FC236}">
                <a16:creationId xmlns:a16="http://schemas.microsoft.com/office/drawing/2014/main" id="{9488F5DB-F1BB-3B59-7951-CDF1EAFFE48C}"/>
              </a:ext>
            </a:extLst>
          </p:cNvPr>
          <p:cNvSpPr txBox="1">
            <a:spLocks/>
          </p:cNvSpPr>
          <p:nvPr/>
        </p:nvSpPr>
        <p:spPr>
          <a:xfrm>
            <a:off x="142874" y="1124957"/>
            <a:ext cx="11862327" cy="5733043"/>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lvl="2" algn="l">
              <a:spcBef>
                <a:spcPts val="0"/>
              </a:spcBef>
              <a:spcAft>
                <a:spcPts val="0"/>
              </a:spcAft>
              <a:defRPr/>
            </a:pPr>
            <a:r>
              <a:rPr kumimoji="0" lang="en-US" sz="24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Vanuatu Expert Meeting (14-17 May 2024, Port Vila – Vanuatu)</a:t>
            </a:r>
            <a:endParaRPr lang="en-GB" sz="2400" b="0" dirty="0">
              <a:solidFill>
                <a:schemeClr val="tx1"/>
              </a:solidFill>
              <a:latin typeface="Arial" panose="020B0604020202020204" pitchFamily="34" charset="0"/>
            </a:endParaRPr>
          </a:p>
          <a:p>
            <a:pPr marL="171450" marR="68580" indent="-171450" algn="just">
              <a:spcBef>
                <a:spcPts val="0"/>
              </a:spcBef>
              <a:spcAft>
                <a:spcPts val="0"/>
              </a:spcAft>
              <a:buSzPts val="1100"/>
              <a:buFont typeface="Arial" panose="020B0604020202020204" pitchFamily="34" charset="0"/>
              <a:buChar char="•"/>
              <a:tabLst>
                <a:tab pos="490855" algn="l"/>
              </a:tabLst>
              <a:defRPr/>
            </a:pPr>
            <a:r>
              <a:rPr lang="en-GB" sz="1600" b="0" dirty="0">
                <a:solidFill>
                  <a:schemeClr val="tx1"/>
                </a:solidFill>
                <a:latin typeface="Arial" panose="020B0604020202020204" pitchFamily="34" charset="0"/>
              </a:rPr>
              <a:t>The Expert Meeting on Tsunami Sources, Hazards, Risk and Uncertainties Associated with Vanuatu, San Cristobal and New Britain Subduction Zones brought together 23 experts (14 in-person/9 virtual) and 7 observers (6 in-person/1 virtual) from 10 Intergovernmental Coordination Group for the Pacific Tsunami Warning and Mitigation System (ICG/PTWS) Member States (Australia, France, Fiji, Japan, Indonesia, New Zealand, Papua New Guinea, Solomon Islands, USA and Vanuatu). The purpose of this Expert Meeting was to quantify earthquake sources that can generate dangerous tsunamis and to directly support community hazard assessments and evacuation planning that are part of the implementation of the Tsunami Ready Recognition Programme in the Pacific Islands Countries and Territories (PICTs) </a:t>
            </a:r>
            <a:r>
              <a:rPr lang="en-GB" sz="1600" b="0" dirty="0">
                <a:solidFill>
                  <a:srgbClr val="FFFF00"/>
                </a:solidFill>
                <a:latin typeface="Arial" panose="020B0604020202020204" pitchFamily="34" charset="0"/>
              </a:rPr>
              <a:t>(2/Objective-1)</a:t>
            </a:r>
          </a:p>
          <a:p>
            <a:pPr lvl="2" algn="l">
              <a:spcBef>
                <a:spcPts val="0"/>
              </a:spcBef>
              <a:spcAft>
                <a:spcPts val="0"/>
              </a:spcAft>
              <a:defRPr/>
            </a:pPr>
            <a:endParaRPr lang="en-US" sz="2400" dirty="0"/>
          </a:p>
          <a:p>
            <a:pPr lvl="2" algn="l">
              <a:spcBef>
                <a:spcPts val="0"/>
              </a:spcBef>
              <a:spcAft>
                <a:spcPts val="0"/>
              </a:spcAft>
              <a:defRPr/>
            </a:pPr>
            <a:r>
              <a:rPr kumimoji="0" lang="en-US" sz="24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ITP-Hawaii-Chile 2024 (19-30 August 2024, Valparaiso - Chile)</a:t>
            </a:r>
          </a:p>
          <a:p>
            <a:pPr marL="171450" marR="68580" lvl="0" indent="-171450" algn="just">
              <a:spcBef>
                <a:spcPts val="0"/>
              </a:spcBef>
              <a:spcAft>
                <a:spcPts val="0"/>
              </a:spcAft>
              <a:buSzPts val="1100"/>
              <a:buFont typeface="Arial" panose="020B0604020202020204" pitchFamily="34" charset="0"/>
              <a:buChar char="•"/>
              <a:tabLst>
                <a:tab pos="490855" algn="l"/>
              </a:tabLst>
            </a:pPr>
            <a:r>
              <a:rPr lang="en-US" sz="1600" b="0" dirty="0">
                <a:solidFill>
                  <a:schemeClr val="tx1"/>
                </a:solidFill>
                <a:latin typeface="Arial" panose="020B0604020202020204" pitchFamily="34" charset="0"/>
              </a:rPr>
              <a:t>ITIC Training </a:t>
            </a:r>
            <a:r>
              <a:rPr lang="en-US" sz="1600" b="0" dirty="0" err="1">
                <a:solidFill>
                  <a:schemeClr val="tx1"/>
                </a:solidFill>
                <a:latin typeface="Arial" panose="020B0604020202020204" pitchFamily="34" charset="0"/>
              </a:rPr>
              <a:t>Programme</a:t>
            </a:r>
            <a:r>
              <a:rPr lang="en-US" sz="1600" b="0" dirty="0">
                <a:solidFill>
                  <a:schemeClr val="tx1"/>
                </a:solidFill>
                <a:latin typeface="Arial" panose="020B0604020202020204" pitchFamily="34" charset="0"/>
              </a:rPr>
              <a:t> on Tsunami Early Warning Systems and the PTWC Enhanced Products, Tsunami Evacuation Planning and Tsunami Ready </a:t>
            </a:r>
            <a:r>
              <a:rPr lang="en-US" sz="1600" b="0" dirty="0" err="1">
                <a:solidFill>
                  <a:schemeClr val="tx1"/>
                </a:solidFill>
                <a:latin typeface="Arial" panose="020B0604020202020204" pitchFamily="34" charset="0"/>
              </a:rPr>
              <a:t>Programme</a:t>
            </a:r>
            <a:r>
              <a:rPr lang="en-US" sz="1600" b="0" dirty="0">
                <a:solidFill>
                  <a:schemeClr val="tx1"/>
                </a:solidFill>
                <a:latin typeface="Arial" panose="020B0604020202020204" pitchFamily="34" charset="0"/>
              </a:rPr>
              <a:t> (ITP-Hawaii-Chile-2024) was organized by ITIC, SHOA and IOC/TSR. </a:t>
            </a:r>
            <a:r>
              <a:rPr lang="en-US" sz="1600" b="0" dirty="0">
                <a:solidFill>
                  <a:srgbClr val="FFFF00"/>
                </a:solidFill>
                <a:latin typeface="Arial" panose="020B0604020202020204" pitchFamily="34" charset="0"/>
              </a:rPr>
              <a:t>(6/Objective 1 and 2)</a:t>
            </a:r>
          </a:p>
          <a:p>
            <a:pPr marL="0" marR="68580" lvl="0" indent="0" algn="just">
              <a:spcBef>
                <a:spcPts val="0"/>
              </a:spcBef>
              <a:spcAft>
                <a:spcPts val="0"/>
              </a:spcAft>
              <a:buSzPts val="1100"/>
              <a:buNone/>
              <a:tabLst>
                <a:tab pos="490855" algn="l"/>
              </a:tabLst>
            </a:pPr>
            <a:endParaRPr lang="en-US" sz="1600" b="0" dirty="0">
              <a:solidFill>
                <a:srgbClr val="FFFF00"/>
              </a:solidFill>
              <a:latin typeface="Arial" panose="020B0604020202020204" pitchFamily="34" charset="0"/>
            </a:endParaRPr>
          </a:p>
          <a:p>
            <a:pPr marL="171450" marR="68580" lvl="0" indent="-171450" algn="just">
              <a:spcBef>
                <a:spcPts val="0"/>
              </a:spcBef>
              <a:spcAft>
                <a:spcPts val="0"/>
              </a:spcAft>
              <a:buSzPts val="1100"/>
              <a:buFont typeface="Arial" panose="020B0604020202020204" pitchFamily="34" charset="0"/>
              <a:buChar char="•"/>
              <a:tabLst>
                <a:tab pos="490855" algn="l"/>
              </a:tabLst>
            </a:pPr>
            <a:r>
              <a:rPr lang="en-GB" sz="1600" b="0" dirty="0">
                <a:solidFill>
                  <a:schemeClr val="tx1"/>
                </a:solidFill>
                <a:latin typeface="Arial" panose="020B0604020202020204" pitchFamily="34" charset="0"/>
              </a:rPr>
              <a:t>The ITP-TEWS-Chile used SHOA (Chile) as a working example of an end-to-end tsunami warning and mitigation system, following the same format at the ITP-Hawaii, where Hawaii is used as a working example with PTWC as its warning centre.</a:t>
            </a:r>
            <a:endParaRPr lang="en-US" sz="1600" b="0" dirty="0">
              <a:solidFill>
                <a:schemeClr val="tx1"/>
              </a:solidFill>
              <a:latin typeface="Arial" panose="020B0604020202020204" pitchFamily="34" charset="0"/>
            </a:endParaRPr>
          </a:p>
          <a:p>
            <a:pPr marL="171450" marR="68580" lvl="0" indent="-171450" algn="just">
              <a:spcBef>
                <a:spcPts val="0"/>
              </a:spcBef>
              <a:spcAft>
                <a:spcPts val="0"/>
              </a:spcAft>
              <a:buSzPts val="1100"/>
              <a:buFont typeface="Arial" panose="020B0604020202020204" pitchFamily="34" charset="0"/>
              <a:buChar char="•"/>
              <a:tabLst>
                <a:tab pos="490855" algn="l"/>
              </a:tabLst>
            </a:pPr>
            <a:endParaRPr lang="en-US" sz="1600" b="0" dirty="0">
              <a:solidFill>
                <a:schemeClr val="tx1"/>
              </a:solidFill>
              <a:latin typeface="Arial" panose="020B0604020202020204" pitchFamily="34" charset="0"/>
            </a:endParaRPr>
          </a:p>
          <a:p>
            <a:pPr marL="171450" marR="68580" lvl="0" indent="-171450" algn="just">
              <a:spcBef>
                <a:spcPts val="0"/>
              </a:spcBef>
              <a:spcAft>
                <a:spcPts val="0"/>
              </a:spcAft>
              <a:buSzPts val="1100"/>
              <a:buFont typeface="Arial" panose="020B0604020202020204" pitchFamily="34" charset="0"/>
              <a:buChar char="•"/>
              <a:tabLst>
                <a:tab pos="490855" algn="l"/>
              </a:tabLst>
            </a:pPr>
            <a:r>
              <a:rPr lang="en-US" sz="1600" b="0" dirty="0">
                <a:solidFill>
                  <a:schemeClr val="tx1"/>
                </a:solidFill>
                <a:latin typeface="Arial" panose="020B0604020202020204" pitchFamily="34" charset="0"/>
              </a:rPr>
              <a:t>33 Trainees from 19 Member States (10 PTWS, 6 CARIBE-EWS, 2 IOTWMS, Argentina)</a:t>
            </a: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p:txBody>
      </p:sp>
      <p:sp>
        <p:nvSpPr>
          <p:cNvPr id="3" name="Content Placeholder 2">
            <a:extLst>
              <a:ext uri="{FF2B5EF4-FFF2-40B4-BE49-F238E27FC236}">
                <a16:creationId xmlns:a16="http://schemas.microsoft.com/office/drawing/2014/main" id="{EB19B571-6EBA-33BF-2EF9-7461C967F5DB}"/>
              </a:ext>
            </a:extLst>
          </p:cNvPr>
          <p:cNvSpPr txBox="1">
            <a:spLocks/>
          </p:cNvSpPr>
          <p:nvPr/>
        </p:nvSpPr>
        <p:spPr>
          <a:xfrm>
            <a:off x="0" y="6194636"/>
            <a:ext cx="12191999" cy="663364"/>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0" marR="68580" indent="0">
              <a:spcBef>
                <a:spcPts val="0"/>
              </a:spcBef>
              <a:buSzPts val="1100"/>
              <a:buNone/>
              <a:tabLst>
                <a:tab pos="490855" algn="l"/>
              </a:tabLst>
            </a:pPr>
            <a:r>
              <a:rPr lang="en-GB" sz="1400" b="0" dirty="0">
                <a:solidFill>
                  <a:srgbClr val="FFFF00"/>
                </a:solidFill>
                <a:latin typeface="Arial" panose="020B0604020202020204" pitchFamily="34" charset="0"/>
              </a:rPr>
              <a:t>2. Risk Knowledge    3. Detection, Analysis and Forecasting of Tsunamis and Associated Hazardous Consequences</a:t>
            </a:r>
          </a:p>
          <a:p>
            <a:pPr marL="0" marR="68580" indent="0">
              <a:spcBef>
                <a:spcPts val="0"/>
              </a:spcBef>
              <a:buSzPts val="1100"/>
              <a:buNone/>
              <a:tabLst>
                <a:tab pos="490855" algn="l"/>
              </a:tabLst>
            </a:pPr>
            <a:r>
              <a:rPr lang="en-GB" sz="1400" b="0" dirty="0">
                <a:solidFill>
                  <a:srgbClr val="FFFF00"/>
                </a:solidFill>
                <a:latin typeface="Arial" panose="020B0604020202020204" pitchFamily="34" charset="0"/>
              </a:rPr>
              <a:t>4. Warning, Dissemination and Communication     5. Preparedness and Response Capabilities      6. Capacity Development      7. Governance</a:t>
            </a:r>
            <a:endParaRPr lang="en-GB" sz="1600" b="0" dirty="0">
              <a:solidFill>
                <a:srgbClr val="FFFF00"/>
              </a:solidFill>
              <a:latin typeface="Arial" panose="020B0604020202020204" pitchFamily="34" charset="0"/>
            </a:endParaRPr>
          </a:p>
          <a:p>
            <a:pPr marL="171450" marR="68580" indent="-171450" algn="just">
              <a:spcBef>
                <a:spcPts val="0"/>
              </a:spcBef>
              <a:buSzPts val="1100"/>
              <a:buFont typeface="Arial" panose="020B0604020202020204" pitchFamily="34" charset="0"/>
              <a:buChar char="•"/>
              <a:tabLst>
                <a:tab pos="490855" algn="l"/>
              </a:tabLst>
            </a:pPr>
            <a:endParaRPr lang="en-GB" sz="1600" b="0" dirty="0">
              <a:latin typeface="Arial" panose="020B0604020202020204" pitchFamily="34" charset="0"/>
            </a:endParaRPr>
          </a:p>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p:txBody>
      </p:sp>
    </p:spTree>
    <p:extLst>
      <p:ext uri="{BB962C8B-B14F-4D97-AF65-F5344CB8AC3E}">
        <p14:creationId xmlns:p14="http://schemas.microsoft.com/office/powerpoint/2010/main" val="160669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E6FBF-6109-808D-8756-630F8775C386}"/>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A3FAE7-A24C-6584-3DC2-F6F5F4517DFB}"/>
              </a:ext>
            </a:extLst>
          </p:cNvPr>
          <p:cNvSpPr txBox="1">
            <a:spLocks/>
          </p:cNvSpPr>
          <p:nvPr/>
        </p:nvSpPr>
        <p:spPr>
          <a:xfrm>
            <a:off x="1" y="991242"/>
            <a:ext cx="12192000" cy="5866758"/>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8450" marR="0" lvl="2"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just"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8F86E05E-66C3-6BF7-AC36-2013EE077E36}"/>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ICG/PTWS Progress in TRRP</a:t>
            </a:r>
          </a:p>
        </p:txBody>
      </p:sp>
      <p:sp>
        <p:nvSpPr>
          <p:cNvPr id="5" name="Content Placeholder 2">
            <a:extLst>
              <a:ext uri="{FF2B5EF4-FFF2-40B4-BE49-F238E27FC236}">
                <a16:creationId xmlns:a16="http://schemas.microsoft.com/office/drawing/2014/main" id="{4EC7E694-5A64-F9C5-B5FB-308A9AEA4194}"/>
              </a:ext>
            </a:extLst>
          </p:cNvPr>
          <p:cNvSpPr txBox="1">
            <a:spLocks/>
          </p:cNvSpPr>
          <p:nvPr/>
        </p:nvSpPr>
        <p:spPr>
          <a:xfrm>
            <a:off x="142874" y="1124957"/>
            <a:ext cx="11862327" cy="5733043"/>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lvl="2" algn="l">
              <a:spcBef>
                <a:spcPts val="0"/>
              </a:spcBef>
              <a:spcAft>
                <a:spcPts val="0"/>
              </a:spcAft>
              <a:defRPr/>
            </a:pPr>
            <a:r>
              <a:rPr kumimoji="0" lang="en-US" sz="24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rPr>
              <a:t>SIDS</a:t>
            </a:r>
            <a:endParaRPr lang="en-US" sz="1600" b="0" dirty="0">
              <a:solidFill>
                <a:schemeClr val="tx1"/>
              </a:solidFill>
              <a:latin typeface="Arial" panose="020B0604020202020204" pitchFamily="34" charset="0"/>
            </a:endParaRPr>
          </a:p>
          <a:p>
            <a:pPr marL="171450" marR="68580" lvl="0" indent="-171450" algn="just">
              <a:spcBef>
                <a:spcPts val="0"/>
              </a:spcBef>
              <a:spcAft>
                <a:spcPts val="0"/>
              </a:spcAft>
              <a:buSzPts val="1100"/>
              <a:buFont typeface="Arial" panose="020B0604020202020204" pitchFamily="34" charset="0"/>
              <a:buChar char="•"/>
              <a:tabLst>
                <a:tab pos="490855" algn="l"/>
              </a:tabLst>
            </a:pPr>
            <a:r>
              <a:rPr lang="en-US" sz="1600" b="0" dirty="0">
                <a:solidFill>
                  <a:schemeClr val="tx1"/>
                </a:solidFill>
                <a:latin typeface="Arial" panose="020B0604020202020204" pitchFamily="34" charset="0"/>
              </a:rPr>
              <a:t>In 2024, Fiji and Solomon Islands again updated their National Tsunami Ready Board due to turnover of Senior Officials and on-going discussion underway for set up National Tsunami Ready Board in Tonga, Vanuatu, Kiribati and Cook Islands. </a:t>
            </a:r>
          </a:p>
          <a:p>
            <a:pPr marL="171450" marR="68580" lvl="0" indent="-171450" algn="just">
              <a:spcBef>
                <a:spcPts val="0"/>
              </a:spcBef>
              <a:spcAft>
                <a:spcPts val="0"/>
              </a:spcAft>
              <a:buSzPts val="1100"/>
              <a:buFont typeface="Arial" panose="020B0604020202020204" pitchFamily="34" charset="0"/>
              <a:buChar char="•"/>
              <a:tabLst>
                <a:tab pos="490855" algn="l"/>
              </a:tabLst>
            </a:pPr>
            <a:endParaRPr lang="en-US" sz="1600" b="0" dirty="0">
              <a:solidFill>
                <a:schemeClr val="tx1"/>
              </a:solidFill>
              <a:latin typeface="Arial" panose="020B0604020202020204" pitchFamily="34" charset="0"/>
            </a:endParaRPr>
          </a:p>
          <a:p>
            <a:pPr marL="171450" marR="68580" lvl="0" indent="-171450" algn="just">
              <a:spcBef>
                <a:spcPts val="0"/>
              </a:spcBef>
              <a:spcAft>
                <a:spcPts val="0"/>
              </a:spcAft>
              <a:buSzPts val="1100"/>
              <a:buFont typeface="Arial" panose="020B0604020202020204" pitchFamily="34" charset="0"/>
              <a:buChar char="•"/>
              <a:tabLst>
                <a:tab pos="490855" algn="l"/>
              </a:tabLst>
            </a:pPr>
            <a:r>
              <a:rPr lang="en-US" sz="1600" b="0" dirty="0">
                <a:solidFill>
                  <a:schemeClr val="tx1"/>
                </a:solidFill>
                <a:latin typeface="Arial" panose="020B0604020202020204" pitchFamily="34" charset="0"/>
              </a:rPr>
              <a:t>In collaboration with ITIC-Hawaii,  National Disaster Management Office (NDMO), Solomon Islands Meteorological Service (SIMS) and Geological Service Division (GSD) conducted a National Tsunami Ready Stakeholders Workshop in Honiara, Solomon Islands on 23-24th July 2024. In collaboration with ITIC a Tsunami Ready planning meeting conducted in Port Villa, Vanuatu with the participation of Fiji, Solomon Islands and Vanuatu.</a:t>
            </a:r>
          </a:p>
          <a:p>
            <a:pPr marL="171450" marR="68580" lvl="0" indent="-171450" algn="just">
              <a:spcBef>
                <a:spcPts val="0"/>
              </a:spcBef>
              <a:spcAft>
                <a:spcPts val="0"/>
              </a:spcAft>
              <a:buSzPts val="1100"/>
              <a:buFont typeface="Arial" panose="020B0604020202020204" pitchFamily="34" charset="0"/>
              <a:buChar char="•"/>
              <a:tabLst>
                <a:tab pos="490855" algn="l"/>
              </a:tabLst>
            </a:pPr>
            <a:endParaRPr lang="en-US" sz="1600" b="0" dirty="0">
              <a:solidFill>
                <a:schemeClr val="tx1"/>
              </a:solidFill>
              <a:latin typeface="Arial" panose="020B0604020202020204" pitchFamily="34" charset="0"/>
            </a:endParaRPr>
          </a:p>
          <a:p>
            <a:pPr marL="171450" marR="68580" lvl="0" indent="-171450" algn="just">
              <a:spcBef>
                <a:spcPts val="0"/>
              </a:spcBef>
              <a:spcAft>
                <a:spcPts val="0"/>
              </a:spcAft>
              <a:buSzPts val="1100"/>
              <a:buFont typeface="Arial" panose="020B0604020202020204" pitchFamily="34" charset="0"/>
              <a:buChar char="•"/>
              <a:tabLst>
                <a:tab pos="490855" algn="l"/>
              </a:tabLst>
            </a:pPr>
            <a:r>
              <a:rPr lang="en-US" sz="1600" b="0" dirty="0">
                <a:solidFill>
                  <a:schemeClr val="tx1"/>
                </a:solidFill>
                <a:latin typeface="Arial" panose="020B0604020202020204" pitchFamily="34" charset="0"/>
              </a:rPr>
              <a:t>Fiji, Tonga, Vanuatu and Solomon Islands, developed inundation and evacuation maps. In Fiji, the Tsunami Inundation maps, and evacuation maps now incorporated into the school and community Tsunami Response Plan. Fiji now incorporates the tsunami hazard and evacuation map with the Tsunami Response Plan into the School Disaster Risk Management and Response Plan (SDRMRP). This will inform the review and update of Fiji Schools DRR Handbook. School tsunami response plans were developed for selected schools in Fiji and Tonga.</a:t>
            </a:r>
          </a:p>
          <a:p>
            <a:pPr marL="171450" marR="68580" lvl="0" indent="-171450" algn="just">
              <a:spcBef>
                <a:spcPts val="0"/>
              </a:spcBef>
              <a:spcAft>
                <a:spcPts val="0"/>
              </a:spcAft>
              <a:buSzPts val="1100"/>
              <a:buFont typeface="Arial" panose="020B0604020202020204" pitchFamily="34" charset="0"/>
              <a:buChar char="•"/>
              <a:tabLst>
                <a:tab pos="490855" algn="l"/>
              </a:tabLst>
            </a:pPr>
            <a:endParaRPr lang="en-US" sz="1600" b="0" dirty="0">
              <a:solidFill>
                <a:schemeClr val="tx1"/>
              </a:solidFill>
              <a:latin typeface="Arial" panose="020B0604020202020204" pitchFamily="34" charset="0"/>
            </a:endParaRPr>
          </a:p>
          <a:p>
            <a:pPr marL="171450" marR="68580" lvl="0" indent="-171450" algn="just">
              <a:spcBef>
                <a:spcPts val="0"/>
              </a:spcBef>
              <a:spcAft>
                <a:spcPts val="0"/>
              </a:spcAft>
              <a:buSzPts val="1100"/>
              <a:buFont typeface="Arial" panose="020B0604020202020204" pitchFamily="34" charset="0"/>
              <a:buChar char="•"/>
              <a:tabLst>
                <a:tab pos="490855" algn="l"/>
              </a:tabLst>
            </a:pPr>
            <a:r>
              <a:rPr lang="en-US" sz="1600" b="0" dirty="0">
                <a:solidFill>
                  <a:schemeClr val="tx1"/>
                </a:solidFill>
                <a:latin typeface="Arial" panose="020B0604020202020204" pitchFamily="34" charset="0"/>
              </a:rPr>
              <a:t>In 2024, Fiji, Vanuatu and Tonga reviewed and updated their National Tsunami Warning SOPs.</a:t>
            </a:r>
          </a:p>
          <a:p>
            <a:pPr marL="171450" marR="68580" lvl="0" indent="-171450" algn="just">
              <a:spcBef>
                <a:spcPts val="0"/>
              </a:spcBef>
              <a:spcAft>
                <a:spcPts val="0"/>
              </a:spcAft>
              <a:buSzPts val="1100"/>
              <a:buFont typeface="Arial" panose="020B0604020202020204" pitchFamily="34" charset="0"/>
              <a:buChar char="•"/>
              <a:tabLst>
                <a:tab pos="490855" algn="l"/>
              </a:tabLst>
            </a:pPr>
            <a:endParaRPr lang="en-US" sz="1600" b="0" dirty="0">
              <a:solidFill>
                <a:schemeClr val="tx1"/>
              </a:solidFill>
              <a:latin typeface="Arial" panose="020B0604020202020204" pitchFamily="34" charset="0"/>
            </a:endParaRPr>
          </a:p>
          <a:p>
            <a:pPr marL="171450" marR="68580" lvl="0" indent="-171450" algn="just">
              <a:spcBef>
                <a:spcPts val="0"/>
              </a:spcBef>
              <a:spcAft>
                <a:spcPts val="0"/>
              </a:spcAft>
              <a:buSzPts val="1100"/>
              <a:buFont typeface="Arial" panose="020B0604020202020204" pitchFamily="34" charset="0"/>
              <a:buChar char="•"/>
              <a:tabLst>
                <a:tab pos="490855" algn="l"/>
              </a:tabLst>
            </a:pPr>
            <a:r>
              <a:rPr lang="en-US" sz="1600" b="0" dirty="0">
                <a:solidFill>
                  <a:schemeClr val="tx1"/>
                </a:solidFill>
                <a:latin typeface="Arial" panose="020B0604020202020204" pitchFamily="34" charset="0"/>
              </a:rPr>
              <a:t>Pohnpei and Chuuk States of Federated States of Micronesia, Majuro (Marshall Islands), and Republic of Palau have been recognized as Tsunami Ready.</a:t>
            </a:r>
          </a:p>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p:txBody>
      </p:sp>
      <p:sp>
        <p:nvSpPr>
          <p:cNvPr id="6" name="Content Placeholder 2">
            <a:extLst>
              <a:ext uri="{FF2B5EF4-FFF2-40B4-BE49-F238E27FC236}">
                <a16:creationId xmlns:a16="http://schemas.microsoft.com/office/drawing/2014/main" id="{E647F5B9-5B9F-001D-4C61-ABE4AA3170B8}"/>
              </a:ext>
            </a:extLst>
          </p:cNvPr>
          <p:cNvSpPr txBox="1">
            <a:spLocks/>
          </p:cNvSpPr>
          <p:nvPr/>
        </p:nvSpPr>
        <p:spPr>
          <a:xfrm>
            <a:off x="0" y="6194636"/>
            <a:ext cx="12191999" cy="663364"/>
          </a:xfrm>
          <a:prstGeom prst="rect">
            <a:avLst/>
          </a:prstGeom>
          <a:noFill/>
        </p:spPr>
        <p:txBody>
          <a:bodyPr vert="horz" lIns="91440" tIns="45720" rIns="91440" bIns="45720" rtlCol="0">
            <a:noAutofit/>
          </a:bodyPr>
          <a:lstStyle>
            <a:defPPr>
              <a:defRPr lang="en-US"/>
            </a:defPPr>
            <a:lvl1pPr marL="342900" marR="0" lvl="0" indent="-342900" algn="ctr" defTabSz="914400" fontAlgn="auto">
              <a:lnSpc>
                <a:spcPct val="100000"/>
              </a:lnSpc>
              <a:spcBef>
                <a:spcPts val="600"/>
              </a:spcBef>
              <a:spcAft>
                <a:spcPts val="600"/>
              </a:spcAft>
              <a:buClrTx/>
              <a:buSzTx/>
              <a:buFont typeface="Wingdings" panose="05000000000000000000" pitchFamily="2" charset="2"/>
              <a:buChar char="Ø"/>
              <a:tabLst/>
              <a:defRPr kumimoji="0" sz="2000" b="1" i="0" u="none" strike="noStrike" cap="none" spc="0" normalizeH="0" baseline="0">
                <a:ln>
                  <a:noFill/>
                </a:ln>
                <a:solidFill>
                  <a:srgbClr val="C00000"/>
                </a:solidFill>
                <a:effectLst/>
                <a:uLnTx/>
                <a:uFillTx/>
                <a:latin typeface="Gill Sans Nova" panose="020B0602020104020203" pitchFamily="34" charset="0"/>
              </a:defRPr>
            </a:lvl1pPr>
            <a:lvl2pPr marL="742950" indent="-285750" defTabSz="914400">
              <a:spcBef>
                <a:spcPct val="20000"/>
              </a:spcBef>
              <a:buFont typeface="Arial" pitchFamily="34" charset="0"/>
              <a:buChar char="–"/>
              <a:defRPr sz="2800">
                <a:solidFill>
                  <a:srgbClr val="0070C0"/>
                </a:solidFill>
              </a:defRPr>
            </a:lvl2pPr>
            <a:lvl3pPr marL="12700" marR="0" lvl="2" indent="0" algn="ctr" defTabSz="914400" fontAlgn="auto">
              <a:lnSpc>
                <a:spcPct val="100000"/>
              </a:lnSpc>
              <a:spcBef>
                <a:spcPts val="600"/>
              </a:spcBef>
              <a:spcAft>
                <a:spcPts val="600"/>
              </a:spcAft>
              <a:buClrTx/>
              <a:buSzTx/>
              <a:buFont typeface="Arial" pitchFamily="34" charset="0"/>
              <a:buNone/>
              <a:tabLst>
                <a:tab pos="355600" algn="l"/>
              </a:tabLst>
              <a:defRPr kumimoji="0" sz="2000" b="1" i="0" u="none" strike="noStrike" cap="none" spc="0" normalizeH="0" baseline="0">
                <a:ln>
                  <a:noFill/>
                </a:ln>
                <a:solidFill>
                  <a:srgbClr val="FFFF00"/>
                </a:solidFill>
                <a:effectLst/>
                <a:uLnTx/>
                <a:uFillTx/>
                <a:latin typeface="Gill Sans Nova" panose="020B0602020104020203" pitchFamily="34" charset="0"/>
              </a:defRPr>
            </a:lvl3pPr>
            <a:lvl4pPr marL="1600200" indent="-228600" defTabSz="914400">
              <a:spcBef>
                <a:spcPct val="20000"/>
              </a:spcBef>
              <a:buFont typeface="Arial" pitchFamily="34" charset="0"/>
              <a:buChar char="–"/>
              <a:defRPr sz="2000">
                <a:solidFill>
                  <a:srgbClr val="0070C0"/>
                </a:solidFill>
              </a:defRPr>
            </a:lvl4pPr>
            <a:lvl5pPr marL="2057400" indent="-228600" defTabSz="914400">
              <a:spcBef>
                <a:spcPct val="20000"/>
              </a:spcBef>
              <a:buFont typeface="Arial" pitchFamily="34" charset="0"/>
              <a:buChar char="»"/>
              <a:defRPr sz="2000">
                <a:solidFill>
                  <a:srgbClr val="0070C0"/>
                </a:solidFill>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marL="0" marR="68580" indent="0">
              <a:spcBef>
                <a:spcPts val="0"/>
              </a:spcBef>
              <a:buSzPts val="1100"/>
              <a:buNone/>
              <a:tabLst>
                <a:tab pos="490855" algn="l"/>
              </a:tabLst>
            </a:pPr>
            <a:r>
              <a:rPr lang="en-GB" sz="1400" b="0" dirty="0">
                <a:solidFill>
                  <a:srgbClr val="FFFF00"/>
                </a:solidFill>
                <a:latin typeface="Arial" panose="020B0604020202020204" pitchFamily="34" charset="0"/>
              </a:rPr>
              <a:t>2. Risk Knowledge    3. Detection, Analysis and Forecasting of Tsunamis and Associated Hazardous Consequences</a:t>
            </a:r>
          </a:p>
          <a:p>
            <a:pPr marL="0" marR="68580" indent="0">
              <a:spcBef>
                <a:spcPts val="0"/>
              </a:spcBef>
              <a:buSzPts val="1100"/>
              <a:buNone/>
              <a:tabLst>
                <a:tab pos="490855" algn="l"/>
              </a:tabLst>
            </a:pPr>
            <a:r>
              <a:rPr lang="en-GB" sz="1400" b="0" dirty="0">
                <a:solidFill>
                  <a:srgbClr val="FFFF00"/>
                </a:solidFill>
                <a:latin typeface="Arial" panose="020B0604020202020204" pitchFamily="34" charset="0"/>
              </a:rPr>
              <a:t>4. Warning, Dissemination and Communication     5. Preparedness and Response Capabilities      6. Capacity Development      7. Governance</a:t>
            </a:r>
            <a:endParaRPr lang="en-GB" sz="1600" b="0" dirty="0">
              <a:solidFill>
                <a:srgbClr val="FFFF00"/>
              </a:solidFill>
              <a:latin typeface="Arial" panose="020B0604020202020204" pitchFamily="34" charset="0"/>
            </a:endParaRPr>
          </a:p>
          <a:p>
            <a:pPr marL="171450" marR="68580" indent="-171450" algn="just">
              <a:spcBef>
                <a:spcPts val="0"/>
              </a:spcBef>
              <a:buSzPts val="1100"/>
              <a:buFont typeface="Arial" panose="020B0604020202020204" pitchFamily="34" charset="0"/>
              <a:buChar char="•"/>
              <a:tabLst>
                <a:tab pos="490855" algn="l"/>
              </a:tabLst>
            </a:pPr>
            <a:endParaRPr lang="en-GB" sz="1600" b="0" dirty="0">
              <a:latin typeface="Arial" panose="020B0604020202020204" pitchFamily="34" charset="0"/>
            </a:endParaRPr>
          </a:p>
          <a:p>
            <a:pPr marL="12700" marR="0" lvl="2" indent="0" algn="ctr"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l"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0"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12700" marR="0" lvl="2" indent="0" algn="ctr" defTabSz="914400" rtl="0" eaLnBrk="1" fontAlgn="auto" latinLnBrk="0" hangingPunct="1">
              <a:lnSpc>
                <a:spcPct val="100000"/>
              </a:lnSpc>
              <a:spcBef>
                <a:spcPts val="0"/>
              </a:spcBef>
              <a:spcAft>
                <a:spcPts val="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endParaRPr>
          </a:p>
        </p:txBody>
      </p:sp>
    </p:spTree>
    <p:extLst>
      <p:ext uri="{BB962C8B-B14F-4D97-AF65-F5344CB8AC3E}">
        <p14:creationId xmlns:p14="http://schemas.microsoft.com/office/powerpoint/2010/main" val="1011612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19BDF-EDD2-363E-FD50-AD89D7943DC4}"/>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97791A0-E65F-56A5-901C-43420EB94456}"/>
              </a:ext>
            </a:extLst>
          </p:cNvPr>
          <p:cNvSpPr txBox="1">
            <a:spLocks/>
          </p:cNvSpPr>
          <p:nvPr/>
        </p:nvSpPr>
        <p:spPr>
          <a:xfrm>
            <a:off x="1" y="991242"/>
            <a:ext cx="12192000" cy="5866758"/>
          </a:xfrm>
          <a:prstGeom prst="rect">
            <a:avLst/>
          </a:prstGeom>
          <a:solidFill>
            <a:schemeClr val="bg2"/>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8450" marR="0" lvl="2"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tab pos="355600" algn="l"/>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12700" marR="0" lvl="2" indent="0" algn="just" defTabSz="914400" rtl="0" eaLnBrk="1" fontAlgn="auto" latinLnBrk="0" hangingPunct="1">
              <a:lnSpc>
                <a:spcPct val="100000"/>
              </a:lnSpc>
              <a:spcBef>
                <a:spcPts val="600"/>
              </a:spcBef>
              <a:spcAft>
                <a:spcPts val="600"/>
              </a:spcAft>
              <a:buClrTx/>
              <a:buSzTx/>
              <a:buFont typeface="Arial" pitchFamily="34" charset="0"/>
              <a:buNone/>
              <a:tabLst>
                <a:tab pos="355600" algn="l"/>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1"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a:p>
            <a:pPr marL="342900" marR="0" lvl="0" indent="-34290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FFFFFF"/>
              </a:solidFill>
              <a:effectLst/>
              <a:uLnTx/>
              <a:uFillTx/>
              <a:latin typeface="Gill Sans Nova" panose="020B0602020104020203" pitchFamily="34" charset="0"/>
              <a:ea typeface="+mn-ea"/>
              <a:cs typeface="+mn-cs"/>
            </a:endParaRPr>
          </a:p>
        </p:txBody>
      </p:sp>
      <p:sp>
        <p:nvSpPr>
          <p:cNvPr id="2" name="Title 1">
            <a:extLst>
              <a:ext uri="{FF2B5EF4-FFF2-40B4-BE49-F238E27FC236}">
                <a16:creationId xmlns:a16="http://schemas.microsoft.com/office/drawing/2014/main" id="{8AA39F4A-49AA-F1C1-FDEC-DD725FFCDFD5}"/>
              </a:ext>
            </a:extLst>
          </p:cNvPr>
          <p:cNvSpPr>
            <a:spLocks noGrp="1"/>
          </p:cNvSpPr>
          <p:nvPr>
            <p:ph type="title"/>
          </p:nvPr>
        </p:nvSpPr>
        <p:spPr>
          <a:xfrm>
            <a:off x="0" y="246109"/>
            <a:ext cx="12192000" cy="663364"/>
          </a:xfrm>
        </p:spPr>
        <p:txBody>
          <a:bodyPr>
            <a:noAutofit/>
          </a:bodyPr>
          <a:lstStyle/>
          <a:p>
            <a:pPr algn="ctr"/>
            <a:r>
              <a:rPr lang="en-US" sz="3200" b="1" cap="none" dirty="0">
                <a:latin typeface="Gill Sans Nova" panose="020B0602020104020203" pitchFamily="34" charset="0"/>
              </a:rPr>
              <a:t>ICG/PTWS Progress in TRRP</a:t>
            </a:r>
          </a:p>
        </p:txBody>
      </p:sp>
      <p:pic>
        <p:nvPicPr>
          <p:cNvPr id="14" name="Picture 13">
            <a:extLst>
              <a:ext uri="{FF2B5EF4-FFF2-40B4-BE49-F238E27FC236}">
                <a16:creationId xmlns:a16="http://schemas.microsoft.com/office/drawing/2014/main" id="{0331CCF9-C50E-4B34-1735-A3A15F6D4E50}"/>
              </a:ext>
            </a:extLst>
          </p:cNvPr>
          <p:cNvPicPr>
            <a:picLocks noChangeAspect="1"/>
          </p:cNvPicPr>
          <p:nvPr/>
        </p:nvPicPr>
        <p:blipFill>
          <a:blip r:embed="rId3"/>
          <a:stretch>
            <a:fillRect/>
          </a:stretch>
        </p:blipFill>
        <p:spPr>
          <a:xfrm>
            <a:off x="5764191" y="1323044"/>
            <a:ext cx="6387691" cy="4990074"/>
          </a:xfrm>
          <a:prstGeom prst="rect">
            <a:avLst/>
          </a:prstGeom>
        </p:spPr>
      </p:pic>
      <p:sp>
        <p:nvSpPr>
          <p:cNvPr id="15" name="Doughnut 14">
            <a:extLst>
              <a:ext uri="{FF2B5EF4-FFF2-40B4-BE49-F238E27FC236}">
                <a16:creationId xmlns:a16="http://schemas.microsoft.com/office/drawing/2014/main" id="{D68F1DE4-0792-8EA4-AAD3-E3F41DAFB0BE}"/>
              </a:ext>
            </a:extLst>
          </p:cNvPr>
          <p:cNvSpPr/>
          <p:nvPr/>
        </p:nvSpPr>
        <p:spPr>
          <a:xfrm rot="3271926">
            <a:off x="8164201" y="3275855"/>
            <a:ext cx="3698080" cy="2706980"/>
          </a:xfrm>
          <a:prstGeom prst="donut">
            <a:avLst>
              <a:gd name="adj" fmla="val 1445"/>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C75B7A47-3CC8-4DF1-61A3-47FC14151E0D}"/>
              </a:ext>
            </a:extLst>
          </p:cNvPr>
          <p:cNvSpPr txBox="1"/>
          <p:nvPr/>
        </p:nvSpPr>
        <p:spPr>
          <a:xfrm>
            <a:off x="8742498" y="2111911"/>
            <a:ext cx="2768171" cy="1645393"/>
          </a:xfrm>
          <a:prstGeom prst="rect">
            <a:avLst/>
          </a:prstGeom>
          <a:noFill/>
        </p:spPr>
        <p:txBody>
          <a:bodyPr wrap="square" rtlCol="0">
            <a:spAutoFit/>
          </a:bodyPr>
          <a:lstStyle/>
          <a:p>
            <a:pPr algn="ctr"/>
            <a:r>
              <a:rPr lang="en-US" sz="1000" b="1" dirty="0"/>
              <a:t>Costa Rica (10)</a:t>
            </a:r>
          </a:p>
          <a:p>
            <a:pPr algn="ctr"/>
            <a:r>
              <a:rPr lang="en-US" sz="1000" b="1" dirty="0"/>
              <a:t>Ecuador (1)</a:t>
            </a:r>
          </a:p>
          <a:p>
            <a:pPr algn="ctr"/>
            <a:r>
              <a:rPr lang="en-US" sz="1000" b="1" dirty="0"/>
              <a:t>El Salvador (2)</a:t>
            </a:r>
          </a:p>
          <a:p>
            <a:pPr algn="ctr"/>
            <a:r>
              <a:rPr lang="en-US" sz="1000" b="1" dirty="0"/>
              <a:t>FSM (2)</a:t>
            </a:r>
          </a:p>
          <a:p>
            <a:pPr algn="ctr"/>
            <a:r>
              <a:rPr lang="en-US" sz="1000" b="1" dirty="0"/>
              <a:t>Fiji (2)</a:t>
            </a:r>
          </a:p>
          <a:p>
            <a:pPr algn="ctr"/>
            <a:r>
              <a:rPr lang="en-US" sz="1000" b="1" dirty="0"/>
              <a:t>Guatemala (2)</a:t>
            </a:r>
          </a:p>
          <a:p>
            <a:pPr algn="ctr"/>
            <a:r>
              <a:rPr lang="en-US" sz="1000" b="1" dirty="0"/>
              <a:t>Honduras (1)</a:t>
            </a:r>
          </a:p>
          <a:p>
            <a:pPr algn="ctr"/>
            <a:r>
              <a:rPr lang="en-US" sz="1000" b="1" dirty="0"/>
              <a:t>Marshall Islands (1)</a:t>
            </a:r>
          </a:p>
          <a:p>
            <a:pPr algn="ctr"/>
            <a:r>
              <a:rPr lang="en-US" sz="1000" b="1" dirty="0"/>
              <a:t>Samoa (1)</a:t>
            </a:r>
          </a:p>
          <a:p>
            <a:pPr algn="ctr"/>
            <a:r>
              <a:rPr lang="en-US" sz="1000" b="1" dirty="0"/>
              <a:t>Palau (1)</a:t>
            </a:r>
          </a:p>
        </p:txBody>
      </p:sp>
      <p:pic>
        <p:nvPicPr>
          <p:cNvPr id="3" name="Picture 2">
            <a:extLst>
              <a:ext uri="{FF2B5EF4-FFF2-40B4-BE49-F238E27FC236}">
                <a16:creationId xmlns:a16="http://schemas.microsoft.com/office/drawing/2014/main" id="{5A08B1DA-E8BE-BF69-BB97-109355F44516}"/>
              </a:ext>
            </a:extLst>
          </p:cNvPr>
          <p:cNvPicPr>
            <a:picLocks noChangeAspect="1"/>
          </p:cNvPicPr>
          <p:nvPr/>
        </p:nvPicPr>
        <p:blipFill>
          <a:blip r:embed="rId4"/>
          <a:stretch>
            <a:fillRect/>
          </a:stretch>
        </p:blipFill>
        <p:spPr>
          <a:xfrm>
            <a:off x="-2778" y="1323043"/>
            <a:ext cx="7740000" cy="1112005"/>
          </a:xfrm>
          <a:prstGeom prst="rect">
            <a:avLst/>
          </a:prstGeom>
        </p:spPr>
      </p:pic>
      <p:pic>
        <p:nvPicPr>
          <p:cNvPr id="10" name="Picture 9" descr="A table of information with text&#10;&#10;Description automatically generated with medium confidence">
            <a:extLst>
              <a:ext uri="{FF2B5EF4-FFF2-40B4-BE49-F238E27FC236}">
                <a16:creationId xmlns:a16="http://schemas.microsoft.com/office/drawing/2014/main" id="{E2E84870-A2DB-4419-0BE8-2137E5F07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 y="2409185"/>
            <a:ext cx="7740000" cy="3895492"/>
          </a:xfrm>
          <a:prstGeom prst="rect">
            <a:avLst/>
          </a:prstGeom>
        </p:spPr>
      </p:pic>
    </p:spTree>
    <p:extLst>
      <p:ext uri="{BB962C8B-B14F-4D97-AF65-F5344CB8AC3E}">
        <p14:creationId xmlns:p14="http://schemas.microsoft.com/office/powerpoint/2010/main" val="38961223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emplate>TM03457503[[fn=Quotable]]</Template>
  <TotalTime>18284</TotalTime>
  <Words>1723</Words>
  <Application>Microsoft Macintosh PowerPoint</Application>
  <PresentationFormat>Widescreen</PresentationFormat>
  <Paragraphs>180</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Corbel</vt:lpstr>
      <vt:lpstr>Gill Sans Nova</vt:lpstr>
      <vt:lpstr>Wingdings</vt:lpstr>
      <vt:lpstr>Banded</vt:lpstr>
      <vt:lpstr>Ocean Decade Endorsed Actions - ICG/PTWS </vt:lpstr>
      <vt:lpstr>ICG/PTWS Decisions/Actions related to ODTP</vt:lpstr>
      <vt:lpstr>ICG/PTWS Decisions/Actions related to ODTP</vt:lpstr>
      <vt:lpstr>ICG/PTWS Decisions/Actions related to ODTP</vt:lpstr>
      <vt:lpstr>ICG/PTWS Seismic &amp; Sea-Level Network</vt:lpstr>
      <vt:lpstr>ICG/PTWS Decisions/Actions related to ODTP</vt:lpstr>
      <vt:lpstr>ICG/PTWS Progress in TRRP</vt:lpstr>
      <vt:lpstr>ICG/PTWS Progress in TRRP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Decade Tsunami Programme Research &amp; Development Plan</dc:title>
  <dc:creator>Sunanda M.V</dc:creator>
  <cp:lastModifiedBy>Ocal Necmioglu (UNESCO/IOC)</cp:lastModifiedBy>
  <cp:revision>856</cp:revision>
  <dcterms:created xsi:type="dcterms:W3CDTF">2023-02-23T05:03:46Z</dcterms:created>
  <dcterms:modified xsi:type="dcterms:W3CDTF">2025-01-17T10:48:33Z</dcterms:modified>
</cp:coreProperties>
</file>