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5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60"/>
  </p:normalViewPr>
  <p:slideViewPr>
    <p:cSldViewPr snapToGrid="0">
      <p:cViewPr varScale="1">
        <p:scale>
          <a:sx n="55" d="100"/>
          <a:sy n="55" d="100"/>
        </p:scale>
        <p:origin x="3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1ACD-FED3-5E61-5F60-37F578842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F1FD1-3EC4-8CDC-49BC-4575DF22B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9DD3C-CDA0-A286-7ACE-BE93FD26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E3B6F-2BA1-B447-AE9C-10288DA49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4C5EF-33A6-CCCF-A2A4-58981E6E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4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AA6A6-7E04-9C92-FDBF-D5F0DEE7A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D350-E5B7-EDD8-9E9F-1DF9DAF61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5F21D-F5CC-918E-8182-6C35E678A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FAEB2-95D8-619F-BAE1-A94A25BE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99AA6-52B5-2A14-A52F-A95051BB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4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B03CB-837B-E188-D79D-F3EFE4C7E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C803E-2067-7A16-3C2D-E7D9F732D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B0018-17CC-5F82-AB8E-54800A83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C41B6-F152-4A18-ACA6-3EF69C7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40605-8562-BD6A-4B7A-2E25935A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4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51AF0-2985-B2EE-3A7F-4BC74CE9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06CFC-F0A5-626A-7791-295C64F87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73532-4359-B61E-B581-817AD29C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F4121-2894-5969-0351-763C28C6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43DBB-89F6-82BD-BD9C-BAD9E044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4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D969A-B7DF-A2DE-FB59-9FB898ECA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71A46-9645-E151-4009-875EB8FF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238D2-8A12-61A3-C57A-CE18616B8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541E8-7166-9188-6D26-494F7200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B7DA3-CBBF-3991-1465-C0E618B5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7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A0AD1-1A90-3B6F-0761-65D345E62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F0C71-A72A-CF4F-3D10-7771D758B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D12E0-E5AB-9F85-4404-BE9DFF2D8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D1E5A-3D3F-2572-9FC0-02F3233D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D6741-D5ED-A121-1571-61F1FD80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5FB3B-B12F-E5F3-E8E8-D9BD3BA5A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7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9DA1B-84F4-61EC-D0C9-3C0F0D17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062DB-3C8E-BF18-24E6-06E2DA8C7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1F443-8F84-67E6-EE25-CA17AB0B6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E2DE9-FBF9-F9AA-F959-893C52545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C1CBB-1B87-2A67-D95D-E03DD0BB0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F27C46-9A47-854C-2BC6-C169BF57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8BFE92-1E42-6576-4917-CEBDE18CF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F6F92-C35C-AA90-7477-BEDA9A97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4936-A168-8C06-6190-921B8BEF7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B54DF4-06D6-CFFF-4294-48DD3F0C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71F8A3-2AF5-3C47-131A-D9114FF1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32EB0-50FA-736C-10CA-B7183A47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1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B545F-4FC4-07E7-DB46-3B2344CC7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59168F-BC4E-F280-5D98-EFA9609C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2C4D3-4B53-6804-D399-5FE57B5A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2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7CD94-0C6D-86F8-BA38-0545BCB0F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3643D-9805-3B4C-CEC4-07615757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CBFC4-10C3-D108-1EC9-F767DF0A5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9BC73-9896-35A5-6DF2-D9948B2F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F9D10-9DFE-D3B3-86F7-6F55C86FB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F34F3-2C88-E79A-0F50-F6C392C3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2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6D8A6-C144-DE02-9CF0-E677B6E7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25BB2-F999-EB5A-32E3-D3710149F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80117-FDB9-4213-5472-C5BC25B50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0DFD9-F505-8151-5009-AE0C3268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8F65C-D4F8-5675-825A-E4A8B6F7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B97DF-F0F0-C69D-7EE4-5BECA09D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1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3373B0-5873-5532-CE73-BF86F86F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B74B5-5505-A19F-7A49-BF446444A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6C43E-18FB-739C-0EB0-74B517DC4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C8A476-960A-4EB2-B9A8-30DD348E0D2A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355B4-86CB-66F7-9958-64070560E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97CAF-8688-B193-A059-5F9CC9B85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29F65E-ED74-474E-B245-2F40CCA59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3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09FF9A-4FCE-468E-A86A-C9AB525EA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1E12D4-3A88-428D-8E5E-AF1AFD923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Close up image of hands applauding">
            <a:extLst>
              <a:ext uri="{FF2B5EF4-FFF2-40B4-BE49-F238E27FC236}">
                <a16:creationId xmlns:a16="http://schemas.microsoft.com/office/drawing/2014/main" id="{60B47A7E-5539-4D79-010A-D6E77364972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597" b="15134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1B44B8-6474-9BE3-3E5B-9067A4364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985923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TOWS TT Meetings</a:t>
            </a:r>
            <a:br>
              <a:rPr lang="en-US" sz="5200">
                <a:solidFill>
                  <a:srgbClr val="FFFFFF"/>
                </a:solidFill>
              </a:rPr>
            </a:br>
            <a:endParaRPr lang="en-US" sz="52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9E8AE-D03E-7393-BA98-494459AF4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2040"/>
            <a:ext cx="10515600" cy="138431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20-22 Feb 2025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8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AAC9-DFED-CBE9-1381-775DBC239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0070C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TOWS Joint Task Team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Morning 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 Feb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25AA38-5864-56A7-93A3-E5E29CD62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005" y="961812"/>
            <a:ext cx="6203990" cy="571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44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B74B3A-9A2B-2F2B-C636-85B63A2F3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0070C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TOWS  Joint Task Team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Afternoon 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 Feb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15EB6A8-9E67-A729-2442-BAF3211BAB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2417" y="961812"/>
            <a:ext cx="7000913" cy="542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1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D54EDE-0A2D-C88F-9DF9-E2FD8305E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2868491" cy="35341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TT TWO</a:t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99D32-925C-ADD1-985B-10E9817E9CA0}"/>
              </a:ext>
            </a:extLst>
          </p:cNvPr>
          <p:cNvSpPr txBox="1"/>
          <p:nvPr/>
        </p:nvSpPr>
        <p:spPr>
          <a:xfrm>
            <a:off x="5109127" y="1"/>
            <a:ext cx="6593684" cy="6462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600" b="1" dirty="0">
                <a:effectLst/>
              </a:rPr>
              <a:t> </a:t>
            </a:r>
            <a:endParaRPr lang="en-US" sz="600" dirty="0">
              <a:effectLst/>
            </a:endParaRPr>
          </a:p>
          <a:p>
            <a:pPr marL="911225" marR="1082040">
              <a:lnSpc>
                <a:spcPct val="90000"/>
              </a:lnSpc>
              <a:spcAft>
                <a:spcPts val="800"/>
              </a:spcAft>
            </a:pPr>
            <a:r>
              <a:rPr lang="en-US" sz="1200" b="1" dirty="0">
                <a:effectLst/>
              </a:rPr>
              <a:t>21-22 February 2025</a:t>
            </a:r>
            <a:endParaRPr lang="en-US" sz="1200" dirty="0">
              <a:effectLst/>
            </a:endParaRPr>
          </a:p>
          <a:p>
            <a:pPr marL="911225" marR="1082040">
              <a:lnSpc>
                <a:spcPct val="90000"/>
              </a:lnSpc>
              <a:spcAft>
                <a:spcPts val="800"/>
              </a:spcAft>
            </a:pPr>
            <a:r>
              <a:rPr lang="en-US" sz="1200" dirty="0">
                <a:effectLst/>
              </a:rPr>
              <a:t>21 February 2025: 0900-1730 Local Time (UTC+1)</a:t>
            </a:r>
          </a:p>
          <a:p>
            <a:pPr marL="911225" marR="1082040">
              <a:lnSpc>
                <a:spcPct val="90000"/>
              </a:lnSpc>
              <a:spcAft>
                <a:spcPts val="800"/>
              </a:spcAft>
            </a:pPr>
            <a:r>
              <a:rPr lang="en-US" sz="1200" dirty="0">
                <a:effectLst/>
              </a:rPr>
              <a:t>22 February 2025: 0900-1230 Local Time (UTC+1)</a:t>
            </a:r>
          </a:p>
          <a:p>
            <a:pPr marL="0" marR="0" indent="-228600">
              <a:lnSpc>
                <a:spcPct val="90000"/>
              </a:lnSpc>
              <a:spcBef>
                <a:spcPts val="18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1200" b="1" dirty="0">
              <a:effectLst/>
            </a:endParaRPr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effectLst/>
              </a:rPr>
              <a:t>AGENDA OF THE </a:t>
            </a:r>
            <a:endParaRPr lang="en-US" sz="1200" dirty="0">
              <a:effectLst/>
            </a:endParaRPr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effectLst/>
              </a:rPr>
              <a:t>TOWS TASK ON TEAM TSUNAMI WATCH OPERATIONS MEETING</a:t>
            </a:r>
            <a:endParaRPr lang="en-US" sz="1200" dirty="0"/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effectLst/>
              </a:rPr>
              <a:t> </a:t>
            </a:r>
            <a:endParaRPr lang="en-US" sz="1200" dirty="0">
              <a:effectLst/>
            </a:endParaRPr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1" dirty="0">
                <a:effectLst/>
              </a:rPr>
              <a:t>21 February 2025</a:t>
            </a:r>
            <a:endParaRPr lang="en-US" sz="1200" dirty="0">
              <a:effectLst/>
            </a:endParaRP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Welcome and Introductions (0900-0915)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Session Organisation (Logistics and agenda) (0915-0930)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Discussion on the outcomes of the joint Meeting with TT-DMP (0930-1000)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Review of TTTWO Action Items (1000-1030)</a:t>
            </a:r>
          </a:p>
          <a:p>
            <a:pPr marL="228600" marR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 </a:t>
            </a:r>
          </a:p>
          <a:p>
            <a:pPr marL="228600" marR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i="1" dirty="0">
                <a:effectLst/>
              </a:rPr>
              <a:t>Coffee Break and Group Photo (1030-1100)</a:t>
            </a:r>
            <a:endParaRPr lang="en-US" sz="1200" dirty="0">
              <a:effectLst/>
            </a:endParaRPr>
          </a:p>
          <a:p>
            <a:pPr marL="228600" marR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 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Tsunami Watch Operations status and plans in all ICGs (1100-1200)</a:t>
            </a:r>
          </a:p>
          <a:p>
            <a:pPr marL="742950" marR="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ICG/CARIBE-EWS</a:t>
            </a:r>
          </a:p>
          <a:p>
            <a:pPr marL="742950" marR="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ICG/IOTWMS</a:t>
            </a:r>
          </a:p>
          <a:p>
            <a:pPr marL="742950" marR="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ICG/NEAMTWS</a:t>
            </a:r>
          </a:p>
          <a:p>
            <a:pPr marL="742950" marR="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ICG/PTWS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Updates to Area of Coverage and ESZ Maps of the ICGs (1200-1215)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Tsunami Service Provision Considerations for Events Outside ICG Earthquake Source Zones (1215-1230)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Updates on Products for Maritime Community (1230-1245)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Optimal Seismic and Sea level Monitoring Networks (1245-1300)</a:t>
            </a:r>
          </a:p>
          <a:p>
            <a:pPr marL="228600" marR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 </a:t>
            </a:r>
          </a:p>
          <a:p>
            <a:pPr marL="22860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i="1" dirty="0">
                <a:effectLst/>
              </a:rPr>
              <a:t>Lunch Break (1300-1430)</a:t>
            </a:r>
            <a:endParaRPr lang="en-US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421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174274-08D5-412F-64DD-E68248D2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TT TWO</a:t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8CE41B-26A7-C4D7-8DB2-BA39AD92AB4D}"/>
              </a:ext>
            </a:extLst>
          </p:cNvPr>
          <p:cNvSpPr txBox="1"/>
          <p:nvPr/>
        </p:nvSpPr>
        <p:spPr>
          <a:xfrm>
            <a:off x="5370153" y="1526032"/>
            <a:ext cx="6459174" cy="4936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Discussion on SOPs for Tsunamis Generated by non-seismic sources (1430-1530)</a:t>
            </a:r>
          </a:p>
          <a:p>
            <a:pPr marL="742950" marR="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Tsunami Generated by Volcanoes </a:t>
            </a:r>
          </a:p>
          <a:p>
            <a:pPr marL="742950" marR="0" lvl="1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Meteo</a:t>
            </a:r>
            <a:r>
              <a:rPr lang="en-US" sz="1400" dirty="0">
                <a:effectLst/>
              </a:rPr>
              <a:t>-tsunami</a:t>
            </a:r>
          </a:p>
          <a:p>
            <a:pPr marL="742950" marR="0" lvl="1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Other non-seismic sources</a:t>
            </a:r>
          </a:p>
          <a:p>
            <a:pPr marR="0">
              <a:lnSpc>
                <a:spcPct val="90000"/>
              </a:lnSpc>
              <a:spcAft>
                <a:spcPts val="800"/>
              </a:spcAft>
            </a:pPr>
            <a:endParaRPr lang="en-US" sz="1400" dirty="0">
              <a:effectLst/>
            </a:endParaRPr>
          </a:p>
          <a:p>
            <a:pPr marL="22860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i="1" dirty="0">
                <a:effectLst/>
              </a:rPr>
              <a:t>Coffee Break (1530-1600)</a:t>
            </a:r>
            <a:endParaRPr lang="en-US" sz="1400" dirty="0">
              <a:effectLst/>
            </a:endParaRP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Common Format for the TSPs’ Tsunami Products (1600-1630)</a:t>
            </a:r>
          </a:p>
          <a:p>
            <a:pPr marL="342900" marR="0" lvl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Updates on the Global Service Definition Document (1630-1730)</a:t>
            </a:r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400" dirty="0">
              <a:effectLst/>
            </a:endParaRPr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effectLst/>
              </a:rPr>
              <a:t>22 February 2025</a:t>
            </a:r>
            <a:endParaRPr lang="en-US" sz="1400" dirty="0">
              <a:effectLst/>
            </a:endParaRPr>
          </a:p>
          <a:p>
            <a:pPr marL="342900" marR="0" lvl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Support for Ocean Decade Tsunami Programme Research &amp; Development</a:t>
            </a:r>
          </a:p>
          <a:p>
            <a:pPr marL="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Implementation Plan (0900-0930)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TT-TWO Work Plan (0930-1030)</a:t>
            </a:r>
          </a:p>
          <a:p>
            <a:pPr marR="0">
              <a:lnSpc>
                <a:spcPct val="90000"/>
              </a:lnSpc>
            </a:pPr>
            <a:r>
              <a:rPr lang="en-US" sz="1400" i="1" dirty="0">
                <a:effectLst/>
              </a:rPr>
              <a:t> </a:t>
            </a:r>
            <a:endParaRPr lang="en-US" sz="1400" dirty="0">
              <a:effectLst/>
            </a:endParaRPr>
          </a:p>
          <a:p>
            <a:pPr marL="228600" marR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i="1" dirty="0">
                <a:effectLst/>
              </a:rPr>
              <a:t>Coffee Break (1030-1100)</a:t>
            </a:r>
            <a:r>
              <a:rPr lang="en-US" sz="1400" dirty="0">
                <a:effectLst/>
              </a:rPr>
              <a:t> </a:t>
            </a:r>
          </a:p>
          <a:p>
            <a:pPr marL="342900" marR="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AOB (1100-1115)</a:t>
            </a:r>
          </a:p>
          <a:p>
            <a:pPr marL="342900" marR="0" lvl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</a:rPr>
              <a:t>Recommendations and Report to the TOWS-WG (1115-1230)</a:t>
            </a:r>
          </a:p>
        </p:txBody>
      </p:sp>
    </p:spTree>
    <p:extLst>
      <p:ext uri="{BB962C8B-B14F-4D97-AF65-F5344CB8AC3E}">
        <p14:creationId xmlns:p14="http://schemas.microsoft.com/office/powerpoint/2010/main" val="410259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CD0853-C541-618E-2891-43CC01335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00B0F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TT – DMP</a:t>
            </a:r>
            <a:br>
              <a:rPr lang="en-US" sz="2600" dirty="0">
                <a:solidFill>
                  <a:srgbClr val="FFFFFF"/>
                </a:solidFill>
              </a:rPr>
            </a:b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Morning 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21 Feb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C16169F-2822-7F2F-5CB2-874957C70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624634"/>
              </p:ext>
            </p:extLst>
          </p:nvPr>
        </p:nvGraphicFramePr>
        <p:xfrm>
          <a:off x="4038600" y="989183"/>
          <a:ext cx="7513319" cy="5127408"/>
        </p:xfrm>
        <a:graphic>
          <a:graphicData uri="http://schemas.openxmlformats.org/drawingml/2006/table">
            <a:tbl>
              <a:tblPr firstRow="1" bandRow="1"/>
              <a:tblGrid>
                <a:gridCol w="1085479">
                  <a:extLst>
                    <a:ext uri="{9D8B030D-6E8A-4147-A177-3AD203B41FA5}">
                      <a16:colId xmlns:a16="http://schemas.microsoft.com/office/drawing/2014/main" val="2109486133"/>
                    </a:ext>
                  </a:extLst>
                </a:gridCol>
                <a:gridCol w="4371352">
                  <a:extLst>
                    <a:ext uri="{9D8B030D-6E8A-4147-A177-3AD203B41FA5}">
                      <a16:colId xmlns:a16="http://schemas.microsoft.com/office/drawing/2014/main" val="2616569205"/>
                    </a:ext>
                  </a:extLst>
                </a:gridCol>
                <a:gridCol w="2056488">
                  <a:extLst>
                    <a:ext uri="{9D8B030D-6E8A-4147-A177-3AD203B41FA5}">
                      <a16:colId xmlns:a16="http://schemas.microsoft.com/office/drawing/2014/main" val="144491154"/>
                    </a:ext>
                  </a:extLst>
                </a:gridCol>
              </a:tblGrid>
              <a:tr h="406422">
                <a:tc>
                  <a:txBody>
                    <a:bodyPr/>
                    <a:lstStyle/>
                    <a:p>
                      <a:pPr marL="208280" indent="-67945" rtl="0" fontAlgn="t">
                        <a:spcAft>
                          <a:spcPts val="80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Local Time (UTC+9)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1469390" marR="1450975" algn="ctr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Topic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476250" marR="459105" algn="ctr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Lead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4759"/>
                  </a:ext>
                </a:extLst>
              </a:tr>
              <a:tr h="514361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– 09:15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SESSION ORGANISATION</a:t>
                      </a:r>
                    </a:p>
                    <a:p>
                      <a:pPr marL="73025" rtl="0" fontAlgn="t"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Logistics and agenda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marR="372745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Harkunti Rahayu Secretariat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048030"/>
                  </a:ext>
                </a:extLst>
              </a:tr>
              <a:tr h="406422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09:15:10:00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375285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 startAt="2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DISCUSS OUTCOMES OF THE JOINT MEETING WITH TT TWO</a:t>
                      </a: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4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042219"/>
                  </a:ext>
                </a:extLst>
              </a:tr>
              <a:tr h="244514">
                <a:tc>
                  <a:txBody>
                    <a:bodyPr/>
                    <a:lstStyle/>
                    <a:p>
                      <a:pPr marL="10541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10:00-10:30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 startAt="3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REVIEW KEY ACTION ITEMS (MAIN ISSUES)</a:t>
                      </a: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295611"/>
                  </a:ext>
                </a:extLst>
              </a:tr>
              <a:tr h="600710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10:30-11:00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66675" algn="ctr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600">
                          <a:effectLst/>
                        </a:rPr>
                      </a:b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154795"/>
                  </a:ext>
                </a:extLst>
              </a:tr>
              <a:tr h="600710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[11:00-17:00]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 startAt="4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TSUNAMI READY</a:t>
                      </a: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600">
                          <a:effectLst/>
                        </a:rPr>
                      </a:b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347280"/>
                  </a:ext>
                </a:extLst>
              </a:tr>
              <a:tr h="406422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11:00-11:45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Tsunami Ready Implementation Status</a:t>
                      </a: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40" marR="27305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Presentations by TT reps each ICG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195819"/>
                  </a:ext>
                </a:extLst>
              </a:tr>
              <a:tr h="1458819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11:45-12:15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 startAt="2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Synergy with Local and National Resilient Programmes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[Tsunami Parity (15 min),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2705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progress made for establishing the Tsunami Ready Equivalency for the PTWS</a:t>
                      </a:r>
                      <a:endParaRPr lang="en-US" sz="1600">
                        <a:effectLst/>
                      </a:endParaRPr>
                    </a:p>
                    <a:p>
                      <a:pPr marL="52705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MCR2030, including Tsunami and Critical Infrastructures, and ISO 22328-3 (Community-based Early Warning Systems for Tsunamis)]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Ashleigh Fromont </a:t>
                      </a:r>
                      <a:endParaRPr lang="en-US" sz="1600" dirty="0">
                        <a:effectLst/>
                      </a:endParaRPr>
                    </a:p>
                    <a:p>
                      <a:pPr marL="254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Harkunti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Rahayut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Denis Chang Seng/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Ardito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Kodija</a:t>
                      </a:r>
                      <a:endParaRPr lang="en-US" sz="1600" dirty="0">
                        <a:effectLst/>
                      </a:endParaRPr>
                    </a:p>
                    <a:p>
                      <a:pPr marL="2540" marR="27305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Indonesia BMKG or Laura Kong</a:t>
                      </a:r>
                      <a:endParaRPr lang="en-US" sz="1600" dirty="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979140"/>
                  </a:ext>
                </a:extLst>
              </a:tr>
              <a:tr h="244514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12:15-12:30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 startAt="3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Tsunami Ready Tool Kit</a:t>
                      </a: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4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Laura Kong and Ardito Kodijat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821929"/>
                  </a:ext>
                </a:extLst>
              </a:tr>
              <a:tr h="244514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12:30-13:00</a:t>
                      </a:r>
                      <a:endParaRPr lang="en-US" sz="160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0"/>
                        </a:spcBef>
                        <a:spcAft>
                          <a:spcPts val="800"/>
                        </a:spcAft>
                        <a:buFont typeface="+mj-lt"/>
                        <a:buAutoNum type="arabicPeriod" startAt="4"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Tsunami Ready Coalition Implementation Plan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540" rtl="0" fontAlgn="t">
                        <a:spcBef>
                          <a:spcPts val="50"/>
                        </a:spcBef>
                        <a:spcAft>
                          <a:spcPts val="80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Laura Kong and David Coetzee</a:t>
                      </a:r>
                      <a:endParaRPr lang="en-US" sz="1600" dirty="0">
                        <a:effectLst/>
                      </a:endParaRPr>
                    </a:p>
                  </a:txBody>
                  <a:tcPr marL="41606" marR="41606" marT="20803" marB="20803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194488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BE66ABB-D837-FF35-2D2A-4F0BBC585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-11953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3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F1F0B4-076F-A0B8-DE97-4F6A5209E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00B0F0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TT DMP</a:t>
            </a: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Afternoon </a:t>
            </a: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21 Feb</a:t>
            </a: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Morning </a:t>
            </a: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Final 22 Feb</a:t>
            </a: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7787FDC-93F4-3774-C0BF-234B0E109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-59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31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4390C77-8F47-3A36-3311-47003E2F6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628300"/>
              </p:ext>
            </p:extLst>
          </p:nvPr>
        </p:nvGraphicFramePr>
        <p:xfrm>
          <a:off x="4032514" y="122461"/>
          <a:ext cx="7323344" cy="6249828"/>
        </p:xfrm>
        <a:graphic>
          <a:graphicData uri="http://schemas.openxmlformats.org/drawingml/2006/table">
            <a:tbl>
              <a:tblPr firstRow="1" bandRow="1"/>
              <a:tblGrid>
                <a:gridCol w="890366">
                  <a:extLst>
                    <a:ext uri="{9D8B030D-6E8A-4147-A177-3AD203B41FA5}">
                      <a16:colId xmlns:a16="http://schemas.microsoft.com/office/drawing/2014/main" val="3233406578"/>
                    </a:ext>
                  </a:extLst>
                </a:gridCol>
                <a:gridCol w="4498247">
                  <a:extLst>
                    <a:ext uri="{9D8B030D-6E8A-4147-A177-3AD203B41FA5}">
                      <a16:colId xmlns:a16="http://schemas.microsoft.com/office/drawing/2014/main" val="735856292"/>
                    </a:ext>
                  </a:extLst>
                </a:gridCol>
                <a:gridCol w="1934731">
                  <a:extLst>
                    <a:ext uri="{9D8B030D-6E8A-4147-A177-3AD203B41FA5}">
                      <a16:colId xmlns:a16="http://schemas.microsoft.com/office/drawing/2014/main" val="4083946770"/>
                    </a:ext>
                  </a:extLst>
                </a:gridCol>
              </a:tblGrid>
              <a:tr h="203864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14:00-14: 15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025" algn="ctr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Tsunami Ready Coalition Implementation Plan (con’t)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Laura Kong and David Coetzee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301483"/>
                  </a:ext>
                </a:extLst>
              </a:tr>
              <a:tr h="562744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[14:15-15:30]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73025" algn="ctr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ROUND TABLE DISCUSSION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400">
                          <a:effectLst/>
                        </a:rPr>
                      </a:b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81958"/>
                  </a:ext>
                </a:extLst>
              </a:tr>
              <a:tr h="2927700">
                <a:tc>
                  <a:txBody>
                    <a:bodyPr/>
                    <a:lstStyle/>
                    <a:p>
                      <a:pPr fontAlgn="t"/>
                      <a:br>
                        <a:rPr lang="en-US" sz="1400">
                          <a:effectLst/>
                        </a:rPr>
                      </a:b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Policy and Future Implementation: Tsunami Ready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2705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Key questions: </a:t>
                      </a:r>
                      <a:endParaRPr lang="en-US" sz="1100" dirty="0">
                        <a:effectLst/>
                      </a:endParaRPr>
                    </a:p>
                    <a:p>
                      <a:pPr marL="5270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How should Tsunami Ready evolve at a policy and national level? How can UNESCO-IOC sustainably engage with both Member States and communities?</a:t>
                      </a:r>
                    </a:p>
                    <a:p>
                      <a:pPr marL="5270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How Member States adapt/streamline the </a:t>
                      </a:r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</a:t>
                      </a: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into their national disaster risk reduction legislative framework?</a:t>
                      </a:r>
                    </a:p>
                    <a:p>
                      <a:pPr marL="5270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How to deal with other interests &amp; complex and particular situations (entire coast, schools etc.?) </a:t>
                      </a:r>
                    </a:p>
                    <a:p>
                      <a:pPr marL="5270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How to deal with the interest and needs of critical infrastructure, i.e. airport and port</a:t>
                      </a:r>
                    </a:p>
                    <a:p>
                      <a:pPr marL="5270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How to deal with the interest and needs of hazardous vital infrastructure, i.e. industrial zone, power pant </a:t>
                      </a: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814081"/>
                  </a:ext>
                </a:extLst>
              </a:tr>
              <a:tr h="285675">
                <a:tc>
                  <a:txBody>
                    <a:bodyPr/>
                    <a:lstStyle/>
                    <a:p>
                      <a:pPr marL="7048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15:30-16:00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27050" algn="ctr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  <a:endParaRPr lang="en-US" sz="1100" dirty="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100">
                          <a:effectLst/>
                        </a:rPr>
                      </a:b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418152"/>
                  </a:ext>
                </a:extLst>
              </a:tr>
              <a:tr h="397450">
                <a:tc>
                  <a:txBody>
                    <a:bodyPr/>
                    <a:lstStyle/>
                    <a:p>
                      <a:pPr marL="7048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16:00-16:30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 startAt="2"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EDUCATION AND WORLD TSUNAMI AWARENESS DAY 2024 AND PLANNING FOR 2025</a:t>
                      </a: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UNDRR /All</a:t>
                      </a: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291677"/>
                  </a:ext>
                </a:extLst>
              </a:tr>
              <a:tr h="214268">
                <a:tc>
                  <a:txBody>
                    <a:bodyPr/>
                    <a:lstStyle/>
                    <a:p>
                      <a:pPr marL="7048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16:30-17:00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 startAt="3"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REVISED TT DMP TOR</a:t>
                      </a: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Chair/All</a:t>
                      </a: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52683"/>
                  </a:ext>
                </a:extLst>
              </a:tr>
              <a:tr h="274056">
                <a:tc>
                  <a:txBody>
                    <a:bodyPr/>
                    <a:lstStyle/>
                    <a:p>
                      <a:pPr marL="7048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17:00-17:15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 startAt="4"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DEVELOP TT TMP WORK PLAN</a:t>
                      </a: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marR="37274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Harkunti Rahayu Secretariat</a:t>
                      </a: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86028"/>
                  </a:ext>
                </a:extLst>
              </a:tr>
              <a:tr h="256317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17:15-17:30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69850" rtl="0" fontAlgn="base">
                        <a:spcBef>
                          <a:spcPts val="55"/>
                        </a:spcBef>
                        <a:spcAft>
                          <a:spcPts val="800"/>
                        </a:spcAft>
                        <a:buFont typeface="+mj-lt"/>
                        <a:buAutoNum type="arabicPeriod" startAt="5"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AOB &amp; CLOSE OF MEETING</a:t>
                      </a: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340995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Harkunti Rahayu Secretariat</a:t>
                      </a: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3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br>
                        <a:rPr lang="en-US" sz="1400">
                          <a:effectLst/>
                        </a:rPr>
                      </a:b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HALF DAY (SAT 22 FEB)</a:t>
                      </a:r>
                      <a:endParaRPr lang="en-US" sz="1100" dirty="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n-US" sz="1100">
                          <a:effectLst/>
                        </a:rPr>
                      </a:br>
                      <a:endParaRPr lang="en-US" sz="11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8354"/>
                  </a:ext>
                </a:extLst>
              </a:tr>
              <a:tr h="397450">
                <a:tc>
                  <a:txBody>
                    <a:bodyPr/>
                    <a:lstStyle/>
                    <a:p>
                      <a:pPr marL="7366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10:00-13:00</a:t>
                      </a:r>
                      <a:endParaRPr lang="en-US" sz="140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22860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 WRAP UP DISCUSSIONS &amp; DRAFTING DECISIONS AND RECOMMENDATIONS</a:t>
                      </a:r>
                      <a:endParaRPr lang="en-US" sz="1100" dirty="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340995" indent="31750" rtl="0" fontAlgn="t">
                        <a:spcBef>
                          <a:spcPts val="55"/>
                        </a:spcBef>
                        <a:spcAft>
                          <a:spcPts val="80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All/ Secretariat </a:t>
                      </a:r>
                      <a:endParaRPr lang="en-US" sz="1100" dirty="0">
                        <a:effectLst/>
                      </a:endParaRPr>
                    </a:p>
                  </a:txBody>
                  <a:tcPr marL="28449" marR="28449" marT="14224" marB="142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410812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E95C248E-1BF7-A534-8849-41C1AFE2E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-592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indent="31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2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5A4D-49A1-EBA9-6AF1-35A5D8B9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61378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666</Words>
  <Application>Microsoft Office PowerPoint</Application>
  <PresentationFormat>Widescreen</PresentationFormat>
  <Paragraphs>124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Cambria</vt:lpstr>
      <vt:lpstr>Office Theme</vt:lpstr>
      <vt:lpstr>TOWS TT Meetings </vt:lpstr>
      <vt:lpstr>TOWS Joint Task Team  Morning  20 Feb</vt:lpstr>
      <vt:lpstr>TOWS  Joint Task Team  Afternoon  20 Feb</vt:lpstr>
      <vt:lpstr>TT TWO  </vt:lpstr>
      <vt:lpstr>TT TWO  </vt:lpstr>
      <vt:lpstr> TT – DMP  Morning  21 Feb</vt:lpstr>
      <vt:lpstr>TT DMP  Afternoon  21 Feb  Morning  Final 22 Feb </vt:lpstr>
      <vt:lpstr>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Chang Seng, Denis</dc:creator>
  <cp:lastModifiedBy>Chang Seng, Denis</cp:lastModifiedBy>
  <cp:revision>5</cp:revision>
  <dcterms:created xsi:type="dcterms:W3CDTF">2025-01-07T07:21:56Z</dcterms:created>
  <dcterms:modified xsi:type="dcterms:W3CDTF">2025-01-10T16:02:55Z</dcterms:modified>
</cp:coreProperties>
</file>