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</p:sldMasterIdLst>
  <p:notesMasterIdLst>
    <p:notesMasterId r:id="rId25"/>
  </p:notesMasterIdLst>
  <p:sldIdLst>
    <p:sldId id="591" r:id="rId3"/>
    <p:sldId id="592" r:id="rId4"/>
    <p:sldId id="593" r:id="rId5"/>
    <p:sldId id="609" r:id="rId6"/>
    <p:sldId id="610" r:id="rId7"/>
    <p:sldId id="599" r:id="rId8"/>
    <p:sldId id="612" r:id="rId9"/>
    <p:sldId id="611" r:id="rId10"/>
    <p:sldId id="615" r:id="rId11"/>
    <p:sldId id="530" r:id="rId12"/>
    <p:sldId id="538" r:id="rId13"/>
    <p:sldId id="539" r:id="rId14"/>
    <p:sldId id="613" r:id="rId15"/>
    <p:sldId id="601" r:id="rId16"/>
    <p:sldId id="602" r:id="rId17"/>
    <p:sldId id="603" r:id="rId18"/>
    <p:sldId id="604" r:id="rId19"/>
    <p:sldId id="605" r:id="rId20"/>
    <p:sldId id="606" r:id="rId21"/>
    <p:sldId id="607" r:id="rId22"/>
    <p:sldId id="608" r:id="rId23"/>
    <p:sldId id="614" r:id="rId24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4790265-2131-884B-830F-673D498E9318}">
          <p14:sldIdLst>
            <p14:sldId id="591"/>
            <p14:sldId id="592"/>
          </p14:sldIdLst>
        </p14:section>
        <p14:section name="INTRODUCCIÓN" id="{9D994F0F-D9E6-D747-99DD-AEE04D20695E}">
          <p14:sldIdLst/>
        </p14:section>
        <p14:section name="TSUNAMI" id="{F29EFB07-1D21-8042-AFF5-A781AA5BF390}">
          <p14:sldIdLst>
            <p14:sldId id="593"/>
            <p14:sldId id="609"/>
            <p14:sldId id="610"/>
            <p14:sldId id="599"/>
            <p14:sldId id="612"/>
            <p14:sldId id="611"/>
            <p14:sldId id="615"/>
            <p14:sldId id="530"/>
            <p14:sldId id="538"/>
            <p14:sldId id="539"/>
            <p14:sldId id="613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14"/>
          </p14:sldIdLst>
        </p14:section>
        <p14:section name="SNAM" id="{B9FC3EAC-503B-5F4A-AF8B-62CB8A1E7D29}">
          <p14:sldIdLst/>
        </p14:section>
        <p14:section name="FINAL" id="{8E027184-746F-B14C-BA22-AA3DD0EFE9D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D2C"/>
    <a:srgbClr val="121210"/>
    <a:srgbClr val="0074A5"/>
    <a:srgbClr val="EEA420"/>
    <a:srgbClr val="FBB209"/>
    <a:srgbClr val="74B8FD"/>
    <a:srgbClr val="75D1A0"/>
    <a:srgbClr val="1A87BE"/>
    <a:srgbClr val="95D2ED"/>
    <a:srgbClr val="B9D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7" autoAdjust="0"/>
    <p:restoredTop sz="96037" autoAdjust="0"/>
  </p:normalViewPr>
  <p:slideViewPr>
    <p:cSldViewPr snapToGrid="0" snapToObjects="1">
      <p:cViewPr varScale="1">
        <p:scale>
          <a:sx n="76" d="100"/>
          <a:sy n="76" d="100"/>
        </p:scale>
        <p:origin x="8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1631D-C7B8-EF4D-8A33-06259DB90E7C}" type="datetimeFigureOut">
              <a:rPr lang="es-ES" smtClean="0"/>
              <a:pPr/>
              <a:t>23/08/2024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CCA0A-445E-A948-90D3-60575324F8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310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93EE-07A1-EE46-86EE-24BDE8BC02FE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B2FE0-C565-3449-9054-A14302DA57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20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34BE7-B594-9940-900E-F93AB55B31F8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D571-8161-DD45-A76C-C7238F9048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24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ACBF-37AE-2D45-9E41-70662C130DE4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63F5-BBF9-F943-ADDB-DDEF44B356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484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93EE-07A1-EE46-86EE-24BDE8BC02FE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B2FE0-C565-3449-9054-A14302DA57A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98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CCD4-D205-E04C-8B08-9B53E9BE1453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01DC-CB8E-8643-A6B6-5B6AC7A22158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22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DA78-6055-4248-B700-608D9A904521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EA226-7654-3246-8BC7-4D69D47B361A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000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94B3-2207-6047-8D94-B749DBA3B70D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441D7-C921-A84A-AB18-6FFFB1079890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4596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92A14-B6B2-9648-B82C-AD16F5D4B72B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650E-4D8B-B143-8C22-E55D06148918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88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2DC3-C7EC-F849-85FC-2564DBDBB26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8A7EE-884D-D046-98D6-094CC23CB537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363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A703-57A0-EF41-BC96-1B3218F3E47D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81AB6-E0FA-704A-8982-82457762042A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354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C59B-BA05-F142-88EE-5B927587F16E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486B-A6EE-834E-8528-FC7D88EFA767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92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9CCD4-D205-E04C-8B08-9B53E9BE1453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01DC-CB8E-8643-A6B6-5B6AC7A2215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2844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7CBF7-C46D-2F43-B6F8-0658A4D44F04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3F08-8BFA-6E47-A1F3-9F37C6B2A87C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396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34BE7-B594-9940-900E-F93AB55B31F8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D571-8161-DD45-A76C-C7238F904881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6524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5ACBF-37AE-2D45-9E41-70662C130DE4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63F5-BBF9-F943-ADDB-DDEF44B356A3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85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DA78-6055-4248-B700-608D9A904521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EA226-7654-3246-8BC7-4D69D47B361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98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94B3-2207-6047-8D94-B749DBA3B70D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441D7-C921-A84A-AB18-6FFFB10798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22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92A14-B6B2-9648-B82C-AD16F5D4B72B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3650E-4D8B-B143-8C22-E55D0614891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52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2DC3-C7EC-F849-85FC-2564DBDBB268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8A7EE-884D-D046-98D6-094CC23CB5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704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8A703-57A0-EF41-BC96-1B3218F3E47D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81AB6-E0FA-704A-8982-8245776204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38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C59B-BA05-F142-88EE-5B927587F16E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486B-A6EE-834E-8528-FC7D88EFA7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7CBF7-C46D-2F43-B6F8-0658A4D44F04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3F08-8BFA-6E47-A1F3-9F37C6B2A8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83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91E5B6-69E0-9A43-B426-15406F110DB7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8B5436-AE8B-EB43-9E45-D2A5653366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E91E5B6-69E0-9A43-B426-15406F110DB7}" type="datetimeFigureOut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23/08/2024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8B5436-AE8B-EB43-9E45-D2A5653366CF}" type="slidenum"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6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8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Imagen 4" descr="Logo_Arma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898525"/>
            <a:ext cx="123348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n 5" descr="Logo_SHO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135063"/>
            <a:ext cx="14287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1" y="2663825"/>
            <a:ext cx="9143999" cy="1631958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2075" tIns="46038" rIns="92075" bIns="46038" anchor="b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Evento de Tsunami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4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16 de Septiembre de 2015</a:t>
            </a:r>
            <a:endParaRPr lang="es-CL" sz="40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77533" y="5606534"/>
            <a:ext cx="507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FFC000"/>
                </a:solidFill>
              </a:rPr>
              <a:t>Servicio Hidrográfico y Oceanográfico de la Armada</a:t>
            </a:r>
            <a:endParaRPr lang="es-CL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5"/>
          <p:cNvGrpSpPr/>
          <p:nvPr/>
        </p:nvGrpSpPr>
        <p:grpSpPr>
          <a:xfrm>
            <a:off x="0" y="786229"/>
            <a:ext cx="9144002" cy="6071771"/>
            <a:chOff x="0" y="338554"/>
            <a:chExt cx="9144002" cy="6071771"/>
          </a:xfrm>
        </p:grpSpPr>
        <p:pic>
          <p:nvPicPr>
            <p:cNvPr id="18" name="Imagen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55" b="20604"/>
            <a:stretch/>
          </p:blipFill>
          <p:spPr>
            <a:xfrm>
              <a:off x="5878286" y="2431131"/>
              <a:ext cx="3265715" cy="1750423"/>
            </a:xfrm>
            <a:prstGeom prst="rect">
              <a:avLst/>
            </a:prstGeom>
          </p:spPr>
        </p:pic>
        <p:grpSp>
          <p:nvGrpSpPr>
            <p:cNvPr id="19" name="18 Grupo"/>
            <p:cNvGrpSpPr/>
            <p:nvPr/>
          </p:nvGrpSpPr>
          <p:grpSpPr>
            <a:xfrm>
              <a:off x="0" y="338554"/>
              <a:ext cx="9144002" cy="6071771"/>
              <a:chOff x="0" y="338554"/>
              <a:chExt cx="9144002" cy="6071771"/>
            </a:xfrm>
          </p:grpSpPr>
          <p:grpSp>
            <p:nvGrpSpPr>
              <p:cNvPr id="20" name="19 Grupo"/>
              <p:cNvGrpSpPr/>
              <p:nvPr/>
            </p:nvGrpSpPr>
            <p:grpSpPr>
              <a:xfrm>
                <a:off x="0" y="338554"/>
                <a:ext cx="9144002" cy="6071771"/>
                <a:chOff x="0" y="338554"/>
                <a:chExt cx="9144002" cy="6071771"/>
              </a:xfrm>
            </p:grpSpPr>
            <p:pic>
              <p:nvPicPr>
                <p:cNvPr id="22" name="Picture 2" descr="C:\Users\144592565\Desktop\Fotos Tsunami Coquimbo\FOTOS  TSUNAMI\Coquimbo Baja resolución\1c64c2cb.jp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188"/>
                <a:stretch/>
              </p:blipFill>
              <p:spPr bwMode="auto">
                <a:xfrm>
                  <a:off x="0" y="345895"/>
                  <a:ext cx="2790825" cy="208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4" descr="C:\Users\144592565\Desktop\Fotos Tsunami Coquimbo\FOTOS  TSUNAMI\Coquimbo Baja resolución\1442810760229977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08" r="40499" b="16466"/>
                <a:stretch/>
              </p:blipFill>
              <p:spPr bwMode="auto">
                <a:xfrm>
                  <a:off x="2801711" y="4180114"/>
                  <a:ext cx="3076575" cy="2168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5" descr="C:\Users\144592565\Desktop\Fotos Tsunami Coquimbo\FOTOS  TSUNAMI\Coquimbo Baja resolución\Aton_55917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428112"/>
                  <a:ext cx="2790825" cy="17564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6" descr="C:\Users\144592565\Desktop\Fotos Tsunami Coquimbo\FOTOS  TSUNAMI\Coquimbo Baja resolución\Cile-Terremoto-Tsunami-coquimbo-4.jp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488" b="11016"/>
                <a:stretch/>
              </p:blipFill>
              <p:spPr bwMode="auto">
                <a:xfrm>
                  <a:off x="5867400" y="338554"/>
                  <a:ext cx="3276602" cy="20780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7" descr="C:\Users\144592565\Desktop\Fotos Tsunami Coquimbo\FOTOS  TSUNAMI\Coquimbo Baja resolución\Foto-1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0826" y="375644"/>
                  <a:ext cx="3076573" cy="19987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8" descr="C:\Users\144592565\Desktop\Fotos Tsunami Coquimbo\FOTOS  TSUNAMI\Coquimbo Baja resolución\A_UNO_576611.jpg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348"/>
                <a:stretch/>
              </p:blipFill>
              <p:spPr bwMode="auto">
                <a:xfrm>
                  <a:off x="5867399" y="4184575"/>
                  <a:ext cx="3276601" cy="2225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9" descr="C:\Users\144592565\Desktop\Fotos Tsunami Coquimbo\FOTOS  TSUNAMI\Coquimbo Baja resolución\A_UNO_576609.jp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42" r="10542"/>
                <a:stretch/>
              </p:blipFill>
              <p:spPr bwMode="auto">
                <a:xfrm>
                  <a:off x="0" y="4184575"/>
                  <a:ext cx="2790825" cy="22257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1" name="Picture 10" descr="C:\Users\144592565\Desktop\Fotos Tsunami Coquimbo\FOTOS  TSUNAMI\Coquimbo Baja resolución\ob_343d38_2015-09-17-coquimbo-tsunami-4-no.jp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404"/>
              <a:stretch/>
            </p:blipFill>
            <p:spPr bwMode="auto">
              <a:xfrm>
                <a:off x="2790826" y="2428113"/>
                <a:ext cx="3076574" cy="1756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0" name="19 Rectángulo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EFECTOS DEL TERREMOTO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 TSUNAMI </a:t>
            </a: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COQUIMBO - 16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 </a:t>
            </a: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SEPTIEMBRE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 </a:t>
            </a: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2015 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9408" name="Imagen 1" descr="Viñeta inf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8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4" y="2473890"/>
            <a:ext cx="9144001" cy="438411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b="6793"/>
          <a:stretch/>
        </p:blipFill>
        <p:spPr>
          <a:xfrm>
            <a:off x="-13063" y="342744"/>
            <a:ext cx="3159890" cy="21269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r="8145" b="8194"/>
          <a:stretch/>
        </p:blipFill>
        <p:spPr>
          <a:xfrm>
            <a:off x="3156560" y="347406"/>
            <a:ext cx="2818355" cy="2130674"/>
          </a:xfrm>
          <a:prstGeom prst="rect">
            <a:avLst/>
          </a:prstGeom>
        </p:spPr>
      </p:pic>
      <p:pic>
        <p:nvPicPr>
          <p:cNvPr id="22538" name="Picture 10" descr="C:\Users\144592565\Desktop\Fotos Tsunami Coquimbo\FOTOS  TSUNAMI\Coquimbo Baja resolución\ob_343d38_2015-09-17-coquimbo-tsunami-4-n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11483" b="22618"/>
          <a:stretch/>
        </p:blipFill>
        <p:spPr bwMode="auto">
          <a:xfrm>
            <a:off x="5984987" y="338553"/>
            <a:ext cx="3159013" cy="21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19 Rectángulo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EFECTOS DEL TERREMOTO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 TSUNAMI COQUIMBO - 16 DE SEPTIEMBRE DE 2015 </a:t>
            </a:r>
          </a:p>
        </p:txBody>
      </p:sp>
      <p:pic>
        <p:nvPicPr>
          <p:cNvPr id="59408" name="Imagen 1" descr="Viñeta in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b="6855"/>
          <a:stretch/>
        </p:blipFill>
        <p:spPr>
          <a:xfrm>
            <a:off x="4572000" y="338554"/>
            <a:ext cx="4571999" cy="3090446"/>
          </a:xfrm>
          <a:prstGeom prst="rect">
            <a:avLst/>
          </a:prstGeom>
        </p:spPr>
      </p:pic>
      <p:pic>
        <p:nvPicPr>
          <p:cNvPr id="18" name="Picture 6" descr="C:\Users\144592565\Desktop\Fotos Tsunami Coquimbo\FOTOS  TSUNAMI\Coquimbo Baja resolución\Cile-Terremoto-Tsunami-coquimbo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8488" b="11016"/>
          <a:stretch/>
        </p:blipFill>
        <p:spPr bwMode="auto">
          <a:xfrm>
            <a:off x="0" y="338554"/>
            <a:ext cx="4572000" cy="30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144592565\Desktop\Fotos Tsunami Coquimbo\FOTOS  TSUNAMI\Coquimbo Baja resolución\A_UNO_5766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3301" r="10542" b="6630"/>
          <a:stretch/>
        </p:blipFill>
        <p:spPr bwMode="auto">
          <a:xfrm>
            <a:off x="4572000" y="3429000"/>
            <a:ext cx="457200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0655" b="20604"/>
          <a:stretch/>
        </p:blipFill>
        <p:spPr>
          <a:xfrm>
            <a:off x="0" y="3429000"/>
            <a:ext cx="4572000" cy="2919549"/>
          </a:xfrm>
          <a:prstGeom prst="rect">
            <a:avLst/>
          </a:prstGeom>
        </p:spPr>
      </p:pic>
      <p:sp>
        <p:nvSpPr>
          <p:cNvPr id="30" name="19 Rectángulo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EFECTOS DEL TERREMOTO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 TSUNAMI COQUIMBO - 16 DE SEPTIEMBRE DE 2015 </a:t>
            </a:r>
          </a:p>
        </p:txBody>
      </p:sp>
      <p:pic>
        <p:nvPicPr>
          <p:cNvPr id="59408" name="Imagen 1" descr="Viñeta in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9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Metodología del Terreno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2 Imagen" descr="C:\Publico\Tsunami 2015\20150919 - Tsunami 16sept Coquimbo\IMG_03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1307" y="855567"/>
            <a:ext cx="3614696" cy="4819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04716" y="1160060"/>
            <a:ext cx="41898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dirty="0" smtClean="0"/>
              <a:t>Se ejecuto 16 de Septiembre en el sector de La Serena, Coquimbo y Herradura.</a:t>
            </a:r>
          </a:p>
          <a:p>
            <a:pPr algn="just"/>
            <a:endParaRPr lang="es-MX" dirty="0" smtClean="0"/>
          </a:p>
          <a:p>
            <a:pPr algn="just">
              <a:buFont typeface="Arial" pitchFamily="34" charset="0"/>
              <a:buChar char="•"/>
            </a:pPr>
            <a:r>
              <a:rPr lang="es-MX" dirty="0" smtClean="0"/>
              <a:t>Se llevo a cabo con una estación de GPS base en el muelle de Coquimbo (DNH 1, vértice geodésico cota de marea conocida).</a:t>
            </a:r>
          </a:p>
          <a:p>
            <a:pPr algn="just">
              <a:buFont typeface="Arial" pitchFamily="34" charset="0"/>
              <a:buChar char="•"/>
            </a:pPr>
            <a:endParaRPr lang="es-MX" dirty="0" smtClean="0"/>
          </a:p>
          <a:p>
            <a:pPr algn="just">
              <a:buFont typeface="Arial" pitchFamily="34" charset="0"/>
              <a:buChar char="•"/>
            </a:pPr>
            <a:r>
              <a:rPr lang="es-MX" dirty="0" smtClean="0"/>
              <a:t>Luego estación GPS modo </a:t>
            </a:r>
            <a:r>
              <a:rPr lang="es-MX" dirty="0" err="1" smtClean="0"/>
              <a:t>cinemático</a:t>
            </a:r>
            <a:r>
              <a:rPr lang="es-MX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endParaRPr lang="es-MX" dirty="0" smtClean="0"/>
          </a:p>
          <a:p>
            <a:pPr algn="just">
              <a:buFont typeface="Arial" pitchFamily="34" charset="0"/>
              <a:buChar char="•"/>
            </a:pPr>
            <a:r>
              <a:rPr lang="es-MX" dirty="0" smtClean="0"/>
              <a:t>Se ocupo como referencia la carta inundación CITSU TSU-IV-40 "Coquimbo-La Serena“.</a:t>
            </a:r>
            <a:endParaRPr lang="es-CL" dirty="0" smtClean="0"/>
          </a:p>
          <a:p>
            <a:pPr algn="just"/>
            <a:endParaRPr lang="es-C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90 Imagen" descr="IMG_00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39237"/>
            <a:ext cx="3108419" cy="3016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CONCÓN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2 Imagen" descr="C:\Users\oce47\Desktop\TERREMOTOS\EVENTO_COQUIMBO_16-09-2015\mediciones terreno\ConCon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4925858" cy="29775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" name="289 Imagen" descr="Conco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0164" y="3439237"/>
            <a:ext cx="2505694" cy="3016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300 Imagen" descr="IMG_0065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5858" y="380310"/>
            <a:ext cx="4218142" cy="6075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914" name="AutoShape 2"/>
          <p:cNvSpPr>
            <a:spLocks noChangeArrowheads="1"/>
          </p:cNvSpPr>
          <p:nvPr/>
        </p:nvSpPr>
        <p:spPr bwMode="auto">
          <a:xfrm rot="18955039">
            <a:off x="2421662" y="1503448"/>
            <a:ext cx="960909" cy="182872"/>
          </a:xfrm>
          <a:prstGeom prst="leftArrow">
            <a:avLst>
              <a:gd name="adj1" fmla="val 50000"/>
              <a:gd name="adj2" fmla="val 11588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8 Imagen" descr="IMG_018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348454"/>
            <a:ext cx="3657600" cy="3037501"/>
          </a:xfrm>
          <a:prstGeom prst="rect">
            <a:avLst/>
          </a:prstGeom>
        </p:spPr>
      </p:pic>
      <p:pic>
        <p:nvPicPr>
          <p:cNvPr id="5" name="306 Imagen" descr="IMG_012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8554"/>
            <a:ext cx="4019550" cy="3009900"/>
          </a:xfrm>
          <a:prstGeom prst="rect">
            <a:avLst/>
          </a:prstGeom>
        </p:spPr>
      </p:pic>
      <p:pic>
        <p:nvPicPr>
          <p:cNvPr id="3" name="2 Imagen" descr="C:\Users\oce47\Desktop\TERREMOTOS\EVENTO_COQUIMBO_16-09-2015\mediciones terreno\LosVil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728355"/>
            <a:ext cx="5895975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307 Imagen" descr="IMG_017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19550" y="338554"/>
            <a:ext cx="3414032" cy="2389801"/>
          </a:xfrm>
          <a:prstGeom prst="rect">
            <a:avLst/>
          </a:prstGeom>
        </p:spPr>
      </p:pic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LOS VILOS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938" name="AutoShape 2"/>
          <p:cNvSpPr>
            <a:spLocks noChangeArrowheads="1"/>
          </p:cNvSpPr>
          <p:nvPr/>
        </p:nvSpPr>
        <p:spPr bwMode="auto">
          <a:xfrm rot="-3398869">
            <a:off x="6752489" y="3564311"/>
            <a:ext cx="787400" cy="169862"/>
          </a:xfrm>
          <a:prstGeom prst="leftArrow">
            <a:avLst>
              <a:gd name="adj1" fmla="val 50000"/>
              <a:gd name="adj2" fmla="val 11588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auto">
          <a:xfrm rot="9684875">
            <a:off x="4173782" y="5777379"/>
            <a:ext cx="787400" cy="169862"/>
          </a:xfrm>
          <a:prstGeom prst="leftArrow">
            <a:avLst>
              <a:gd name="adj1" fmla="val 50000"/>
              <a:gd name="adj2" fmla="val 11588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22 Imagen" descr="Tongoy 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8" name="319 Imagen" descr="IMG_028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19904"/>
            <a:ext cx="4572000" cy="3333750"/>
          </a:xfrm>
          <a:prstGeom prst="rect">
            <a:avLst/>
          </a:prstGeom>
        </p:spPr>
      </p:pic>
      <p:pic>
        <p:nvPicPr>
          <p:cNvPr id="3" name="2 Imagen" descr="C:\Users\oce47\Desktop\TERREMOTOS\EVENTO_COQUIMBO_16-09-2015\mediciones terreno\Tongo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554"/>
            <a:ext cx="5130365" cy="318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TONGOY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62" name="AutoShape 2"/>
          <p:cNvSpPr>
            <a:spLocks noChangeArrowheads="1"/>
          </p:cNvSpPr>
          <p:nvPr/>
        </p:nvSpPr>
        <p:spPr bwMode="auto">
          <a:xfrm rot="-3398869">
            <a:off x="3135650" y="1319407"/>
            <a:ext cx="787400" cy="169862"/>
          </a:xfrm>
          <a:prstGeom prst="leftArrow">
            <a:avLst>
              <a:gd name="adj1" fmla="val 50000"/>
              <a:gd name="adj2" fmla="val 11588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 rot="8049025">
            <a:off x="2049800" y="2510032"/>
            <a:ext cx="787400" cy="169862"/>
          </a:xfrm>
          <a:prstGeom prst="leftArrow">
            <a:avLst>
              <a:gd name="adj1" fmla="val 50000"/>
              <a:gd name="adj2" fmla="val 115888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6" name="317 Imagen" descr="IMG_023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30365" y="830947"/>
            <a:ext cx="4013635" cy="259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28 Imagen" descr="IMG_03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8938" y="417384"/>
            <a:ext cx="4635061" cy="3350563"/>
          </a:xfrm>
          <a:prstGeom prst="rect">
            <a:avLst/>
          </a:prstGeom>
        </p:spPr>
      </p:pic>
      <p:pic>
        <p:nvPicPr>
          <p:cNvPr id="3" name="0 Imagen" descr="Tsunamis_Coquimbo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8554"/>
            <a:ext cx="4508938" cy="6519446"/>
          </a:xfrm>
          <a:prstGeom prst="rect">
            <a:avLst/>
          </a:prstGeom>
        </p:spPr>
      </p:pic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COQUIMBO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329 Imagen" descr="IMG_038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939" y="3767947"/>
            <a:ext cx="4635061" cy="3137994"/>
          </a:xfrm>
          <a:prstGeom prst="rect">
            <a:avLst/>
          </a:prstGeom>
        </p:spPr>
      </p:pic>
      <p:sp>
        <p:nvSpPr>
          <p:cNvPr id="41986" name="AutoShape 2"/>
          <p:cNvSpPr>
            <a:spLocks noChangeArrowheads="1"/>
          </p:cNvSpPr>
          <p:nvPr/>
        </p:nvSpPr>
        <p:spPr bwMode="auto">
          <a:xfrm rot="-1579802">
            <a:off x="3193349" y="4973084"/>
            <a:ext cx="788987" cy="171450"/>
          </a:xfrm>
          <a:prstGeom prst="leftArrow">
            <a:avLst>
              <a:gd name="adj1" fmla="val 50000"/>
              <a:gd name="adj2" fmla="val 115046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ComisionTsunamis2015\TsunamisCoquimbo\20151001_094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89" y="385723"/>
            <a:ext cx="5476811" cy="3080706"/>
          </a:xfrm>
          <a:prstGeom prst="rect">
            <a:avLst/>
          </a:prstGeom>
          <a:noFill/>
        </p:spPr>
      </p:pic>
      <p:pic>
        <p:nvPicPr>
          <p:cNvPr id="2" name="Picture 2" descr="C:\ComisionTsunamis2015\TsunamisCoquimbo\IMG-20151002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8554"/>
            <a:ext cx="3667189" cy="651944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667189" y="2512322"/>
            <a:ext cx="547681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002060"/>
                </a:solidFill>
              </a:rPr>
              <a:t>CALLE SIERRA COQUIMBO</a:t>
            </a:r>
          </a:p>
          <a:p>
            <a:r>
              <a:rPr lang="es-MX" sz="1400" b="1" dirty="0" smtClean="0">
                <a:solidFill>
                  <a:srgbClr val="002060"/>
                </a:solidFill>
              </a:rPr>
              <a:t>Coordenadas : 29°56’54.39’’S   /  71°20’14.01’’ W</a:t>
            </a:r>
          </a:p>
          <a:p>
            <a:r>
              <a:rPr lang="es-MX" sz="1400" b="1" dirty="0" err="1" smtClean="0">
                <a:solidFill>
                  <a:srgbClr val="002060"/>
                </a:solidFill>
              </a:rPr>
              <a:t>Medicion</a:t>
            </a:r>
            <a:r>
              <a:rPr lang="es-MX" sz="1400" b="1" dirty="0" smtClean="0">
                <a:solidFill>
                  <a:srgbClr val="002060"/>
                </a:solidFill>
              </a:rPr>
              <a:t> : 75cm</a:t>
            </a:r>
          </a:p>
          <a:p>
            <a:r>
              <a:rPr lang="es-MX" sz="1400" b="1" dirty="0" err="1" smtClean="0">
                <a:solidFill>
                  <a:srgbClr val="002060"/>
                </a:solidFill>
              </a:rPr>
              <a:t>Run</a:t>
            </a:r>
            <a:r>
              <a:rPr lang="es-MX" sz="1400" b="1" dirty="0" smtClean="0">
                <a:solidFill>
                  <a:srgbClr val="002060"/>
                </a:solidFill>
              </a:rPr>
              <a:t> Up: </a:t>
            </a:r>
            <a:r>
              <a:rPr lang="es-MX" sz="1400" dirty="0" smtClean="0"/>
              <a:t>5.731</a:t>
            </a:r>
            <a:r>
              <a:rPr lang="es-MX" sz="1400" b="1" dirty="0" smtClean="0">
                <a:solidFill>
                  <a:srgbClr val="002060"/>
                </a:solidFill>
              </a:rPr>
              <a:t> m.</a:t>
            </a:r>
          </a:p>
        </p:txBody>
      </p:sp>
      <p:pic>
        <p:nvPicPr>
          <p:cNvPr id="5" name="Picture 5" descr="C:\Borrar\SIER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89" y="3466429"/>
            <a:ext cx="5476811" cy="3391571"/>
          </a:xfrm>
          <a:prstGeom prst="rect">
            <a:avLst/>
          </a:prstGeom>
          <a:noFill/>
        </p:spPr>
      </p:pic>
      <p:sp>
        <p:nvSpPr>
          <p:cNvPr id="6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COQUIMBO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COQUIMBO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C:\ComisionTsunamis2015\TsunamisCoquimbo\20151001_104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281"/>
            <a:ext cx="3257698" cy="5791463"/>
          </a:xfrm>
          <a:prstGeom prst="rect">
            <a:avLst/>
          </a:prstGeom>
          <a:noFill/>
        </p:spPr>
      </p:pic>
      <p:pic>
        <p:nvPicPr>
          <p:cNvPr id="4" name="Picture 7" descr="C:\ComisionTsunamis2015\TsunamisCoquimbo\20151001_104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201" y="461666"/>
            <a:ext cx="3326911" cy="591450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249564" y="3739487"/>
            <a:ext cx="289443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2060"/>
                </a:solidFill>
              </a:rPr>
              <a:t>PLAYA CORSARIO </a:t>
            </a:r>
          </a:p>
          <a:p>
            <a:r>
              <a:rPr lang="es-MX" sz="1600" b="1" dirty="0" smtClean="0">
                <a:solidFill>
                  <a:srgbClr val="002060"/>
                </a:solidFill>
              </a:rPr>
              <a:t>Coordenadas : 29°56’26.18’’S  /  71°17’07.98’’ W</a:t>
            </a:r>
          </a:p>
          <a:p>
            <a:r>
              <a:rPr lang="es-MX" sz="1600" b="1" dirty="0" smtClean="0">
                <a:solidFill>
                  <a:srgbClr val="002060"/>
                </a:solidFill>
              </a:rPr>
              <a:t>Medición : 54 cm</a:t>
            </a:r>
          </a:p>
          <a:p>
            <a:r>
              <a:rPr lang="es-MX" sz="1600" b="1" dirty="0" err="1" smtClean="0">
                <a:solidFill>
                  <a:srgbClr val="002060"/>
                </a:solidFill>
              </a:rPr>
              <a:t>Run</a:t>
            </a:r>
            <a:r>
              <a:rPr lang="es-MX" sz="1600" b="1" dirty="0" smtClean="0">
                <a:solidFill>
                  <a:srgbClr val="002060"/>
                </a:solidFill>
              </a:rPr>
              <a:t> Up: 2.374 m</a:t>
            </a:r>
          </a:p>
        </p:txBody>
      </p:sp>
      <p:pic>
        <p:nvPicPr>
          <p:cNvPr id="6" name="Picture 8" descr="C:\Borrar\CORS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648" y="461665"/>
            <a:ext cx="3907352" cy="2543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TERREMOTO Y TSUNAMI </a:t>
            </a:r>
            <a:r>
              <a:rPr lang="es-CL" sz="2400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COQUIMBO</a:t>
            </a:r>
            <a:r>
              <a:rPr lang="es-CL" b="1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- 16 DE SEPTIEMBRE DE 2015 </a:t>
            </a:r>
          </a:p>
        </p:txBody>
      </p:sp>
      <p:pic>
        <p:nvPicPr>
          <p:cNvPr id="3" name="2 Imagen" descr="16-2254-30L.S2015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103" y="563303"/>
            <a:ext cx="2494123" cy="4289136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69697" y="734291"/>
          <a:ext cx="4770755" cy="2128774"/>
        </p:xfrm>
        <a:graphic>
          <a:graphicData uri="http://schemas.openxmlformats.org/drawingml/2006/table">
            <a:tbl>
              <a:tblPr/>
              <a:tblGrid>
                <a:gridCol w="1530961"/>
                <a:gridCol w="3239794"/>
              </a:tblGrid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latin typeface="Arial"/>
                          <a:ea typeface="Calibri"/>
                          <a:cs typeface="Times New Roman"/>
                        </a:rPr>
                        <a:t>Magnitud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>
                          <a:latin typeface="Arial"/>
                          <a:ea typeface="Calibri"/>
                          <a:cs typeface="Times New Roman"/>
                        </a:rPr>
                        <a:t>8,4 (Mw)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latin typeface="Arial"/>
                          <a:ea typeface="Calibri"/>
                          <a:cs typeface="Times New Roman"/>
                        </a:rPr>
                        <a:t>Fecha – Hora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16 de Septiembre de 2015 a las </a:t>
                      </a:r>
                      <a:r>
                        <a:rPr lang="es-MX" sz="1100" dirty="0" smtClean="0">
                          <a:latin typeface="Arial"/>
                          <a:ea typeface="Calibri"/>
                          <a:cs typeface="Times New Roman"/>
                        </a:rPr>
                        <a:t>19:54:31 </a:t>
                      </a: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hora local (</a:t>
                      </a:r>
                      <a:r>
                        <a:rPr lang="es-MX" sz="1100" dirty="0" smtClean="0">
                          <a:latin typeface="Arial"/>
                          <a:ea typeface="Calibri"/>
                          <a:cs typeface="Times New Roman"/>
                        </a:rPr>
                        <a:t>22:54:31UTC</a:t>
                      </a: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)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Arial"/>
                          <a:ea typeface="Calibri"/>
                          <a:cs typeface="Times New Roman"/>
                        </a:rPr>
                        <a:t>Epicentro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latin typeface="Arial"/>
                          <a:ea typeface="Calibri"/>
                          <a:cs typeface="Times New Roman"/>
                        </a:rPr>
                        <a:t>31.637° </a:t>
                      </a: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S; </a:t>
                      </a:r>
                      <a:r>
                        <a:rPr lang="es-MX" sz="1100" dirty="0" smtClean="0">
                          <a:latin typeface="Arial"/>
                          <a:ea typeface="Calibri"/>
                          <a:cs typeface="Times New Roman"/>
                        </a:rPr>
                        <a:t>71.741° </a:t>
                      </a: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W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Arial"/>
                          <a:ea typeface="Calibri"/>
                          <a:cs typeface="Times New Roman"/>
                        </a:rPr>
                        <a:t>Profundidad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latin typeface="Arial"/>
                          <a:ea typeface="Calibri"/>
                          <a:cs typeface="Times New Roman"/>
                        </a:rPr>
                        <a:t>23.3 </a:t>
                      </a: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Km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Arial"/>
                          <a:ea typeface="Calibri"/>
                          <a:cs typeface="Times New Roman"/>
                        </a:rPr>
                        <a:t>Referencia Geográfica 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latin typeface="Arial"/>
                          <a:ea typeface="Calibri"/>
                          <a:cs typeface="Times New Roman"/>
                        </a:rPr>
                        <a:t>37 km </a:t>
                      </a:r>
                      <a:r>
                        <a:rPr lang="es-ES" sz="1100" dirty="0">
                          <a:latin typeface="Arial"/>
                          <a:ea typeface="Calibri"/>
                          <a:cs typeface="Times New Roman"/>
                        </a:rPr>
                        <a:t>al </a:t>
                      </a:r>
                      <a:r>
                        <a:rPr lang="es-ES" sz="1100" baseline="0" dirty="0" smtClean="0">
                          <a:latin typeface="Arial"/>
                          <a:ea typeface="Calibri"/>
                          <a:cs typeface="Times New Roman"/>
                        </a:rPr>
                        <a:t> NO de Los Vilos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Arial"/>
                          <a:ea typeface="Calibri"/>
                          <a:cs typeface="Times New Roman"/>
                        </a:rPr>
                        <a:t>Región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Coquimbo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Arial"/>
                          <a:ea typeface="Calibri"/>
                          <a:cs typeface="Times New Roman"/>
                        </a:rPr>
                        <a:t>Fuente</a:t>
                      </a:r>
                      <a:endParaRPr lang="es-C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>
                          <a:latin typeface="Arial"/>
                          <a:ea typeface="Calibri"/>
                          <a:cs typeface="Times New Roman"/>
                        </a:rPr>
                        <a:t>Centro Sismológico Nacional (CSN)</a:t>
                      </a:r>
                      <a:endParaRPr lang="es-C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69697" y="3167996"/>
            <a:ext cx="5127336" cy="1815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Wingdings" pitchFamily="2" charset="2"/>
              <a:buChar char="Ø"/>
              <a:tabLst>
                <a:tab pos="361950" algn="l"/>
              </a:tabLst>
            </a:pPr>
            <a:r>
              <a:rPr lang="es-ES" sz="1600" b="1" dirty="0" smtClean="0"/>
              <a:t>Las mayores intensidad reportadas por ONEMI fueron en las ciudades de Coquimbo y La Serena con VIII Mercalli.</a:t>
            </a:r>
          </a:p>
          <a:p>
            <a:pPr marL="361950" indent="-361950">
              <a:tabLst>
                <a:tab pos="361950" algn="l"/>
              </a:tabLst>
            </a:pPr>
            <a:endParaRPr lang="es-ES" sz="1600" b="1" dirty="0" smtClean="0"/>
          </a:p>
          <a:p>
            <a:pPr marL="361950" indent="-361950">
              <a:buFont typeface="Wingdings" pitchFamily="2" charset="2"/>
              <a:buChar char="Ø"/>
              <a:tabLst>
                <a:tab pos="361950" algn="l"/>
              </a:tabLst>
            </a:pPr>
            <a:r>
              <a:rPr lang="es-ES" sz="1600" b="1" dirty="0" smtClean="0"/>
              <a:t> Este sismo generó un tsunami que fue registrado entre Arica y Ancud, pero sus mayores amplitudes se concentraron en el borde costero de la IV región.</a:t>
            </a:r>
            <a:endParaRPr lang="es-CL" sz="1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69697" y="461665"/>
            <a:ext cx="477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Tabla 1. parámetros del sismo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ComisionTsunamis2015\TsunamisCoquimbo\20150930_195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659" y="338554"/>
            <a:ext cx="3394659" cy="6034950"/>
          </a:xfrm>
          <a:prstGeom prst="rect">
            <a:avLst/>
          </a:prstGeom>
          <a:noFill/>
        </p:spPr>
      </p:pic>
      <p:pic>
        <p:nvPicPr>
          <p:cNvPr id="4" name="Picture 4" descr="C:\ComisionTsunamis2015\TsunamisCoquimbo\20150930_195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927" y="338555"/>
            <a:ext cx="3394659" cy="603495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470772" y="3752193"/>
            <a:ext cx="3673228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2060"/>
                </a:solidFill>
              </a:rPr>
              <a:t>LA HERRADURA </a:t>
            </a:r>
          </a:p>
          <a:p>
            <a:r>
              <a:rPr lang="es-MX" sz="1600" b="1" dirty="0" smtClean="0">
                <a:solidFill>
                  <a:srgbClr val="002060"/>
                </a:solidFill>
              </a:rPr>
              <a:t>Coordenadas : 29°59’05.02’’S  </a:t>
            </a:r>
          </a:p>
          <a:p>
            <a:r>
              <a:rPr lang="es-MX" sz="1600" b="1" dirty="0" smtClean="0">
                <a:solidFill>
                  <a:srgbClr val="002060"/>
                </a:solidFill>
              </a:rPr>
              <a:t> /  71°21’33.23’’ W</a:t>
            </a:r>
          </a:p>
          <a:p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Medición : </a:t>
            </a:r>
            <a:r>
              <a:rPr lang="es-MX" sz="1600" dirty="0" smtClean="0">
                <a:solidFill>
                  <a:schemeClr val="tx2">
                    <a:lumMod val="75000"/>
                  </a:schemeClr>
                </a:solidFill>
              </a:rPr>
              <a:t>43 </a:t>
            </a:r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cm</a:t>
            </a:r>
          </a:p>
          <a:p>
            <a:r>
              <a:rPr lang="es-MX" sz="1600" b="1" dirty="0" err="1" smtClean="0">
                <a:solidFill>
                  <a:schemeClr val="tx2">
                    <a:lumMod val="75000"/>
                  </a:schemeClr>
                </a:solidFill>
              </a:rPr>
              <a:t>Run</a:t>
            </a:r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 Up: </a:t>
            </a:r>
            <a:r>
              <a:rPr lang="es-MX" sz="1600" dirty="0" smtClean="0">
                <a:solidFill>
                  <a:schemeClr val="tx2">
                    <a:lumMod val="75000"/>
                  </a:schemeClr>
                </a:solidFill>
              </a:rPr>
              <a:t>3.264m</a:t>
            </a:r>
            <a:r>
              <a:rPr lang="es-MX" sz="1600" b="1" dirty="0" smtClean="0">
                <a:solidFill>
                  <a:schemeClr val="tx2">
                    <a:lumMod val="75000"/>
                  </a:schemeClr>
                </a:solidFill>
              </a:rPr>
              <a:t> m</a:t>
            </a:r>
          </a:p>
        </p:txBody>
      </p:sp>
      <p:pic>
        <p:nvPicPr>
          <p:cNvPr id="6" name="Picture 5" descr="C:\Borrar\HERRADU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634" y="338554"/>
            <a:ext cx="4071966" cy="3174989"/>
          </a:xfrm>
          <a:prstGeom prst="rect">
            <a:avLst/>
          </a:prstGeom>
          <a:noFill/>
        </p:spPr>
      </p:pic>
      <p:sp>
        <p:nvSpPr>
          <p:cNvPr id="7" name="19 Rectángulo"/>
          <p:cNvSpPr>
            <a:spLocks noChangeArrowheads="1"/>
          </p:cNvSpPr>
          <p:nvPr/>
        </p:nvSpPr>
        <p:spPr bwMode="auto">
          <a:xfrm>
            <a:off x="-154659" y="0"/>
            <a:ext cx="9298659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MEDICIONES EN TERRENO DEL TSUNAMI: COQUIMBO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oce24\Desktop\MODELACION_CITSU\Terremoto_Illapel_2015\Coquimbo\USGS\Profundidad_Inundacio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603"/>
            <a:ext cx="5056667" cy="4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C:\Users\oce47\Desktop\CITSU\Coquimbo_Serena\TERREMOTO_MODELACION_9\FlowDepth_Layer04_inudacion_Terremoto_2015_cs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r="29372" b="4416"/>
          <a:stretch/>
        </p:blipFill>
        <p:spPr bwMode="auto">
          <a:xfrm>
            <a:off x="4635795" y="1035269"/>
            <a:ext cx="4040372" cy="4391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ALGUNOS RESULTADOS DE MODELACIÓN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39568" y="665937"/>
            <a:ext cx="44365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030D2C"/>
                </a:solidFill>
              </a:rPr>
              <a:t>Incertidumbre en la fuente (zona de ruptura).</a:t>
            </a:r>
            <a:endParaRPr lang="es-CL" dirty="0">
              <a:solidFill>
                <a:srgbClr val="030D2C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77922" y="4965404"/>
            <a:ext cx="328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Figura. Inundación de La serena-Coquimbo con la fuente del CSN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5056667" y="5426294"/>
            <a:ext cx="3284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Figura. Inundación de La serena-Coquimbo con la fuente del USGS.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9 Rectángulo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ALGUNOS RESULTADOS DE MODELACIÓN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226" name="Picture 2" descr="C:\Users\nayita\Desktop\ppt_terremoto2015\mode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665"/>
            <a:ext cx="9143999" cy="639633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841241" y="4224066"/>
            <a:ext cx="330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Inundación Modelo USGS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Inundación Modelo CSN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Medición medida en terreno 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336275" y="4462818"/>
            <a:ext cx="50496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Rectángulo"/>
          <p:cNvSpPr/>
          <p:nvPr/>
        </p:nvSpPr>
        <p:spPr>
          <a:xfrm>
            <a:off x="5336275" y="4660937"/>
            <a:ext cx="50496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5336275" y="4918801"/>
            <a:ext cx="504966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>
                <a:solidFill>
                  <a:schemeClr val="bg1"/>
                </a:solidFill>
              </a:rPr>
              <a:t>Registro </a:t>
            </a:r>
            <a:r>
              <a:rPr lang="es-ES" sz="2400" b="1" dirty="0" smtClean="0">
                <a:solidFill>
                  <a:schemeClr val="bg1"/>
                </a:solidFill>
              </a:rPr>
              <a:t>del</a:t>
            </a:r>
            <a:r>
              <a:rPr lang="es-ES" b="1" dirty="0" smtClean="0">
                <a:solidFill>
                  <a:schemeClr val="bg1"/>
                </a:solidFill>
              </a:rPr>
              <a:t> Tsunami y Tiempos de Arribo</a:t>
            </a:r>
            <a:endParaRPr lang="es-CL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5181" y="616688"/>
            <a:ext cx="8612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buFont typeface="Wingdings" pitchFamily="2" charset="2"/>
              <a:buChar char="q"/>
            </a:pPr>
            <a:r>
              <a:rPr lang="es-CL" sz="1600" dirty="0" smtClean="0">
                <a:solidFill>
                  <a:srgbClr val="002060"/>
                </a:solidFill>
              </a:rPr>
              <a:t>Las ondas del tsunami fueron registradas desde la estación de Arica hasta la de Ancud mientras que en el resto de las estaciones de la red nacional no hubo registro. </a:t>
            </a:r>
          </a:p>
          <a:p>
            <a:pPr marL="361950" indent="-361950" algn="just">
              <a:buFont typeface="Wingdings" pitchFamily="2" charset="2"/>
              <a:buChar char="q"/>
            </a:pPr>
            <a:r>
              <a:rPr lang="es-CL" sz="1600" dirty="0" smtClean="0">
                <a:solidFill>
                  <a:srgbClr val="002060"/>
                </a:solidFill>
              </a:rPr>
              <a:t>El primer arribo de onda fue registrado en la estación de </a:t>
            </a:r>
            <a:r>
              <a:rPr lang="es-CL" sz="1600" dirty="0" err="1" smtClean="0">
                <a:solidFill>
                  <a:srgbClr val="002060"/>
                </a:solidFill>
              </a:rPr>
              <a:t>Pichidangui</a:t>
            </a:r>
            <a:r>
              <a:rPr lang="es-CL" sz="1600" dirty="0" smtClean="0">
                <a:solidFill>
                  <a:srgbClr val="002060"/>
                </a:solidFill>
              </a:rPr>
              <a:t> aproximadamente a las 20:06 HL (23:06 UTC), 12 minutos después de ocurrido el sismo.</a:t>
            </a:r>
          </a:p>
          <a:p>
            <a:pPr marL="361950" indent="-361950" algn="just">
              <a:buFont typeface="Wingdings" pitchFamily="2" charset="2"/>
              <a:buChar char="q"/>
            </a:pPr>
            <a:r>
              <a:rPr lang="es-CL" sz="1600" dirty="0" smtClean="0">
                <a:solidFill>
                  <a:srgbClr val="002060"/>
                </a:solidFill>
              </a:rPr>
              <a:t>Posteriormente, se registró el arribo en las estaciones de Coquimbo a las 20:14 HL (23:14 UTC), Quintero a las 20:17 HL (23:17 UTC) y Valparaíso a las 20:19 HL (23:19 UTC), respectivamente. </a:t>
            </a:r>
          </a:p>
          <a:p>
            <a:pPr marL="361950" indent="-361950">
              <a:buFont typeface="Wingdings" pitchFamily="2" charset="2"/>
              <a:buChar char="q"/>
            </a:pPr>
            <a:r>
              <a:rPr lang="es-CL" sz="1600" dirty="0" smtClean="0">
                <a:solidFill>
                  <a:srgbClr val="002060"/>
                </a:solidFill>
              </a:rPr>
              <a:t>Se activaron los dos sistemas DART, de Caldera y Coquimbo.</a:t>
            </a:r>
            <a:endParaRPr lang="es-CL" dirty="0">
              <a:solidFill>
                <a:srgbClr val="002060"/>
              </a:solidFill>
            </a:endParaRPr>
          </a:p>
        </p:txBody>
      </p:sp>
      <p:pic>
        <p:nvPicPr>
          <p:cNvPr id="10" name="4 Imagen" descr="Boya Calder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5181" y="2817627"/>
            <a:ext cx="4444410" cy="2838893"/>
          </a:xfrm>
          <a:prstGeom prst="rect">
            <a:avLst/>
          </a:prstGeom>
        </p:spPr>
      </p:pic>
      <p:pic>
        <p:nvPicPr>
          <p:cNvPr id="11" name="5 Imagen" descr="Boya Iquiqu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699591" y="2817626"/>
            <a:ext cx="4167961" cy="283889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282890" y="5471854"/>
            <a:ext cx="267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Máxima amplitud 11 cm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5597858" y="5471854"/>
            <a:ext cx="2674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Máxima amplitud 6 cm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304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>
                <a:solidFill>
                  <a:schemeClr val="bg1"/>
                </a:solidFill>
              </a:rPr>
              <a:t>Registro del Tsunami y Tiempos de </a:t>
            </a:r>
            <a:r>
              <a:rPr lang="es-ES" sz="2400" b="1" dirty="0" smtClean="0">
                <a:solidFill>
                  <a:schemeClr val="bg1"/>
                </a:solidFill>
              </a:rPr>
              <a:t>Arribo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nayita\Desktop\ppt_terremoto2015\Imagen_Congreso\Imagen_Congreso\Estaciones_Con_Marea_1_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046794" cy="5285096"/>
          </a:xfrm>
          <a:prstGeom prst="rect">
            <a:avLst/>
          </a:prstGeom>
          <a:noFill/>
        </p:spPr>
      </p:pic>
      <p:pic>
        <p:nvPicPr>
          <p:cNvPr id="1027" name="Picture 3" descr="C:\Users\nayita\Desktop\ppt_terremoto2015\Imagen_Congreso\Imagen_Congreso\Estaciones_Filtradas_terreno_1_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651" y="726323"/>
            <a:ext cx="6746543" cy="5059907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828800" y="5786230"/>
            <a:ext cx="575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Figura. Registro de tsunami desde </a:t>
            </a:r>
            <a:r>
              <a:rPr lang="es-CL" dirty="0" err="1" smtClean="0"/>
              <a:t>Chañaral</a:t>
            </a:r>
            <a:r>
              <a:rPr lang="es-CL" dirty="0" smtClean="0"/>
              <a:t> hasta Quintero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</a:rPr>
              <a:t>Registro del Tsunami y Tiempos de Arribo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ayita\Desktop\ppt_terremoto2015\Imagen_Congreso\Imagen_Congreso\Estaciones_Con_Marea_6_9.png"/>
          <p:cNvPicPr>
            <a:picLocks noChangeAspect="1" noChangeArrowheads="1"/>
          </p:cNvPicPr>
          <p:nvPr/>
        </p:nvPicPr>
        <p:blipFill>
          <a:blip r:embed="rId2"/>
          <a:srcRect l="7587" r="4444"/>
          <a:stretch>
            <a:fillRect/>
          </a:stretch>
        </p:blipFill>
        <p:spPr bwMode="auto">
          <a:xfrm>
            <a:off x="232060" y="849573"/>
            <a:ext cx="5431761" cy="4630963"/>
          </a:xfrm>
          <a:prstGeom prst="rect">
            <a:avLst/>
          </a:prstGeom>
          <a:noFill/>
        </p:spPr>
      </p:pic>
      <p:pic>
        <p:nvPicPr>
          <p:cNvPr id="2051" name="Picture 3" descr="C:\Users\nayita\Desktop\ppt_terremoto2015\Imagen_Congreso\Imagen_Congreso\Estaciones_Filtradas_terreno_5_9.png"/>
          <p:cNvPicPr>
            <a:picLocks noChangeAspect="1" noChangeArrowheads="1"/>
          </p:cNvPicPr>
          <p:nvPr/>
        </p:nvPicPr>
        <p:blipFill>
          <a:blip r:embed="rId3"/>
          <a:srcRect l="7586" r="6037"/>
          <a:stretch>
            <a:fillRect/>
          </a:stretch>
        </p:blipFill>
        <p:spPr bwMode="auto">
          <a:xfrm>
            <a:off x="232060" y="849574"/>
            <a:ext cx="5431761" cy="4647753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828800" y="5677469"/>
            <a:ext cx="575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Figura. Registro de tsunami desde Valparaíso hasta Talcahuano.</a:t>
            </a:r>
            <a:endParaRPr lang="es-CL" dirty="0"/>
          </a:p>
        </p:txBody>
      </p:sp>
      <p:pic>
        <p:nvPicPr>
          <p:cNvPr id="8" name="Picture 2" descr="C:\Users\nayita\Desktop\ppt_terremoto2015\Imagen_Congreso\Imagen_Congreso\JF_Con_Marea.png"/>
          <p:cNvPicPr>
            <a:picLocks noChangeAspect="1" noChangeArrowheads="1"/>
          </p:cNvPicPr>
          <p:nvPr/>
        </p:nvPicPr>
        <p:blipFill>
          <a:blip r:embed="rId4"/>
          <a:srcRect l="7604" r="4263"/>
          <a:stretch>
            <a:fillRect/>
          </a:stretch>
        </p:blipFill>
        <p:spPr bwMode="auto">
          <a:xfrm>
            <a:off x="5663821" y="1705971"/>
            <a:ext cx="3480179" cy="2961564"/>
          </a:xfrm>
          <a:prstGeom prst="rect">
            <a:avLst/>
          </a:prstGeom>
          <a:noFill/>
        </p:spPr>
      </p:pic>
      <p:pic>
        <p:nvPicPr>
          <p:cNvPr id="9" name="Picture 3" descr="C:\Users\nayita\Desktop\ppt_terremoto2015\Imagen_Congreso\Imagen_Congreso\Estaciones_Filtradas_terreno_JF.png"/>
          <p:cNvPicPr>
            <a:picLocks noChangeAspect="1" noChangeArrowheads="1"/>
          </p:cNvPicPr>
          <p:nvPr/>
        </p:nvPicPr>
        <p:blipFill>
          <a:blip r:embed="rId5"/>
          <a:srcRect l="7036" r="5757" b="3589"/>
          <a:stretch>
            <a:fillRect/>
          </a:stretch>
        </p:blipFill>
        <p:spPr bwMode="auto">
          <a:xfrm>
            <a:off x="5663821" y="1705971"/>
            <a:ext cx="3427608" cy="2842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oce24\Desktop\Tsunami_SAVTEC\Tsunami_27F_AMPL_VS_EPI\Tsunami_2015\Dis_am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35" y="881747"/>
            <a:ext cx="5612130" cy="5094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1" dirty="0" smtClean="0">
                <a:solidFill>
                  <a:schemeClr val="bg1"/>
                </a:solidFill>
              </a:rPr>
              <a:t>Registro del Tsunami y Tiempos de Arribo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569493" y="5976252"/>
            <a:ext cx="612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Figura. Distancia de la máximas amplitudes con respecto al epicentro.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Análisis de Periodo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02" name="Picture 2" descr="C:\Users\nayita\Desktop\ppt_terremoto2015\Imagen_Congreso\Imagen_Congreso\Wavelet_1_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" y="672153"/>
            <a:ext cx="4681134" cy="3510851"/>
          </a:xfrm>
          <a:prstGeom prst="rect">
            <a:avLst/>
          </a:prstGeom>
          <a:noFill/>
        </p:spPr>
      </p:pic>
      <p:pic>
        <p:nvPicPr>
          <p:cNvPr id="51203" name="Picture 3" descr="C:\Users\nayita\Desktop\ppt_terremoto2015\Imagen_Congreso\Imagen_Congreso\Wavelet_5_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578" y="672152"/>
            <a:ext cx="4680001" cy="3510000"/>
          </a:xfrm>
          <a:prstGeom prst="rect">
            <a:avLst/>
          </a:prstGeom>
          <a:noFill/>
        </p:spPr>
      </p:pic>
      <p:pic>
        <p:nvPicPr>
          <p:cNvPr id="51204" name="Picture 4" descr="C:\Users\nayita\Desktop\ppt_terremoto2015\Imagen_Congreso\Imagen_Congreso\Wavelet_9_10.png"/>
          <p:cNvPicPr>
            <a:picLocks noChangeAspect="1" noChangeArrowheads="1"/>
          </p:cNvPicPr>
          <p:nvPr/>
        </p:nvPicPr>
        <p:blipFill>
          <a:blip r:embed="rId4"/>
          <a:srcRect b="42848"/>
          <a:stretch>
            <a:fillRect/>
          </a:stretch>
        </p:blipFill>
        <p:spPr bwMode="auto">
          <a:xfrm>
            <a:off x="2242743" y="4182152"/>
            <a:ext cx="4876877" cy="2090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91068" y="1392072"/>
          <a:ext cx="8748217" cy="3875956"/>
        </p:xfrm>
        <a:graphic>
          <a:graphicData uri="http://schemas.openxmlformats.org/drawingml/2006/table">
            <a:tbl>
              <a:tblPr/>
              <a:tblGrid>
                <a:gridCol w="1755176"/>
                <a:gridCol w="1888777"/>
                <a:gridCol w="1799467"/>
                <a:gridCol w="1407305"/>
                <a:gridCol w="948746"/>
                <a:gridCol w="948746"/>
              </a:tblGrid>
              <a:tr h="8613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Estaciones</a:t>
                      </a:r>
                      <a:endParaRPr lang="es-CL" sz="14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8268" marR="8268" marT="82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Máxima Amplitud (+) (m)</a:t>
                      </a:r>
                    </a:p>
                  </a:txBody>
                  <a:tcPr marL="8268" marR="8268" marT="82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Máxima Amplitud (-) (m)</a:t>
                      </a:r>
                    </a:p>
                  </a:txBody>
                  <a:tcPr marL="8268" marR="8268" marT="82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Período mas Energético   (minutos)</a:t>
                      </a:r>
                    </a:p>
                  </a:txBody>
                  <a:tcPr marL="8268" marR="8268" marT="82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2° Período Energético (minutos)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3° Período Energético (minutos)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</a:t>
                      </a:r>
                      <a:r>
                        <a:rPr lang="es-CL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Chañaral</a:t>
                      </a:r>
                      <a:endParaRPr lang="es-CL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-1,1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Caldera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1,1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-1,1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Coquimbo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4,6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-2,2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Pichidangui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-2,0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Quintero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Valparaíso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-2,3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San Antonio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1,0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-1,2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Constitucion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1,3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-1,0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Talcahuano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-1,4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463">
                <a:tc>
                  <a:txBody>
                    <a:bodyPr/>
                    <a:lstStyle/>
                    <a:p>
                      <a:pPr algn="l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Juan Fernández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1,0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-1,4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268" marR="8268" marT="82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Análisis de Periodo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1068" y="976236"/>
            <a:ext cx="874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Tabla 2. Amplitudes máximas con sus periodos mas energéticos.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7424" y="1600200"/>
          <a:ext cx="8509376" cy="1735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409"/>
                <a:gridCol w="832513"/>
                <a:gridCol w="1212094"/>
                <a:gridCol w="1063672"/>
                <a:gridCol w="1063672"/>
                <a:gridCol w="1063672"/>
                <a:gridCol w="1063672"/>
                <a:gridCol w="106367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sz="1400" b="1" dirty="0">
                          <a:solidFill>
                            <a:srgbClr val="FFFFFF"/>
                          </a:solidFill>
                          <a:latin typeface="Constantia"/>
                        </a:rPr>
                        <a:t>Bahía</a:t>
                      </a:r>
                      <a:endParaRPr lang="es-CL" sz="1400" dirty="0">
                        <a:latin typeface="arial"/>
                      </a:endParaRPr>
                    </a:p>
                  </a:txBody>
                  <a:tcPr marL="44450" marR="44450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dirty="0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Japón 1994</a:t>
                      </a:r>
                      <a:endParaRPr lang="es-CL" sz="1400" dirty="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Chile 1995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Indonesia 2004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Islas Kuriles 2006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Chile 2010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>
                          <a:solidFill>
                            <a:srgbClr val="FFFFFF"/>
                          </a:solidFill>
                          <a:latin typeface="Constantia"/>
                        </a:rPr>
                        <a:t>Tsunami               Japón 2011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ES" sz="1400" b="1" dirty="0">
                          <a:solidFill>
                            <a:srgbClr val="FFFFFF"/>
                          </a:solidFill>
                          <a:latin typeface="Constantia"/>
                        </a:rPr>
                        <a:t>Coquimbo</a:t>
                      </a:r>
                      <a:endParaRPr lang="es-ES" sz="1400" dirty="0">
                        <a:latin typeface="arial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solidFill>
                            <a:srgbClr val="000000"/>
                          </a:solidFill>
                          <a:latin typeface="Constantia"/>
                        </a:rPr>
                        <a:t>Amplitud (m)</a:t>
                      </a:r>
                      <a:endParaRPr lang="es-CL" sz="1400" dirty="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0.28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-------------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0.22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0.42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1.57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2.42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Período (min)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33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-------------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33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33 - 17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>
                          <a:solidFill>
                            <a:srgbClr val="000000"/>
                          </a:solidFill>
                          <a:latin typeface="Constantia"/>
                        </a:rPr>
                        <a:t>28</a:t>
                      </a:r>
                      <a:endParaRPr lang="es-CL" sz="1400">
                        <a:latin typeface="arial"/>
                      </a:endParaRPr>
                    </a:p>
                  </a:txBody>
                  <a:tcPr marL="44450" marR="44450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rgbClr val="000000"/>
                          </a:solidFill>
                          <a:latin typeface="Constantia"/>
                        </a:rPr>
                        <a:t>28</a:t>
                      </a:r>
                      <a:endParaRPr lang="es-CL" sz="1400" dirty="0">
                        <a:latin typeface="arial"/>
                      </a:endParaRPr>
                    </a:p>
                  </a:txBody>
                  <a:tcPr marL="44450" marR="44450" marT="9525" marB="0" anchor="b"/>
                </a:tc>
              </a:tr>
            </a:tbl>
          </a:graphicData>
        </a:graphic>
      </p:graphicFrame>
      <p:sp>
        <p:nvSpPr>
          <p:cNvPr id="5" name="19 Rectángulo"/>
          <p:cNvSpPr>
            <a:spLocks noChangeArrowheads="1"/>
          </p:cNvSpPr>
          <p:nvPr/>
        </p:nvSpPr>
        <p:spPr bwMode="auto">
          <a:xfrm>
            <a:off x="48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rgbClr val="0C61B5">
                  <a:shade val="30000"/>
                  <a:satMod val="115000"/>
                </a:srgbClr>
              </a:gs>
              <a:gs pos="50000">
                <a:srgbClr val="0C61B5">
                  <a:shade val="67500"/>
                  <a:satMod val="115000"/>
                </a:srgbClr>
              </a:gs>
              <a:gs pos="100000">
                <a:srgbClr val="0C61B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L" sz="24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Análisis de Periodo</a:t>
            </a:r>
            <a:endParaRPr lang="es-CL" sz="2400" b="1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11381</TotalTime>
  <Words>727</Words>
  <Application>Microsoft Office PowerPoint</Application>
  <PresentationFormat>Presentación en pantalla (4:3)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Arial</vt:lpstr>
      <vt:lpstr>Calibri</vt:lpstr>
      <vt:lpstr>Constantia</vt:lpstr>
      <vt:lpstr>Times New Roman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Servicio Hidrografico y Oceanografico de la Armada de Chile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Servicio Hidrográfico y  Oceanográfico de la  Armada de Chile</dc:title>
  <dc:creator>Pulgar, Nayadet - Division SNAM - OCE</dc:creator>
  <cp:lastModifiedBy>Informatica</cp:lastModifiedBy>
  <cp:revision>548</cp:revision>
  <dcterms:created xsi:type="dcterms:W3CDTF">2015-05-11T19:47:34Z</dcterms:created>
  <dcterms:modified xsi:type="dcterms:W3CDTF">2024-08-23T21:18:04Z</dcterms:modified>
</cp:coreProperties>
</file>