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0" r:id="rId2"/>
    <p:sldMasterId id="2147483682" r:id="rId3"/>
  </p:sldMasterIdLst>
  <p:notesMasterIdLst>
    <p:notesMasterId r:id="rId20"/>
  </p:notesMasterIdLst>
  <p:sldIdLst>
    <p:sldId id="276" r:id="rId4"/>
    <p:sldId id="277" r:id="rId5"/>
    <p:sldId id="285" r:id="rId6"/>
    <p:sldId id="278" r:id="rId7"/>
    <p:sldId id="286" r:id="rId8"/>
    <p:sldId id="287" r:id="rId9"/>
    <p:sldId id="288" r:id="rId10"/>
    <p:sldId id="279" r:id="rId11"/>
    <p:sldId id="280" r:id="rId12"/>
    <p:sldId id="281" r:id="rId13"/>
    <p:sldId id="289" r:id="rId14"/>
    <p:sldId id="290" r:id="rId15"/>
    <p:sldId id="282" r:id="rId16"/>
    <p:sldId id="291" r:id="rId17"/>
    <p:sldId id="283" r:id="rId18"/>
    <p:sldId id="292" r:id="rId19"/>
  </p:sldIdLst>
  <p:sldSz cx="12192000" cy="6858000"/>
  <p:notesSz cx="6858000" cy="9144000"/>
  <p:embeddedFontLs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01"/>
    <p:restoredTop sz="94603"/>
  </p:normalViewPr>
  <p:slideViewPr>
    <p:cSldViewPr snapToGrid="0">
      <p:cViewPr varScale="1">
        <p:scale>
          <a:sx n="109" d="100"/>
          <a:sy n="109" d="100"/>
        </p:scale>
        <p:origin x="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35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584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87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91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4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78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53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6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455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27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35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8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25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59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12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04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6">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2585323"/>
          </a:xfrm>
          <a:prstGeom prst="rect">
            <a:avLst/>
          </a:prstGeom>
          <a:noFill/>
        </p:spPr>
        <p:txBody>
          <a:bodyPr wrap="square" rtlCol="0">
            <a:spAutoFit/>
          </a:bodyPr>
          <a:lstStyle/>
          <a:p>
            <a:pPr algn="just"/>
            <a:r>
              <a:rPr lang="en-GB" sz="1800" dirty="0">
                <a:solidFill>
                  <a:schemeClr val="tx1"/>
                </a:solidFill>
              </a:rPr>
              <a:t>The Seventeenth Meeting of the Working Group on Tsunamis and Other Hazards Related to Sea-Level Warning and Mitigation Systems (</a:t>
            </a:r>
            <a:r>
              <a:rPr lang="en-GB" sz="1800" b="1" dirty="0">
                <a:solidFill>
                  <a:schemeClr val="tx1"/>
                </a:solidFill>
              </a:rPr>
              <a:t>TOWS-WG-XVII</a:t>
            </a:r>
            <a:r>
              <a:rPr lang="en-GB" sz="1800" dirty="0">
                <a:solidFill>
                  <a:schemeClr val="tx1"/>
                </a:solidFill>
              </a:rPr>
              <a:t>) </a:t>
            </a:r>
            <a:r>
              <a:rPr lang="en-GB" sz="1800" b="1" dirty="0">
                <a:solidFill>
                  <a:schemeClr val="tx1"/>
                </a:solidFill>
              </a:rPr>
              <a:t>was held during 22–23 February 2024 in Sendai, Ja</a:t>
            </a:r>
            <a:r>
              <a:rPr lang="en-GB" sz="1800" dirty="0">
                <a:solidFill>
                  <a:schemeClr val="tx1"/>
                </a:solidFill>
              </a:rPr>
              <a:t>pan  under the Chairpersonship of Mr Srinivasa Kumar </a:t>
            </a:r>
            <a:r>
              <a:rPr lang="en-GB" sz="1800" dirty="0" err="1">
                <a:solidFill>
                  <a:schemeClr val="tx1"/>
                </a:solidFill>
              </a:rPr>
              <a:t>Tummala</a:t>
            </a:r>
            <a:r>
              <a:rPr lang="en-GB" sz="1800" dirty="0">
                <a:solidFill>
                  <a:schemeClr val="tx1"/>
                </a:solidFill>
              </a:rPr>
              <a:t> (IOC Vice-Chair). The meeting </a:t>
            </a:r>
            <a:r>
              <a:rPr lang="en-GB" sz="1800" b="1" dirty="0">
                <a:solidFill>
                  <a:schemeClr val="tx1"/>
                </a:solidFill>
              </a:rPr>
              <a:t>evaluated the progress made in respect to the Decisions adopted at the 32nd IOC Assembly</a:t>
            </a:r>
            <a:r>
              <a:rPr lang="en-GB" sz="1800" dirty="0">
                <a:solidFill>
                  <a:schemeClr val="tx1"/>
                </a:solidFill>
              </a:rPr>
              <a:t> (21 - 30 June 2023, Paris), namely Decision IOC A-32/4.3.1.</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222429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247317"/>
          </a:xfrm>
          <a:prstGeom prst="rect">
            <a:avLst/>
          </a:prstGeom>
          <a:noFill/>
        </p:spPr>
        <p:txBody>
          <a:bodyPr wrap="square" rtlCol="0">
            <a:spAutoFit/>
          </a:bodyPr>
          <a:lstStyle/>
          <a:p>
            <a:pPr algn="just"/>
            <a:r>
              <a:rPr lang="en-GB" sz="1800" b="1" dirty="0">
                <a:solidFill>
                  <a:schemeClr val="tx1"/>
                </a:solidFill>
              </a:rPr>
              <a:t>The Group recommended </a:t>
            </a:r>
          </a:p>
          <a:p>
            <a:pPr algn="just"/>
            <a:endParaRPr lang="en-GB" sz="1800" dirty="0">
              <a:solidFill>
                <a:schemeClr val="tx1"/>
              </a:solidFill>
            </a:endParaRPr>
          </a:p>
          <a:p>
            <a:pPr algn="just"/>
            <a:r>
              <a:rPr lang="en-GB" sz="1800" dirty="0">
                <a:solidFill>
                  <a:schemeClr val="tx1"/>
                </a:solidFill>
              </a:rPr>
              <a:t>(</a:t>
            </a:r>
            <a:r>
              <a:rPr lang="en-GB" sz="1800" dirty="0" err="1">
                <a:solidFill>
                  <a:schemeClr val="tx1"/>
                </a:solidFill>
              </a:rPr>
              <a:t>i</a:t>
            </a:r>
            <a:r>
              <a:rPr lang="en-GB" sz="1800" dirty="0">
                <a:solidFill>
                  <a:schemeClr val="tx1"/>
                </a:solidFill>
              </a:rPr>
              <a:t>) that the </a:t>
            </a:r>
            <a:r>
              <a:rPr lang="en-GB" sz="1800" b="1" dirty="0">
                <a:solidFill>
                  <a:schemeClr val="tx1"/>
                </a:solidFill>
              </a:rPr>
              <a:t>ICG/CARIBE-EWS share methodology and documents concerning the registration of participants in CARIBE WAVE exerc</a:t>
            </a:r>
            <a:r>
              <a:rPr lang="en-GB" sz="1800" dirty="0">
                <a:solidFill>
                  <a:schemeClr val="tx1"/>
                </a:solidFill>
              </a:rPr>
              <a:t>ises;</a:t>
            </a:r>
          </a:p>
          <a:p>
            <a:pPr algn="just"/>
            <a:endParaRPr lang="en-GB" sz="1800" dirty="0">
              <a:solidFill>
                <a:schemeClr val="tx1"/>
              </a:solidFill>
            </a:endParaRPr>
          </a:p>
          <a:p>
            <a:pPr marL="400050" indent="-400050" algn="just">
              <a:buAutoNum type="romanLcParenBoth" startAt="2"/>
            </a:pPr>
            <a:r>
              <a:rPr lang="en-GB" sz="1800" b="1" dirty="0">
                <a:solidFill>
                  <a:schemeClr val="tx1"/>
                </a:solidFill>
              </a:rPr>
              <a:t>that ICGs consider performing exercises outside of working hours, in particular during the night, but being careful to take into consideration difficulties and possible issues of involving the public in night-time drills</a:t>
            </a:r>
            <a:r>
              <a:rPr lang="en-GB" sz="1800" dirty="0">
                <a:solidFill>
                  <a:schemeClr val="tx1"/>
                </a:solidFill>
              </a:rPr>
              <a:t>;</a:t>
            </a:r>
          </a:p>
          <a:p>
            <a:pPr marL="400050" indent="-400050" algn="just">
              <a:buAutoNum type="romanLcParenBoth" startAt="2"/>
            </a:pPr>
            <a:endParaRPr lang="en-GB" sz="1800" dirty="0">
              <a:solidFill>
                <a:schemeClr val="tx1"/>
              </a:solidFill>
            </a:endParaRPr>
          </a:p>
          <a:p>
            <a:pPr algn="just"/>
            <a:r>
              <a:rPr lang="en-GB" sz="1800" dirty="0">
                <a:solidFill>
                  <a:schemeClr val="tx1"/>
                </a:solidFill>
              </a:rPr>
              <a:t>(iii) </a:t>
            </a:r>
            <a:r>
              <a:rPr lang="en-GB" sz="1800" b="1" dirty="0">
                <a:solidFill>
                  <a:schemeClr val="tx1"/>
                </a:solidFill>
              </a:rPr>
              <a:t>to consider submitting coordinated Ocean Decade actions in future calls </a:t>
            </a:r>
            <a:r>
              <a:rPr lang="en-GB" sz="1800" dirty="0">
                <a:solidFill>
                  <a:schemeClr val="tx1"/>
                </a:solidFill>
              </a:rPr>
              <a:t>that contribute to the goals of the ODTP, including identification of and submission of existing actions that may align with the ODTP;</a:t>
            </a:r>
          </a:p>
          <a:p>
            <a:pPr algn="just"/>
            <a:endParaRPr lang="en-GB" sz="1800" dirty="0">
              <a:solidFill>
                <a:schemeClr val="tx1"/>
              </a:solidFill>
            </a:endParaRPr>
          </a:p>
          <a:p>
            <a:pPr algn="just"/>
            <a:r>
              <a:rPr lang="en-GB" sz="1800" dirty="0">
                <a:solidFill>
                  <a:schemeClr val="tx1"/>
                </a:solidFill>
              </a:rPr>
              <a:t>(iv) </a:t>
            </a:r>
            <a:r>
              <a:rPr lang="en-GB" sz="1800" b="1" dirty="0">
                <a:solidFill>
                  <a:schemeClr val="tx1"/>
                </a:solidFill>
              </a:rPr>
              <a:t>to consider whether TSPs may also need to provide services where volcano generated tsunamis may impact several Member States</a:t>
            </a:r>
            <a:r>
              <a:rPr lang="en-GB" sz="1800" dirty="0">
                <a:solidFill>
                  <a:schemeClr val="tx1"/>
                </a:solidFill>
              </a:rPr>
              <a:t>;</a:t>
            </a:r>
          </a:p>
          <a:p>
            <a:pPr algn="just"/>
            <a:endParaRPr lang="en-GB" sz="1800" dirty="0">
              <a:solidFill>
                <a:schemeClr val="tx1"/>
              </a:solidFill>
            </a:endParaRPr>
          </a:p>
        </p:txBody>
      </p:sp>
    </p:spTree>
    <p:extLst>
      <p:ext uri="{BB962C8B-B14F-4D97-AF65-F5344CB8AC3E}">
        <p14:creationId xmlns:p14="http://schemas.microsoft.com/office/powerpoint/2010/main" val="127939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801314"/>
          </a:xfrm>
          <a:prstGeom prst="rect">
            <a:avLst/>
          </a:prstGeom>
          <a:noFill/>
        </p:spPr>
        <p:txBody>
          <a:bodyPr wrap="square" rtlCol="0">
            <a:spAutoFit/>
          </a:bodyPr>
          <a:lstStyle/>
          <a:p>
            <a:pPr algn="just"/>
            <a:r>
              <a:rPr lang="en-GB" sz="1800" b="1" dirty="0">
                <a:solidFill>
                  <a:schemeClr val="tx1"/>
                </a:solidFill>
              </a:rPr>
              <a:t>The Group recommended </a:t>
            </a:r>
          </a:p>
          <a:p>
            <a:pPr algn="just"/>
            <a:endParaRPr lang="en-GB" sz="1800" dirty="0">
              <a:solidFill>
                <a:schemeClr val="tx1"/>
              </a:solidFill>
            </a:endParaRPr>
          </a:p>
          <a:p>
            <a:pPr algn="just"/>
            <a:r>
              <a:rPr lang="en-GB" sz="1800" dirty="0">
                <a:solidFill>
                  <a:schemeClr val="tx1"/>
                </a:solidFill>
              </a:rPr>
              <a:t>(v)	once the </a:t>
            </a:r>
            <a:r>
              <a:rPr lang="en-GB" sz="1800" b="1" dirty="0">
                <a:solidFill>
                  <a:schemeClr val="tx1"/>
                </a:solidFill>
              </a:rPr>
              <a:t>optimal sea level and seismic networks design </a:t>
            </a:r>
            <a:r>
              <a:rPr lang="en-GB" sz="1800" dirty="0">
                <a:solidFill>
                  <a:schemeClr val="tx1"/>
                </a:solidFill>
              </a:rPr>
              <a:t>has been completed for the Area of Service (</a:t>
            </a:r>
            <a:r>
              <a:rPr lang="en-GB" sz="1800" dirty="0" err="1">
                <a:solidFill>
                  <a:schemeClr val="tx1"/>
                </a:solidFill>
              </a:rPr>
              <a:t>AoS</a:t>
            </a:r>
            <a:r>
              <a:rPr lang="en-GB" sz="1800" dirty="0">
                <a:solidFill>
                  <a:schemeClr val="tx1"/>
                </a:solidFill>
              </a:rPr>
              <a:t>), </a:t>
            </a:r>
            <a:r>
              <a:rPr lang="en-GB" sz="1800" b="1" dirty="0">
                <a:solidFill>
                  <a:schemeClr val="tx1"/>
                </a:solidFill>
              </a:rPr>
              <a:t>work with Member States to fill identified gaps, including the strategic and coordinated submission of projects to the UN Ocean Decade and potential funding sources for sup</a:t>
            </a:r>
            <a:r>
              <a:rPr lang="en-GB" sz="1800" dirty="0">
                <a:solidFill>
                  <a:schemeClr val="tx1"/>
                </a:solidFill>
              </a:rPr>
              <a:t>port;</a:t>
            </a:r>
          </a:p>
          <a:p>
            <a:pPr algn="just"/>
            <a:endParaRPr lang="en-GB" sz="1800" dirty="0">
              <a:solidFill>
                <a:schemeClr val="tx1"/>
              </a:solidFill>
            </a:endParaRPr>
          </a:p>
          <a:p>
            <a:pPr algn="just"/>
            <a:r>
              <a:rPr lang="en-GB" sz="1800" dirty="0">
                <a:solidFill>
                  <a:schemeClr val="tx1"/>
                </a:solidFill>
              </a:rPr>
              <a:t>(vi)	</a:t>
            </a:r>
            <a:r>
              <a:rPr lang="en-GB" sz="1800" b="1" dirty="0">
                <a:solidFill>
                  <a:schemeClr val="tx1"/>
                </a:solidFill>
              </a:rPr>
              <a:t>TSPs routinely monitor as frequently as possible (at least every 6 months) the status of sea level and seismic observing networks and the quality of the data </a:t>
            </a:r>
            <a:r>
              <a:rPr lang="en-GB" sz="1800" dirty="0">
                <a:solidFill>
                  <a:schemeClr val="tx1"/>
                </a:solidFill>
              </a:rPr>
              <a:t>to meet existing and enhanced tsunami warning requirements in their </a:t>
            </a:r>
            <a:r>
              <a:rPr lang="en-GB" sz="1800" dirty="0" err="1">
                <a:solidFill>
                  <a:schemeClr val="tx1"/>
                </a:solidFill>
              </a:rPr>
              <a:t>AoS</a:t>
            </a:r>
            <a:r>
              <a:rPr lang="en-GB" sz="1800" dirty="0">
                <a:solidFill>
                  <a:schemeClr val="tx1"/>
                </a:solidFill>
              </a:rPr>
              <a:t>, including the provision of status summaries for the Secretariat to follow-up with relevant Member States to correct data issues (coverage gaps and data quality); </a:t>
            </a:r>
          </a:p>
          <a:p>
            <a:pPr algn="just"/>
            <a:endParaRPr lang="en-GB" sz="1800" dirty="0">
              <a:solidFill>
                <a:schemeClr val="tx1"/>
              </a:solidFill>
            </a:endParaRPr>
          </a:p>
          <a:p>
            <a:pPr marL="400050" indent="-400050" algn="just">
              <a:buAutoNum type="romanLcParenBoth" startAt="9"/>
            </a:pPr>
            <a:r>
              <a:rPr lang="en-GB" sz="1800" b="1" dirty="0">
                <a:solidFill>
                  <a:schemeClr val="tx1"/>
                </a:solidFill>
              </a:rPr>
              <a:t>utilise and promote the use of multi-purpose sea level monitoring stations in support of MHEWS to enhance data coverage and reduce costs</a:t>
            </a:r>
            <a:r>
              <a:rPr lang="en-GB" sz="1800" dirty="0">
                <a:solidFill>
                  <a:schemeClr val="tx1"/>
                </a:solidFill>
              </a:rPr>
              <a:t>;</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378040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2862322"/>
          </a:xfrm>
          <a:prstGeom prst="rect">
            <a:avLst/>
          </a:prstGeom>
          <a:noFill/>
        </p:spPr>
        <p:txBody>
          <a:bodyPr wrap="square" rtlCol="0">
            <a:spAutoFit/>
          </a:bodyPr>
          <a:lstStyle/>
          <a:p>
            <a:pPr algn="just"/>
            <a:r>
              <a:rPr lang="en-GB" sz="1800" dirty="0">
                <a:solidFill>
                  <a:schemeClr val="tx1"/>
                </a:solidFill>
              </a:rPr>
              <a:t>(xi) </a:t>
            </a:r>
            <a:r>
              <a:rPr lang="en-GB" sz="1800" b="1" dirty="0">
                <a:solidFill>
                  <a:schemeClr val="tx1"/>
                </a:solidFill>
              </a:rPr>
              <a:t>share information and procedures on deployments of new technologies to monitor sea level variations used for tsunami warning purposes, such as the ongoing project of the CAM SMART cable off Portugal, TAM TAM SMART cable between New Caledonia and Vanuatu, undersea cable installations being deployed by Indonesia and India, and the </a:t>
            </a:r>
            <a:r>
              <a:rPr lang="en-GB" sz="1800" b="1" dirty="0" err="1">
                <a:solidFill>
                  <a:schemeClr val="tx1"/>
                </a:solidFill>
              </a:rPr>
              <a:t>Insea</a:t>
            </a:r>
            <a:r>
              <a:rPr lang="en-GB" sz="1800" b="1" dirty="0">
                <a:solidFill>
                  <a:schemeClr val="tx1"/>
                </a:solidFill>
              </a:rPr>
              <a:t> wet demo smart cable in the Ionian Sea offshore Sicily</a:t>
            </a:r>
            <a:r>
              <a:rPr lang="en-GB" sz="1800" dirty="0">
                <a:solidFill>
                  <a:schemeClr val="tx1"/>
                </a:solidFill>
              </a:rPr>
              <a:t>;</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315403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3693319"/>
          </a:xfrm>
          <a:prstGeom prst="rect">
            <a:avLst/>
          </a:prstGeom>
          <a:noFill/>
        </p:spPr>
        <p:txBody>
          <a:bodyPr wrap="square" rtlCol="0">
            <a:spAutoFit/>
          </a:bodyPr>
          <a:lstStyle/>
          <a:p>
            <a:pPr algn="just"/>
            <a:r>
              <a:rPr lang="en-GB" sz="1800" b="1" dirty="0">
                <a:solidFill>
                  <a:schemeClr val="tx1"/>
                </a:solidFill>
              </a:rPr>
              <a:t>The Group requested the IOC Secretariat to</a:t>
            </a:r>
          </a:p>
          <a:p>
            <a:pPr algn="just"/>
            <a:endParaRPr lang="en-GB" sz="1800" dirty="0">
              <a:solidFill>
                <a:schemeClr val="tx1"/>
              </a:solidFill>
            </a:endParaRPr>
          </a:p>
          <a:p>
            <a:pPr algn="just"/>
            <a:r>
              <a:rPr lang="en-GB" sz="1800" dirty="0">
                <a:solidFill>
                  <a:schemeClr val="tx1"/>
                </a:solidFill>
              </a:rPr>
              <a:t>(</a:t>
            </a:r>
            <a:r>
              <a:rPr lang="en-GB" sz="1800" dirty="0" err="1">
                <a:solidFill>
                  <a:schemeClr val="tx1"/>
                </a:solidFill>
              </a:rPr>
              <a:t>i</a:t>
            </a:r>
            <a:r>
              <a:rPr lang="en-GB" sz="1800" dirty="0">
                <a:solidFill>
                  <a:schemeClr val="tx1"/>
                </a:solidFill>
              </a:rPr>
              <a:t>) </a:t>
            </a:r>
            <a:r>
              <a:rPr lang="en-GB" sz="1800" b="1" dirty="0">
                <a:solidFill>
                  <a:schemeClr val="tx1"/>
                </a:solidFill>
              </a:rPr>
              <a:t>advise all Member States via Circular Letter (CL) that TSP fax transmissions of tsunami information products will cease from 6 months of CL date, unless Member States advise within 3 months that fax transmissions of tsunami information products is essential for National Tsunami Warning Centre (NTWC) functions and there is no other back-up</a:t>
            </a:r>
            <a:r>
              <a:rPr lang="en-GB" sz="1800" dirty="0">
                <a:solidFill>
                  <a:schemeClr val="tx1"/>
                </a:solidFill>
              </a:rPr>
              <a:t>;</a:t>
            </a:r>
          </a:p>
          <a:p>
            <a:pPr algn="just"/>
            <a:endParaRPr lang="en-GB" sz="1800" dirty="0">
              <a:solidFill>
                <a:schemeClr val="tx1"/>
              </a:solidFill>
            </a:endParaRPr>
          </a:p>
          <a:p>
            <a:pPr algn="just"/>
            <a:r>
              <a:rPr lang="en-GB" sz="1800" dirty="0">
                <a:solidFill>
                  <a:schemeClr val="tx1"/>
                </a:solidFill>
              </a:rPr>
              <a:t>(iv) </a:t>
            </a:r>
            <a:r>
              <a:rPr lang="en-GB" sz="1800" b="1" dirty="0">
                <a:solidFill>
                  <a:schemeClr val="tx1"/>
                </a:solidFill>
              </a:rPr>
              <a:t>develop a reporting mechanism to allow ICGs to report progress on related projects within the Ocean Decade and against the ODTP-RDIP KPIs, aligning this with the proposed Global KPI Framework for the UNESCO-IOC Tsunami Programme</a:t>
            </a:r>
            <a:r>
              <a:rPr lang="en-GB" sz="1800" dirty="0">
                <a:solidFill>
                  <a:schemeClr val="tx1"/>
                </a:solidFill>
              </a:rPr>
              <a:t>;</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109514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5078313"/>
          </a:xfrm>
          <a:prstGeom prst="rect">
            <a:avLst/>
          </a:prstGeom>
          <a:noFill/>
        </p:spPr>
        <p:txBody>
          <a:bodyPr wrap="square" rtlCol="0">
            <a:spAutoFit/>
          </a:bodyPr>
          <a:lstStyle/>
          <a:p>
            <a:pPr algn="just"/>
            <a:r>
              <a:rPr lang="en-GB" sz="1800" b="1" dirty="0">
                <a:solidFill>
                  <a:schemeClr val="tx1"/>
                </a:solidFill>
              </a:rPr>
              <a:t>The Group requested the IOC Secretariat to</a:t>
            </a:r>
          </a:p>
          <a:p>
            <a:pPr algn="just"/>
            <a:endParaRPr lang="en-GB" sz="1800" dirty="0">
              <a:solidFill>
                <a:schemeClr val="tx1"/>
              </a:solidFill>
            </a:endParaRPr>
          </a:p>
          <a:p>
            <a:pPr marL="400050" indent="-400050" algn="just">
              <a:buAutoNum type="romanLcParenBoth" startAt="6"/>
            </a:pPr>
            <a:r>
              <a:rPr lang="en-GB" sz="1800" b="1" dirty="0">
                <a:solidFill>
                  <a:schemeClr val="tx1"/>
                </a:solidFill>
              </a:rPr>
              <a:t>organise online webinars for each ICG involving relevant Volcano Observatories and Volcanic Ash Advisory </a:t>
            </a:r>
            <a:r>
              <a:rPr lang="en-GB" sz="1800" b="1" dirty="0" err="1">
                <a:solidFill>
                  <a:schemeClr val="tx1"/>
                </a:solidFill>
              </a:rPr>
              <a:t>Centers</a:t>
            </a:r>
            <a:r>
              <a:rPr lang="en-GB" sz="1800" b="1" dirty="0">
                <a:solidFill>
                  <a:schemeClr val="tx1"/>
                </a:solidFill>
              </a:rPr>
              <a:t> (VAACs) to:</a:t>
            </a:r>
          </a:p>
          <a:p>
            <a:pPr marL="400050" indent="-400050" algn="just">
              <a:buAutoNum type="romanLcParenBoth" startAt="6"/>
            </a:pPr>
            <a:endParaRPr lang="en-GB" sz="1800" dirty="0">
              <a:solidFill>
                <a:schemeClr val="tx1"/>
              </a:solidFill>
            </a:endParaRPr>
          </a:p>
          <a:p>
            <a:pPr marL="342900" indent="-342900" algn="just">
              <a:buAutoNum type="alphaLcPeriod"/>
            </a:pPr>
            <a:r>
              <a:rPr lang="en-GB" sz="1800" dirty="0">
                <a:solidFill>
                  <a:schemeClr val="tx1"/>
                </a:solidFill>
              </a:rPr>
              <a:t>brief on the report on Monitoring and warning for tsunamis generated by volcanoes (IOC/2024/TS/183) and its recommendations,</a:t>
            </a:r>
          </a:p>
          <a:p>
            <a:pPr marL="342900" indent="-342900" algn="just">
              <a:buAutoNum type="alphaLcPeriod"/>
            </a:pPr>
            <a:endParaRPr lang="en-GB" sz="1800" dirty="0">
              <a:solidFill>
                <a:schemeClr val="tx1"/>
              </a:solidFill>
            </a:endParaRPr>
          </a:p>
          <a:p>
            <a:pPr marL="342900" indent="-342900" algn="just">
              <a:buAutoNum type="alphaLcPeriod" startAt="2"/>
            </a:pPr>
            <a:r>
              <a:rPr lang="en-GB" sz="1800" dirty="0">
                <a:solidFill>
                  <a:schemeClr val="tx1"/>
                </a:solidFill>
              </a:rPr>
              <a:t>highlight the hazard and vulnerable Member States, </a:t>
            </a:r>
          </a:p>
          <a:p>
            <a:pPr marL="342900" indent="-342900" algn="just">
              <a:buAutoNum type="alphaLcPeriod" startAt="2"/>
            </a:pPr>
            <a:endParaRPr lang="en-GB" sz="1800" dirty="0">
              <a:solidFill>
                <a:schemeClr val="tx1"/>
              </a:solidFill>
            </a:endParaRPr>
          </a:p>
          <a:p>
            <a:pPr marL="342900" indent="-342900" algn="just">
              <a:buAutoNum type="alphaLcPeriod" startAt="3"/>
            </a:pPr>
            <a:r>
              <a:rPr lang="en-GB" sz="1800" dirty="0">
                <a:solidFill>
                  <a:schemeClr val="tx1"/>
                </a:solidFill>
              </a:rPr>
              <a:t>initiate the required partnerships between NTWCs and Volcano Observatories and VAACs, </a:t>
            </a:r>
          </a:p>
          <a:p>
            <a:pPr marL="342900" indent="-342900" algn="just">
              <a:buAutoNum type="alphaLcPeriod" startAt="3"/>
            </a:pPr>
            <a:endParaRPr lang="en-GB" sz="1800" dirty="0">
              <a:solidFill>
                <a:schemeClr val="tx1"/>
              </a:solidFill>
            </a:endParaRPr>
          </a:p>
          <a:p>
            <a:pPr algn="just"/>
            <a:r>
              <a:rPr lang="en-GB" sz="1800" dirty="0">
                <a:solidFill>
                  <a:schemeClr val="tx1"/>
                </a:solidFill>
              </a:rPr>
              <a:t>d. Initiate consideration of whether TSPs may also need to provide services where tsunami generated by volcanoes may impact several Member States;</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219244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801314"/>
          </a:xfrm>
          <a:prstGeom prst="rect">
            <a:avLst/>
          </a:prstGeom>
          <a:noFill/>
        </p:spPr>
        <p:txBody>
          <a:bodyPr wrap="square" rtlCol="0">
            <a:spAutoFit/>
          </a:bodyPr>
          <a:lstStyle/>
          <a:p>
            <a:pPr algn="just"/>
            <a:r>
              <a:rPr lang="en-GB" sz="1800" b="1" dirty="0">
                <a:solidFill>
                  <a:schemeClr val="tx1"/>
                </a:solidFill>
              </a:rPr>
              <a:t>The Group requested the IOC Secretariat to</a:t>
            </a:r>
          </a:p>
          <a:p>
            <a:pPr algn="just"/>
            <a:endParaRPr lang="en-GB" sz="1800" dirty="0">
              <a:solidFill>
                <a:schemeClr val="tx1"/>
              </a:solidFill>
            </a:endParaRPr>
          </a:p>
          <a:p>
            <a:pPr algn="just"/>
            <a:r>
              <a:rPr lang="en-GB" sz="1800" dirty="0">
                <a:solidFill>
                  <a:schemeClr val="tx1"/>
                </a:solidFill>
              </a:rPr>
              <a:t>(viii) </a:t>
            </a:r>
            <a:r>
              <a:rPr lang="en-GB" sz="1800" b="1" dirty="0">
                <a:solidFill>
                  <a:schemeClr val="tx1"/>
                </a:solidFill>
              </a:rPr>
              <a:t>distribute the latest draft of the revised Tsunami Watch Operations: Global Service Definition Document to members of the TT-TWO for review and feedback by the end of April 2024</a:t>
            </a:r>
            <a:r>
              <a:rPr lang="en-GB" sz="1800" dirty="0">
                <a:solidFill>
                  <a:schemeClr val="tx1"/>
                </a:solidFill>
              </a:rPr>
              <a:t>;</a:t>
            </a:r>
          </a:p>
          <a:p>
            <a:pPr algn="just"/>
            <a:endParaRPr lang="en-GB" sz="1800" dirty="0">
              <a:solidFill>
                <a:schemeClr val="tx1"/>
              </a:solidFill>
            </a:endParaRPr>
          </a:p>
          <a:p>
            <a:pPr algn="just"/>
            <a:r>
              <a:rPr lang="en-GB" sz="1800" dirty="0">
                <a:solidFill>
                  <a:schemeClr val="tx1"/>
                </a:solidFill>
              </a:rPr>
              <a:t>(ix) </a:t>
            </a:r>
            <a:r>
              <a:rPr lang="en-GB" sz="1800" b="1" dirty="0">
                <a:solidFill>
                  <a:schemeClr val="tx1"/>
                </a:solidFill>
              </a:rPr>
              <a:t>provide the updated Tsunami Watch Operations: Global Service Definition Document to the Member States</a:t>
            </a:r>
            <a:r>
              <a:rPr lang="en-GB" sz="1800" dirty="0">
                <a:solidFill>
                  <a:schemeClr val="tx1"/>
                </a:solidFill>
              </a:rPr>
              <a:t>;</a:t>
            </a:r>
          </a:p>
          <a:p>
            <a:pPr algn="just"/>
            <a:endParaRPr lang="en-GB" sz="1800" dirty="0">
              <a:solidFill>
                <a:schemeClr val="tx1"/>
              </a:solidFill>
            </a:endParaRPr>
          </a:p>
          <a:p>
            <a:pPr algn="just"/>
            <a:r>
              <a:rPr lang="en-GB" sz="1800" dirty="0">
                <a:solidFill>
                  <a:schemeClr val="tx1"/>
                </a:solidFill>
              </a:rPr>
              <a:t>(x) </a:t>
            </a:r>
            <a:r>
              <a:rPr lang="en-GB" sz="1800" b="1" dirty="0">
                <a:solidFill>
                  <a:schemeClr val="tx1"/>
                </a:solidFill>
              </a:rPr>
              <a:t>distribute the basic tsunami warning product/template for use in radio developed by the ICG/CARIBE EWS to TT-TWO members to review and provide feedback by the end of May 2024 to develop guidance to Member States</a:t>
            </a:r>
            <a:r>
              <a:rPr lang="en-GB" sz="1800" dirty="0">
                <a:solidFill>
                  <a:schemeClr val="tx1"/>
                </a:solidFill>
              </a:rPr>
              <a:t>;</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104041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a:solidFill>
                  <a:srgbClr val="002060"/>
                </a:solidFill>
              </a:rPr>
              <a:t>Review of TOWS-WG-XVII Recommendations </a:t>
            </a:r>
          </a:p>
          <a:p>
            <a:pPr>
              <a:buClr>
                <a:srgbClr val="002060"/>
              </a:buClr>
              <a:buSzPts val="2400"/>
            </a:pPr>
            <a:r>
              <a:rPr lang="tr-TR" sz="2400" b="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3970318"/>
          </a:xfrm>
          <a:prstGeom prst="rect">
            <a:avLst/>
          </a:prstGeom>
          <a:noFill/>
        </p:spPr>
        <p:txBody>
          <a:bodyPr wrap="square" rtlCol="0">
            <a:spAutoFit/>
          </a:bodyPr>
          <a:lstStyle/>
          <a:p>
            <a:pPr algn="just"/>
            <a:r>
              <a:rPr lang="en-GB" sz="1800" b="1" dirty="0">
                <a:solidFill>
                  <a:schemeClr val="tx1"/>
                </a:solidFill>
              </a:rPr>
              <a:t>The Group requested the IOC Secretariat to</a:t>
            </a:r>
          </a:p>
          <a:p>
            <a:pPr algn="just"/>
            <a:endParaRPr lang="en-GB" sz="1800" dirty="0">
              <a:solidFill>
                <a:schemeClr val="tx1"/>
              </a:solidFill>
            </a:endParaRPr>
          </a:p>
          <a:p>
            <a:pPr algn="just"/>
            <a:r>
              <a:rPr lang="en-GB" sz="1800" dirty="0">
                <a:solidFill>
                  <a:schemeClr val="tx1"/>
                </a:solidFill>
              </a:rPr>
              <a:t>(xii) </a:t>
            </a:r>
            <a:r>
              <a:rPr lang="en-GB" sz="1800" b="1" dirty="0">
                <a:solidFill>
                  <a:schemeClr val="tx1"/>
                </a:solidFill>
              </a:rPr>
              <a:t>the Secretariat, led by the TICs, to develop and share a Tsunami Ready Toolkit to assist Member States in implementing the TRRP</a:t>
            </a:r>
            <a:r>
              <a:rPr lang="en-GB" sz="1800" dirty="0">
                <a:solidFill>
                  <a:schemeClr val="tx1"/>
                </a:solidFill>
              </a:rPr>
              <a:t>. The toolkit may include a standard and clear procedure, format, and method for submitting the Tsunami Ready application and its supporting documentation, including clarification on the definition of community in the frame of the UNESCO-IOC Tsunami Ready Recognition Programme;</a:t>
            </a:r>
          </a:p>
          <a:p>
            <a:pPr algn="just"/>
            <a:endParaRPr lang="en-GB" sz="1800" dirty="0">
              <a:solidFill>
                <a:schemeClr val="tx1"/>
              </a:solidFill>
            </a:endParaRPr>
          </a:p>
          <a:p>
            <a:pPr algn="just"/>
            <a:r>
              <a:rPr lang="en-GB" sz="1800" dirty="0">
                <a:solidFill>
                  <a:schemeClr val="tx1"/>
                </a:solidFill>
              </a:rPr>
              <a:t>(</a:t>
            </a:r>
            <a:r>
              <a:rPr lang="en-GB" sz="1800">
                <a:solidFill>
                  <a:schemeClr val="tx1"/>
                </a:solidFill>
              </a:rPr>
              <a:t>xiii) </a:t>
            </a:r>
            <a:r>
              <a:rPr lang="en-GB" sz="1800" b="1">
                <a:solidFill>
                  <a:schemeClr val="tx1"/>
                </a:solidFill>
              </a:rPr>
              <a:t>inform </a:t>
            </a:r>
            <a:r>
              <a:rPr lang="en-GB" sz="1800" b="1" dirty="0">
                <a:solidFill>
                  <a:schemeClr val="tx1"/>
                </a:solidFill>
              </a:rPr>
              <a:t>Member States on the Tsunami Ready Toolkit’s availability via IOC Circular Letter </a:t>
            </a:r>
            <a:r>
              <a:rPr lang="en-GB" sz="1800" dirty="0">
                <a:solidFill>
                  <a:schemeClr val="tx1"/>
                </a:solidFill>
              </a:rPr>
              <a:t>to the Tsunami National Contacts, National Tsunami Ready Boards, and widely through attaching this as an appendix of the Standard guidelines for the Tsunami Ready Recognition Programme (IOC/2022/MG/74);</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365795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801314"/>
          </a:xfrm>
          <a:prstGeom prst="rect">
            <a:avLst/>
          </a:prstGeom>
          <a:noFill/>
        </p:spPr>
        <p:txBody>
          <a:bodyPr wrap="square" rtlCol="0">
            <a:spAutoFit/>
          </a:bodyPr>
          <a:lstStyle/>
          <a:p>
            <a:pPr algn="just"/>
            <a:r>
              <a:rPr lang="en-GB" sz="1800" b="1" dirty="0">
                <a:solidFill>
                  <a:schemeClr val="tx1"/>
                </a:solidFill>
              </a:rPr>
              <a:t>The Group noted with appreciation </a:t>
            </a:r>
          </a:p>
          <a:p>
            <a:pPr algn="just"/>
            <a:endParaRPr lang="en-GB" sz="1800" dirty="0">
              <a:solidFill>
                <a:schemeClr val="tx1"/>
              </a:solidFill>
            </a:endParaRPr>
          </a:p>
          <a:p>
            <a:pPr marL="400050" indent="-400050" algn="just">
              <a:buAutoNum type="romanLcParenBoth"/>
            </a:pPr>
            <a:r>
              <a:rPr lang="en-GB" sz="1800" dirty="0">
                <a:solidFill>
                  <a:schemeClr val="tx1"/>
                </a:solidFill>
              </a:rPr>
              <a:t>the exercises conducted in the Caribbean on March 23, 2023 (</a:t>
            </a:r>
            <a:r>
              <a:rPr lang="en-GB" sz="1800" b="1" dirty="0">
                <a:solidFill>
                  <a:schemeClr val="tx1"/>
                </a:solidFill>
              </a:rPr>
              <a:t>CARIBE WAVE 23</a:t>
            </a:r>
            <a:r>
              <a:rPr lang="en-GB" sz="1800" dirty="0">
                <a:solidFill>
                  <a:schemeClr val="tx1"/>
                </a:solidFill>
              </a:rPr>
              <a:t>), ...</a:t>
            </a:r>
          </a:p>
          <a:p>
            <a:pPr algn="just"/>
            <a:endParaRPr lang="en-GB" sz="1800" dirty="0">
              <a:solidFill>
                <a:schemeClr val="tx1"/>
              </a:solidFill>
            </a:endParaRPr>
          </a:p>
          <a:p>
            <a:pPr marL="400050" indent="-400050" algn="just">
              <a:buAutoNum type="romanLcParenBoth" startAt="3"/>
            </a:pPr>
            <a:r>
              <a:rPr lang="en-GB" sz="1800" b="1" dirty="0">
                <a:solidFill>
                  <a:schemeClr val="tx1"/>
                </a:solidFill>
              </a:rPr>
              <a:t>the publication of the Research, Development and Implementation Plan for the Ocean Decade Tsunami Programme</a:t>
            </a:r>
            <a:r>
              <a:rPr lang="en-GB" sz="1800" dirty="0">
                <a:solidFill>
                  <a:schemeClr val="tx1"/>
                </a:solidFill>
              </a:rPr>
              <a:t> (ODTP-RDIP) (IOC/2023/TS/180);</a:t>
            </a:r>
          </a:p>
          <a:p>
            <a:pPr algn="just"/>
            <a:endParaRPr lang="en-GB" sz="1800" dirty="0">
              <a:solidFill>
                <a:schemeClr val="tx1"/>
              </a:solidFill>
            </a:endParaRPr>
          </a:p>
          <a:p>
            <a:pPr marL="400050" indent="-400050" algn="just">
              <a:buAutoNum type="romanLcParenBoth" startAt="4"/>
            </a:pPr>
            <a:r>
              <a:rPr lang="en-GB" sz="1800" b="1" dirty="0">
                <a:solidFill>
                  <a:schemeClr val="tx1"/>
                </a:solidFill>
              </a:rPr>
              <a:t>the publication of the report on monitoring and warning for tsunamis generated by volca</a:t>
            </a:r>
            <a:r>
              <a:rPr lang="en-GB" sz="1800" dirty="0">
                <a:solidFill>
                  <a:schemeClr val="tx1"/>
                </a:solidFill>
              </a:rPr>
              <a:t>noes (IOC/2024/TS/183) prepared by the TT TWO Ad Hoc Team on Tsunamis Generated by Volcanoes (TGV)...</a:t>
            </a:r>
          </a:p>
          <a:p>
            <a:pPr algn="just"/>
            <a:endParaRPr lang="en-GB" sz="1800" dirty="0">
              <a:solidFill>
                <a:schemeClr val="tx1"/>
              </a:solidFill>
            </a:endParaRPr>
          </a:p>
          <a:p>
            <a:pPr marL="400050" indent="-400050" algn="just">
              <a:buAutoNum type="romanLcParenBoth" startAt="9"/>
            </a:pPr>
            <a:r>
              <a:rPr lang="en-GB" sz="1800" b="1" dirty="0">
                <a:solidFill>
                  <a:schemeClr val="tx1"/>
                </a:solidFill>
              </a:rPr>
              <a:t>the work of Director of the Pacific Tsunami Warning </a:t>
            </a:r>
            <a:r>
              <a:rPr lang="en-GB" sz="1800" b="1" dirty="0" err="1">
                <a:solidFill>
                  <a:schemeClr val="tx1"/>
                </a:solidFill>
              </a:rPr>
              <a:t>Center</a:t>
            </a:r>
            <a:r>
              <a:rPr lang="en-GB" sz="1800" b="1" dirty="0">
                <a:solidFill>
                  <a:schemeClr val="tx1"/>
                </a:solidFill>
              </a:rPr>
              <a:t> (PTWC), Dr Chip McCreery in drafting an extensive update to the Tsunami Watch Operations: Global Service Definition Document</a:t>
            </a:r>
            <a:r>
              <a:rPr lang="en-GB" sz="1800" dirty="0">
                <a:solidFill>
                  <a:schemeClr val="tx1"/>
                </a:solidFill>
              </a:rPr>
              <a:t> (IOC/2016/TS/130 REV);</a:t>
            </a:r>
          </a:p>
          <a:p>
            <a:pPr algn="just"/>
            <a:endParaRPr lang="en-GB" sz="1800" dirty="0">
              <a:solidFill>
                <a:schemeClr val="tx1"/>
              </a:solidFill>
            </a:endParaRPr>
          </a:p>
          <a:p>
            <a:pPr marL="400050" indent="-400050" algn="just">
              <a:buAutoNum type="romanLcParenBoth" startAt="10"/>
            </a:pPr>
            <a:r>
              <a:rPr lang="en-GB" sz="1800" b="1" dirty="0">
                <a:solidFill>
                  <a:schemeClr val="tx1"/>
                </a:solidFill>
              </a:rPr>
              <a:t>the role of the Tsunami Information Centres (TICs) </a:t>
            </a:r>
            <a:r>
              <a:rPr lang="en-GB" sz="1800" dirty="0">
                <a:solidFill>
                  <a:schemeClr val="tx1"/>
                </a:solidFill>
              </a:rPr>
              <a:t>in the efforts of the Task Teams on Disaster Management Preparedness and Tsunami Watch Operations,</a:t>
            </a:r>
          </a:p>
          <a:p>
            <a:pPr algn="just"/>
            <a:endParaRPr lang="en-GB" sz="1800" dirty="0">
              <a:solidFill>
                <a:schemeClr val="tx1"/>
              </a:solidFill>
            </a:endParaRPr>
          </a:p>
        </p:txBody>
      </p:sp>
    </p:spTree>
    <p:extLst>
      <p:ext uri="{BB962C8B-B14F-4D97-AF65-F5344CB8AC3E}">
        <p14:creationId xmlns:p14="http://schemas.microsoft.com/office/powerpoint/2010/main" val="307721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5355312"/>
          </a:xfrm>
          <a:prstGeom prst="rect">
            <a:avLst/>
          </a:prstGeom>
          <a:noFill/>
        </p:spPr>
        <p:txBody>
          <a:bodyPr wrap="square" rtlCol="0">
            <a:spAutoFit/>
          </a:bodyPr>
          <a:lstStyle/>
          <a:p>
            <a:pPr algn="just"/>
            <a:r>
              <a:rPr lang="en-GB" sz="1800" b="1" dirty="0">
                <a:solidFill>
                  <a:schemeClr val="tx1"/>
                </a:solidFill>
              </a:rPr>
              <a:t>The Group noted with appreciation </a:t>
            </a:r>
          </a:p>
          <a:p>
            <a:pPr algn="just"/>
            <a:endParaRPr lang="en-GB" sz="1800" dirty="0">
              <a:solidFill>
                <a:schemeClr val="tx1"/>
              </a:solidFill>
            </a:endParaRPr>
          </a:p>
          <a:p>
            <a:pPr marL="400050" indent="-400050" algn="just">
              <a:buAutoNum type="romanLcParenBoth" startAt="11"/>
            </a:pPr>
            <a:r>
              <a:rPr lang="en-GB" sz="1800" b="1" dirty="0">
                <a:solidFill>
                  <a:schemeClr val="tx1"/>
                </a:solidFill>
              </a:rPr>
              <a:t>the roles of Tsunami Information Centres (TICs) in developing community awareness and preparedness </a:t>
            </a:r>
            <a:r>
              <a:rPr lang="en-GB" sz="1800" dirty="0">
                <a:solidFill>
                  <a:schemeClr val="tx1"/>
                </a:solidFill>
              </a:rPr>
              <a:t>in support of helping effective community responses to tsunami warnings, and the critical support provided to Member States in facilitating tsunami preparedness and resilience, ...</a:t>
            </a:r>
          </a:p>
          <a:p>
            <a:pPr marL="400050" indent="-400050" algn="just">
              <a:buAutoNum type="romanLcParenBoth" startAt="11"/>
            </a:pPr>
            <a:endParaRPr lang="en-GB" sz="1800" dirty="0">
              <a:solidFill>
                <a:schemeClr val="tx1"/>
              </a:solidFill>
            </a:endParaRPr>
          </a:p>
          <a:p>
            <a:pPr marL="400050" indent="-400050" algn="just">
              <a:buAutoNum type="romanLcParenBoth" startAt="12"/>
            </a:pPr>
            <a:r>
              <a:rPr lang="en-GB" sz="1800" dirty="0">
                <a:solidFill>
                  <a:schemeClr val="tx1"/>
                </a:solidFill>
              </a:rPr>
              <a:t> </a:t>
            </a:r>
            <a:r>
              <a:rPr lang="en-GB" sz="1800" b="1" dirty="0">
                <a:solidFill>
                  <a:schemeClr val="tx1"/>
                </a:solidFill>
              </a:rPr>
              <a:t>the continued progress in the implementation of UNESCO-IOC Tsunami Ready Recognition Programme (TRRP) in the Caribbean</a:t>
            </a:r>
            <a:r>
              <a:rPr lang="en-GB" sz="1800" dirty="0">
                <a:solidFill>
                  <a:schemeClr val="tx1"/>
                </a:solidFill>
              </a:rPr>
              <a:t>, ...</a:t>
            </a:r>
          </a:p>
          <a:p>
            <a:pPr marL="400050" indent="-400050" algn="just">
              <a:buAutoNum type="romanLcParenBoth" startAt="12"/>
            </a:pPr>
            <a:endParaRPr lang="en-GB" sz="1800" dirty="0">
              <a:solidFill>
                <a:schemeClr val="tx1"/>
              </a:solidFill>
            </a:endParaRPr>
          </a:p>
          <a:p>
            <a:pPr algn="just"/>
            <a:r>
              <a:rPr lang="en-GB" sz="1800" dirty="0">
                <a:solidFill>
                  <a:schemeClr val="tx1"/>
                </a:solidFill>
              </a:rPr>
              <a:t>(xvi) </a:t>
            </a:r>
            <a:r>
              <a:rPr lang="en-GB" sz="1800" b="1" dirty="0">
                <a:solidFill>
                  <a:schemeClr val="tx1"/>
                </a:solidFill>
              </a:rPr>
              <a:t>the continued collaboration between the UNDRR and IOC UNESCO on the World Tsunami Awareness Day</a:t>
            </a:r>
            <a:r>
              <a:rPr lang="en-GB" sz="1800" dirty="0">
                <a:solidFill>
                  <a:schemeClr val="tx1"/>
                </a:solidFill>
              </a:rPr>
              <a:t> (WTAD) in 2023, and the success achieved in scaling up the #</a:t>
            </a:r>
            <a:r>
              <a:rPr lang="en-GB" sz="1800" dirty="0" err="1">
                <a:solidFill>
                  <a:schemeClr val="tx1"/>
                </a:solidFill>
              </a:rPr>
              <a:t>GetToHighGround</a:t>
            </a:r>
            <a:r>
              <a:rPr lang="en-GB" sz="1800" dirty="0">
                <a:solidFill>
                  <a:schemeClr val="tx1"/>
                </a:solidFill>
              </a:rPr>
              <a:t> Campaign mobilizing action globally</a:t>
            </a:r>
          </a:p>
          <a:p>
            <a:pPr algn="just"/>
            <a:endParaRPr lang="en-GB" sz="1800" dirty="0">
              <a:solidFill>
                <a:schemeClr val="tx1"/>
              </a:solidFill>
            </a:endParaRPr>
          </a:p>
          <a:p>
            <a:pPr algn="just"/>
            <a:r>
              <a:rPr lang="en-GB" sz="1800" b="1" dirty="0">
                <a:solidFill>
                  <a:schemeClr val="tx1"/>
                </a:solidFill>
              </a:rPr>
              <a:t>The Group further noted with appreciation the important commitments of Barbados</a:t>
            </a:r>
            <a:r>
              <a:rPr lang="en-GB" sz="1800" dirty="0">
                <a:solidFill>
                  <a:schemeClr val="tx1"/>
                </a:solidFill>
              </a:rPr>
              <a:t>, Indonesia, and </a:t>
            </a:r>
            <a:r>
              <a:rPr lang="en-GB" sz="1800" b="1" dirty="0">
                <a:solidFill>
                  <a:schemeClr val="tx1"/>
                </a:solidFill>
              </a:rPr>
              <a:t>USA</a:t>
            </a:r>
            <a:r>
              <a:rPr lang="en-GB" sz="1800" dirty="0">
                <a:solidFill>
                  <a:schemeClr val="tx1"/>
                </a:solidFill>
              </a:rPr>
              <a:t> to host the </a:t>
            </a:r>
            <a:r>
              <a:rPr lang="en-GB" sz="1800" b="1" dirty="0">
                <a:solidFill>
                  <a:schemeClr val="tx1"/>
                </a:solidFill>
              </a:rPr>
              <a:t>CTIC</a:t>
            </a:r>
            <a:r>
              <a:rPr lang="en-GB" sz="1800" dirty="0">
                <a:solidFill>
                  <a:schemeClr val="tx1"/>
                </a:solidFill>
              </a:rPr>
              <a:t>, IOTIC, and the ITIC to support the ICGs...</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189681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247317"/>
          </a:xfrm>
          <a:prstGeom prst="rect">
            <a:avLst/>
          </a:prstGeom>
          <a:noFill/>
        </p:spPr>
        <p:txBody>
          <a:bodyPr wrap="square" rtlCol="0">
            <a:spAutoFit/>
          </a:bodyPr>
          <a:lstStyle/>
          <a:p>
            <a:pPr algn="just"/>
            <a:r>
              <a:rPr lang="en-GB" sz="1800" b="1" dirty="0">
                <a:solidFill>
                  <a:schemeClr val="tx1"/>
                </a:solidFill>
              </a:rPr>
              <a:t>The Group noted:</a:t>
            </a:r>
          </a:p>
          <a:p>
            <a:pPr algn="just"/>
            <a:endParaRPr lang="en-GB" sz="1800" dirty="0">
              <a:solidFill>
                <a:schemeClr val="tx1"/>
              </a:solidFill>
            </a:endParaRPr>
          </a:p>
          <a:p>
            <a:pPr marL="400050" indent="-400050" algn="just">
              <a:buAutoNum type="romanLcParenBoth"/>
            </a:pPr>
            <a:r>
              <a:rPr lang="en-GB" sz="1800" b="1" dirty="0">
                <a:solidFill>
                  <a:schemeClr val="tx1"/>
                </a:solidFill>
              </a:rPr>
              <a:t>the increasing challenges in receipt success and cost concerning the use of fax</a:t>
            </a:r>
            <a:r>
              <a:rPr lang="en-GB" sz="1800" dirty="0">
                <a:solidFill>
                  <a:schemeClr val="tx1"/>
                </a:solidFill>
              </a:rPr>
              <a:t> in disseminating and receiving tsunami threat information from Tsunami Service Providers (TSPs); </a:t>
            </a:r>
          </a:p>
          <a:p>
            <a:pPr marL="400050" indent="-400050" algn="just">
              <a:buAutoNum type="romanLcParenBoth"/>
            </a:pPr>
            <a:endParaRPr lang="en-GB" sz="1800" dirty="0">
              <a:solidFill>
                <a:schemeClr val="tx1"/>
              </a:solidFill>
            </a:endParaRPr>
          </a:p>
          <a:p>
            <a:pPr marL="400050" indent="-400050" algn="just">
              <a:buAutoNum type="romanLcParenBoth" startAt="11"/>
            </a:pPr>
            <a:r>
              <a:rPr lang="en-GB" sz="1800" b="1" dirty="0">
                <a:solidFill>
                  <a:schemeClr val="tx1"/>
                </a:solidFill>
              </a:rPr>
              <a:t>the importance of National Tsunami Warning Centre (NTWC) staff competency frameworks </a:t>
            </a:r>
            <a:r>
              <a:rPr lang="en-GB" sz="1800" dirty="0">
                <a:solidFill>
                  <a:schemeClr val="tx1"/>
                </a:solidFill>
              </a:rPr>
              <a:t>and training in support of the efficient and effective development and dissemination of tsunami threat information and warnings;</a:t>
            </a:r>
          </a:p>
          <a:p>
            <a:pPr marL="400050" indent="-400050" algn="just">
              <a:buAutoNum type="romanLcParenBoth" startAt="11"/>
            </a:pPr>
            <a:endParaRPr lang="en-GB" sz="1800" dirty="0">
              <a:solidFill>
                <a:schemeClr val="tx1"/>
              </a:solidFill>
            </a:endParaRPr>
          </a:p>
          <a:p>
            <a:pPr marL="400050" indent="-400050" algn="just">
              <a:buAutoNum type="romanLcParenBoth" startAt="15"/>
            </a:pPr>
            <a:r>
              <a:rPr lang="en-GB" sz="1800" b="1" dirty="0">
                <a:solidFill>
                  <a:schemeClr val="tx1"/>
                </a:solidFill>
              </a:rPr>
              <a:t> tsunamis are included in the key Action Areas of the UN Early Warnings for All (EW4All) </a:t>
            </a:r>
            <a:r>
              <a:rPr lang="en-GB" sz="1800" dirty="0">
                <a:solidFill>
                  <a:schemeClr val="tx1"/>
                </a:solidFill>
              </a:rPr>
              <a:t>Global Initiative for the Implementation of Climate Adaptation;</a:t>
            </a:r>
          </a:p>
          <a:p>
            <a:pPr marL="400050" indent="-400050" algn="just">
              <a:buAutoNum type="romanLcParenBoth" startAt="15"/>
            </a:pPr>
            <a:endParaRPr lang="en-GB" sz="1800" dirty="0">
              <a:solidFill>
                <a:schemeClr val="tx1"/>
              </a:solidFill>
            </a:endParaRPr>
          </a:p>
          <a:p>
            <a:pPr marL="400050" indent="-400050" algn="just">
              <a:buAutoNum type="romanLcParenBoth" startAt="17"/>
            </a:pPr>
            <a:r>
              <a:rPr lang="en-GB" sz="1800" b="1" dirty="0">
                <a:solidFill>
                  <a:schemeClr val="tx1"/>
                </a:solidFill>
              </a:rPr>
              <a:t> that tsunami hazard was already identified by a number of UN EW4All concerned countries, especially SIDS, as part of their priority hazards;</a:t>
            </a:r>
          </a:p>
          <a:p>
            <a:pPr algn="just"/>
            <a:endParaRPr lang="en-GB" sz="1800" dirty="0">
              <a:solidFill>
                <a:schemeClr val="tx1"/>
              </a:solidFill>
            </a:endParaRPr>
          </a:p>
        </p:txBody>
      </p:sp>
    </p:spTree>
    <p:extLst>
      <p:ext uri="{BB962C8B-B14F-4D97-AF65-F5344CB8AC3E}">
        <p14:creationId xmlns:p14="http://schemas.microsoft.com/office/powerpoint/2010/main" val="326367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247317"/>
          </a:xfrm>
          <a:prstGeom prst="rect">
            <a:avLst/>
          </a:prstGeom>
          <a:noFill/>
        </p:spPr>
        <p:txBody>
          <a:bodyPr wrap="square" rtlCol="0">
            <a:spAutoFit/>
          </a:bodyPr>
          <a:lstStyle/>
          <a:p>
            <a:pPr algn="just"/>
            <a:r>
              <a:rPr lang="en-GB" sz="1800" b="1" dirty="0">
                <a:solidFill>
                  <a:schemeClr val="tx1"/>
                </a:solidFill>
              </a:rPr>
              <a:t>The Group noted:</a:t>
            </a:r>
          </a:p>
          <a:p>
            <a:pPr algn="just"/>
            <a:endParaRPr lang="en-GB" sz="1800" dirty="0">
              <a:solidFill>
                <a:schemeClr val="tx1"/>
              </a:solidFill>
            </a:endParaRPr>
          </a:p>
          <a:p>
            <a:pPr marL="400050" indent="-400050" algn="just">
              <a:buAutoNum type="romanLcParenBoth" startAt="18"/>
            </a:pPr>
            <a:r>
              <a:rPr lang="en-GB" sz="1800" dirty="0">
                <a:solidFill>
                  <a:schemeClr val="tx1"/>
                </a:solidFill>
              </a:rPr>
              <a:t> that </a:t>
            </a:r>
            <a:r>
              <a:rPr lang="en-GB" sz="1800" b="1" dirty="0">
                <a:solidFill>
                  <a:schemeClr val="tx1"/>
                </a:solidFill>
              </a:rPr>
              <a:t>capacity development and enhancement of meteorological and climate warning systems</a:t>
            </a:r>
            <a:r>
              <a:rPr lang="en-GB" sz="1800" dirty="0">
                <a:solidFill>
                  <a:schemeClr val="tx1"/>
                </a:solidFill>
              </a:rPr>
              <a:t>, for example in national warning infrastructure of the identified UN EW4All priority countries, </a:t>
            </a:r>
            <a:r>
              <a:rPr lang="en-GB" sz="1800" b="1" dirty="0">
                <a:solidFill>
                  <a:schemeClr val="tx1"/>
                </a:solidFill>
              </a:rPr>
              <a:t>will also benefit national tsunami warning systems</a:t>
            </a:r>
            <a:r>
              <a:rPr lang="en-GB" sz="1800" dirty="0">
                <a:solidFill>
                  <a:schemeClr val="tx1"/>
                </a:solidFill>
              </a:rPr>
              <a:t>;</a:t>
            </a:r>
          </a:p>
          <a:p>
            <a:pPr marL="400050" indent="-400050" algn="just">
              <a:buAutoNum type="romanLcParenBoth" startAt="18"/>
            </a:pPr>
            <a:endParaRPr lang="en-GB" sz="1800" dirty="0">
              <a:solidFill>
                <a:schemeClr val="tx1"/>
              </a:solidFill>
            </a:endParaRPr>
          </a:p>
          <a:p>
            <a:pPr marL="400050" indent="-400050" algn="just">
              <a:buAutoNum type="romanLcParenBoth" startAt="20"/>
            </a:pPr>
            <a:r>
              <a:rPr lang="en-GB" sz="1800" dirty="0">
                <a:solidFill>
                  <a:schemeClr val="tx1"/>
                </a:solidFill>
              </a:rPr>
              <a:t> </a:t>
            </a:r>
            <a:r>
              <a:rPr lang="en-GB" sz="1800" b="1" dirty="0">
                <a:solidFill>
                  <a:schemeClr val="tx1"/>
                </a:solidFill>
              </a:rPr>
              <a:t>the need and dependency of TSPs and NTWCs on seismic and sea level information for timely and accurate warnings to save lives</a:t>
            </a:r>
            <a:r>
              <a:rPr lang="en-GB" sz="1800" dirty="0">
                <a:solidFill>
                  <a:schemeClr val="tx1"/>
                </a:solidFill>
              </a:rPr>
              <a:t>;</a:t>
            </a:r>
          </a:p>
          <a:p>
            <a:pPr marL="400050" indent="-400050" algn="just">
              <a:buAutoNum type="romanLcParenBoth" startAt="20"/>
            </a:pPr>
            <a:endParaRPr lang="en-GB" sz="1800" dirty="0">
              <a:solidFill>
                <a:schemeClr val="tx1"/>
              </a:solidFill>
            </a:endParaRPr>
          </a:p>
          <a:p>
            <a:pPr marL="400050" indent="-400050" algn="just">
              <a:buAutoNum type="romanLcParenBoth" startAt="22"/>
            </a:pPr>
            <a:r>
              <a:rPr lang="en-GB" sz="1800" dirty="0">
                <a:solidFill>
                  <a:schemeClr val="tx1"/>
                </a:solidFill>
              </a:rPr>
              <a:t> </a:t>
            </a:r>
            <a:r>
              <a:rPr lang="en-GB" sz="1800" b="1" dirty="0">
                <a:solidFill>
                  <a:schemeClr val="tx1"/>
                </a:solidFill>
              </a:rPr>
              <a:t>the new requirements to monitor sea level at enhanced resolution to be able to detect and warn for tsunamis generated by non-seismic sou</a:t>
            </a:r>
            <a:r>
              <a:rPr lang="en-GB" sz="1800" dirty="0">
                <a:solidFill>
                  <a:schemeClr val="tx1"/>
                </a:solidFill>
              </a:rPr>
              <a:t>r</a:t>
            </a:r>
            <a:r>
              <a:rPr lang="en-GB" sz="1800" b="1" dirty="0">
                <a:solidFill>
                  <a:schemeClr val="tx1"/>
                </a:solidFill>
              </a:rPr>
              <a:t>ces</a:t>
            </a:r>
            <a:r>
              <a:rPr lang="en-GB" sz="1800" dirty="0">
                <a:solidFill>
                  <a:schemeClr val="tx1"/>
                </a:solidFill>
              </a:rPr>
              <a:t>;</a:t>
            </a:r>
          </a:p>
          <a:p>
            <a:pPr marL="400050" indent="-400050" algn="just">
              <a:buAutoNum type="romanLcParenBoth" startAt="22"/>
            </a:pPr>
            <a:endParaRPr lang="en-GB" sz="1800" dirty="0">
              <a:solidFill>
                <a:schemeClr val="tx1"/>
              </a:solidFill>
            </a:endParaRPr>
          </a:p>
          <a:p>
            <a:pPr marL="400050" indent="-400050" algn="just">
              <a:buAutoNum type="romanLcParenBoth" startAt="23"/>
            </a:pPr>
            <a:r>
              <a:rPr lang="en-GB" sz="1800" dirty="0">
                <a:solidFill>
                  <a:schemeClr val="tx1"/>
                </a:solidFill>
              </a:rPr>
              <a:t> </a:t>
            </a:r>
            <a:r>
              <a:rPr lang="en-GB" sz="1800" b="1" dirty="0">
                <a:solidFill>
                  <a:schemeClr val="tx1"/>
                </a:solidFill>
              </a:rPr>
              <a:t>the benefits of multiple-purpose monitoring systems supporting MHEWS in terms of maximising the data available and sharing the costs to purchase and maintain</a:t>
            </a:r>
            <a:r>
              <a:rPr lang="en-GB" sz="1800" dirty="0">
                <a:solidFill>
                  <a:schemeClr val="tx1"/>
                </a:solidFill>
              </a:rPr>
              <a:t>; </a:t>
            </a:r>
          </a:p>
          <a:p>
            <a:pPr algn="just"/>
            <a:endParaRPr lang="en-GB" sz="1800" dirty="0">
              <a:solidFill>
                <a:schemeClr val="tx1"/>
              </a:solidFill>
            </a:endParaRPr>
          </a:p>
        </p:txBody>
      </p:sp>
    </p:spTree>
    <p:extLst>
      <p:ext uri="{BB962C8B-B14F-4D97-AF65-F5344CB8AC3E}">
        <p14:creationId xmlns:p14="http://schemas.microsoft.com/office/powerpoint/2010/main" val="183151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4524315"/>
          </a:xfrm>
          <a:prstGeom prst="rect">
            <a:avLst/>
          </a:prstGeom>
          <a:noFill/>
        </p:spPr>
        <p:txBody>
          <a:bodyPr wrap="square" rtlCol="0">
            <a:spAutoFit/>
          </a:bodyPr>
          <a:lstStyle/>
          <a:p>
            <a:pPr algn="just"/>
            <a:r>
              <a:rPr lang="en-GB" sz="1800" b="1" dirty="0">
                <a:solidFill>
                  <a:schemeClr val="tx1"/>
                </a:solidFill>
              </a:rPr>
              <a:t>The Group noted:</a:t>
            </a:r>
          </a:p>
          <a:p>
            <a:pPr algn="just"/>
            <a:endParaRPr lang="en-GB" sz="1800" dirty="0">
              <a:solidFill>
                <a:schemeClr val="tx1"/>
              </a:solidFill>
            </a:endParaRPr>
          </a:p>
          <a:p>
            <a:pPr marL="400050" indent="-400050" algn="just">
              <a:buAutoNum type="romanLcParenBoth" startAt="35"/>
            </a:pPr>
            <a:r>
              <a:rPr lang="en-GB" sz="1800" dirty="0">
                <a:solidFill>
                  <a:schemeClr val="tx1"/>
                </a:solidFill>
              </a:rPr>
              <a:t> </a:t>
            </a:r>
            <a:r>
              <a:rPr lang="en-GB" sz="1800" b="1" dirty="0">
                <a:solidFill>
                  <a:schemeClr val="tx1"/>
                </a:solidFill>
              </a:rPr>
              <a:t>the Evaluation Form prepared by CARIBE-EWS Tsunami Ready Task Team </a:t>
            </a:r>
            <a:r>
              <a:rPr lang="en-GB" sz="1800" dirty="0">
                <a:solidFill>
                  <a:schemeClr val="tx1"/>
                </a:solidFill>
              </a:rPr>
              <a:t>for recognized UNESCO-IOC Tsunami Ready communities, and the </a:t>
            </a:r>
            <a:r>
              <a:rPr lang="en-GB" sz="1800" b="1" dirty="0">
                <a:solidFill>
                  <a:schemeClr val="tx1"/>
                </a:solidFill>
              </a:rPr>
              <a:t>CARIBE WAVE Exercise evaluation </a:t>
            </a:r>
            <a:r>
              <a:rPr lang="en-GB" sz="1800" dirty="0">
                <a:solidFill>
                  <a:schemeClr val="tx1"/>
                </a:solidFill>
              </a:rPr>
              <a:t>conducted in the Caribbean on the interest of countries in implementing the UNESCO-IOC Tsunami Ready Programme;</a:t>
            </a:r>
          </a:p>
          <a:p>
            <a:pPr marL="400050" indent="-400050" algn="just">
              <a:buAutoNum type="romanLcParenBoth" startAt="35"/>
            </a:pPr>
            <a:endParaRPr lang="en-GB" sz="1800" dirty="0">
              <a:solidFill>
                <a:schemeClr val="tx1"/>
              </a:solidFill>
            </a:endParaRPr>
          </a:p>
          <a:p>
            <a:pPr marL="400050" indent="-400050" algn="just">
              <a:buAutoNum type="romanLcParenBoth" startAt="37"/>
            </a:pPr>
            <a:r>
              <a:rPr lang="en-GB" sz="1800" dirty="0">
                <a:solidFill>
                  <a:schemeClr val="tx1"/>
                </a:solidFill>
              </a:rPr>
              <a:t> the important role of the Special Coalition for Tsunami Ready in raising the profile globally in support of the UN Ocean Decade Tsunami Programme goals;</a:t>
            </a:r>
          </a:p>
          <a:p>
            <a:pPr marL="400050" indent="-400050" algn="just">
              <a:buAutoNum type="romanLcParenBoth" startAt="37"/>
            </a:pPr>
            <a:endParaRPr lang="en-GB" sz="1800" dirty="0">
              <a:solidFill>
                <a:schemeClr val="tx1"/>
              </a:solidFill>
            </a:endParaRPr>
          </a:p>
          <a:p>
            <a:pPr marL="400050" indent="-400050" algn="just">
              <a:buAutoNum type="romanLcParenBoth" startAt="41"/>
            </a:pPr>
            <a:r>
              <a:rPr lang="en-GB" sz="1800" b="1" dirty="0">
                <a:solidFill>
                  <a:schemeClr val="tx1"/>
                </a:solidFill>
              </a:rPr>
              <a:t> the need for Tsunami Ready Disaster Risk Reduction approach </a:t>
            </a:r>
            <a:r>
              <a:rPr lang="en-GB" sz="1800" dirty="0">
                <a:solidFill>
                  <a:schemeClr val="tx1"/>
                </a:solidFill>
              </a:rPr>
              <a:t>(Assessment, Prevention, Mitigation, Emergency Response, and Recovery) </a:t>
            </a:r>
            <a:r>
              <a:rPr lang="en-GB" sz="1800" b="1" dirty="0">
                <a:solidFill>
                  <a:schemeClr val="tx1"/>
                </a:solidFill>
              </a:rPr>
              <a:t>to critical Coastal Infrastructures</a:t>
            </a:r>
            <a:r>
              <a:rPr lang="en-GB" sz="1800" dirty="0">
                <a:solidFill>
                  <a:schemeClr val="tx1"/>
                </a:solidFill>
              </a:rPr>
              <a:t>, including Tsunami Ready Airports, Tsunami Ready Hotels, Tsunami Ready Ports;</a:t>
            </a:r>
          </a:p>
          <a:p>
            <a:pPr marL="400050" indent="-400050" algn="just">
              <a:buAutoNum type="romanLcParenBoth" startAt="41"/>
            </a:pPr>
            <a:endParaRPr lang="en-GB" sz="1800" dirty="0">
              <a:solidFill>
                <a:schemeClr val="tx1"/>
              </a:solidFill>
            </a:endParaRPr>
          </a:p>
          <a:p>
            <a:pPr marL="400050" indent="-400050" algn="just">
              <a:buAutoNum type="romanLcParenBoth" startAt="42"/>
            </a:pPr>
            <a:r>
              <a:rPr lang="en-GB" sz="1800" dirty="0">
                <a:solidFill>
                  <a:schemeClr val="tx1"/>
                </a:solidFill>
              </a:rPr>
              <a:t> that </a:t>
            </a:r>
            <a:r>
              <a:rPr lang="en-GB" sz="1800" b="1" dirty="0">
                <a:solidFill>
                  <a:schemeClr val="tx1"/>
                </a:solidFill>
              </a:rPr>
              <a:t>linking Tsunami Ready with Making Cities Resilient 2030 (MCR2030) is an opportunity </a:t>
            </a:r>
            <a:r>
              <a:rPr lang="en-GB" sz="1800" dirty="0">
                <a:solidFill>
                  <a:schemeClr val="tx1"/>
                </a:solidFill>
              </a:rPr>
              <a:t>to capitalize on the cities’ efforts in making cities resilient, to increase the visibility of Tsunami Ready, with TRRP as an example of good practice;</a:t>
            </a:r>
          </a:p>
        </p:txBody>
      </p:sp>
    </p:spTree>
    <p:extLst>
      <p:ext uri="{BB962C8B-B14F-4D97-AF65-F5344CB8AC3E}">
        <p14:creationId xmlns:p14="http://schemas.microsoft.com/office/powerpoint/2010/main" val="308103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3416320"/>
          </a:xfrm>
          <a:prstGeom prst="rect">
            <a:avLst/>
          </a:prstGeom>
          <a:noFill/>
        </p:spPr>
        <p:txBody>
          <a:bodyPr wrap="square" rtlCol="0">
            <a:spAutoFit/>
          </a:bodyPr>
          <a:lstStyle/>
          <a:p>
            <a:pPr algn="just"/>
            <a:r>
              <a:rPr lang="en-GB" sz="1800" b="1" dirty="0">
                <a:solidFill>
                  <a:schemeClr val="tx1"/>
                </a:solidFill>
              </a:rPr>
              <a:t>The Group noted:</a:t>
            </a:r>
          </a:p>
          <a:p>
            <a:pPr marL="400050" indent="-400050" algn="just">
              <a:buAutoNum type="romanLcParenBoth" startAt="42"/>
            </a:pPr>
            <a:endParaRPr lang="en-GB" sz="1800" dirty="0">
              <a:solidFill>
                <a:schemeClr val="tx1"/>
              </a:solidFill>
            </a:endParaRPr>
          </a:p>
          <a:p>
            <a:pPr marL="400050" indent="-400050" algn="just">
              <a:buAutoNum type="romanLcParenBoth" startAt="43"/>
            </a:pPr>
            <a:r>
              <a:rPr lang="en-GB" sz="1800" dirty="0">
                <a:solidFill>
                  <a:schemeClr val="tx1"/>
                </a:solidFill>
              </a:rPr>
              <a:t> that the </a:t>
            </a:r>
            <a:r>
              <a:rPr lang="en-GB" sz="1800" b="1" dirty="0">
                <a:solidFill>
                  <a:schemeClr val="tx1"/>
                </a:solidFill>
              </a:rPr>
              <a:t>2024 theme of WTAD is Empowering Children and Youth</a:t>
            </a:r>
            <a:r>
              <a:rPr lang="en-GB" sz="1800" dirty="0">
                <a:solidFill>
                  <a:schemeClr val="tx1"/>
                </a:solidFill>
              </a:rPr>
              <a:t>, ensuring the next generation is tsunami prepared;</a:t>
            </a:r>
          </a:p>
          <a:p>
            <a:pPr marL="400050" indent="-400050" algn="just">
              <a:buAutoNum type="romanLcParenBoth" startAt="43"/>
            </a:pPr>
            <a:endParaRPr lang="en-GB" sz="1800" dirty="0">
              <a:solidFill>
                <a:schemeClr val="tx1"/>
              </a:solidFill>
            </a:endParaRPr>
          </a:p>
          <a:p>
            <a:pPr algn="just"/>
            <a:r>
              <a:rPr lang="en-GB" sz="1800" dirty="0">
                <a:solidFill>
                  <a:schemeClr val="tx1"/>
                </a:solidFill>
              </a:rPr>
              <a:t>(xlv) </a:t>
            </a:r>
            <a:r>
              <a:rPr lang="en-GB" sz="1800" b="1" dirty="0">
                <a:solidFill>
                  <a:schemeClr val="tx1"/>
                </a:solidFill>
              </a:rPr>
              <a:t>the importance of creating dialogues on challenging issues to attract greater stakeholder engagements (vulnerable groups), </a:t>
            </a:r>
            <a:r>
              <a:rPr lang="en-GB" sz="1800" dirty="0">
                <a:solidFill>
                  <a:schemeClr val="tx1"/>
                </a:solidFill>
              </a:rPr>
              <a:t>and social integration and technical support needed to bridge and facilitate effective engagement and social integration;</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32978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5355312"/>
          </a:xfrm>
          <a:prstGeom prst="rect">
            <a:avLst/>
          </a:prstGeom>
          <a:noFill/>
        </p:spPr>
        <p:txBody>
          <a:bodyPr wrap="square" rtlCol="0">
            <a:spAutoFit/>
          </a:bodyPr>
          <a:lstStyle/>
          <a:p>
            <a:pPr algn="just"/>
            <a:r>
              <a:rPr lang="en-GB" sz="1800" b="1" dirty="0">
                <a:solidFill>
                  <a:schemeClr val="tx1"/>
                </a:solidFill>
              </a:rPr>
              <a:t>The Group endorsed the UNESCO-IOC Second Global Tsunami Symposium programme outli</a:t>
            </a:r>
            <a:r>
              <a:rPr lang="en-GB" sz="1800" dirty="0">
                <a:solidFill>
                  <a:schemeClr val="tx1"/>
                </a:solidFill>
              </a:rPr>
              <a:t>ne and proposed 8 sessions, which align with the four pillars of Early Warning Systems (EWS) and the objectives and focus of the ODTP and its RDIP</a:t>
            </a:r>
          </a:p>
          <a:p>
            <a:pPr algn="just"/>
            <a:endParaRPr lang="en-GB" sz="1800" dirty="0">
              <a:solidFill>
                <a:schemeClr val="tx1"/>
              </a:solidFill>
            </a:endParaRPr>
          </a:p>
          <a:p>
            <a:pPr algn="just"/>
            <a:r>
              <a:rPr lang="en-GB" sz="1800" b="1" dirty="0">
                <a:solidFill>
                  <a:schemeClr val="tx1"/>
                </a:solidFill>
              </a:rPr>
              <a:t>The Group acknowledged the World Meteorological Organisation (WMO) Marine competency activities and the potential synergies and collaboration to complement the delivery of marine weather and tsunami capacity frameworks for the mutual benefits of Member States;</a:t>
            </a:r>
          </a:p>
          <a:p>
            <a:pPr algn="just"/>
            <a:endParaRPr lang="en-GB" sz="1800" dirty="0">
              <a:solidFill>
                <a:schemeClr val="tx1"/>
              </a:solidFill>
            </a:endParaRPr>
          </a:p>
          <a:p>
            <a:pPr algn="just"/>
            <a:r>
              <a:rPr lang="en-GB" sz="1800" b="1" dirty="0">
                <a:solidFill>
                  <a:schemeClr val="tx1"/>
                </a:solidFill>
              </a:rPr>
              <a:t>The Group recommended IOC collaborate more closely with the WMO to connect tsunami activities with the Multi Hazard Early Warning Systems (MHEWS) and UN Secretary General Early Warning for All Initiative (EW4All), such as the WMO Coastal Inundation Forecasting Initiative (CIFI) that is an example of a multi-activity addressing coastal inundation, no matter the source of the coastal inundation</a:t>
            </a:r>
            <a:r>
              <a:rPr lang="en-GB" sz="1800" dirty="0">
                <a:solidFill>
                  <a:schemeClr val="tx1"/>
                </a:solidFill>
              </a:rPr>
              <a:t>;</a:t>
            </a:r>
          </a:p>
          <a:p>
            <a:pPr algn="just"/>
            <a:endParaRPr lang="en-GB" sz="1800" dirty="0">
              <a:solidFill>
                <a:schemeClr val="tx1"/>
              </a:solidFill>
            </a:endParaRPr>
          </a:p>
          <a:p>
            <a:pPr algn="just"/>
            <a:r>
              <a:rPr lang="en-GB" sz="1800" b="1" dirty="0">
                <a:solidFill>
                  <a:schemeClr val="tx1"/>
                </a:solidFill>
              </a:rPr>
              <a:t>The Group further recommended that operational tsunami information products also be disseminated in XML format such as Common Alerting Protocol (CAP) Standard format</a:t>
            </a:r>
            <a:r>
              <a:rPr lang="en-GB" sz="1800" dirty="0">
                <a:solidFill>
                  <a:schemeClr val="tx1"/>
                </a:solidFill>
              </a:rPr>
              <a:t>;</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266169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5.1 </a:t>
            </a:r>
            <a:r>
              <a:rPr lang="en-GB" sz="2400" b="1" dirty="0">
                <a:solidFill>
                  <a:srgbClr val="002060"/>
                </a:solidFill>
              </a:rPr>
              <a:t>Review of TOWS-WG-XVII Recommendations </a:t>
            </a:r>
          </a:p>
          <a:p>
            <a:pPr>
              <a:buClr>
                <a:srgbClr val="002060"/>
              </a:buClr>
              <a:buSzPts val="2400"/>
            </a:pPr>
            <a:r>
              <a:rPr lang="tr-TR" sz="2400" b="1" dirty="0" err="1">
                <a:solidFill>
                  <a:srgbClr val="41B7C8"/>
                </a:solidFill>
              </a:rPr>
              <a:t>Highlights</a:t>
            </a:r>
            <a:r>
              <a:rPr lang="tr-TR" sz="2400" b="1" dirty="0">
                <a:solidFill>
                  <a:srgbClr val="41B7C8"/>
                </a:solidFill>
              </a:rPr>
              <a:t> </a:t>
            </a:r>
            <a:r>
              <a:rPr lang="tr-TR" sz="2400" b="1" dirty="0" err="1">
                <a:solidFill>
                  <a:srgbClr val="41B7C8"/>
                </a:solidFill>
              </a:rPr>
              <a:t>for</a:t>
            </a:r>
            <a:r>
              <a:rPr lang="tr-TR" sz="2400" b="1" dirty="0">
                <a:solidFill>
                  <a:srgbClr val="41B7C8"/>
                </a:solidFill>
              </a:rPr>
              <a:t> ICG/CARIBE-EWS</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2585323"/>
          </a:xfrm>
          <a:prstGeom prst="rect">
            <a:avLst/>
          </a:prstGeom>
          <a:noFill/>
        </p:spPr>
        <p:txBody>
          <a:bodyPr wrap="square" rtlCol="0">
            <a:spAutoFit/>
          </a:bodyPr>
          <a:lstStyle/>
          <a:p>
            <a:pPr algn="just"/>
            <a:r>
              <a:rPr lang="en-GB" sz="1800" b="1" dirty="0">
                <a:solidFill>
                  <a:schemeClr val="tx1"/>
                </a:solidFill>
              </a:rPr>
              <a:t>The Group recommended for locations that will not feel the earthquake, the use of the standard text in the UNESCO/IOC Tsunami Ready signage such as “In case of any official tsunami message, go to high ground or inland” as an alternative to ‘In case of a strong or long (duration) earthquake, or any official message, go to high ground or inland”;</a:t>
            </a: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a:p>
            <a:pPr algn="just"/>
            <a:endParaRPr lang="en-GB" sz="1800" dirty="0">
              <a:solidFill>
                <a:schemeClr val="tx1"/>
              </a:solidFill>
            </a:endParaRPr>
          </a:p>
        </p:txBody>
      </p:sp>
    </p:spTree>
    <p:extLst>
      <p:ext uri="{BB962C8B-B14F-4D97-AF65-F5344CB8AC3E}">
        <p14:creationId xmlns:p14="http://schemas.microsoft.com/office/powerpoint/2010/main" val="2559975231"/>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2003</Words>
  <Application>Microsoft Macintosh PowerPoint</Application>
  <PresentationFormat>Widescreen</PresentationFormat>
  <Paragraphs>163</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Open Sans</vt:lpstr>
      <vt:lpstr>Calibri</vt:lpstr>
      <vt:lpstr>Roboto</vt:lpstr>
      <vt:lpstr>1_Office Theme</vt:lpstr>
      <vt:lpstr>4_Custom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43</cp:revision>
  <dcterms:created xsi:type="dcterms:W3CDTF">2019-09-03T09:02:06Z</dcterms:created>
  <dcterms:modified xsi:type="dcterms:W3CDTF">2024-05-07T21:50:13Z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