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78" r:id="rId5"/>
    <p:sldId id="262" r:id="rId6"/>
    <p:sldId id="263" r:id="rId7"/>
    <p:sldId id="265" r:id="rId8"/>
    <p:sldId id="266" r:id="rId9"/>
    <p:sldId id="268" r:id="rId10"/>
    <p:sldId id="269" r:id="rId11"/>
    <p:sldId id="275" r:id="rId12"/>
    <p:sldId id="274" r:id="rId13"/>
    <p:sldId id="276" r:id="rId14"/>
    <p:sldId id="270" r:id="rId15"/>
    <p:sldId id="271" r:id="rId16"/>
    <p:sldId id="272" r:id="rId17"/>
    <p:sldId id="273" r:id="rId18"/>
  </p:sldIdLst>
  <p:sldSz cx="18288000" cy="10287000"/>
  <p:notesSz cx="6858000" cy="9144000"/>
  <p:embeddedFontLst>
    <p:embeddedFont>
      <p:font typeface="Arial Bold" panose="020B0802020202020204" pitchFamily="34" charset="77"/>
      <p:regular r:id="rId19"/>
      <p:bold r:id="rId20"/>
    </p:embeddedFont>
    <p:embeddedFont>
      <p:font typeface="Calibri" panose="020F0502020204030204" pitchFamily="34" charset="0"/>
      <p:regular r:id="rId21"/>
      <p:bold r:id="rId22"/>
      <p:italic r:id="rId23"/>
      <p:boldItalic r:id="rId24"/>
    </p:embeddedFont>
    <p:embeddedFont>
      <p:font typeface="Canva Sans" panose="020B0503030501040103" pitchFamily="34" charset="0"/>
      <p:regular r:id="rId25"/>
    </p:embeddedFont>
    <p:embeddedFont>
      <p:font typeface="Canva Sans Bold" panose="020B0803030501040103" pitchFamily="34" charset="0"/>
      <p:regular r:id="rId26"/>
      <p:bold r:id="rId27"/>
    </p:embeddedFont>
    <p:embeddedFont>
      <p:font typeface="League Spartan" pitchFamily="2" charset="77"/>
      <p:regular r:id="rId28"/>
      <p:bold r:id="rId29"/>
    </p:embeddedFont>
    <p:embeddedFont>
      <p:font typeface="Lora Bold" pitchFamily="2" charset="77"/>
      <p:regular r:id="rId30"/>
      <p:bold r:id="rId31"/>
    </p:embeddedFont>
    <p:embeddedFont>
      <p:font typeface="Playfair Display Bold" pitchFamily="2" charset="77"/>
      <p:regular r:id="rId32"/>
      <p:bold r:id="rId33"/>
    </p:embeddedFont>
    <p:embeddedFont>
      <p:font typeface="Public Sans Bold Italics" pitchFamily="2" charset="77"/>
      <p:regular r:id="rId34"/>
      <p:italic r:id="rId35"/>
    </p:embeddedFont>
    <p:embeddedFont>
      <p:font typeface="Sanchez" panose="02000000000000000000" pitchFamily="2" charset="77"/>
      <p:regular r:id="rId36"/>
    </p:embeddedFont>
  </p:embeddedFontLst>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27" autoAdjust="0"/>
    <p:restoredTop sz="92273" autoAdjust="0"/>
  </p:normalViewPr>
  <p:slideViewPr>
    <p:cSldViewPr>
      <p:cViewPr varScale="1">
        <p:scale>
          <a:sx n="62" d="100"/>
          <a:sy n="62" d="100"/>
        </p:scale>
        <p:origin x="248" y="504"/>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9" Type="http://schemas.openxmlformats.org/officeDocument/2006/relationships/viewProps" Target="viewProps.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GB"/>
          </a:p>
        </p:txBody>
      </p:sp>
      <p:grpSp>
        <p:nvGrpSpPr>
          <p:cNvPr id="3" name="Group 3"/>
          <p:cNvGrpSpPr/>
          <p:nvPr/>
        </p:nvGrpSpPr>
        <p:grpSpPr>
          <a:xfrm>
            <a:off x="0" y="0"/>
            <a:ext cx="18402587" cy="10287000"/>
            <a:chOff x="0" y="0"/>
            <a:chExt cx="4846772" cy="2709333"/>
          </a:xfrm>
        </p:grpSpPr>
        <p:sp>
          <p:nvSpPr>
            <p:cNvPr id="4" name="Freeform 4"/>
            <p:cNvSpPr/>
            <p:nvPr/>
          </p:nvSpPr>
          <p:spPr>
            <a:xfrm>
              <a:off x="0" y="0"/>
              <a:ext cx="4846772" cy="2709333"/>
            </a:xfrm>
            <a:custGeom>
              <a:avLst/>
              <a:gdLst/>
              <a:ahLst/>
              <a:cxnLst/>
              <a:rect l="l" t="t" r="r" b="b"/>
              <a:pathLst>
                <a:path w="4846772" h="2709333">
                  <a:moveTo>
                    <a:pt x="0" y="0"/>
                  </a:moveTo>
                  <a:lnTo>
                    <a:pt x="4846772" y="0"/>
                  </a:lnTo>
                  <a:lnTo>
                    <a:pt x="4846772" y="2709333"/>
                  </a:lnTo>
                  <a:lnTo>
                    <a:pt x="0" y="2709333"/>
                  </a:lnTo>
                  <a:close/>
                </a:path>
              </a:pathLst>
            </a:custGeom>
            <a:solidFill>
              <a:srgbClr val="2F2F1F">
                <a:alpha val="60000"/>
              </a:srgbClr>
            </a:solidFill>
          </p:spPr>
          <p:txBody>
            <a:bodyPr/>
            <a:lstStyle/>
            <a:p>
              <a:endParaRPr lang="en-GB"/>
            </a:p>
          </p:txBody>
        </p:sp>
        <p:sp>
          <p:nvSpPr>
            <p:cNvPr id="5" name="TextBox 5"/>
            <p:cNvSpPr txBox="1"/>
            <p:nvPr/>
          </p:nvSpPr>
          <p:spPr>
            <a:xfrm>
              <a:off x="0" y="-38100"/>
              <a:ext cx="4846772"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flipH="1" flipV="1">
            <a:off x="10566112" y="4872464"/>
            <a:ext cx="7721888" cy="5598369"/>
          </a:xfrm>
          <a:custGeom>
            <a:avLst/>
            <a:gdLst/>
            <a:ahLst/>
            <a:cxnLst/>
            <a:rect l="l" t="t" r="r" b="b"/>
            <a:pathLst>
              <a:path w="7721888" h="5598369">
                <a:moveTo>
                  <a:pt x="7721888" y="5598369"/>
                </a:moveTo>
                <a:lnTo>
                  <a:pt x="0" y="5598369"/>
                </a:lnTo>
                <a:lnTo>
                  <a:pt x="0" y="0"/>
                </a:lnTo>
                <a:lnTo>
                  <a:pt x="7721888" y="0"/>
                </a:lnTo>
                <a:lnTo>
                  <a:pt x="7721888" y="5598369"/>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8100000" algn="tr" rotWithShape="0">
              <a:prstClr val="black">
                <a:alpha val="40000"/>
              </a:prstClr>
            </a:outerShdw>
          </a:effectLst>
        </p:spPr>
        <p:txBody>
          <a:bodyPr/>
          <a:lstStyle/>
          <a:p>
            <a:endParaRPr lang="en-GB"/>
          </a:p>
        </p:txBody>
      </p:sp>
      <p:sp>
        <p:nvSpPr>
          <p:cNvPr id="7" name="TextBox 7"/>
          <p:cNvSpPr txBox="1"/>
          <p:nvPr/>
        </p:nvSpPr>
        <p:spPr>
          <a:xfrm>
            <a:off x="671664" y="836853"/>
            <a:ext cx="16587636" cy="3617591"/>
          </a:xfrm>
          <a:prstGeom prst="rect">
            <a:avLst/>
          </a:prstGeom>
        </p:spPr>
        <p:txBody>
          <a:bodyPr lIns="0" tIns="0" rIns="0" bIns="0" rtlCol="0" anchor="t">
            <a:spAutoFit/>
          </a:bodyPr>
          <a:lstStyle/>
          <a:p>
            <a:pPr>
              <a:lnSpc>
                <a:spcPts val="14039"/>
              </a:lnSpc>
            </a:pPr>
            <a:r>
              <a:rPr lang="en-US" sz="12999" dirty="0">
                <a:solidFill>
                  <a:srgbClr val="FFFFFF"/>
                </a:solidFill>
                <a:effectLst>
                  <a:outerShdw blurRad="50800" dist="38100" dir="2700000" algn="tl" rotWithShape="0">
                    <a:prstClr val="black">
                      <a:alpha val="40000"/>
                    </a:prstClr>
                  </a:outerShdw>
                </a:effectLst>
                <a:latin typeface="Playfair Display Bold"/>
              </a:rPr>
              <a:t>Barbados‘ National Progress Report 2023</a:t>
            </a:r>
          </a:p>
        </p:txBody>
      </p:sp>
      <p:sp>
        <p:nvSpPr>
          <p:cNvPr id="8" name="TextBox 8"/>
          <p:cNvSpPr txBox="1"/>
          <p:nvPr/>
        </p:nvSpPr>
        <p:spPr>
          <a:xfrm>
            <a:off x="671664" y="4687416"/>
            <a:ext cx="16230600" cy="1651634"/>
          </a:xfrm>
          <a:prstGeom prst="rect">
            <a:avLst/>
          </a:prstGeom>
        </p:spPr>
        <p:txBody>
          <a:bodyPr lIns="0" tIns="0" rIns="0" bIns="0" rtlCol="0" anchor="t">
            <a:spAutoFit/>
          </a:bodyPr>
          <a:lstStyle/>
          <a:p>
            <a:pPr>
              <a:lnSpc>
                <a:spcPts val="4319"/>
              </a:lnSpc>
              <a:spcBef>
                <a:spcPct val="0"/>
              </a:spcBef>
            </a:pPr>
            <a:r>
              <a:rPr lang="en-US" sz="3999" dirty="0">
                <a:solidFill>
                  <a:srgbClr val="FEC725"/>
                </a:solidFill>
                <a:effectLst>
                  <a:outerShdw blurRad="50800" dist="38100" dir="2700000" algn="tl" rotWithShape="0">
                    <a:prstClr val="black">
                      <a:alpha val="40000"/>
                    </a:prstClr>
                  </a:outerShdw>
                </a:effectLst>
                <a:latin typeface="Lora Bold"/>
              </a:rPr>
              <a:t>Intergovernmental Coordination Group For The Tsunami And Other Coastal Hazards Warning Systems For The Caribbean And Adjacent Regions</a:t>
            </a:r>
          </a:p>
        </p:txBody>
      </p:sp>
      <p:sp>
        <p:nvSpPr>
          <p:cNvPr id="9" name="TextBox 9"/>
          <p:cNvSpPr txBox="1"/>
          <p:nvPr/>
        </p:nvSpPr>
        <p:spPr>
          <a:xfrm>
            <a:off x="313706" y="8442008"/>
            <a:ext cx="3542185" cy="1661160"/>
          </a:xfrm>
          <a:prstGeom prst="rect">
            <a:avLst/>
          </a:prstGeom>
        </p:spPr>
        <p:txBody>
          <a:bodyPr lIns="0" tIns="0" rIns="0" bIns="0" rtlCol="0" anchor="t">
            <a:spAutoFit/>
          </a:bodyPr>
          <a:lstStyle/>
          <a:p>
            <a:pPr algn="ctr">
              <a:lnSpc>
                <a:spcPts val="4319"/>
              </a:lnSpc>
              <a:spcBef>
                <a:spcPct val="0"/>
              </a:spcBef>
            </a:pPr>
            <a:r>
              <a:rPr lang="en-US" sz="3999" dirty="0">
                <a:solidFill>
                  <a:srgbClr val="FFFFFF"/>
                </a:solidFill>
                <a:effectLst>
                  <a:outerShdw blurRad="50800" dist="38100" dir="2700000" algn="tl" rotWithShape="0">
                    <a:prstClr val="black">
                      <a:alpha val="40000"/>
                    </a:prstClr>
                  </a:outerShdw>
                </a:effectLst>
                <a:latin typeface="Public Sans Bold Italics"/>
              </a:rPr>
              <a:t>17th Session</a:t>
            </a:r>
          </a:p>
          <a:p>
            <a:pPr algn="ctr">
              <a:lnSpc>
                <a:spcPts val="4319"/>
              </a:lnSpc>
              <a:spcBef>
                <a:spcPct val="0"/>
              </a:spcBef>
            </a:pPr>
            <a:r>
              <a:rPr lang="en-US" sz="3999" dirty="0">
                <a:solidFill>
                  <a:srgbClr val="FFFFFF"/>
                </a:solidFill>
                <a:effectLst>
                  <a:outerShdw blurRad="50800" dist="38100" dir="2700000" algn="tl" rotWithShape="0">
                    <a:prstClr val="black">
                      <a:alpha val="40000"/>
                    </a:prstClr>
                  </a:outerShdw>
                </a:effectLst>
                <a:latin typeface="Public Sans Bold Italics"/>
              </a:rPr>
              <a:t>May 6-9, 2024</a:t>
            </a:r>
          </a:p>
          <a:p>
            <a:pPr algn="ctr">
              <a:lnSpc>
                <a:spcPts val="4319"/>
              </a:lnSpc>
              <a:spcBef>
                <a:spcPct val="0"/>
              </a:spcBef>
            </a:pPr>
            <a:r>
              <a:rPr lang="en-US" sz="3999" dirty="0">
                <a:solidFill>
                  <a:srgbClr val="FFFFFF"/>
                </a:solidFill>
                <a:effectLst>
                  <a:outerShdw blurRad="50800" dist="38100" dir="2700000" algn="tl" rotWithShape="0">
                    <a:prstClr val="black">
                      <a:alpha val="40000"/>
                    </a:prstClr>
                  </a:outerShdw>
                </a:effectLst>
                <a:latin typeface="Public Sans Bold Italics"/>
              </a:rPr>
              <a:t> Nicaragua</a:t>
            </a:r>
          </a:p>
        </p:txBody>
      </p:sp>
      <p:sp>
        <p:nvSpPr>
          <p:cNvPr id="10" name="TextBox 10"/>
          <p:cNvSpPr txBox="1"/>
          <p:nvPr/>
        </p:nvSpPr>
        <p:spPr>
          <a:xfrm>
            <a:off x="12400464" y="8916964"/>
            <a:ext cx="5277936" cy="1092607"/>
          </a:xfrm>
          <a:prstGeom prst="rect">
            <a:avLst/>
          </a:prstGeom>
        </p:spPr>
        <p:txBody>
          <a:bodyPr wrap="square" lIns="0" tIns="0" rIns="0" bIns="0" rtlCol="0" anchor="t">
            <a:spAutoFit/>
          </a:bodyPr>
          <a:lstStyle/>
          <a:p>
            <a:pPr>
              <a:lnSpc>
                <a:spcPts val="4499"/>
              </a:lnSpc>
            </a:pPr>
            <a:r>
              <a:rPr lang="en-US" sz="2499" b="1" i="1" dirty="0">
                <a:solidFill>
                  <a:srgbClr val="002060"/>
                </a:solidFill>
                <a:latin typeface="Canva Sans" panose="020B0604020202020204" charset="0"/>
              </a:rPr>
              <a:t>Created by: The Barbados Team</a:t>
            </a:r>
          </a:p>
          <a:p>
            <a:pPr>
              <a:lnSpc>
                <a:spcPts val="4499"/>
              </a:lnSpc>
            </a:pPr>
            <a:r>
              <a:rPr lang="en-US" sz="2499" b="1" i="1" dirty="0">
                <a:solidFill>
                  <a:srgbClr val="002060"/>
                </a:solidFill>
                <a:latin typeface="Canva Sans" panose="020B0604020202020204" charset="0"/>
              </a:rPr>
              <a:t>Presented by: Danielle Howell</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63933" y="4364553"/>
            <a:ext cx="8951003" cy="6905372"/>
          </a:xfrm>
          <a:custGeom>
            <a:avLst/>
            <a:gdLst/>
            <a:ahLst/>
            <a:cxnLst/>
            <a:rect l="l" t="t" r="r" b="b"/>
            <a:pathLst>
              <a:path w="8951003" h="6905372">
                <a:moveTo>
                  <a:pt x="0" y="0"/>
                </a:moveTo>
                <a:lnTo>
                  <a:pt x="8951003" y="0"/>
                </a:lnTo>
                <a:lnTo>
                  <a:pt x="8951003" y="6905372"/>
                </a:lnTo>
                <a:lnTo>
                  <a:pt x="0" y="6905372"/>
                </a:lnTo>
                <a:lnTo>
                  <a:pt x="0" y="0"/>
                </a:lnTo>
                <a:close/>
              </a:path>
            </a:pathLst>
          </a:custGeom>
          <a:blipFill>
            <a:blip r:embed="rId2"/>
            <a:stretch>
              <a:fillRect l="-7841" r="-7841"/>
            </a:stretch>
          </a:blipFill>
        </p:spPr>
        <p:txBody>
          <a:bodyPr/>
          <a:lstStyle/>
          <a:p>
            <a:endParaRPr lang="en-GB"/>
          </a:p>
        </p:txBody>
      </p:sp>
      <p:sp>
        <p:nvSpPr>
          <p:cNvPr id="3" name="Freeform 3"/>
          <p:cNvSpPr/>
          <p:nvPr/>
        </p:nvSpPr>
        <p:spPr>
          <a:xfrm>
            <a:off x="9463933" y="0"/>
            <a:ext cx="8824067" cy="5856975"/>
          </a:xfrm>
          <a:custGeom>
            <a:avLst/>
            <a:gdLst/>
            <a:ahLst/>
            <a:cxnLst/>
            <a:rect l="l" t="t" r="r" b="b"/>
            <a:pathLst>
              <a:path w="8824067" h="5856975">
                <a:moveTo>
                  <a:pt x="0" y="0"/>
                </a:moveTo>
                <a:lnTo>
                  <a:pt x="8824067" y="0"/>
                </a:lnTo>
                <a:lnTo>
                  <a:pt x="8824067" y="5856975"/>
                </a:lnTo>
                <a:lnTo>
                  <a:pt x="0" y="5856975"/>
                </a:lnTo>
                <a:lnTo>
                  <a:pt x="0" y="0"/>
                </a:lnTo>
                <a:close/>
              </a:path>
            </a:pathLst>
          </a:custGeom>
          <a:blipFill>
            <a:blip r:embed="rId3"/>
            <a:stretch>
              <a:fillRect/>
            </a:stretch>
          </a:blipFill>
        </p:spPr>
        <p:txBody>
          <a:bodyPr/>
          <a:lstStyle/>
          <a:p>
            <a:endParaRPr lang="en-GB"/>
          </a:p>
        </p:txBody>
      </p:sp>
      <p:sp>
        <p:nvSpPr>
          <p:cNvPr id="4" name="AutoShape 4"/>
          <p:cNvSpPr/>
          <p:nvPr/>
        </p:nvSpPr>
        <p:spPr>
          <a:xfrm flipH="1">
            <a:off x="9463933" y="0"/>
            <a:ext cx="0" cy="10287000"/>
          </a:xfrm>
          <a:prstGeom prst="line">
            <a:avLst/>
          </a:prstGeom>
          <a:ln w="47625" cap="flat">
            <a:solidFill>
              <a:srgbClr val="F09415"/>
            </a:solidFill>
            <a:prstDash val="solid"/>
            <a:headEnd type="none" w="sm" len="sm"/>
            <a:tailEnd type="none" w="sm" len="sm"/>
          </a:ln>
        </p:spPr>
        <p:txBody>
          <a:bodyPr/>
          <a:lstStyle/>
          <a:p>
            <a:endParaRPr lang="en-GB"/>
          </a:p>
        </p:txBody>
      </p:sp>
      <p:sp>
        <p:nvSpPr>
          <p:cNvPr id="5" name="TextBox 5"/>
          <p:cNvSpPr txBox="1"/>
          <p:nvPr/>
        </p:nvSpPr>
        <p:spPr>
          <a:xfrm>
            <a:off x="444275" y="390477"/>
            <a:ext cx="8115300" cy="2267585"/>
          </a:xfrm>
          <a:prstGeom prst="rect">
            <a:avLst/>
          </a:prstGeom>
        </p:spPr>
        <p:txBody>
          <a:bodyPr lIns="0" tIns="0" rIns="0" bIns="0" rtlCol="0" anchor="t">
            <a:spAutoFit/>
          </a:bodyPr>
          <a:lstStyle/>
          <a:p>
            <a:pPr>
              <a:lnSpc>
                <a:spcPts val="5994"/>
              </a:lnSpc>
            </a:pPr>
            <a:r>
              <a:rPr lang="en-US" sz="5499" dirty="0">
                <a:solidFill>
                  <a:srgbClr val="02267F"/>
                </a:solidFill>
                <a:latin typeface="League Spartan"/>
              </a:rPr>
              <a:t>NATIONAL TSUNAMI PUBLIC AWARENESS PROGRAMME</a:t>
            </a:r>
          </a:p>
        </p:txBody>
      </p:sp>
      <p:sp>
        <p:nvSpPr>
          <p:cNvPr id="6" name="TextBox 6"/>
          <p:cNvSpPr txBox="1"/>
          <p:nvPr/>
        </p:nvSpPr>
        <p:spPr>
          <a:xfrm>
            <a:off x="444275" y="3305762"/>
            <a:ext cx="8492793" cy="5466176"/>
          </a:xfrm>
          <a:prstGeom prst="rect">
            <a:avLst/>
          </a:prstGeom>
        </p:spPr>
        <p:txBody>
          <a:bodyPr lIns="0" tIns="0" rIns="0" bIns="0" rtlCol="0" anchor="t">
            <a:spAutoFit/>
          </a:bodyPr>
          <a:lstStyle/>
          <a:p>
            <a:pPr algn="just">
              <a:lnSpc>
                <a:spcPct val="150000"/>
              </a:lnSpc>
            </a:pPr>
            <a:r>
              <a:rPr lang="en-US" sz="3000" spc="-51" dirty="0">
                <a:solidFill>
                  <a:srgbClr val="02267F"/>
                </a:solidFill>
                <a:latin typeface="Canva Sans"/>
              </a:rPr>
              <a:t>The Barbadian population has been kept abreast of tsunami and other coastal hazards through public awareness and education activities which targeted coastal communities, the Tourism Sector stakeholders, the Insurance Agencies, the disabled community, school population and the general public  during the period April 2023 - March 2024.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blue shirts&#10;&#10;Description automatically generated">
            <a:extLst>
              <a:ext uri="{FF2B5EF4-FFF2-40B4-BE49-F238E27FC236}">
                <a16:creationId xmlns:a16="http://schemas.microsoft.com/office/drawing/2014/main" id="{8A00E26A-498C-B360-821F-D2028ABCB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906000" cy="4445000"/>
          </a:xfrm>
          <a:prstGeom prst="rect">
            <a:avLst/>
          </a:prstGeom>
        </p:spPr>
      </p:pic>
      <p:pic>
        <p:nvPicPr>
          <p:cNvPr id="5" name="Picture 4" descr="A group of people sitting in a room with a screen&#10;&#10;Description automatically generated">
            <a:extLst>
              <a:ext uri="{FF2B5EF4-FFF2-40B4-BE49-F238E27FC236}">
                <a16:creationId xmlns:a16="http://schemas.microsoft.com/office/drawing/2014/main" id="{673272B3-A87E-9D5F-F20E-A4D9B3055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8" y="3982147"/>
            <a:ext cx="8030737" cy="6330682"/>
          </a:xfrm>
          <a:prstGeom prst="rect">
            <a:avLst/>
          </a:prstGeom>
        </p:spPr>
      </p:pic>
      <p:pic>
        <p:nvPicPr>
          <p:cNvPr id="7" name="Picture 6" descr="A group of people standing around a table&#10;&#10;Description automatically generated">
            <a:extLst>
              <a:ext uri="{FF2B5EF4-FFF2-40B4-BE49-F238E27FC236}">
                <a16:creationId xmlns:a16="http://schemas.microsoft.com/office/drawing/2014/main" id="{D93A9422-55F8-73BD-1D9E-38032AE2BD13}"/>
              </a:ext>
            </a:extLst>
          </p:cNvPr>
          <p:cNvPicPr>
            <a:picLocks noChangeAspect="1"/>
          </p:cNvPicPr>
          <p:nvPr/>
        </p:nvPicPr>
        <p:blipFill rotWithShape="1">
          <a:blip r:embed="rId4">
            <a:extLst>
              <a:ext uri="{28A0092B-C50C-407E-A947-70E740481C1C}">
                <a14:useLocalDpi xmlns:a14="http://schemas.microsoft.com/office/drawing/2010/main" val="0"/>
              </a:ext>
            </a:extLst>
          </a:blip>
          <a:srcRect t="13799"/>
          <a:stretch/>
        </p:blipFill>
        <p:spPr>
          <a:xfrm>
            <a:off x="8000999" y="3982147"/>
            <a:ext cx="10287001" cy="6304853"/>
          </a:xfrm>
          <a:prstGeom prst="rect">
            <a:avLst/>
          </a:prstGeom>
        </p:spPr>
      </p:pic>
      <p:pic>
        <p:nvPicPr>
          <p:cNvPr id="9" name="Picture 8" descr="A person sitting at a desk with a radio&#10;&#10;Description automatically generated">
            <a:extLst>
              <a:ext uri="{FF2B5EF4-FFF2-40B4-BE49-F238E27FC236}">
                <a16:creationId xmlns:a16="http://schemas.microsoft.com/office/drawing/2014/main" id="{BCE51D60-4E25-BBE2-A1EF-3B8D6DAF93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9590" y="0"/>
            <a:ext cx="8880712" cy="3984935"/>
          </a:xfrm>
          <a:prstGeom prst="rect">
            <a:avLst/>
          </a:prstGeom>
        </p:spPr>
      </p:pic>
    </p:spTree>
    <p:extLst>
      <p:ext uri="{BB962C8B-B14F-4D97-AF65-F5344CB8AC3E}">
        <p14:creationId xmlns:p14="http://schemas.microsoft.com/office/powerpoint/2010/main" val="1968881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for a event&#10;&#10;Description automatically generated">
            <a:extLst>
              <a:ext uri="{FF2B5EF4-FFF2-40B4-BE49-F238E27FC236}">
                <a16:creationId xmlns:a16="http://schemas.microsoft.com/office/drawing/2014/main" id="{4E3CADF5-4629-A300-C84F-386C7BDE1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1572" y="-929"/>
            <a:ext cx="13236428" cy="10287929"/>
          </a:xfrm>
          <a:prstGeom prst="rect">
            <a:avLst/>
          </a:prstGeom>
        </p:spPr>
      </p:pic>
      <p:pic>
        <p:nvPicPr>
          <p:cNvPr id="5" name="Picture 4" descr="A person's face on a black background&#10;&#10;Description automatically generated">
            <a:extLst>
              <a:ext uri="{FF2B5EF4-FFF2-40B4-BE49-F238E27FC236}">
                <a16:creationId xmlns:a16="http://schemas.microsoft.com/office/drawing/2014/main" id="{1FB3FAF8-0554-5F0A-77D0-71FE29821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94712"/>
            <a:ext cx="5051572" cy="4892288"/>
          </a:xfrm>
          <a:prstGeom prst="rect">
            <a:avLst/>
          </a:prstGeom>
        </p:spPr>
      </p:pic>
      <p:pic>
        <p:nvPicPr>
          <p:cNvPr id="7" name="Picture 6" descr="A blue and white poster with black text&#10;&#10;Description automatically generated">
            <a:extLst>
              <a:ext uri="{FF2B5EF4-FFF2-40B4-BE49-F238E27FC236}">
                <a16:creationId xmlns:a16="http://schemas.microsoft.com/office/drawing/2014/main" id="{A163D563-02DD-6541-3DC9-BF2CD9780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029"/>
            <a:ext cx="4838700" cy="4838700"/>
          </a:xfrm>
          <a:prstGeom prst="rect">
            <a:avLst/>
          </a:prstGeom>
        </p:spPr>
      </p:pic>
    </p:spTree>
    <p:extLst>
      <p:ext uri="{BB962C8B-B14F-4D97-AF65-F5344CB8AC3E}">
        <p14:creationId xmlns:p14="http://schemas.microsoft.com/office/powerpoint/2010/main" val="3623537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running in a race&#10;&#10;Description automatically generated">
            <a:extLst>
              <a:ext uri="{FF2B5EF4-FFF2-40B4-BE49-F238E27FC236}">
                <a16:creationId xmlns:a16="http://schemas.microsoft.com/office/drawing/2014/main" id="{553F9BB7-405E-FDA1-8C42-113DD1A2F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0332" y="8362"/>
            <a:ext cx="15442536" cy="10270276"/>
          </a:xfrm>
          <a:prstGeom prst="rect">
            <a:avLst/>
          </a:prstGeom>
        </p:spPr>
      </p:pic>
      <p:pic>
        <p:nvPicPr>
          <p:cNvPr id="3" name="Picture 2" descr="A poster of a disaster&#10;&#10;Description automatically generated">
            <a:extLst>
              <a:ext uri="{FF2B5EF4-FFF2-40B4-BE49-F238E27FC236}">
                <a16:creationId xmlns:a16="http://schemas.microsoft.com/office/drawing/2014/main" id="{BC5EDE21-E2CC-7F83-8333-6A9B1E917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0" y="5570892"/>
            <a:ext cx="4048454" cy="4707746"/>
          </a:xfrm>
          <a:prstGeom prst="rect">
            <a:avLst/>
          </a:prstGeom>
        </p:spPr>
      </p:pic>
      <p:pic>
        <p:nvPicPr>
          <p:cNvPr id="7" name="Picture 6" descr="A display of emergency management&#10;&#10;Description automatically generated">
            <a:extLst>
              <a:ext uri="{FF2B5EF4-FFF2-40B4-BE49-F238E27FC236}">
                <a16:creationId xmlns:a16="http://schemas.microsoft.com/office/drawing/2014/main" id="{E8FB9978-4DC0-9B1B-AA54-17583D1B4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8" y="-1"/>
            <a:ext cx="4728117" cy="5570893"/>
          </a:xfrm>
          <a:prstGeom prst="rect">
            <a:avLst/>
          </a:prstGeom>
        </p:spPr>
      </p:pic>
    </p:spTree>
    <p:extLst>
      <p:ext uri="{BB962C8B-B14F-4D97-AF65-F5344CB8AC3E}">
        <p14:creationId xmlns:p14="http://schemas.microsoft.com/office/powerpoint/2010/main" val="3608298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children in a classroom&#10;&#10;Description automatically generated">
            <a:extLst>
              <a:ext uri="{FF2B5EF4-FFF2-40B4-BE49-F238E27FC236}">
                <a16:creationId xmlns:a16="http://schemas.microsoft.com/office/drawing/2014/main" id="{C8EBCDC8-2A52-F160-470F-A3FB5C308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5163" y="3790950"/>
            <a:ext cx="6042837" cy="6496050"/>
          </a:xfrm>
          <a:prstGeom prst="rect">
            <a:avLst/>
          </a:prstGeom>
        </p:spPr>
      </p:pic>
      <p:pic>
        <p:nvPicPr>
          <p:cNvPr id="3" name="Picture 2" descr="A group of children walking down a street&#10;&#10;Description automatically generated">
            <a:extLst>
              <a:ext uri="{FF2B5EF4-FFF2-40B4-BE49-F238E27FC236}">
                <a16:creationId xmlns:a16="http://schemas.microsoft.com/office/drawing/2014/main" id="{C067865F-2B17-C336-3199-84AE51616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4733" y="0"/>
            <a:ext cx="5550253" cy="6199751"/>
          </a:xfrm>
          <a:prstGeom prst="rect">
            <a:avLst/>
          </a:prstGeom>
        </p:spPr>
      </p:pic>
      <p:pic>
        <p:nvPicPr>
          <p:cNvPr id="11" name="Picture 10" descr="A group of people sitting in a room&#10;&#10;Description automatically generated">
            <a:extLst>
              <a:ext uri="{FF2B5EF4-FFF2-40B4-BE49-F238E27FC236}">
                <a16:creationId xmlns:a16="http://schemas.microsoft.com/office/drawing/2014/main" id="{01955991-CFB1-1029-3052-89E467999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1484" y="6199751"/>
            <a:ext cx="6482942" cy="4155732"/>
          </a:xfrm>
          <a:prstGeom prst="rect">
            <a:avLst/>
          </a:prstGeom>
        </p:spPr>
      </p:pic>
      <p:pic>
        <p:nvPicPr>
          <p:cNvPr id="13" name="Picture 12" descr="A group of people sitting in a circle&#10;&#10;Description automatically generated">
            <a:extLst>
              <a:ext uri="{FF2B5EF4-FFF2-40B4-BE49-F238E27FC236}">
                <a16:creationId xmlns:a16="http://schemas.microsoft.com/office/drawing/2014/main" id="{58DBB349-120E-77EB-480C-4BE95F38F0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44400" y="0"/>
            <a:ext cx="5943600" cy="3790950"/>
          </a:xfrm>
          <a:prstGeom prst="rect">
            <a:avLst/>
          </a:prstGeom>
        </p:spPr>
      </p:pic>
      <p:pic>
        <p:nvPicPr>
          <p:cNvPr id="19" name="Picture 18" descr="A sidewalk with a sign and a statue&#10;&#10;Description automatically generated with medium confidence">
            <a:extLst>
              <a:ext uri="{FF2B5EF4-FFF2-40B4-BE49-F238E27FC236}">
                <a16:creationId xmlns:a16="http://schemas.microsoft.com/office/drawing/2014/main" id="{3B71D56E-4242-1F42-A179-3E484C6100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92" y="-495300"/>
            <a:ext cx="3495675" cy="7858125"/>
          </a:xfrm>
          <a:prstGeom prst="rect">
            <a:avLst/>
          </a:prstGeom>
        </p:spPr>
      </p:pic>
      <p:pic>
        <p:nvPicPr>
          <p:cNvPr id="5" name="Picture 4" descr="A group of people standing around a table&#10;&#10;Description automatically generated">
            <a:extLst>
              <a:ext uri="{FF2B5EF4-FFF2-40B4-BE49-F238E27FC236}">
                <a16:creationId xmlns:a16="http://schemas.microsoft.com/office/drawing/2014/main" id="{F2516F25-BA94-C48B-7A8A-E24E4D5169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28" y="6289346"/>
            <a:ext cx="7478827" cy="4003090"/>
          </a:xfrm>
          <a:prstGeom prst="rect">
            <a:avLst/>
          </a:prstGeom>
        </p:spPr>
      </p:pic>
      <p:pic>
        <p:nvPicPr>
          <p:cNvPr id="15" name="Picture 14" descr="A group of people walking on the street&#10;&#10;Description automatically generated">
            <a:extLst>
              <a:ext uri="{FF2B5EF4-FFF2-40B4-BE49-F238E27FC236}">
                <a16:creationId xmlns:a16="http://schemas.microsoft.com/office/drawing/2014/main" id="{0A5278F7-CDBD-F6D4-6229-96FD107470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772424" y="267036"/>
            <a:ext cx="6448890" cy="559572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432812" cy="10287000"/>
            <a:chOff x="0" y="0"/>
            <a:chExt cx="587284" cy="812800"/>
          </a:xfrm>
        </p:grpSpPr>
        <p:sp>
          <p:nvSpPr>
            <p:cNvPr id="3" name="Freeform 3"/>
            <p:cNvSpPr/>
            <p:nvPr/>
          </p:nvSpPr>
          <p:spPr>
            <a:xfrm>
              <a:off x="0" y="0"/>
              <a:ext cx="587284" cy="812800"/>
            </a:xfrm>
            <a:custGeom>
              <a:avLst/>
              <a:gdLst/>
              <a:ahLst/>
              <a:cxnLst/>
              <a:rect l="l" t="t" r="r" b="b"/>
              <a:pathLst>
                <a:path w="587284" h="812800">
                  <a:moveTo>
                    <a:pt x="0" y="0"/>
                  </a:moveTo>
                  <a:lnTo>
                    <a:pt x="587284" y="0"/>
                  </a:lnTo>
                  <a:lnTo>
                    <a:pt x="587284" y="812800"/>
                  </a:lnTo>
                  <a:lnTo>
                    <a:pt x="0" y="812800"/>
                  </a:lnTo>
                  <a:close/>
                </a:path>
              </a:pathLst>
            </a:custGeom>
            <a:blipFill>
              <a:blip r:embed="rId2"/>
              <a:stretch>
                <a:fillRect l="-108120"/>
              </a:stretch>
            </a:blipFill>
            <a:ln cap="sq">
              <a:noFill/>
              <a:prstDash val="solid"/>
              <a:miter/>
            </a:ln>
          </p:spPr>
          <p:txBody>
            <a:bodyPr/>
            <a:lstStyle/>
            <a:p>
              <a:endParaRPr lang="en-GB"/>
            </a:p>
          </p:txBody>
        </p:sp>
      </p:grpSp>
      <p:grpSp>
        <p:nvGrpSpPr>
          <p:cNvPr id="4" name="Group 4"/>
          <p:cNvGrpSpPr/>
          <p:nvPr/>
        </p:nvGrpSpPr>
        <p:grpSpPr>
          <a:xfrm>
            <a:off x="-2357" y="0"/>
            <a:ext cx="7432812" cy="10287000"/>
            <a:chOff x="0" y="0"/>
            <a:chExt cx="1957613" cy="2709333"/>
          </a:xfrm>
        </p:grpSpPr>
        <p:sp>
          <p:nvSpPr>
            <p:cNvPr id="5" name="Freeform 5"/>
            <p:cNvSpPr/>
            <p:nvPr/>
          </p:nvSpPr>
          <p:spPr>
            <a:xfrm>
              <a:off x="0" y="0"/>
              <a:ext cx="1957613" cy="2709333"/>
            </a:xfrm>
            <a:custGeom>
              <a:avLst/>
              <a:gdLst/>
              <a:ahLst/>
              <a:cxnLst/>
              <a:rect l="l" t="t" r="r" b="b"/>
              <a:pathLst>
                <a:path w="1957613" h="2709333">
                  <a:moveTo>
                    <a:pt x="0" y="0"/>
                  </a:moveTo>
                  <a:lnTo>
                    <a:pt x="1957613" y="0"/>
                  </a:lnTo>
                  <a:lnTo>
                    <a:pt x="1957613" y="2709333"/>
                  </a:lnTo>
                  <a:lnTo>
                    <a:pt x="0" y="2709333"/>
                  </a:lnTo>
                  <a:close/>
                </a:path>
              </a:pathLst>
            </a:custGeom>
            <a:solidFill>
              <a:srgbClr val="2F2F1F">
                <a:alpha val="44706"/>
              </a:srgbClr>
            </a:solidFill>
          </p:spPr>
          <p:txBody>
            <a:bodyPr/>
            <a:lstStyle/>
            <a:p>
              <a:endParaRPr lang="en-GB"/>
            </a:p>
          </p:txBody>
        </p:sp>
        <p:sp>
          <p:nvSpPr>
            <p:cNvPr id="6" name="TextBox 6"/>
            <p:cNvSpPr txBox="1"/>
            <p:nvPr/>
          </p:nvSpPr>
          <p:spPr>
            <a:xfrm>
              <a:off x="0" y="-38100"/>
              <a:ext cx="1957613" cy="2747433"/>
            </a:xfrm>
            <a:prstGeom prst="rect">
              <a:avLst/>
            </a:prstGeom>
          </p:spPr>
          <p:txBody>
            <a:bodyPr lIns="50800" tIns="50800" rIns="50800" bIns="50800" rtlCol="0" anchor="ctr"/>
            <a:lstStyle/>
            <a:p>
              <a:pPr algn="ctr">
                <a:lnSpc>
                  <a:spcPts val="2659"/>
                </a:lnSpc>
                <a:spcBef>
                  <a:spcPct val="0"/>
                </a:spcBef>
              </a:pPr>
              <a:endParaRPr/>
            </a:p>
          </p:txBody>
        </p:sp>
      </p:grpSp>
      <p:sp>
        <p:nvSpPr>
          <p:cNvPr id="7" name="AutoShape 7"/>
          <p:cNvSpPr/>
          <p:nvPr/>
        </p:nvSpPr>
        <p:spPr>
          <a:xfrm flipH="1">
            <a:off x="8063867" y="0"/>
            <a:ext cx="0" cy="10287000"/>
          </a:xfrm>
          <a:prstGeom prst="line">
            <a:avLst/>
          </a:prstGeom>
          <a:ln w="47625" cap="flat">
            <a:solidFill>
              <a:srgbClr val="F09415"/>
            </a:solidFill>
            <a:prstDash val="solid"/>
            <a:headEnd type="none" w="sm" len="sm"/>
            <a:tailEnd type="none" w="sm" len="sm"/>
          </a:ln>
        </p:spPr>
        <p:txBody>
          <a:bodyPr/>
          <a:lstStyle/>
          <a:p>
            <a:endParaRPr lang="en-GB"/>
          </a:p>
        </p:txBody>
      </p:sp>
      <p:sp>
        <p:nvSpPr>
          <p:cNvPr id="8" name="AutoShape 8"/>
          <p:cNvSpPr/>
          <p:nvPr/>
        </p:nvSpPr>
        <p:spPr>
          <a:xfrm>
            <a:off x="1028700" y="5143500"/>
            <a:ext cx="7210203" cy="0"/>
          </a:xfrm>
          <a:prstGeom prst="line">
            <a:avLst/>
          </a:prstGeom>
          <a:ln w="95250" cap="flat">
            <a:solidFill>
              <a:srgbClr val="FFFFFF"/>
            </a:solidFill>
            <a:prstDash val="solid"/>
            <a:headEnd type="oval" w="lg" len="lg"/>
            <a:tailEnd type="oval" w="lg" len="lg"/>
          </a:ln>
        </p:spPr>
        <p:txBody>
          <a:bodyPr/>
          <a:lstStyle/>
          <a:p>
            <a:endParaRPr lang="en-GB"/>
          </a:p>
        </p:txBody>
      </p:sp>
      <p:sp>
        <p:nvSpPr>
          <p:cNvPr id="9" name="TextBox 9"/>
          <p:cNvSpPr txBox="1"/>
          <p:nvPr/>
        </p:nvSpPr>
        <p:spPr>
          <a:xfrm>
            <a:off x="603501" y="3769678"/>
            <a:ext cx="6826954" cy="1125308"/>
          </a:xfrm>
          <a:prstGeom prst="rect">
            <a:avLst/>
          </a:prstGeom>
        </p:spPr>
        <p:txBody>
          <a:bodyPr lIns="0" tIns="0" rIns="0" bIns="0" rtlCol="0" anchor="t">
            <a:spAutoFit/>
          </a:bodyPr>
          <a:lstStyle/>
          <a:p>
            <a:pPr>
              <a:lnSpc>
                <a:spcPts val="9099"/>
              </a:lnSpc>
            </a:pPr>
            <a:r>
              <a:rPr lang="en-US" sz="6499" dirty="0">
                <a:solidFill>
                  <a:srgbClr val="FFFFFF"/>
                </a:solidFill>
                <a:effectLst>
                  <a:outerShdw blurRad="50800" dist="38100" dir="2700000" algn="tl" rotWithShape="0">
                    <a:prstClr val="black">
                      <a:alpha val="40000"/>
                    </a:prstClr>
                  </a:outerShdw>
                </a:effectLst>
                <a:latin typeface="League Spartan"/>
              </a:rPr>
              <a:t>FUTURE PLANS</a:t>
            </a:r>
          </a:p>
        </p:txBody>
      </p:sp>
      <p:sp>
        <p:nvSpPr>
          <p:cNvPr id="10" name="TextBox 10"/>
          <p:cNvSpPr txBox="1"/>
          <p:nvPr/>
        </p:nvSpPr>
        <p:spPr>
          <a:xfrm>
            <a:off x="8849990" y="1032736"/>
            <a:ext cx="6516142" cy="390492"/>
          </a:xfrm>
          <a:prstGeom prst="rect">
            <a:avLst/>
          </a:prstGeom>
        </p:spPr>
        <p:txBody>
          <a:bodyPr lIns="0" tIns="0" rIns="0" bIns="0" rtlCol="0" anchor="t">
            <a:spAutoFit/>
          </a:bodyPr>
          <a:lstStyle/>
          <a:p>
            <a:pPr algn="ctr">
              <a:lnSpc>
                <a:spcPts val="3249"/>
              </a:lnSpc>
              <a:spcBef>
                <a:spcPct val="0"/>
              </a:spcBef>
            </a:pPr>
            <a:r>
              <a:rPr lang="en-US" sz="2499" spc="124" dirty="0">
                <a:solidFill>
                  <a:srgbClr val="02267F"/>
                </a:solidFill>
                <a:latin typeface="Canva Sans" panose="020B0604020202020204" charset="0"/>
              </a:rPr>
              <a:t>Continue updating SOP and Protocols.</a:t>
            </a:r>
          </a:p>
        </p:txBody>
      </p:sp>
      <p:sp>
        <p:nvSpPr>
          <p:cNvPr id="11" name="TextBox 11"/>
          <p:cNvSpPr txBox="1"/>
          <p:nvPr/>
        </p:nvSpPr>
        <p:spPr>
          <a:xfrm>
            <a:off x="8849990" y="3264953"/>
            <a:ext cx="7413873" cy="800860"/>
          </a:xfrm>
          <a:prstGeom prst="rect">
            <a:avLst/>
          </a:prstGeom>
        </p:spPr>
        <p:txBody>
          <a:bodyPr lIns="0" tIns="0" rIns="0" bIns="0" rtlCol="0" anchor="t">
            <a:spAutoFit/>
          </a:bodyPr>
          <a:lstStyle/>
          <a:p>
            <a:pPr algn="ctr">
              <a:lnSpc>
                <a:spcPts val="3249"/>
              </a:lnSpc>
              <a:spcBef>
                <a:spcPct val="0"/>
              </a:spcBef>
            </a:pPr>
            <a:r>
              <a:rPr lang="en-US" sz="2499" spc="124" dirty="0">
                <a:solidFill>
                  <a:srgbClr val="02267F"/>
                </a:solidFill>
                <a:latin typeface="Canva Sans" panose="020B0604020202020204" charset="0"/>
              </a:rPr>
              <a:t>Continued testing, use and updating of CAP and BMS Insight app</a:t>
            </a:r>
          </a:p>
        </p:txBody>
      </p:sp>
      <p:sp>
        <p:nvSpPr>
          <p:cNvPr id="12" name="TextBox 12"/>
          <p:cNvSpPr txBox="1"/>
          <p:nvPr/>
        </p:nvSpPr>
        <p:spPr>
          <a:xfrm>
            <a:off x="8849990" y="5486400"/>
            <a:ext cx="9507470" cy="1077218"/>
          </a:xfrm>
          <a:prstGeom prst="rect">
            <a:avLst/>
          </a:prstGeom>
        </p:spPr>
        <p:txBody>
          <a:bodyPr lIns="0" tIns="0" rIns="0" bIns="0" rtlCol="0" anchor="t">
            <a:spAutoFit/>
          </a:bodyPr>
          <a:lstStyle/>
          <a:p>
            <a:pPr>
              <a:lnSpc>
                <a:spcPts val="2752"/>
              </a:lnSpc>
            </a:pPr>
            <a:r>
              <a:rPr lang="en-US" sz="2524" spc="126" dirty="0">
                <a:solidFill>
                  <a:srgbClr val="02267F"/>
                </a:solidFill>
                <a:latin typeface="Canva Sans" panose="020B0604020202020204" charset="0"/>
              </a:rPr>
              <a:t>The National Hazard Mitigation Committee was established and continue providing support for National tsunami and coastal hazard program.</a:t>
            </a:r>
          </a:p>
        </p:txBody>
      </p:sp>
      <p:sp>
        <p:nvSpPr>
          <p:cNvPr id="13" name="TextBox 13"/>
          <p:cNvSpPr txBox="1"/>
          <p:nvPr/>
        </p:nvSpPr>
        <p:spPr>
          <a:xfrm>
            <a:off x="8849990" y="7304419"/>
            <a:ext cx="9024887" cy="718145"/>
          </a:xfrm>
          <a:prstGeom prst="rect">
            <a:avLst/>
          </a:prstGeom>
        </p:spPr>
        <p:txBody>
          <a:bodyPr lIns="0" tIns="0" rIns="0" bIns="0" rtlCol="0" anchor="t">
            <a:spAutoFit/>
          </a:bodyPr>
          <a:lstStyle/>
          <a:p>
            <a:pPr>
              <a:lnSpc>
                <a:spcPts val="2752"/>
              </a:lnSpc>
            </a:pPr>
            <a:r>
              <a:rPr lang="en-US" sz="2524" spc="126" dirty="0">
                <a:solidFill>
                  <a:srgbClr val="02267F"/>
                </a:solidFill>
                <a:latin typeface="Canva Sans" panose="020B0604020202020204" charset="0"/>
              </a:rPr>
              <a:t>Continue implementing National Coastal Risk Information and Planning Platform (NCRIPP)</a:t>
            </a:r>
          </a:p>
        </p:txBody>
      </p:sp>
      <p:sp>
        <p:nvSpPr>
          <p:cNvPr id="14" name="TextBox 14"/>
          <p:cNvSpPr txBox="1"/>
          <p:nvPr/>
        </p:nvSpPr>
        <p:spPr>
          <a:xfrm>
            <a:off x="8849990" y="8848271"/>
            <a:ext cx="9024887" cy="1077218"/>
          </a:xfrm>
          <a:prstGeom prst="rect">
            <a:avLst/>
          </a:prstGeom>
        </p:spPr>
        <p:txBody>
          <a:bodyPr lIns="0" tIns="0" rIns="0" bIns="0" rtlCol="0" anchor="t">
            <a:spAutoFit/>
          </a:bodyPr>
          <a:lstStyle/>
          <a:p>
            <a:pPr>
              <a:lnSpc>
                <a:spcPts val="2752"/>
              </a:lnSpc>
            </a:pPr>
            <a:r>
              <a:rPr lang="en-US" sz="2524" spc="126" dirty="0">
                <a:solidFill>
                  <a:srgbClr val="02267F"/>
                </a:solidFill>
                <a:latin typeface="Canva Sans" panose="020B0604020202020204" charset="0"/>
              </a:rPr>
              <a:t>Continue updating and producing an island-wide Tsunami Inundation and evacuation map for Barbados.</a:t>
            </a:r>
          </a:p>
        </p:txBody>
      </p:sp>
      <p:grpSp>
        <p:nvGrpSpPr>
          <p:cNvPr id="15" name="Group 15"/>
          <p:cNvGrpSpPr/>
          <p:nvPr/>
        </p:nvGrpSpPr>
        <p:grpSpPr>
          <a:xfrm>
            <a:off x="7634788" y="8829221"/>
            <a:ext cx="858158" cy="85815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267F"/>
            </a:solidFill>
          </p:spPr>
          <p:txBody>
            <a:bodyPr/>
            <a:lstStyle/>
            <a:p>
              <a:endParaRPr lang="en-GB"/>
            </a:p>
          </p:txBody>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3022"/>
                </a:lnSpc>
              </a:pPr>
              <a:endParaRPr/>
            </a:p>
          </p:txBody>
        </p:sp>
      </p:grpSp>
      <p:grpSp>
        <p:nvGrpSpPr>
          <p:cNvPr id="18" name="Group 18"/>
          <p:cNvGrpSpPr/>
          <p:nvPr/>
        </p:nvGrpSpPr>
        <p:grpSpPr>
          <a:xfrm>
            <a:off x="7633881" y="7148286"/>
            <a:ext cx="858158" cy="85815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267F"/>
            </a:solidFill>
          </p:spPr>
          <p:txBody>
            <a:bodyPr/>
            <a:lstStyle/>
            <a:p>
              <a:endParaRPr lang="en-GB"/>
            </a:p>
          </p:txBody>
        </p:sp>
        <p:sp>
          <p:nvSpPr>
            <p:cNvPr id="20" name="TextBox 20"/>
            <p:cNvSpPr txBox="1"/>
            <p:nvPr/>
          </p:nvSpPr>
          <p:spPr>
            <a:xfrm>
              <a:off x="76200" y="57150"/>
              <a:ext cx="660400" cy="679450"/>
            </a:xfrm>
            <a:prstGeom prst="rect">
              <a:avLst/>
            </a:prstGeom>
          </p:spPr>
          <p:txBody>
            <a:bodyPr lIns="50800" tIns="50800" rIns="50800" bIns="50800" rtlCol="0" anchor="ctr"/>
            <a:lstStyle/>
            <a:p>
              <a:pPr algn="ctr">
                <a:lnSpc>
                  <a:spcPts val="3022"/>
                </a:lnSpc>
              </a:pPr>
              <a:endParaRPr/>
            </a:p>
          </p:txBody>
        </p:sp>
      </p:grpSp>
      <p:grpSp>
        <p:nvGrpSpPr>
          <p:cNvPr id="21" name="Group 21"/>
          <p:cNvGrpSpPr/>
          <p:nvPr/>
        </p:nvGrpSpPr>
        <p:grpSpPr>
          <a:xfrm>
            <a:off x="7633881" y="5467350"/>
            <a:ext cx="858158" cy="85815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267F"/>
            </a:solidFill>
          </p:spPr>
          <p:txBody>
            <a:bodyPr/>
            <a:lstStyle/>
            <a:p>
              <a:endParaRPr lang="en-GB"/>
            </a:p>
          </p:txBody>
        </p:sp>
        <p:sp>
          <p:nvSpPr>
            <p:cNvPr id="23" name="TextBox 23"/>
            <p:cNvSpPr txBox="1"/>
            <p:nvPr/>
          </p:nvSpPr>
          <p:spPr>
            <a:xfrm>
              <a:off x="76200" y="57150"/>
              <a:ext cx="660400" cy="679450"/>
            </a:xfrm>
            <a:prstGeom prst="rect">
              <a:avLst/>
            </a:prstGeom>
          </p:spPr>
          <p:txBody>
            <a:bodyPr lIns="50800" tIns="50800" rIns="50800" bIns="50800" rtlCol="0" anchor="ctr"/>
            <a:lstStyle/>
            <a:p>
              <a:pPr algn="ctr">
                <a:lnSpc>
                  <a:spcPts val="3022"/>
                </a:lnSpc>
              </a:pPr>
              <a:endParaRPr/>
            </a:p>
          </p:txBody>
        </p:sp>
      </p:grpSp>
      <p:grpSp>
        <p:nvGrpSpPr>
          <p:cNvPr id="24" name="Group 24"/>
          <p:cNvGrpSpPr/>
          <p:nvPr/>
        </p:nvGrpSpPr>
        <p:grpSpPr>
          <a:xfrm>
            <a:off x="7634788" y="3103887"/>
            <a:ext cx="858158" cy="85815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267F"/>
            </a:solidFill>
          </p:spPr>
          <p:txBody>
            <a:bodyPr/>
            <a:lstStyle/>
            <a:p>
              <a:endParaRPr lang="en-GB"/>
            </a:p>
          </p:txBody>
        </p:sp>
        <p:sp>
          <p:nvSpPr>
            <p:cNvPr id="26" name="TextBox 26"/>
            <p:cNvSpPr txBox="1"/>
            <p:nvPr/>
          </p:nvSpPr>
          <p:spPr>
            <a:xfrm>
              <a:off x="76200" y="57150"/>
              <a:ext cx="660400" cy="679450"/>
            </a:xfrm>
            <a:prstGeom prst="rect">
              <a:avLst/>
            </a:prstGeom>
          </p:spPr>
          <p:txBody>
            <a:bodyPr lIns="50800" tIns="50800" rIns="50800" bIns="50800" rtlCol="0" anchor="ctr"/>
            <a:lstStyle/>
            <a:p>
              <a:pPr algn="ctr">
                <a:lnSpc>
                  <a:spcPts val="3022"/>
                </a:lnSpc>
              </a:pPr>
              <a:endParaRPr/>
            </a:p>
          </p:txBody>
        </p:sp>
      </p:grpSp>
      <p:grpSp>
        <p:nvGrpSpPr>
          <p:cNvPr id="27" name="Group 27"/>
          <p:cNvGrpSpPr/>
          <p:nvPr/>
        </p:nvGrpSpPr>
        <p:grpSpPr>
          <a:xfrm>
            <a:off x="7634788" y="821144"/>
            <a:ext cx="858158" cy="85815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267F"/>
            </a:solidFill>
          </p:spPr>
          <p:txBody>
            <a:bodyPr/>
            <a:lstStyle/>
            <a:p>
              <a:endParaRPr lang="en-GB"/>
            </a:p>
          </p:txBody>
        </p:sp>
        <p:sp>
          <p:nvSpPr>
            <p:cNvPr id="29" name="TextBox 29"/>
            <p:cNvSpPr txBox="1"/>
            <p:nvPr/>
          </p:nvSpPr>
          <p:spPr>
            <a:xfrm>
              <a:off x="76200" y="57150"/>
              <a:ext cx="660400" cy="679450"/>
            </a:xfrm>
            <a:prstGeom prst="rect">
              <a:avLst/>
            </a:prstGeom>
          </p:spPr>
          <p:txBody>
            <a:bodyPr lIns="50800" tIns="50800" rIns="50800" bIns="50800" rtlCol="0" anchor="ctr"/>
            <a:lstStyle/>
            <a:p>
              <a:pPr algn="ctr">
                <a:lnSpc>
                  <a:spcPts val="3022"/>
                </a:lnSpc>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432812" cy="10287000"/>
            <a:chOff x="0" y="0"/>
            <a:chExt cx="587284" cy="812800"/>
          </a:xfrm>
        </p:grpSpPr>
        <p:sp>
          <p:nvSpPr>
            <p:cNvPr id="3" name="Freeform 3"/>
            <p:cNvSpPr/>
            <p:nvPr/>
          </p:nvSpPr>
          <p:spPr>
            <a:xfrm>
              <a:off x="0" y="0"/>
              <a:ext cx="587284" cy="812800"/>
            </a:xfrm>
            <a:custGeom>
              <a:avLst/>
              <a:gdLst/>
              <a:ahLst/>
              <a:cxnLst/>
              <a:rect l="l" t="t" r="r" b="b"/>
              <a:pathLst>
                <a:path w="587284" h="812800">
                  <a:moveTo>
                    <a:pt x="0" y="0"/>
                  </a:moveTo>
                  <a:lnTo>
                    <a:pt x="587284" y="0"/>
                  </a:lnTo>
                  <a:lnTo>
                    <a:pt x="587284" y="812800"/>
                  </a:lnTo>
                  <a:lnTo>
                    <a:pt x="0" y="812800"/>
                  </a:lnTo>
                  <a:close/>
                </a:path>
              </a:pathLst>
            </a:custGeom>
            <a:blipFill>
              <a:blip r:embed="rId2"/>
              <a:stretch>
                <a:fillRect l="-108120"/>
              </a:stretch>
            </a:blipFill>
            <a:ln cap="sq">
              <a:noFill/>
              <a:prstDash val="solid"/>
              <a:miter/>
            </a:ln>
          </p:spPr>
          <p:txBody>
            <a:bodyPr/>
            <a:lstStyle/>
            <a:p>
              <a:endParaRPr lang="en-GB"/>
            </a:p>
          </p:txBody>
        </p:sp>
      </p:grpSp>
      <p:grpSp>
        <p:nvGrpSpPr>
          <p:cNvPr id="4" name="Group 4"/>
          <p:cNvGrpSpPr/>
          <p:nvPr/>
        </p:nvGrpSpPr>
        <p:grpSpPr>
          <a:xfrm>
            <a:off x="-2357" y="0"/>
            <a:ext cx="7432812" cy="10287000"/>
            <a:chOff x="0" y="0"/>
            <a:chExt cx="1957613" cy="2709333"/>
          </a:xfrm>
        </p:grpSpPr>
        <p:sp>
          <p:nvSpPr>
            <p:cNvPr id="5" name="Freeform 5"/>
            <p:cNvSpPr/>
            <p:nvPr/>
          </p:nvSpPr>
          <p:spPr>
            <a:xfrm>
              <a:off x="0" y="0"/>
              <a:ext cx="1957613" cy="2709333"/>
            </a:xfrm>
            <a:custGeom>
              <a:avLst/>
              <a:gdLst/>
              <a:ahLst/>
              <a:cxnLst/>
              <a:rect l="l" t="t" r="r" b="b"/>
              <a:pathLst>
                <a:path w="1957613" h="2709333">
                  <a:moveTo>
                    <a:pt x="0" y="0"/>
                  </a:moveTo>
                  <a:lnTo>
                    <a:pt x="1957613" y="0"/>
                  </a:lnTo>
                  <a:lnTo>
                    <a:pt x="1957613" y="2709333"/>
                  </a:lnTo>
                  <a:lnTo>
                    <a:pt x="0" y="2709333"/>
                  </a:lnTo>
                  <a:close/>
                </a:path>
              </a:pathLst>
            </a:custGeom>
            <a:solidFill>
              <a:srgbClr val="2F2F1F">
                <a:alpha val="44706"/>
              </a:srgbClr>
            </a:solidFill>
          </p:spPr>
          <p:txBody>
            <a:bodyPr/>
            <a:lstStyle/>
            <a:p>
              <a:endParaRPr lang="en-GB"/>
            </a:p>
          </p:txBody>
        </p:sp>
        <p:sp>
          <p:nvSpPr>
            <p:cNvPr id="6" name="TextBox 6"/>
            <p:cNvSpPr txBox="1"/>
            <p:nvPr/>
          </p:nvSpPr>
          <p:spPr>
            <a:xfrm>
              <a:off x="0" y="-38100"/>
              <a:ext cx="1957613" cy="2747433"/>
            </a:xfrm>
            <a:prstGeom prst="rect">
              <a:avLst/>
            </a:prstGeom>
          </p:spPr>
          <p:txBody>
            <a:bodyPr lIns="50800" tIns="50800" rIns="50800" bIns="50800" rtlCol="0" anchor="ctr"/>
            <a:lstStyle/>
            <a:p>
              <a:pPr algn="ctr">
                <a:lnSpc>
                  <a:spcPts val="2659"/>
                </a:lnSpc>
                <a:spcBef>
                  <a:spcPct val="0"/>
                </a:spcBef>
              </a:pPr>
              <a:endParaRPr/>
            </a:p>
          </p:txBody>
        </p:sp>
      </p:grpSp>
      <p:sp>
        <p:nvSpPr>
          <p:cNvPr id="7" name="AutoShape 7"/>
          <p:cNvSpPr/>
          <p:nvPr/>
        </p:nvSpPr>
        <p:spPr>
          <a:xfrm flipH="1">
            <a:off x="8063867" y="0"/>
            <a:ext cx="0" cy="10287000"/>
          </a:xfrm>
          <a:prstGeom prst="line">
            <a:avLst/>
          </a:prstGeom>
          <a:ln w="47625" cap="flat">
            <a:solidFill>
              <a:srgbClr val="F09415"/>
            </a:solidFill>
            <a:prstDash val="solid"/>
            <a:headEnd type="none" w="sm" len="sm"/>
            <a:tailEnd type="none" w="sm" len="sm"/>
          </a:ln>
        </p:spPr>
        <p:txBody>
          <a:bodyPr/>
          <a:lstStyle/>
          <a:p>
            <a:endParaRPr lang="en-GB"/>
          </a:p>
        </p:txBody>
      </p:sp>
      <p:sp>
        <p:nvSpPr>
          <p:cNvPr id="8" name="AutoShape 8"/>
          <p:cNvSpPr/>
          <p:nvPr/>
        </p:nvSpPr>
        <p:spPr>
          <a:xfrm>
            <a:off x="1028700" y="5143500"/>
            <a:ext cx="7210203" cy="0"/>
          </a:xfrm>
          <a:prstGeom prst="line">
            <a:avLst/>
          </a:prstGeom>
          <a:ln w="95250" cap="flat">
            <a:solidFill>
              <a:srgbClr val="FFFFFF"/>
            </a:solidFill>
            <a:prstDash val="solid"/>
            <a:headEnd type="oval" w="lg" len="lg"/>
            <a:tailEnd type="oval" w="lg" len="lg"/>
          </a:ln>
        </p:spPr>
        <p:txBody>
          <a:bodyPr/>
          <a:lstStyle/>
          <a:p>
            <a:endParaRPr lang="en-GB"/>
          </a:p>
        </p:txBody>
      </p:sp>
      <p:sp>
        <p:nvSpPr>
          <p:cNvPr id="9" name="TextBox 9"/>
          <p:cNvSpPr txBox="1"/>
          <p:nvPr/>
        </p:nvSpPr>
        <p:spPr>
          <a:xfrm>
            <a:off x="603501" y="3769678"/>
            <a:ext cx="6826954" cy="1125308"/>
          </a:xfrm>
          <a:prstGeom prst="rect">
            <a:avLst/>
          </a:prstGeom>
        </p:spPr>
        <p:txBody>
          <a:bodyPr lIns="0" tIns="0" rIns="0" bIns="0" rtlCol="0" anchor="t">
            <a:spAutoFit/>
          </a:bodyPr>
          <a:lstStyle/>
          <a:p>
            <a:pPr>
              <a:lnSpc>
                <a:spcPts val="9099"/>
              </a:lnSpc>
            </a:pPr>
            <a:r>
              <a:rPr lang="en-US" sz="6499" dirty="0">
                <a:solidFill>
                  <a:srgbClr val="FFFFFF"/>
                </a:solidFill>
                <a:effectLst>
                  <a:outerShdw blurRad="50800" dist="38100" dir="2700000" algn="tl" rotWithShape="0">
                    <a:prstClr val="black">
                      <a:alpha val="40000"/>
                    </a:prstClr>
                  </a:outerShdw>
                </a:effectLst>
                <a:latin typeface="League Spartan"/>
              </a:rPr>
              <a:t>FUTURE PLANS</a:t>
            </a:r>
          </a:p>
        </p:txBody>
      </p:sp>
      <p:sp>
        <p:nvSpPr>
          <p:cNvPr id="10" name="TextBox 10"/>
          <p:cNvSpPr txBox="1"/>
          <p:nvPr/>
        </p:nvSpPr>
        <p:spPr>
          <a:xfrm>
            <a:off x="8849990" y="756700"/>
            <a:ext cx="8409310" cy="1225550"/>
          </a:xfrm>
          <a:prstGeom prst="rect">
            <a:avLst/>
          </a:prstGeom>
        </p:spPr>
        <p:txBody>
          <a:bodyPr lIns="0" tIns="0" rIns="0" bIns="0" rtlCol="0" anchor="t">
            <a:spAutoFit/>
          </a:bodyPr>
          <a:lstStyle/>
          <a:p>
            <a:pPr>
              <a:lnSpc>
                <a:spcPts val="3249"/>
              </a:lnSpc>
              <a:spcBef>
                <a:spcPct val="0"/>
              </a:spcBef>
            </a:pPr>
            <a:r>
              <a:rPr lang="en-US" sz="2499" spc="124" dirty="0">
                <a:solidFill>
                  <a:srgbClr val="02267F"/>
                </a:solidFill>
                <a:latin typeface="Canva Sans" panose="020B0604020202020204" charset="0"/>
              </a:rPr>
              <a:t>Barbados continues to support the Caribbean Tsunami Information Center (CTIC) as host country.</a:t>
            </a:r>
          </a:p>
        </p:txBody>
      </p:sp>
      <p:sp>
        <p:nvSpPr>
          <p:cNvPr id="11" name="TextBox 11"/>
          <p:cNvSpPr txBox="1"/>
          <p:nvPr/>
        </p:nvSpPr>
        <p:spPr>
          <a:xfrm>
            <a:off x="8849990" y="3190805"/>
            <a:ext cx="8409310" cy="815975"/>
          </a:xfrm>
          <a:prstGeom prst="rect">
            <a:avLst/>
          </a:prstGeom>
        </p:spPr>
        <p:txBody>
          <a:bodyPr lIns="0" tIns="0" rIns="0" bIns="0" rtlCol="0" anchor="t">
            <a:spAutoFit/>
          </a:bodyPr>
          <a:lstStyle/>
          <a:p>
            <a:pPr>
              <a:lnSpc>
                <a:spcPts val="3249"/>
              </a:lnSpc>
              <a:spcBef>
                <a:spcPct val="0"/>
              </a:spcBef>
            </a:pPr>
            <a:r>
              <a:rPr lang="en-US" sz="2499" spc="124" dirty="0">
                <a:solidFill>
                  <a:srgbClr val="02267F"/>
                </a:solidFill>
                <a:latin typeface="Canva Sans" panose="020B0604020202020204" charset="0"/>
              </a:rPr>
              <a:t>Continue working with communities  to encourage increased levels of preparedness.</a:t>
            </a:r>
          </a:p>
        </p:txBody>
      </p:sp>
      <p:sp>
        <p:nvSpPr>
          <p:cNvPr id="12" name="TextBox 12"/>
          <p:cNvSpPr txBox="1"/>
          <p:nvPr/>
        </p:nvSpPr>
        <p:spPr>
          <a:xfrm>
            <a:off x="8849990" y="5486400"/>
            <a:ext cx="8409310" cy="718145"/>
          </a:xfrm>
          <a:prstGeom prst="rect">
            <a:avLst/>
          </a:prstGeom>
        </p:spPr>
        <p:txBody>
          <a:bodyPr lIns="0" tIns="0" rIns="0" bIns="0" rtlCol="0" anchor="t">
            <a:spAutoFit/>
          </a:bodyPr>
          <a:lstStyle/>
          <a:p>
            <a:pPr>
              <a:lnSpc>
                <a:spcPts val="2752"/>
              </a:lnSpc>
            </a:pPr>
            <a:r>
              <a:rPr lang="en-US" sz="2524" spc="126" dirty="0">
                <a:solidFill>
                  <a:srgbClr val="02267F"/>
                </a:solidFill>
                <a:latin typeface="Canva Sans" panose="020B0604020202020204" charset="0"/>
              </a:rPr>
              <a:t>Continue the implementation of the Coastal Community Vulnerability Assessments.</a:t>
            </a:r>
          </a:p>
        </p:txBody>
      </p:sp>
      <p:sp>
        <p:nvSpPr>
          <p:cNvPr id="13" name="TextBox 13"/>
          <p:cNvSpPr txBox="1"/>
          <p:nvPr/>
        </p:nvSpPr>
        <p:spPr>
          <a:xfrm>
            <a:off x="8849990" y="7235877"/>
            <a:ext cx="8409310" cy="718145"/>
          </a:xfrm>
          <a:prstGeom prst="rect">
            <a:avLst/>
          </a:prstGeom>
        </p:spPr>
        <p:txBody>
          <a:bodyPr lIns="0" tIns="0" rIns="0" bIns="0" rtlCol="0" anchor="t">
            <a:spAutoFit/>
          </a:bodyPr>
          <a:lstStyle/>
          <a:p>
            <a:pPr>
              <a:lnSpc>
                <a:spcPts val="2752"/>
              </a:lnSpc>
            </a:pPr>
            <a:r>
              <a:rPr lang="en-US" sz="2524" spc="126" dirty="0">
                <a:solidFill>
                  <a:srgbClr val="02267F"/>
                </a:solidFill>
                <a:latin typeface="Canva Sans" panose="020B0604020202020204" charset="0"/>
              </a:rPr>
              <a:t>Continue to implement the Tsunami Ready Programme in more Coastal Communities.</a:t>
            </a:r>
          </a:p>
        </p:txBody>
      </p:sp>
      <p:sp>
        <p:nvSpPr>
          <p:cNvPr id="14" name="TextBox 14"/>
          <p:cNvSpPr txBox="1"/>
          <p:nvPr/>
        </p:nvSpPr>
        <p:spPr>
          <a:xfrm>
            <a:off x="8849990" y="8745363"/>
            <a:ext cx="8409310" cy="1077218"/>
          </a:xfrm>
          <a:prstGeom prst="rect">
            <a:avLst/>
          </a:prstGeom>
        </p:spPr>
        <p:txBody>
          <a:bodyPr lIns="0" tIns="0" rIns="0" bIns="0" rtlCol="0" anchor="t">
            <a:spAutoFit/>
          </a:bodyPr>
          <a:lstStyle/>
          <a:p>
            <a:pPr>
              <a:lnSpc>
                <a:spcPts val="2752"/>
              </a:lnSpc>
            </a:pPr>
            <a:r>
              <a:rPr lang="en-US" sz="2524" spc="126">
                <a:solidFill>
                  <a:srgbClr val="02267F"/>
                </a:solidFill>
                <a:latin typeface="Canva Sans" panose="020B0604020202020204" charset="0"/>
              </a:rPr>
              <a:t>Continued works on Detection Systems such as training, capacity building and the maintenance of equipment to ensure its fully functioning.</a:t>
            </a:r>
          </a:p>
        </p:txBody>
      </p:sp>
      <p:grpSp>
        <p:nvGrpSpPr>
          <p:cNvPr id="15" name="Group 15"/>
          <p:cNvGrpSpPr/>
          <p:nvPr/>
        </p:nvGrpSpPr>
        <p:grpSpPr>
          <a:xfrm>
            <a:off x="7634788" y="8829221"/>
            <a:ext cx="858158" cy="85815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267F"/>
            </a:solidFill>
          </p:spPr>
          <p:txBody>
            <a:bodyPr/>
            <a:lstStyle/>
            <a:p>
              <a:endParaRPr lang="en-GB"/>
            </a:p>
          </p:txBody>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3022"/>
                </a:lnSpc>
              </a:pPr>
              <a:endParaRPr/>
            </a:p>
          </p:txBody>
        </p:sp>
      </p:grpSp>
      <p:grpSp>
        <p:nvGrpSpPr>
          <p:cNvPr id="18" name="Group 18"/>
          <p:cNvGrpSpPr/>
          <p:nvPr/>
        </p:nvGrpSpPr>
        <p:grpSpPr>
          <a:xfrm>
            <a:off x="7633881" y="7148286"/>
            <a:ext cx="858158" cy="85815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267F"/>
            </a:solidFill>
          </p:spPr>
          <p:txBody>
            <a:bodyPr/>
            <a:lstStyle/>
            <a:p>
              <a:endParaRPr lang="en-GB"/>
            </a:p>
          </p:txBody>
        </p:sp>
        <p:sp>
          <p:nvSpPr>
            <p:cNvPr id="20" name="TextBox 20"/>
            <p:cNvSpPr txBox="1"/>
            <p:nvPr/>
          </p:nvSpPr>
          <p:spPr>
            <a:xfrm>
              <a:off x="76200" y="57150"/>
              <a:ext cx="660400" cy="679450"/>
            </a:xfrm>
            <a:prstGeom prst="rect">
              <a:avLst/>
            </a:prstGeom>
          </p:spPr>
          <p:txBody>
            <a:bodyPr lIns="50800" tIns="50800" rIns="50800" bIns="50800" rtlCol="0" anchor="ctr"/>
            <a:lstStyle/>
            <a:p>
              <a:pPr algn="ctr">
                <a:lnSpc>
                  <a:spcPts val="3022"/>
                </a:lnSpc>
              </a:pPr>
              <a:endParaRPr/>
            </a:p>
          </p:txBody>
        </p:sp>
      </p:grpSp>
      <p:grpSp>
        <p:nvGrpSpPr>
          <p:cNvPr id="21" name="Group 21"/>
          <p:cNvGrpSpPr/>
          <p:nvPr/>
        </p:nvGrpSpPr>
        <p:grpSpPr>
          <a:xfrm>
            <a:off x="7633881" y="5467350"/>
            <a:ext cx="858158" cy="85815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267F"/>
            </a:solidFill>
          </p:spPr>
          <p:txBody>
            <a:bodyPr/>
            <a:lstStyle/>
            <a:p>
              <a:endParaRPr lang="en-GB"/>
            </a:p>
          </p:txBody>
        </p:sp>
        <p:sp>
          <p:nvSpPr>
            <p:cNvPr id="23" name="TextBox 23"/>
            <p:cNvSpPr txBox="1"/>
            <p:nvPr/>
          </p:nvSpPr>
          <p:spPr>
            <a:xfrm>
              <a:off x="76200" y="57150"/>
              <a:ext cx="660400" cy="679450"/>
            </a:xfrm>
            <a:prstGeom prst="rect">
              <a:avLst/>
            </a:prstGeom>
          </p:spPr>
          <p:txBody>
            <a:bodyPr lIns="50800" tIns="50800" rIns="50800" bIns="50800" rtlCol="0" anchor="ctr"/>
            <a:lstStyle/>
            <a:p>
              <a:pPr algn="ctr">
                <a:lnSpc>
                  <a:spcPts val="3022"/>
                </a:lnSpc>
              </a:pPr>
              <a:endParaRPr/>
            </a:p>
          </p:txBody>
        </p:sp>
      </p:grpSp>
      <p:grpSp>
        <p:nvGrpSpPr>
          <p:cNvPr id="24" name="Group 24"/>
          <p:cNvGrpSpPr/>
          <p:nvPr/>
        </p:nvGrpSpPr>
        <p:grpSpPr>
          <a:xfrm>
            <a:off x="7634788" y="3103887"/>
            <a:ext cx="858158" cy="85815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267F"/>
            </a:solidFill>
          </p:spPr>
          <p:txBody>
            <a:bodyPr/>
            <a:lstStyle/>
            <a:p>
              <a:endParaRPr lang="en-GB"/>
            </a:p>
          </p:txBody>
        </p:sp>
        <p:sp>
          <p:nvSpPr>
            <p:cNvPr id="26" name="TextBox 26"/>
            <p:cNvSpPr txBox="1"/>
            <p:nvPr/>
          </p:nvSpPr>
          <p:spPr>
            <a:xfrm>
              <a:off x="76200" y="57150"/>
              <a:ext cx="660400" cy="679450"/>
            </a:xfrm>
            <a:prstGeom prst="rect">
              <a:avLst/>
            </a:prstGeom>
          </p:spPr>
          <p:txBody>
            <a:bodyPr lIns="50800" tIns="50800" rIns="50800" bIns="50800" rtlCol="0" anchor="ctr"/>
            <a:lstStyle/>
            <a:p>
              <a:pPr algn="ctr">
                <a:lnSpc>
                  <a:spcPts val="3022"/>
                </a:lnSpc>
              </a:pPr>
              <a:endParaRPr/>
            </a:p>
          </p:txBody>
        </p:sp>
      </p:grpSp>
      <p:grpSp>
        <p:nvGrpSpPr>
          <p:cNvPr id="27" name="Group 27"/>
          <p:cNvGrpSpPr/>
          <p:nvPr/>
        </p:nvGrpSpPr>
        <p:grpSpPr>
          <a:xfrm>
            <a:off x="7634788" y="821144"/>
            <a:ext cx="858158" cy="85815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267F"/>
            </a:solidFill>
          </p:spPr>
          <p:txBody>
            <a:bodyPr/>
            <a:lstStyle/>
            <a:p>
              <a:endParaRPr lang="en-GB"/>
            </a:p>
          </p:txBody>
        </p:sp>
        <p:sp>
          <p:nvSpPr>
            <p:cNvPr id="29" name="TextBox 29"/>
            <p:cNvSpPr txBox="1"/>
            <p:nvPr/>
          </p:nvSpPr>
          <p:spPr>
            <a:xfrm>
              <a:off x="76200" y="57150"/>
              <a:ext cx="660400" cy="679450"/>
            </a:xfrm>
            <a:prstGeom prst="rect">
              <a:avLst/>
            </a:prstGeom>
          </p:spPr>
          <p:txBody>
            <a:bodyPr lIns="50800" tIns="50800" rIns="50800" bIns="50800" rtlCol="0" anchor="ctr"/>
            <a:lstStyle/>
            <a:p>
              <a:pPr algn="ctr">
                <a:lnSpc>
                  <a:spcPts val="3022"/>
                </a:lnSpc>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11" b="-9111"/>
            </a:stretch>
          </a:blipFill>
        </p:spPr>
        <p:txBody>
          <a:bodyPr/>
          <a:lstStyle/>
          <a:p>
            <a:endParaRPr lang="en-GB"/>
          </a:p>
        </p:txBody>
      </p:sp>
      <p:grpSp>
        <p:nvGrpSpPr>
          <p:cNvPr id="3" name="Group 3"/>
          <p:cNvGrpSpPr/>
          <p:nvPr/>
        </p:nvGrpSpPr>
        <p:grpSpPr>
          <a:xfrm>
            <a:off x="-57294" y="723900"/>
            <a:ext cx="18402587" cy="10287000"/>
            <a:chOff x="0" y="0"/>
            <a:chExt cx="4846772" cy="2709333"/>
          </a:xfrm>
        </p:grpSpPr>
        <p:sp>
          <p:nvSpPr>
            <p:cNvPr id="4" name="Freeform 4"/>
            <p:cNvSpPr/>
            <p:nvPr/>
          </p:nvSpPr>
          <p:spPr>
            <a:xfrm>
              <a:off x="0" y="0"/>
              <a:ext cx="4846772" cy="2709333"/>
            </a:xfrm>
            <a:custGeom>
              <a:avLst/>
              <a:gdLst/>
              <a:ahLst/>
              <a:cxnLst/>
              <a:rect l="l" t="t" r="r" b="b"/>
              <a:pathLst>
                <a:path w="4846772" h="2709333">
                  <a:moveTo>
                    <a:pt x="0" y="0"/>
                  </a:moveTo>
                  <a:lnTo>
                    <a:pt x="4846772" y="0"/>
                  </a:lnTo>
                  <a:lnTo>
                    <a:pt x="4846772" y="2709333"/>
                  </a:lnTo>
                  <a:lnTo>
                    <a:pt x="0" y="2709333"/>
                  </a:lnTo>
                  <a:close/>
                </a:path>
              </a:pathLst>
            </a:custGeom>
            <a:solidFill>
              <a:srgbClr val="2F2F1F">
                <a:alpha val="49804"/>
              </a:srgbClr>
            </a:solidFill>
          </p:spPr>
          <p:txBody>
            <a:bodyPr/>
            <a:lstStyle/>
            <a:p>
              <a:endParaRPr lang="en-GB"/>
            </a:p>
          </p:txBody>
        </p:sp>
        <p:sp>
          <p:nvSpPr>
            <p:cNvPr id="5" name="TextBox 5"/>
            <p:cNvSpPr txBox="1"/>
            <p:nvPr/>
          </p:nvSpPr>
          <p:spPr>
            <a:xfrm>
              <a:off x="0" y="-38100"/>
              <a:ext cx="4846772"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28700" y="1352550"/>
            <a:ext cx="16230600" cy="4247317"/>
          </a:xfrm>
          <a:prstGeom prst="rect">
            <a:avLst/>
          </a:prstGeom>
        </p:spPr>
        <p:txBody>
          <a:bodyPr lIns="0" tIns="0" rIns="0" bIns="0" rtlCol="0" anchor="t">
            <a:spAutoFit/>
          </a:bodyPr>
          <a:lstStyle/>
          <a:p>
            <a:pPr>
              <a:lnSpc>
                <a:spcPct val="150000"/>
              </a:lnSpc>
            </a:pPr>
            <a:r>
              <a:rPr lang="en-US" sz="9600" dirty="0">
                <a:solidFill>
                  <a:srgbClr val="FFFFFF"/>
                </a:solidFill>
                <a:effectLst>
                  <a:outerShdw blurRad="50800" dist="38100" dir="2700000" algn="tl" rotWithShape="0">
                    <a:prstClr val="black">
                      <a:alpha val="40000"/>
                    </a:prstClr>
                  </a:outerShdw>
                </a:effectLst>
                <a:latin typeface="League Spartan"/>
              </a:rPr>
              <a:t>THANK YOU FOR </a:t>
            </a:r>
          </a:p>
          <a:p>
            <a:pPr>
              <a:lnSpc>
                <a:spcPct val="150000"/>
              </a:lnSpc>
            </a:pPr>
            <a:r>
              <a:rPr lang="en-US" sz="9600" dirty="0">
                <a:solidFill>
                  <a:srgbClr val="FFFFFF"/>
                </a:solidFill>
                <a:effectLst>
                  <a:outerShdw blurRad="50800" dist="38100" dir="2700000" algn="tl" rotWithShape="0">
                    <a:prstClr val="black">
                      <a:alpha val="40000"/>
                    </a:prstClr>
                  </a:outerShdw>
                </a:effectLst>
                <a:latin typeface="League Spartan"/>
              </a:rPr>
              <a:t>LISTENING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432812" cy="10287000"/>
            <a:chOff x="0" y="0"/>
            <a:chExt cx="587284" cy="812800"/>
          </a:xfrm>
        </p:grpSpPr>
        <p:sp>
          <p:nvSpPr>
            <p:cNvPr id="3" name="Freeform 3"/>
            <p:cNvSpPr/>
            <p:nvPr/>
          </p:nvSpPr>
          <p:spPr>
            <a:xfrm>
              <a:off x="0" y="0"/>
              <a:ext cx="587284" cy="812800"/>
            </a:xfrm>
            <a:custGeom>
              <a:avLst/>
              <a:gdLst/>
              <a:ahLst/>
              <a:cxnLst/>
              <a:rect l="l" t="t" r="r" b="b"/>
              <a:pathLst>
                <a:path w="587284" h="812800">
                  <a:moveTo>
                    <a:pt x="0" y="0"/>
                  </a:moveTo>
                  <a:lnTo>
                    <a:pt x="587284" y="0"/>
                  </a:lnTo>
                  <a:lnTo>
                    <a:pt x="587284" y="812800"/>
                  </a:lnTo>
                  <a:lnTo>
                    <a:pt x="0" y="812800"/>
                  </a:lnTo>
                  <a:close/>
                </a:path>
              </a:pathLst>
            </a:custGeom>
            <a:blipFill>
              <a:blip r:embed="rId2"/>
              <a:stretch>
                <a:fillRect l="-53799" r="-53799"/>
              </a:stretch>
            </a:blipFill>
          </p:spPr>
          <p:txBody>
            <a:bodyPr/>
            <a:lstStyle/>
            <a:p>
              <a:endParaRPr lang="en-GB"/>
            </a:p>
          </p:txBody>
        </p:sp>
      </p:grpSp>
      <p:grpSp>
        <p:nvGrpSpPr>
          <p:cNvPr id="4" name="Group 4"/>
          <p:cNvGrpSpPr/>
          <p:nvPr/>
        </p:nvGrpSpPr>
        <p:grpSpPr>
          <a:xfrm>
            <a:off x="0" y="0"/>
            <a:ext cx="7432812" cy="10287000"/>
            <a:chOff x="0" y="0"/>
            <a:chExt cx="1957613" cy="2709333"/>
          </a:xfrm>
        </p:grpSpPr>
        <p:sp>
          <p:nvSpPr>
            <p:cNvPr id="5" name="Freeform 5"/>
            <p:cNvSpPr/>
            <p:nvPr/>
          </p:nvSpPr>
          <p:spPr>
            <a:xfrm>
              <a:off x="0" y="0"/>
              <a:ext cx="1957613" cy="2709333"/>
            </a:xfrm>
            <a:custGeom>
              <a:avLst/>
              <a:gdLst/>
              <a:ahLst/>
              <a:cxnLst/>
              <a:rect l="l" t="t" r="r" b="b"/>
              <a:pathLst>
                <a:path w="1957613" h="2709333">
                  <a:moveTo>
                    <a:pt x="0" y="0"/>
                  </a:moveTo>
                  <a:lnTo>
                    <a:pt x="1957613" y="0"/>
                  </a:lnTo>
                  <a:lnTo>
                    <a:pt x="1957613" y="2709333"/>
                  </a:lnTo>
                  <a:lnTo>
                    <a:pt x="0" y="2709333"/>
                  </a:lnTo>
                  <a:close/>
                </a:path>
              </a:pathLst>
            </a:custGeom>
            <a:solidFill>
              <a:srgbClr val="2F2F1F">
                <a:alpha val="44706"/>
              </a:srgbClr>
            </a:solidFill>
          </p:spPr>
          <p:txBody>
            <a:bodyPr/>
            <a:lstStyle/>
            <a:p>
              <a:endParaRPr lang="en-GB"/>
            </a:p>
          </p:txBody>
        </p:sp>
        <p:sp>
          <p:nvSpPr>
            <p:cNvPr id="6" name="TextBox 6"/>
            <p:cNvSpPr txBox="1"/>
            <p:nvPr/>
          </p:nvSpPr>
          <p:spPr>
            <a:xfrm>
              <a:off x="0" y="-38100"/>
              <a:ext cx="1957613" cy="2747433"/>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302929" y="3692517"/>
            <a:ext cx="6826954" cy="1471557"/>
          </a:xfrm>
          <a:prstGeom prst="rect">
            <a:avLst/>
          </a:prstGeom>
        </p:spPr>
        <p:txBody>
          <a:bodyPr lIns="0" tIns="0" rIns="0" bIns="0" rtlCol="0" anchor="t">
            <a:spAutoFit/>
          </a:bodyPr>
          <a:lstStyle/>
          <a:p>
            <a:pPr algn="ctr">
              <a:lnSpc>
                <a:spcPts val="11899"/>
              </a:lnSpc>
            </a:pPr>
            <a:r>
              <a:rPr lang="en-US" sz="8499" dirty="0">
                <a:solidFill>
                  <a:srgbClr val="FFFFFF"/>
                </a:solidFill>
                <a:effectLst>
                  <a:outerShdw blurRad="50800" dist="38100" dir="2700000" algn="tl" rotWithShape="0">
                    <a:prstClr val="black">
                      <a:alpha val="40000"/>
                    </a:prstClr>
                  </a:outerShdw>
                </a:effectLst>
                <a:latin typeface="League Spartan"/>
              </a:rPr>
              <a:t>CONTENT</a:t>
            </a:r>
          </a:p>
        </p:txBody>
      </p:sp>
      <p:sp>
        <p:nvSpPr>
          <p:cNvPr id="8" name="AutoShape 8"/>
          <p:cNvSpPr/>
          <p:nvPr/>
        </p:nvSpPr>
        <p:spPr>
          <a:xfrm flipH="1">
            <a:off x="8063867" y="0"/>
            <a:ext cx="0" cy="10287000"/>
          </a:xfrm>
          <a:prstGeom prst="line">
            <a:avLst/>
          </a:prstGeom>
          <a:ln w="47625" cap="flat">
            <a:solidFill>
              <a:srgbClr val="F09415"/>
            </a:solidFill>
            <a:prstDash val="solid"/>
            <a:headEnd type="none" w="sm" len="sm"/>
            <a:tailEnd type="none" w="sm" len="sm"/>
          </a:ln>
        </p:spPr>
        <p:txBody>
          <a:bodyPr/>
          <a:lstStyle/>
          <a:p>
            <a:endParaRPr lang="en-GB"/>
          </a:p>
        </p:txBody>
      </p:sp>
      <p:sp>
        <p:nvSpPr>
          <p:cNvPr id="9" name="AutoShape 9"/>
          <p:cNvSpPr/>
          <p:nvPr/>
        </p:nvSpPr>
        <p:spPr>
          <a:xfrm>
            <a:off x="1028700" y="5143500"/>
            <a:ext cx="7210203" cy="0"/>
          </a:xfrm>
          <a:prstGeom prst="line">
            <a:avLst/>
          </a:prstGeom>
          <a:ln w="95250" cap="flat">
            <a:solidFill>
              <a:srgbClr val="FFFFFF"/>
            </a:solidFill>
            <a:prstDash val="solid"/>
            <a:headEnd type="oval" w="lg" len="lg"/>
            <a:tailEnd type="oval" w="lg" len="lg"/>
          </a:ln>
        </p:spPr>
        <p:txBody>
          <a:bodyPr/>
          <a:lstStyle/>
          <a:p>
            <a:endParaRPr lang="en-GB"/>
          </a:p>
        </p:txBody>
      </p:sp>
      <p:grpSp>
        <p:nvGrpSpPr>
          <p:cNvPr id="10" name="Group 10"/>
          <p:cNvGrpSpPr/>
          <p:nvPr/>
        </p:nvGrpSpPr>
        <p:grpSpPr>
          <a:xfrm>
            <a:off x="7660822" y="625655"/>
            <a:ext cx="806091" cy="80609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267F"/>
            </a:solidFill>
          </p:spPr>
          <p:txBody>
            <a:bodyPr/>
            <a:lstStyle/>
            <a:p>
              <a:endParaRPr lang="en-GB"/>
            </a:p>
          </p:txBody>
        </p:sp>
        <p:sp>
          <p:nvSpPr>
            <p:cNvPr id="12" name="TextBox 12"/>
            <p:cNvSpPr txBox="1"/>
            <p:nvPr/>
          </p:nvSpPr>
          <p:spPr>
            <a:xfrm>
              <a:off x="76200" y="57150"/>
              <a:ext cx="660400" cy="679450"/>
            </a:xfrm>
            <a:prstGeom prst="rect">
              <a:avLst/>
            </a:prstGeom>
          </p:spPr>
          <p:txBody>
            <a:bodyPr lIns="50800" tIns="50800" rIns="50800" bIns="50800" rtlCol="0" anchor="ctr"/>
            <a:lstStyle/>
            <a:p>
              <a:pPr algn="ctr">
                <a:lnSpc>
                  <a:spcPts val="3022"/>
                </a:lnSpc>
              </a:pPr>
              <a:endParaRPr/>
            </a:p>
          </p:txBody>
        </p:sp>
      </p:grpSp>
      <p:grpSp>
        <p:nvGrpSpPr>
          <p:cNvPr id="13" name="Group 13"/>
          <p:cNvGrpSpPr/>
          <p:nvPr/>
        </p:nvGrpSpPr>
        <p:grpSpPr>
          <a:xfrm>
            <a:off x="7660822" y="2860765"/>
            <a:ext cx="806091" cy="80609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267F"/>
            </a:solidFill>
          </p:spPr>
          <p:txBody>
            <a:bodyPr/>
            <a:lstStyle/>
            <a:p>
              <a:endParaRPr lang="en-GB"/>
            </a:p>
          </p:txBody>
        </p:sp>
        <p:sp>
          <p:nvSpPr>
            <p:cNvPr id="15" name="TextBox 15"/>
            <p:cNvSpPr txBox="1"/>
            <p:nvPr/>
          </p:nvSpPr>
          <p:spPr>
            <a:xfrm>
              <a:off x="76200" y="57150"/>
              <a:ext cx="660400" cy="679450"/>
            </a:xfrm>
            <a:prstGeom prst="rect">
              <a:avLst/>
            </a:prstGeom>
          </p:spPr>
          <p:txBody>
            <a:bodyPr lIns="50800" tIns="50800" rIns="50800" bIns="50800" rtlCol="0" anchor="ctr"/>
            <a:lstStyle/>
            <a:p>
              <a:pPr algn="ctr">
                <a:lnSpc>
                  <a:spcPts val="3022"/>
                </a:lnSpc>
              </a:pPr>
              <a:endParaRPr/>
            </a:p>
          </p:txBody>
        </p:sp>
      </p:grpSp>
      <p:grpSp>
        <p:nvGrpSpPr>
          <p:cNvPr id="16" name="Group 16"/>
          <p:cNvGrpSpPr/>
          <p:nvPr/>
        </p:nvGrpSpPr>
        <p:grpSpPr>
          <a:xfrm>
            <a:off x="7677045" y="5459604"/>
            <a:ext cx="806091" cy="80609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267F"/>
            </a:solidFill>
          </p:spPr>
          <p:txBody>
            <a:bodyPr/>
            <a:lstStyle/>
            <a:p>
              <a:endParaRPr lang="en-GB"/>
            </a:p>
          </p:txBody>
        </p:sp>
        <p:sp>
          <p:nvSpPr>
            <p:cNvPr id="18" name="TextBox 18"/>
            <p:cNvSpPr txBox="1"/>
            <p:nvPr/>
          </p:nvSpPr>
          <p:spPr>
            <a:xfrm>
              <a:off x="76200" y="57150"/>
              <a:ext cx="660400" cy="679450"/>
            </a:xfrm>
            <a:prstGeom prst="rect">
              <a:avLst/>
            </a:prstGeom>
          </p:spPr>
          <p:txBody>
            <a:bodyPr lIns="50800" tIns="50800" rIns="50800" bIns="50800" rtlCol="0" anchor="ctr"/>
            <a:lstStyle/>
            <a:p>
              <a:pPr algn="ctr">
                <a:lnSpc>
                  <a:spcPts val="3022"/>
                </a:lnSpc>
              </a:pPr>
              <a:endParaRPr/>
            </a:p>
          </p:txBody>
        </p:sp>
      </p:grpSp>
      <p:sp>
        <p:nvSpPr>
          <p:cNvPr id="22" name="Freeform 22"/>
          <p:cNvSpPr/>
          <p:nvPr/>
        </p:nvSpPr>
        <p:spPr>
          <a:xfrm>
            <a:off x="7901635" y="769128"/>
            <a:ext cx="324464" cy="519143"/>
          </a:xfrm>
          <a:custGeom>
            <a:avLst/>
            <a:gdLst/>
            <a:ahLst/>
            <a:cxnLst/>
            <a:rect l="l" t="t" r="r" b="b"/>
            <a:pathLst>
              <a:path w="324464" h="519143">
                <a:moveTo>
                  <a:pt x="0" y="0"/>
                </a:moveTo>
                <a:lnTo>
                  <a:pt x="324465" y="0"/>
                </a:lnTo>
                <a:lnTo>
                  <a:pt x="324465" y="519144"/>
                </a:lnTo>
                <a:lnTo>
                  <a:pt x="0" y="5191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3" name="Freeform 23"/>
          <p:cNvSpPr/>
          <p:nvPr/>
        </p:nvSpPr>
        <p:spPr>
          <a:xfrm>
            <a:off x="7901635" y="3004239"/>
            <a:ext cx="324464" cy="519143"/>
          </a:xfrm>
          <a:custGeom>
            <a:avLst/>
            <a:gdLst/>
            <a:ahLst/>
            <a:cxnLst/>
            <a:rect l="l" t="t" r="r" b="b"/>
            <a:pathLst>
              <a:path w="324464" h="519143">
                <a:moveTo>
                  <a:pt x="0" y="0"/>
                </a:moveTo>
                <a:lnTo>
                  <a:pt x="324465" y="0"/>
                </a:lnTo>
                <a:lnTo>
                  <a:pt x="324465" y="519143"/>
                </a:lnTo>
                <a:lnTo>
                  <a:pt x="0" y="5191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4" name="Freeform 24"/>
          <p:cNvSpPr/>
          <p:nvPr/>
        </p:nvSpPr>
        <p:spPr>
          <a:xfrm>
            <a:off x="7901635" y="5603078"/>
            <a:ext cx="356911" cy="519143"/>
          </a:xfrm>
          <a:custGeom>
            <a:avLst/>
            <a:gdLst/>
            <a:ahLst/>
            <a:cxnLst/>
            <a:rect l="l" t="t" r="r" b="b"/>
            <a:pathLst>
              <a:path w="356911" h="519143">
                <a:moveTo>
                  <a:pt x="0" y="0"/>
                </a:moveTo>
                <a:lnTo>
                  <a:pt x="356911" y="0"/>
                </a:lnTo>
                <a:lnTo>
                  <a:pt x="356911" y="519143"/>
                </a:lnTo>
                <a:lnTo>
                  <a:pt x="0" y="5191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25" name="Group 25"/>
          <p:cNvGrpSpPr/>
          <p:nvPr/>
        </p:nvGrpSpPr>
        <p:grpSpPr>
          <a:xfrm>
            <a:off x="7685209" y="7293977"/>
            <a:ext cx="806091" cy="1206828"/>
            <a:chOff x="8232" y="57150"/>
            <a:chExt cx="812800" cy="1216872"/>
          </a:xfrm>
        </p:grpSpPr>
        <p:sp>
          <p:nvSpPr>
            <p:cNvPr id="26" name="Freeform 26"/>
            <p:cNvSpPr/>
            <p:nvPr/>
          </p:nvSpPr>
          <p:spPr>
            <a:xfrm>
              <a:off x="8232" y="46122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267F"/>
            </a:solidFill>
          </p:spPr>
          <p:txBody>
            <a:bodyPr/>
            <a:lstStyle/>
            <a:p>
              <a:endParaRPr lang="en-GB" dirty="0"/>
            </a:p>
          </p:txBody>
        </p:sp>
        <p:sp>
          <p:nvSpPr>
            <p:cNvPr id="27" name="TextBox 27"/>
            <p:cNvSpPr txBox="1"/>
            <p:nvPr/>
          </p:nvSpPr>
          <p:spPr>
            <a:xfrm>
              <a:off x="76200" y="57150"/>
              <a:ext cx="660400" cy="679450"/>
            </a:xfrm>
            <a:prstGeom prst="rect">
              <a:avLst/>
            </a:prstGeom>
          </p:spPr>
          <p:txBody>
            <a:bodyPr lIns="50800" tIns="50800" rIns="50800" bIns="50800" rtlCol="0" anchor="ctr"/>
            <a:lstStyle/>
            <a:p>
              <a:pPr algn="ctr">
                <a:lnSpc>
                  <a:spcPts val="3022"/>
                </a:lnSpc>
              </a:pPr>
              <a:endParaRPr/>
            </a:p>
          </p:txBody>
        </p:sp>
      </p:grpSp>
      <p:sp>
        <p:nvSpPr>
          <p:cNvPr id="28" name="Freeform 28"/>
          <p:cNvSpPr/>
          <p:nvPr/>
        </p:nvSpPr>
        <p:spPr>
          <a:xfrm>
            <a:off x="7869188" y="7863794"/>
            <a:ext cx="389357" cy="519143"/>
          </a:xfrm>
          <a:custGeom>
            <a:avLst/>
            <a:gdLst/>
            <a:ahLst/>
            <a:cxnLst/>
            <a:rect l="l" t="t" r="r" b="b"/>
            <a:pathLst>
              <a:path w="356911" h="519143">
                <a:moveTo>
                  <a:pt x="0" y="0"/>
                </a:moveTo>
                <a:lnTo>
                  <a:pt x="356911" y="0"/>
                </a:lnTo>
                <a:lnTo>
                  <a:pt x="356911" y="519143"/>
                </a:lnTo>
                <a:lnTo>
                  <a:pt x="0" y="5191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0" name="TextBox 30"/>
          <p:cNvSpPr txBox="1"/>
          <p:nvPr/>
        </p:nvSpPr>
        <p:spPr>
          <a:xfrm>
            <a:off x="8695513" y="687387"/>
            <a:ext cx="6488906" cy="644525"/>
          </a:xfrm>
          <a:prstGeom prst="rect">
            <a:avLst/>
          </a:prstGeom>
        </p:spPr>
        <p:txBody>
          <a:bodyPr lIns="0" tIns="0" rIns="0" bIns="0" rtlCol="0" anchor="t">
            <a:spAutoFit/>
          </a:bodyPr>
          <a:lstStyle/>
          <a:p>
            <a:pPr>
              <a:lnSpc>
                <a:spcPts val="5199"/>
              </a:lnSpc>
              <a:spcBef>
                <a:spcPct val="0"/>
              </a:spcBef>
            </a:pPr>
            <a:r>
              <a:rPr lang="en-US" sz="3999" spc="199">
                <a:solidFill>
                  <a:srgbClr val="02267F"/>
                </a:solidFill>
                <a:latin typeface="Sanchez"/>
              </a:rPr>
              <a:t>THE BARBADOS TEAM</a:t>
            </a:r>
          </a:p>
        </p:txBody>
      </p:sp>
      <p:sp>
        <p:nvSpPr>
          <p:cNvPr id="31" name="TextBox 31"/>
          <p:cNvSpPr txBox="1"/>
          <p:nvPr/>
        </p:nvSpPr>
        <p:spPr>
          <a:xfrm>
            <a:off x="8695513" y="2445295"/>
            <a:ext cx="9130535" cy="1675130"/>
          </a:xfrm>
          <a:prstGeom prst="rect">
            <a:avLst/>
          </a:prstGeom>
        </p:spPr>
        <p:txBody>
          <a:bodyPr lIns="0" tIns="0" rIns="0" bIns="0" rtlCol="0" anchor="t">
            <a:spAutoFit/>
          </a:bodyPr>
          <a:lstStyle/>
          <a:p>
            <a:pPr>
              <a:lnSpc>
                <a:spcPts val="4359"/>
              </a:lnSpc>
            </a:pPr>
            <a:r>
              <a:rPr lang="en-US" sz="3999" spc="199">
                <a:solidFill>
                  <a:srgbClr val="02267F"/>
                </a:solidFill>
                <a:latin typeface="Sanchez"/>
              </a:rPr>
              <a:t>THE TECHNICAL STANDING COMMITTEE ON COASTAL HAZARDS (TSCCH)</a:t>
            </a:r>
          </a:p>
        </p:txBody>
      </p:sp>
      <p:sp>
        <p:nvSpPr>
          <p:cNvPr id="32" name="TextBox 32"/>
          <p:cNvSpPr txBox="1"/>
          <p:nvPr/>
        </p:nvSpPr>
        <p:spPr>
          <a:xfrm>
            <a:off x="8735039" y="5418142"/>
            <a:ext cx="8563787" cy="1122680"/>
          </a:xfrm>
          <a:prstGeom prst="rect">
            <a:avLst/>
          </a:prstGeom>
        </p:spPr>
        <p:txBody>
          <a:bodyPr lIns="0" tIns="0" rIns="0" bIns="0" rtlCol="0" anchor="t">
            <a:spAutoFit/>
          </a:bodyPr>
          <a:lstStyle/>
          <a:p>
            <a:pPr>
              <a:lnSpc>
                <a:spcPts val="4359"/>
              </a:lnSpc>
            </a:pPr>
            <a:r>
              <a:rPr lang="en-US" sz="3999" spc="199" dirty="0">
                <a:solidFill>
                  <a:srgbClr val="02267F"/>
                </a:solidFill>
                <a:latin typeface="Sanchez"/>
              </a:rPr>
              <a:t>PRIORITY AREAS OVER THE LAST YEAR</a:t>
            </a:r>
          </a:p>
        </p:txBody>
      </p:sp>
      <p:sp>
        <p:nvSpPr>
          <p:cNvPr id="33" name="TextBox 33"/>
          <p:cNvSpPr txBox="1"/>
          <p:nvPr/>
        </p:nvSpPr>
        <p:spPr>
          <a:xfrm>
            <a:off x="8735039" y="7738412"/>
            <a:ext cx="9130535" cy="644525"/>
          </a:xfrm>
          <a:prstGeom prst="rect">
            <a:avLst/>
          </a:prstGeom>
        </p:spPr>
        <p:txBody>
          <a:bodyPr lIns="0" tIns="0" rIns="0" bIns="0" rtlCol="0" anchor="t">
            <a:spAutoFit/>
          </a:bodyPr>
          <a:lstStyle/>
          <a:p>
            <a:pPr>
              <a:lnSpc>
                <a:spcPts val="5199"/>
              </a:lnSpc>
              <a:spcBef>
                <a:spcPct val="0"/>
              </a:spcBef>
            </a:pPr>
            <a:r>
              <a:rPr lang="en-US" sz="3999" spc="199" dirty="0">
                <a:solidFill>
                  <a:srgbClr val="02267F"/>
                </a:solidFill>
                <a:latin typeface="Sanchez"/>
              </a:rPr>
              <a:t>FUTURE PLANS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6631">
            <a:off x="11250973" y="921936"/>
            <a:ext cx="6377940" cy="8229600"/>
          </a:xfrm>
          <a:custGeom>
            <a:avLst/>
            <a:gdLst/>
            <a:ahLst/>
            <a:cxnLst/>
            <a:rect l="l" t="t" r="r" b="b"/>
            <a:pathLst>
              <a:path w="6377940" h="8229600">
                <a:moveTo>
                  <a:pt x="0" y="0"/>
                </a:moveTo>
                <a:lnTo>
                  <a:pt x="6377940" y="0"/>
                </a:lnTo>
                <a:lnTo>
                  <a:pt x="6377940"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475192" y="2429467"/>
            <a:ext cx="2694714" cy="944008"/>
          </a:xfrm>
          <a:custGeom>
            <a:avLst/>
            <a:gdLst/>
            <a:ahLst/>
            <a:cxnLst/>
            <a:rect l="l" t="t" r="r" b="b"/>
            <a:pathLst>
              <a:path w="2694714" h="944008">
                <a:moveTo>
                  <a:pt x="0" y="0"/>
                </a:moveTo>
                <a:lnTo>
                  <a:pt x="2694714" y="0"/>
                </a:lnTo>
                <a:lnTo>
                  <a:pt x="2694714" y="944008"/>
                </a:lnTo>
                <a:lnTo>
                  <a:pt x="0" y="944008"/>
                </a:lnTo>
                <a:lnTo>
                  <a:pt x="0" y="0"/>
                </a:lnTo>
                <a:close/>
              </a:path>
            </a:pathLst>
          </a:custGeom>
          <a:blipFill>
            <a:blip r:embed="rId4"/>
            <a:stretch>
              <a:fillRect/>
            </a:stretch>
          </a:blipFill>
        </p:spPr>
        <p:txBody>
          <a:bodyPr/>
          <a:lstStyle/>
          <a:p>
            <a:endParaRPr lang="en-GB"/>
          </a:p>
        </p:txBody>
      </p:sp>
      <p:sp>
        <p:nvSpPr>
          <p:cNvPr id="4" name="Freeform 4"/>
          <p:cNvSpPr/>
          <p:nvPr/>
        </p:nvSpPr>
        <p:spPr>
          <a:xfrm>
            <a:off x="475192" y="6583967"/>
            <a:ext cx="1557211" cy="1557211"/>
          </a:xfrm>
          <a:custGeom>
            <a:avLst/>
            <a:gdLst/>
            <a:ahLst/>
            <a:cxnLst/>
            <a:rect l="l" t="t" r="r" b="b"/>
            <a:pathLst>
              <a:path w="1557211" h="1557211">
                <a:moveTo>
                  <a:pt x="0" y="0"/>
                </a:moveTo>
                <a:lnTo>
                  <a:pt x="1557211" y="0"/>
                </a:lnTo>
                <a:lnTo>
                  <a:pt x="1557211" y="1557211"/>
                </a:lnTo>
                <a:lnTo>
                  <a:pt x="0" y="1557211"/>
                </a:lnTo>
                <a:lnTo>
                  <a:pt x="0" y="0"/>
                </a:lnTo>
                <a:close/>
              </a:path>
            </a:pathLst>
          </a:custGeom>
          <a:blipFill>
            <a:blip r:embed="rId5"/>
            <a:stretch>
              <a:fillRect/>
            </a:stretch>
          </a:blipFill>
        </p:spPr>
        <p:txBody>
          <a:bodyPr/>
          <a:lstStyle/>
          <a:p>
            <a:endParaRPr lang="en-GB"/>
          </a:p>
        </p:txBody>
      </p:sp>
      <p:sp>
        <p:nvSpPr>
          <p:cNvPr id="5" name="Freeform 5"/>
          <p:cNvSpPr/>
          <p:nvPr/>
        </p:nvSpPr>
        <p:spPr>
          <a:xfrm>
            <a:off x="480639" y="4244781"/>
            <a:ext cx="1797439" cy="1797439"/>
          </a:xfrm>
          <a:custGeom>
            <a:avLst/>
            <a:gdLst/>
            <a:ahLst/>
            <a:cxnLst/>
            <a:rect l="l" t="t" r="r" b="b"/>
            <a:pathLst>
              <a:path w="1797439" h="1797439">
                <a:moveTo>
                  <a:pt x="0" y="0"/>
                </a:moveTo>
                <a:lnTo>
                  <a:pt x="1797439" y="0"/>
                </a:lnTo>
                <a:lnTo>
                  <a:pt x="1797439" y="1797438"/>
                </a:lnTo>
                <a:lnTo>
                  <a:pt x="0" y="1797438"/>
                </a:lnTo>
                <a:lnTo>
                  <a:pt x="0" y="0"/>
                </a:lnTo>
                <a:close/>
              </a:path>
            </a:pathLst>
          </a:custGeom>
          <a:blipFill>
            <a:blip r:embed="rId6"/>
            <a:stretch>
              <a:fillRect/>
            </a:stretch>
          </a:blipFill>
        </p:spPr>
        <p:txBody>
          <a:bodyPr/>
          <a:lstStyle/>
          <a:p>
            <a:endParaRPr lang="en-GB"/>
          </a:p>
        </p:txBody>
      </p:sp>
      <p:sp>
        <p:nvSpPr>
          <p:cNvPr id="6" name="TextBox 6"/>
          <p:cNvSpPr txBox="1"/>
          <p:nvPr/>
        </p:nvSpPr>
        <p:spPr>
          <a:xfrm>
            <a:off x="1028700" y="365125"/>
            <a:ext cx="9327942" cy="1193800"/>
          </a:xfrm>
          <a:prstGeom prst="rect">
            <a:avLst/>
          </a:prstGeom>
        </p:spPr>
        <p:txBody>
          <a:bodyPr lIns="0" tIns="0" rIns="0" bIns="0" rtlCol="0" anchor="t">
            <a:spAutoFit/>
          </a:bodyPr>
          <a:lstStyle/>
          <a:p>
            <a:pPr>
              <a:lnSpc>
                <a:spcPts val="9799"/>
              </a:lnSpc>
            </a:pPr>
            <a:r>
              <a:rPr lang="en-US" sz="6999">
                <a:solidFill>
                  <a:srgbClr val="02267F"/>
                </a:solidFill>
                <a:latin typeface="League Spartan"/>
              </a:rPr>
              <a:t>The Barbados Team</a:t>
            </a:r>
          </a:p>
        </p:txBody>
      </p:sp>
      <p:sp>
        <p:nvSpPr>
          <p:cNvPr id="7" name="TextBox 7"/>
          <p:cNvSpPr txBox="1"/>
          <p:nvPr/>
        </p:nvSpPr>
        <p:spPr>
          <a:xfrm>
            <a:off x="3408743" y="2215988"/>
            <a:ext cx="5378534" cy="1390015"/>
          </a:xfrm>
          <a:prstGeom prst="rect">
            <a:avLst/>
          </a:prstGeom>
        </p:spPr>
        <p:txBody>
          <a:bodyPr lIns="0" tIns="0" rIns="0" bIns="0" rtlCol="0" anchor="t">
            <a:spAutoFit/>
          </a:bodyPr>
          <a:lstStyle/>
          <a:p>
            <a:pPr algn="just">
              <a:lnSpc>
                <a:spcPts val="2180"/>
              </a:lnSpc>
            </a:pPr>
            <a:r>
              <a:rPr lang="en-US" sz="2000" spc="-70" dirty="0">
                <a:solidFill>
                  <a:srgbClr val="02267F"/>
                </a:solidFill>
                <a:latin typeface="Canva Sans"/>
              </a:rPr>
              <a:t>Dr. Leo Brewster – Director of Coastal Zone Management Unit (CZMU) and Tsunami National Contact (TNC). Represents Barbados in the coordination of international tsunami warning and mitigation activities.</a:t>
            </a:r>
          </a:p>
        </p:txBody>
      </p:sp>
      <p:sp>
        <p:nvSpPr>
          <p:cNvPr id="8" name="TextBox 8"/>
          <p:cNvSpPr txBox="1"/>
          <p:nvPr/>
        </p:nvSpPr>
        <p:spPr>
          <a:xfrm>
            <a:off x="3404261" y="6817228"/>
            <a:ext cx="5378534" cy="1113790"/>
          </a:xfrm>
          <a:prstGeom prst="rect">
            <a:avLst/>
          </a:prstGeom>
        </p:spPr>
        <p:txBody>
          <a:bodyPr lIns="0" tIns="0" rIns="0" bIns="0" rtlCol="0" anchor="t">
            <a:spAutoFit/>
          </a:bodyPr>
          <a:lstStyle/>
          <a:p>
            <a:pPr algn="just">
              <a:lnSpc>
                <a:spcPts val="2180"/>
              </a:lnSpc>
            </a:pPr>
            <a:r>
              <a:rPr lang="en-US" sz="2000" spc="-160" dirty="0">
                <a:solidFill>
                  <a:srgbClr val="02267F"/>
                </a:solidFill>
                <a:latin typeface="Canva Sans"/>
              </a:rPr>
              <a:t>Ms. Kerry Hinds – Director of the Department of Emergency Management (DEM) and Tsunami Advisor. Manages Tsunami Mitigation in Barbados along with Dr. Leo Brewster.</a:t>
            </a:r>
          </a:p>
        </p:txBody>
      </p:sp>
      <p:sp>
        <p:nvSpPr>
          <p:cNvPr id="9" name="TextBox 9"/>
          <p:cNvSpPr txBox="1"/>
          <p:nvPr/>
        </p:nvSpPr>
        <p:spPr>
          <a:xfrm>
            <a:off x="3404261" y="4515595"/>
            <a:ext cx="5378534" cy="1390015"/>
          </a:xfrm>
          <a:prstGeom prst="rect">
            <a:avLst/>
          </a:prstGeom>
        </p:spPr>
        <p:txBody>
          <a:bodyPr lIns="0" tIns="0" rIns="0" bIns="0" rtlCol="0" anchor="t">
            <a:spAutoFit/>
          </a:bodyPr>
          <a:lstStyle/>
          <a:p>
            <a:pPr algn="just">
              <a:lnSpc>
                <a:spcPts val="2180"/>
              </a:lnSpc>
            </a:pPr>
            <a:r>
              <a:rPr lang="en-US" sz="2000" spc="-196" dirty="0">
                <a:solidFill>
                  <a:srgbClr val="02267F"/>
                </a:solidFill>
                <a:latin typeface="Canva Sans"/>
              </a:rPr>
              <a:t>Mr. Sabu Best – Director of Barbados Meteorological Services (BMS), Tsunami Warning Focal Point/Warning Centre. The 24 x 7 contact person, who is available at the national level for rapidly receiving and issuing tsunami event information (such as warnings).</a:t>
            </a:r>
          </a:p>
        </p:txBody>
      </p:sp>
      <p:sp>
        <p:nvSpPr>
          <p:cNvPr id="10" name="AutoShape 10"/>
          <p:cNvSpPr/>
          <p:nvPr/>
        </p:nvSpPr>
        <p:spPr>
          <a:xfrm>
            <a:off x="9144000" y="2882421"/>
            <a:ext cx="888991" cy="0"/>
          </a:xfrm>
          <a:prstGeom prst="line">
            <a:avLst/>
          </a:prstGeom>
          <a:ln w="38100" cap="flat">
            <a:solidFill>
              <a:srgbClr val="F09415"/>
            </a:solidFill>
            <a:prstDash val="solid"/>
            <a:headEnd type="none" w="sm" len="sm"/>
            <a:tailEnd type="none" w="sm" len="sm"/>
          </a:ln>
        </p:spPr>
        <p:txBody>
          <a:bodyPr/>
          <a:lstStyle/>
          <a:p>
            <a:endParaRPr lang="en-GB"/>
          </a:p>
        </p:txBody>
      </p:sp>
      <p:sp>
        <p:nvSpPr>
          <p:cNvPr id="11" name="AutoShape 11"/>
          <p:cNvSpPr/>
          <p:nvPr/>
        </p:nvSpPr>
        <p:spPr>
          <a:xfrm>
            <a:off x="9144000" y="5124450"/>
            <a:ext cx="888991" cy="0"/>
          </a:xfrm>
          <a:prstGeom prst="line">
            <a:avLst/>
          </a:prstGeom>
          <a:ln w="38100" cap="flat">
            <a:solidFill>
              <a:srgbClr val="F09415"/>
            </a:solidFill>
            <a:prstDash val="solid"/>
            <a:headEnd type="none" w="sm" len="sm"/>
            <a:tailEnd type="none" w="sm" len="sm"/>
          </a:ln>
        </p:spPr>
        <p:txBody>
          <a:bodyPr/>
          <a:lstStyle/>
          <a:p>
            <a:endParaRPr lang="en-GB"/>
          </a:p>
        </p:txBody>
      </p:sp>
      <p:sp>
        <p:nvSpPr>
          <p:cNvPr id="12" name="AutoShape 12"/>
          <p:cNvSpPr/>
          <p:nvPr/>
        </p:nvSpPr>
        <p:spPr>
          <a:xfrm>
            <a:off x="9144000" y="7343522"/>
            <a:ext cx="888991" cy="0"/>
          </a:xfrm>
          <a:prstGeom prst="line">
            <a:avLst/>
          </a:prstGeom>
          <a:ln w="38100" cap="flat">
            <a:solidFill>
              <a:srgbClr val="F09415"/>
            </a:solidFill>
            <a:prstDash val="solid"/>
            <a:headEnd type="none" w="sm" len="sm"/>
            <a:tailEnd type="none" w="sm" len="sm"/>
          </a:ln>
        </p:spPr>
        <p:txBody>
          <a:bodyPr/>
          <a:lstStyle/>
          <a:p>
            <a:endParaRPr lang="en-GB"/>
          </a:p>
        </p:txBody>
      </p:sp>
      <p:sp>
        <p:nvSpPr>
          <p:cNvPr id="13" name="AutoShape 13"/>
          <p:cNvSpPr/>
          <p:nvPr/>
        </p:nvSpPr>
        <p:spPr>
          <a:xfrm flipH="1" flipV="1">
            <a:off x="10032751" y="2882421"/>
            <a:ext cx="0" cy="4461101"/>
          </a:xfrm>
          <a:prstGeom prst="line">
            <a:avLst/>
          </a:prstGeom>
          <a:ln w="38100" cap="flat">
            <a:solidFill>
              <a:srgbClr val="F09415"/>
            </a:solidFill>
            <a:prstDash val="solid"/>
            <a:headEnd type="none" w="lg" len="lg"/>
            <a:tailEnd type="none" w="lg" len="lg"/>
          </a:ln>
        </p:spPr>
        <p:txBody>
          <a:bodyPr/>
          <a:lstStyle/>
          <a:p>
            <a:endParaRPr lang="en-GB"/>
          </a:p>
        </p:txBody>
      </p:sp>
      <p:sp>
        <p:nvSpPr>
          <p:cNvPr id="14" name="AutoShape 14"/>
          <p:cNvSpPr/>
          <p:nvPr/>
        </p:nvSpPr>
        <p:spPr>
          <a:xfrm>
            <a:off x="10032751" y="5126363"/>
            <a:ext cx="1219482" cy="0"/>
          </a:xfrm>
          <a:prstGeom prst="line">
            <a:avLst/>
          </a:prstGeom>
          <a:ln w="38100" cap="flat">
            <a:solidFill>
              <a:srgbClr val="F09415"/>
            </a:solidFill>
            <a:prstDash val="solid"/>
            <a:headEnd type="none" w="sm" len="sm"/>
            <a:tailEnd type="none" w="sm" len="sm"/>
          </a:ln>
        </p:spPr>
        <p:txBody>
          <a:bodyPr/>
          <a:lstStyle/>
          <a:p>
            <a:endParaRPr lang="en-GB"/>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8" name="Straight Connector 97">
            <a:extLst>
              <a:ext uri="{FF2B5EF4-FFF2-40B4-BE49-F238E27FC236}">
                <a16:creationId xmlns:a16="http://schemas.microsoft.com/office/drawing/2014/main" id="{28DEC8F7-E10E-A43D-E0DC-E2E328D5ED64}"/>
              </a:ext>
            </a:extLst>
          </p:cNvPr>
          <p:cNvCxnSpPr>
            <a:cxnSpLocks/>
          </p:cNvCxnSpPr>
          <p:nvPr/>
        </p:nvCxnSpPr>
        <p:spPr>
          <a:xfrm>
            <a:off x="12424404" y="5166843"/>
            <a:ext cx="0" cy="50919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11D6591-3F07-371B-AD92-9CDAFE3BDDA0}"/>
              </a:ext>
            </a:extLst>
          </p:cNvPr>
          <p:cNvCxnSpPr>
            <a:cxnSpLocks/>
            <a:endCxn id="203" idx="2"/>
          </p:cNvCxnSpPr>
          <p:nvPr/>
        </p:nvCxnSpPr>
        <p:spPr>
          <a:xfrm>
            <a:off x="16014893" y="5148512"/>
            <a:ext cx="57911" cy="40819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5FBE0B8-79FA-C145-DACE-0E023A74BC07}"/>
              </a:ext>
            </a:extLst>
          </p:cNvPr>
          <p:cNvCxnSpPr>
            <a:cxnSpLocks/>
            <a:stCxn id="116" idx="1"/>
            <a:endCxn id="38" idx="3"/>
          </p:cNvCxnSpPr>
          <p:nvPr/>
        </p:nvCxnSpPr>
        <p:spPr>
          <a:xfrm flipH="1" flipV="1">
            <a:off x="2601210" y="4860071"/>
            <a:ext cx="2187077" cy="138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BBC9EA2-90E0-BCCD-13B6-811D81F384CF}"/>
              </a:ext>
            </a:extLst>
          </p:cNvPr>
          <p:cNvCxnSpPr>
            <a:cxnSpLocks/>
          </p:cNvCxnSpPr>
          <p:nvPr/>
        </p:nvCxnSpPr>
        <p:spPr>
          <a:xfrm>
            <a:off x="8697812" y="5156721"/>
            <a:ext cx="13023" cy="51020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D063B4B-9F37-6B8A-E57F-4DB8AB0A7998}"/>
              </a:ext>
            </a:extLst>
          </p:cNvPr>
          <p:cNvCxnSpPr>
            <a:cxnSpLocks/>
            <a:stCxn id="38" idx="2"/>
          </p:cNvCxnSpPr>
          <p:nvPr/>
        </p:nvCxnSpPr>
        <p:spPr>
          <a:xfrm>
            <a:off x="2030088" y="5135708"/>
            <a:ext cx="4697" cy="48586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1F9883B-1CB1-BAED-14F5-716C3A59F21F}"/>
              </a:ext>
            </a:extLst>
          </p:cNvPr>
          <p:cNvCxnSpPr>
            <a:cxnSpLocks/>
          </p:cNvCxnSpPr>
          <p:nvPr/>
        </p:nvCxnSpPr>
        <p:spPr>
          <a:xfrm>
            <a:off x="5378079" y="5057060"/>
            <a:ext cx="0" cy="5044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AB050E9-1990-AFB5-CE99-29DE4666300A}"/>
              </a:ext>
            </a:extLst>
          </p:cNvPr>
          <p:cNvCxnSpPr>
            <a:cxnSpLocks/>
          </p:cNvCxnSpPr>
          <p:nvPr/>
        </p:nvCxnSpPr>
        <p:spPr>
          <a:xfrm flipH="1">
            <a:off x="6672187" y="3514205"/>
            <a:ext cx="7780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733A554-11AD-8B5A-E709-DF2D046F97D7}"/>
              </a:ext>
            </a:extLst>
          </p:cNvPr>
          <p:cNvCxnSpPr>
            <a:cxnSpLocks/>
          </p:cNvCxnSpPr>
          <p:nvPr/>
        </p:nvCxnSpPr>
        <p:spPr>
          <a:xfrm flipH="1" flipV="1">
            <a:off x="3273351" y="3507654"/>
            <a:ext cx="766091" cy="65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2"/>
          <p:cNvGrpSpPr/>
          <p:nvPr/>
        </p:nvGrpSpPr>
        <p:grpSpPr>
          <a:xfrm>
            <a:off x="796903" y="1223240"/>
            <a:ext cx="6236783" cy="1373647"/>
            <a:chOff x="0" y="0"/>
            <a:chExt cx="8384016" cy="2010697"/>
          </a:xfrm>
        </p:grpSpPr>
        <p:grpSp>
          <p:nvGrpSpPr>
            <p:cNvPr id="3" name="Group 3"/>
            <p:cNvGrpSpPr/>
            <p:nvPr/>
          </p:nvGrpSpPr>
          <p:grpSpPr>
            <a:xfrm>
              <a:off x="0" y="0"/>
              <a:ext cx="8384016" cy="2006684"/>
              <a:chOff x="0" y="0"/>
              <a:chExt cx="1154847" cy="276408"/>
            </a:xfrm>
          </p:grpSpPr>
          <p:sp>
            <p:nvSpPr>
              <p:cNvPr id="4" name="Freeform 4"/>
              <p:cNvSpPr/>
              <p:nvPr/>
            </p:nvSpPr>
            <p:spPr>
              <a:xfrm>
                <a:off x="0" y="0"/>
                <a:ext cx="1154847" cy="276408"/>
              </a:xfrm>
              <a:custGeom>
                <a:avLst/>
                <a:gdLst/>
                <a:ahLst/>
                <a:cxnLst/>
                <a:rect l="l" t="t" r="r" b="b"/>
                <a:pathLst>
                  <a:path w="1154847" h="276408">
                    <a:moveTo>
                      <a:pt x="0" y="0"/>
                    </a:moveTo>
                    <a:lnTo>
                      <a:pt x="1154847" y="0"/>
                    </a:lnTo>
                    <a:lnTo>
                      <a:pt x="1154847" y="276408"/>
                    </a:lnTo>
                    <a:lnTo>
                      <a:pt x="0" y="276408"/>
                    </a:lnTo>
                    <a:close/>
                  </a:path>
                </a:pathLst>
              </a:custGeom>
              <a:solidFill>
                <a:srgbClr val="287E72"/>
              </a:solidFill>
              <a:ln w="19050" cap="sq">
                <a:solidFill>
                  <a:srgbClr val="0F6054"/>
                </a:solidFill>
                <a:prstDash val="solid"/>
                <a:miter/>
              </a:ln>
            </p:spPr>
            <p:txBody>
              <a:bodyPr/>
              <a:lstStyle/>
              <a:p>
                <a:endParaRPr lang="en-GB" sz="2400"/>
              </a:p>
            </p:txBody>
          </p:sp>
          <p:sp>
            <p:nvSpPr>
              <p:cNvPr id="5" name="TextBox 5"/>
              <p:cNvSpPr txBox="1"/>
              <p:nvPr/>
            </p:nvSpPr>
            <p:spPr>
              <a:xfrm>
                <a:off x="0" y="-19050"/>
                <a:ext cx="1154847" cy="295458"/>
              </a:xfrm>
              <a:prstGeom prst="rect">
                <a:avLst/>
              </a:prstGeom>
            </p:spPr>
            <p:txBody>
              <a:bodyPr lIns="50801" tIns="50801" rIns="50801" bIns="50801" rtlCol="0" anchor="ctr"/>
              <a:lstStyle/>
              <a:p>
                <a:pPr algn="ctr">
                  <a:lnSpc>
                    <a:spcPts val="3023"/>
                  </a:lnSpc>
                </a:pPr>
                <a:endParaRPr sz="2400"/>
              </a:p>
            </p:txBody>
          </p:sp>
        </p:grpSp>
        <p:sp>
          <p:nvSpPr>
            <p:cNvPr id="6" name="TextBox 6"/>
            <p:cNvSpPr txBox="1"/>
            <p:nvPr/>
          </p:nvSpPr>
          <p:spPr>
            <a:xfrm>
              <a:off x="0" y="96019"/>
              <a:ext cx="8358984" cy="1914678"/>
            </a:xfrm>
            <a:prstGeom prst="rect">
              <a:avLst/>
            </a:prstGeom>
          </p:spPr>
          <p:txBody>
            <a:bodyPr lIns="0" tIns="0" rIns="0" bIns="0" rtlCol="0" anchor="t">
              <a:spAutoFit/>
            </a:bodyPr>
            <a:lstStyle/>
            <a:p>
              <a:pPr algn="ctr">
                <a:lnSpc>
                  <a:spcPts val="3588"/>
                </a:lnSpc>
              </a:pPr>
              <a:r>
                <a:rPr lang="en-US" sz="2400" spc="138" dirty="0">
                  <a:solidFill>
                    <a:srgbClr val="FFFFFF"/>
                  </a:solidFill>
                  <a:latin typeface="Sanchez"/>
                </a:rPr>
                <a:t>THE COASTAL ZONE MANAGEMENT UNIT (CZMU)</a:t>
              </a:r>
            </a:p>
            <a:p>
              <a:pPr algn="ctr">
                <a:lnSpc>
                  <a:spcPts val="3029"/>
                </a:lnSpc>
                <a:spcBef>
                  <a:spcPct val="0"/>
                </a:spcBef>
              </a:pPr>
              <a:r>
                <a:rPr lang="en-US" sz="2400" spc="116" dirty="0">
                  <a:solidFill>
                    <a:srgbClr val="FFFFFF"/>
                  </a:solidFill>
                  <a:latin typeface="Sanchez"/>
                </a:rPr>
                <a:t>CO-CHAIR</a:t>
              </a:r>
            </a:p>
          </p:txBody>
        </p:sp>
      </p:grpSp>
      <p:grpSp>
        <p:nvGrpSpPr>
          <p:cNvPr id="7" name="Group 7"/>
          <p:cNvGrpSpPr/>
          <p:nvPr/>
        </p:nvGrpSpPr>
        <p:grpSpPr>
          <a:xfrm>
            <a:off x="9747804" y="1183643"/>
            <a:ext cx="7594740" cy="2488638"/>
            <a:chOff x="0" y="-1129786"/>
            <a:chExt cx="9150388" cy="3136470"/>
          </a:xfrm>
        </p:grpSpPr>
        <p:grpSp>
          <p:nvGrpSpPr>
            <p:cNvPr id="8" name="Group 8"/>
            <p:cNvGrpSpPr/>
            <p:nvPr/>
          </p:nvGrpSpPr>
          <p:grpSpPr>
            <a:xfrm>
              <a:off x="0" y="-1129786"/>
              <a:ext cx="9150388" cy="3136470"/>
              <a:chOff x="0" y="-155621"/>
              <a:chExt cx="1260410" cy="432029"/>
            </a:xfrm>
          </p:grpSpPr>
          <p:sp>
            <p:nvSpPr>
              <p:cNvPr id="9" name="Freeform 9"/>
              <p:cNvSpPr/>
              <p:nvPr/>
            </p:nvSpPr>
            <p:spPr>
              <a:xfrm>
                <a:off x="105563" y="-155621"/>
                <a:ext cx="1154847" cy="245359"/>
              </a:xfrm>
              <a:custGeom>
                <a:avLst/>
                <a:gdLst/>
                <a:ahLst/>
                <a:cxnLst/>
                <a:rect l="l" t="t" r="r" b="b"/>
                <a:pathLst>
                  <a:path w="1154847" h="276408">
                    <a:moveTo>
                      <a:pt x="0" y="0"/>
                    </a:moveTo>
                    <a:lnTo>
                      <a:pt x="1154847" y="0"/>
                    </a:lnTo>
                    <a:lnTo>
                      <a:pt x="1154847" y="276408"/>
                    </a:lnTo>
                    <a:lnTo>
                      <a:pt x="0" y="276408"/>
                    </a:lnTo>
                    <a:close/>
                  </a:path>
                </a:pathLst>
              </a:custGeom>
              <a:solidFill>
                <a:srgbClr val="287E72"/>
              </a:solidFill>
              <a:ln w="19050" cap="sq">
                <a:solidFill>
                  <a:srgbClr val="0F6054"/>
                </a:solidFill>
                <a:prstDash val="solid"/>
                <a:miter/>
              </a:ln>
            </p:spPr>
            <p:txBody>
              <a:bodyPr/>
              <a:lstStyle/>
              <a:p>
                <a:endParaRPr lang="en-GB" sz="2400"/>
              </a:p>
            </p:txBody>
          </p:sp>
          <p:sp>
            <p:nvSpPr>
              <p:cNvPr id="10" name="TextBox 10"/>
              <p:cNvSpPr txBox="1"/>
              <p:nvPr/>
            </p:nvSpPr>
            <p:spPr>
              <a:xfrm>
                <a:off x="0" y="-19050"/>
                <a:ext cx="1154847" cy="295458"/>
              </a:xfrm>
              <a:prstGeom prst="rect">
                <a:avLst/>
              </a:prstGeom>
            </p:spPr>
            <p:txBody>
              <a:bodyPr lIns="50801" tIns="50801" rIns="50801" bIns="50801" rtlCol="0" anchor="ctr"/>
              <a:lstStyle/>
              <a:p>
                <a:pPr algn="ctr">
                  <a:lnSpc>
                    <a:spcPts val="3023"/>
                  </a:lnSpc>
                </a:pPr>
                <a:endParaRPr sz="2400"/>
              </a:p>
            </p:txBody>
          </p:sp>
        </p:grpSp>
        <p:sp>
          <p:nvSpPr>
            <p:cNvPr id="11" name="TextBox 11"/>
            <p:cNvSpPr txBox="1"/>
            <p:nvPr/>
          </p:nvSpPr>
          <p:spPr>
            <a:xfrm>
              <a:off x="608246" y="-1055550"/>
              <a:ext cx="8358983" cy="1648556"/>
            </a:xfrm>
            <a:prstGeom prst="rect">
              <a:avLst/>
            </a:prstGeom>
          </p:spPr>
          <p:txBody>
            <a:bodyPr lIns="0" tIns="0" rIns="0" bIns="0" rtlCol="0" anchor="t">
              <a:spAutoFit/>
            </a:bodyPr>
            <a:lstStyle/>
            <a:p>
              <a:pPr algn="ctr">
                <a:lnSpc>
                  <a:spcPts val="3588"/>
                </a:lnSpc>
              </a:pPr>
              <a:r>
                <a:rPr lang="en-US" sz="2400" spc="138" dirty="0">
                  <a:solidFill>
                    <a:srgbClr val="FFFFFF"/>
                  </a:solidFill>
                  <a:latin typeface="Sanchez"/>
                </a:rPr>
                <a:t>THE DEPARTMENT OF EMERGENCY MANAGEMENT (DEM)</a:t>
              </a:r>
            </a:p>
            <a:p>
              <a:pPr algn="ctr">
                <a:lnSpc>
                  <a:spcPts val="3029"/>
                </a:lnSpc>
                <a:spcBef>
                  <a:spcPct val="0"/>
                </a:spcBef>
              </a:pPr>
              <a:r>
                <a:rPr lang="en-US" sz="2400" spc="116" dirty="0">
                  <a:solidFill>
                    <a:srgbClr val="FFFFFF"/>
                  </a:solidFill>
                  <a:latin typeface="Sanchez"/>
                </a:rPr>
                <a:t>CO-CHAIR</a:t>
              </a:r>
            </a:p>
          </p:txBody>
        </p:sp>
      </p:grpSp>
      <p:sp>
        <p:nvSpPr>
          <p:cNvPr id="22" name="TextBox 22"/>
          <p:cNvSpPr txBox="1"/>
          <p:nvPr/>
        </p:nvSpPr>
        <p:spPr>
          <a:xfrm>
            <a:off x="758465" y="416243"/>
            <a:ext cx="16771073" cy="628377"/>
          </a:xfrm>
          <a:prstGeom prst="rect">
            <a:avLst/>
          </a:prstGeom>
        </p:spPr>
        <p:txBody>
          <a:bodyPr lIns="0" tIns="0" rIns="0" bIns="0" rtlCol="0" anchor="t">
            <a:spAutoFit/>
          </a:bodyPr>
          <a:lstStyle/>
          <a:p>
            <a:pPr>
              <a:lnSpc>
                <a:spcPts val="4905"/>
              </a:lnSpc>
            </a:pPr>
            <a:r>
              <a:rPr lang="en-US" sz="4000" dirty="0">
                <a:solidFill>
                  <a:srgbClr val="02267F"/>
                </a:solidFill>
                <a:latin typeface="League Spartan"/>
              </a:rPr>
              <a:t>The Technical Standing Committee on Coastal Hazards (TSCCH)</a:t>
            </a:r>
          </a:p>
        </p:txBody>
      </p:sp>
      <p:sp>
        <p:nvSpPr>
          <p:cNvPr id="32" name="Rectangle 31">
            <a:extLst>
              <a:ext uri="{FF2B5EF4-FFF2-40B4-BE49-F238E27FC236}">
                <a16:creationId xmlns:a16="http://schemas.microsoft.com/office/drawing/2014/main" id="{8811F923-FC92-B0F6-66A2-012A09FE5A7D}"/>
              </a:ext>
            </a:extLst>
          </p:cNvPr>
          <p:cNvSpPr/>
          <p:nvPr/>
        </p:nvSpPr>
        <p:spPr>
          <a:xfrm>
            <a:off x="4704190" y="9646332"/>
            <a:ext cx="1257299" cy="612414"/>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MHAI</a:t>
            </a:r>
            <a:endParaRPr lang="en-GB" sz="2100" dirty="0">
              <a:latin typeface="Sanchez" panose="020B0604020202020204" charset="0"/>
            </a:endParaRPr>
          </a:p>
        </p:txBody>
      </p:sp>
      <p:sp>
        <p:nvSpPr>
          <p:cNvPr id="33" name="Rectangle 32">
            <a:extLst>
              <a:ext uri="{FF2B5EF4-FFF2-40B4-BE49-F238E27FC236}">
                <a16:creationId xmlns:a16="http://schemas.microsoft.com/office/drawing/2014/main" id="{52A95663-3D97-C903-A481-B70F2BA912C7}"/>
              </a:ext>
            </a:extLst>
          </p:cNvPr>
          <p:cNvSpPr/>
          <p:nvPr/>
        </p:nvSpPr>
        <p:spPr>
          <a:xfrm>
            <a:off x="15453379" y="7233059"/>
            <a:ext cx="1142246" cy="414287"/>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MFEI</a:t>
            </a:r>
            <a:endParaRPr lang="en-GB" sz="2100" dirty="0">
              <a:latin typeface="Sanchez" panose="020B0604020202020204" charset="0"/>
            </a:endParaRPr>
          </a:p>
        </p:txBody>
      </p:sp>
      <p:sp>
        <p:nvSpPr>
          <p:cNvPr id="38" name="Rectangle 37">
            <a:extLst>
              <a:ext uri="{FF2B5EF4-FFF2-40B4-BE49-F238E27FC236}">
                <a16:creationId xmlns:a16="http://schemas.microsoft.com/office/drawing/2014/main" id="{91A3413F-C01C-6217-8A2E-BD69A015E154}"/>
              </a:ext>
            </a:extLst>
          </p:cNvPr>
          <p:cNvSpPr/>
          <p:nvPr/>
        </p:nvSpPr>
        <p:spPr>
          <a:xfrm>
            <a:off x="1458966" y="4584433"/>
            <a:ext cx="1142244" cy="5512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100" dirty="0">
                <a:latin typeface="Sanchez" panose="020B0604020202020204" charset="0"/>
              </a:rPr>
              <a:t>BMS</a:t>
            </a:r>
            <a:endParaRPr lang="en-GB" sz="2100" dirty="0">
              <a:latin typeface="Sanchez" panose="020B0604020202020204" charset="0"/>
            </a:endParaRPr>
          </a:p>
        </p:txBody>
      </p:sp>
      <p:sp>
        <p:nvSpPr>
          <p:cNvPr id="42" name="Rectangle 41">
            <a:extLst>
              <a:ext uri="{FF2B5EF4-FFF2-40B4-BE49-F238E27FC236}">
                <a16:creationId xmlns:a16="http://schemas.microsoft.com/office/drawing/2014/main" id="{ED5DC408-7F65-5F98-525B-1CFF735DBB6E}"/>
              </a:ext>
            </a:extLst>
          </p:cNvPr>
          <p:cNvSpPr/>
          <p:nvPr/>
        </p:nvSpPr>
        <p:spPr>
          <a:xfrm>
            <a:off x="11818109" y="9648156"/>
            <a:ext cx="1257299" cy="317883"/>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MENB</a:t>
            </a:r>
            <a:endParaRPr lang="en-GB" sz="2100" dirty="0">
              <a:latin typeface="Sanchez" panose="020B0604020202020204" charset="0"/>
            </a:endParaRPr>
          </a:p>
        </p:txBody>
      </p:sp>
      <p:sp>
        <p:nvSpPr>
          <p:cNvPr id="46" name="Rectangle 45">
            <a:extLst>
              <a:ext uri="{FF2B5EF4-FFF2-40B4-BE49-F238E27FC236}">
                <a16:creationId xmlns:a16="http://schemas.microsoft.com/office/drawing/2014/main" id="{4C084F29-D6C0-2F53-51E2-601E1EA7E071}"/>
              </a:ext>
            </a:extLst>
          </p:cNvPr>
          <p:cNvSpPr/>
          <p:nvPr/>
        </p:nvSpPr>
        <p:spPr>
          <a:xfrm>
            <a:off x="15386981" y="5221856"/>
            <a:ext cx="1136822" cy="425100"/>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BFS</a:t>
            </a:r>
            <a:endParaRPr lang="en-GB" sz="2100" dirty="0">
              <a:latin typeface="Sanchez" panose="020B0604020202020204" charset="0"/>
            </a:endParaRPr>
          </a:p>
        </p:txBody>
      </p:sp>
      <p:sp>
        <p:nvSpPr>
          <p:cNvPr id="47" name="Rectangle 46">
            <a:extLst>
              <a:ext uri="{FF2B5EF4-FFF2-40B4-BE49-F238E27FC236}">
                <a16:creationId xmlns:a16="http://schemas.microsoft.com/office/drawing/2014/main" id="{032C068B-A45C-759A-6327-B79FA4CF5273}"/>
              </a:ext>
            </a:extLst>
          </p:cNvPr>
          <p:cNvSpPr/>
          <p:nvPr/>
        </p:nvSpPr>
        <p:spPr>
          <a:xfrm>
            <a:off x="11807936" y="7062082"/>
            <a:ext cx="1257299" cy="298004"/>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Sanchez" panose="020B0604020202020204" charset="0"/>
              </a:rPr>
              <a:t>BBSA</a:t>
            </a:r>
            <a:endParaRPr lang="en-GB" sz="2400" dirty="0">
              <a:latin typeface="Sanchez" panose="020B0604020202020204" charset="0"/>
            </a:endParaRPr>
          </a:p>
        </p:txBody>
      </p:sp>
      <p:sp>
        <p:nvSpPr>
          <p:cNvPr id="51" name="Rectangle 50">
            <a:extLst>
              <a:ext uri="{FF2B5EF4-FFF2-40B4-BE49-F238E27FC236}">
                <a16:creationId xmlns:a16="http://schemas.microsoft.com/office/drawing/2014/main" id="{9E1B1152-2E8F-3C89-7C7C-C6EE6A69BABB}"/>
              </a:ext>
            </a:extLst>
          </p:cNvPr>
          <p:cNvSpPr/>
          <p:nvPr/>
        </p:nvSpPr>
        <p:spPr>
          <a:xfrm>
            <a:off x="11771470" y="6696882"/>
            <a:ext cx="1257299" cy="291831"/>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MYSC</a:t>
            </a:r>
            <a:endParaRPr lang="en-GB" sz="2100" dirty="0">
              <a:latin typeface="Sanchez" panose="020B0604020202020204" charset="0"/>
            </a:endParaRPr>
          </a:p>
        </p:txBody>
      </p:sp>
      <p:sp>
        <p:nvSpPr>
          <p:cNvPr id="53" name="Rectangle 52">
            <a:extLst>
              <a:ext uri="{FF2B5EF4-FFF2-40B4-BE49-F238E27FC236}">
                <a16:creationId xmlns:a16="http://schemas.microsoft.com/office/drawing/2014/main" id="{A16E404A-F3DD-DA63-4DE2-DCE6C682DAD7}"/>
              </a:ext>
            </a:extLst>
          </p:cNvPr>
          <p:cNvSpPr/>
          <p:nvPr/>
        </p:nvSpPr>
        <p:spPr>
          <a:xfrm>
            <a:off x="15453378" y="8222714"/>
            <a:ext cx="1166697" cy="476036"/>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BL&amp;P</a:t>
            </a:r>
            <a:endParaRPr lang="en-GB" sz="2400" dirty="0">
              <a:latin typeface="Sanchez" panose="020B0604020202020204" charset="0"/>
            </a:endParaRPr>
          </a:p>
        </p:txBody>
      </p:sp>
      <p:sp>
        <p:nvSpPr>
          <p:cNvPr id="61" name="Rectangle 60">
            <a:extLst>
              <a:ext uri="{FF2B5EF4-FFF2-40B4-BE49-F238E27FC236}">
                <a16:creationId xmlns:a16="http://schemas.microsoft.com/office/drawing/2014/main" id="{58D566AA-9D4F-A729-10DB-F991C33B69C3}"/>
              </a:ext>
            </a:extLst>
          </p:cNvPr>
          <p:cNvSpPr/>
          <p:nvPr/>
        </p:nvSpPr>
        <p:spPr>
          <a:xfrm>
            <a:off x="11751554" y="10020921"/>
            <a:ext cx="1502408" cy="221010"/>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CDEMA</a:t>
            </a:r>
            <a:endParaRPr lang="en-GB" sz="2400" dirty="0">
              <a:latin typeface="Sanchez" panose="020B0604020202020204" charset="0"/>
            </a:endParaRPr>
          </a:p>
        </p:txBody>
      </p:sp>
      <p:sp>
        <p:nvSpPr>
          <p:cNvPr id="62" name="Rectangle 61">
            <a:extLst>
              <a:ext uri="{FF2B5EF4-FFF2-40B4-BE49-F238E27FC236}">
                <a16:creationId xmlns:a16="http://schemas.microsoft.com/office/drawing/2014/main" id="{D35B39CE-4A87-E22E-E59D-2092FA9293F9}"/>
              </a:ext>
            </a:extLst>
          </p:cNvPr>
          <p:cNvSpPr/>
          <p:nvPr/>
        </p:nvSpPr>
        <p:spPr>
          <a:xfrm>
            <a:off x="1459361" y="9588510"/>
            <a:ext cx="1257299" cy="670236"/>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CIMH</a:t>
            </a:r>
            <a:endParaRPr lang="en-GB" sz="2100" dirty="0">
              <a:latin typeface="Sanchez" panose="020B0604020202020204" charset="0"/>
            </a:endParaRPr>
          </a:p>
        </p:txBody>
      </p:sp>
      <p:cxnSp>
        <p:nvCxnSpPr>
          <p:cNvPr id="139" name="Straight Connector 138">
            <a:extLst>
              <a:ext uri="{FF2B5EF4-FFF2-40B4-BE49-F238E27FC236}">
                <a16:creationId xmlns:a16="http://schemas.microsoft.com/office/drawing/2014/main" id="{E5A40F4F-35D7-2663-B0FD-6AF681172211}"/>
              </a:ext>
            </a:extLst>
          </p:cNvPr>
          <p:cNvCxnSpPr>
            <a:cxnSpLocks/>
          </p:cNvCxnSpPr>
          <p:nvPr/>
        </p:nvCxnSpPr>
        <p:spPr>
          <a:xfrm flipH="1" flipV="1">
            <a:off x="10108817" y="3514490"/>
            <a:ext cx="796737" cy="144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7" name="Freeform 4"/>
          <p:cNvSpPr/>
          <p:nvPr/>
        </p:nvSpPr>
        <p:spPr>
          <a:xfrm>
            <a:off x="796903" y="2868804"/>
            <a:ext cx="2476448" cy="1357902"/>
          </a:xfrm>
          <a:custGeom>
            <a:avLst/>
            <a:gdLst/>
            <a:ahLst/>
            <a:cxnLst/>
            <a:rect l="l" t="t" r="r" b="b"/>
            <a:pathLst>
              <a:path w="1154847" h="276408">
                <a:moveTo>
                  <a:pt x="0" y="0"/>
                </a:moveTo>
                <a:lnTo>
                  <a:pt x="1154847" y="0"/>
                </a:lnTo>
                <a:lnTo>
                  <a:pt x="1154847" y="276408"/>
                </a:lnTo>
                <a:lnTo>
                  <a:pt x="0" y="276408"/>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100" dirty="0">
              <a:solidFill>
                <a:schemeClr val="bg1"/>
              </a:solidFill>
              <a:latin typeface="Sanchez" panose="020B0604020202020204" charset="0"/>
            </a:endParaRPr>
          </a:p>
          <a:p>
            <a:pPr algn="ctr"/>
            <a:r>
              <a:rPr lang="en-GB" sz="2100" dirty="0">
                <a:solidFill>
                  <a:schemeClr val="bg1"/>
                </a:solidFill>
                <a:latin typeface="Sanchez" panose="020B0604020202020204" charset="0"/>
              </a:rPr>
              <a:t>Hazard Detection &amp; Monitoring</a:t>
            </a:r>
          </a:p>
        </p:txBody>
      </p:sp>
      <p:sp>
        <p:nvSpPr>
          <p:cNvPr id="81" name="Freeform 4"/>
          <p:cNvSpPr/>
          <p:nvPr/>
        </p:nvSpPr>
        <p:spPr>
          <a:xfrm>
            <a:off x="10905554" y="2882196"/>
            <a:ext cx="2846678" cy="1300740"/>
          </a:xfrm>
          <a:custGeom>
            <a:avLst/>
            <a:gdLst/>
            <a:ahLst/>
            <a:cxnLst/>
            <a:rect l="l" t="t" r="r" b="b"/>
            <a:pathLst>
              <a:path w="1154847" h="276408">
                <a:moveTo>
                  <a:pt x="0" y="0"/>
                </a:moveTo>
                <a:lnTo>
                  <a:pt x="1154847" y="0"/>
                </a:lnTo>
                <a:lnTo>
                  <a:pt x="1154847" y="276408"/>
                </a:lnTo>
                <a:lnTo>
                  <a:pt x="0" y="276408"/>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lstStyle/>
          <a:p>
            <a:pPr algn="ctr"/>
            <a:endParaRPr lang="en-GB" sz="2100" dirty="0">
              <a:solidFill>
                <a:schemeClr val="bg1"/>
              </a:solidFill>
              <a:latin typeface="Sanchez" panose="020B0604020202020204" charset="0"/>
            </a:endParaRPr>
          </a:p>
          <a:p>
            <a:pPr algn="ctr"/>
            <a:r>
              <a:rPr lang="en-GB" sz="2100" dirty="0">
                <a:solidFill>
                  <a:schemeClr val="bg1"/>
                </a:solidFill>
                <a:latin typeface="Sanchez" panose="020B0604020202020204" charset="0"/>
              </a:rPr>
              <a:t>Public Information &amp; Education</a:t>
            </a:r>
          </a:p>
        </p:txBody>
      </p:sp>
      <p:sp>
        <p:nvSpPr>
          <p:cNvPr id="82" name="Freeform 4"/>
          <p:cNvSpPr/>
          <p:nvPr/>
        </p:nvSpPr>
        <p:spPr>
          <a:xfrm>
            <a:off x="4039441" y="2871233"/>
            <a:ext cx="2627009" cy="1339710"/>
          </a:xfrm>
          <a:custGeom>
            <a:avLst/>
            <a:gdLst/>
            <a:ahLst/>
            <a:cxnLst/>
            <a:rect l="l" t="t" r="r" b="b"/>
            <a:pathLst>
              <a:path w="1154847" h="276408">
                <a:moveTo>
                  <a:pt x="0" y="0"/>
                </a:moveTo>
                <a:lnTo>
                  <a:pt x="1154847" y="0"/>
                </a:lnTo>
                <a:lnTo>
                  <a:pt x="1154847" y="276408"/>
                </a:lnTo>
                <a:lnTo>
                  <a:pt x="0" y="276408"/>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GB" sz="2100" dirty="0">
                <a:solidFill>
                  <a:schemeClr val="bg1"/>
                </a:solidFill>
                <a:latin typeface="Sanchez" panose="020B0604020202020204" charset="0"/>
              </a:rPr>
              <a:t>Hazard Assessment, Modelling &amp; Protocols</a:t>
            </a:r>
          </a:p>
        </p:txBody>
      </p:sp>
      <p:sp>
        <p:nvSpPr>
          <p:cNvPr id="83" name="Freeform 4"/>
          <p:cNvSpPr/>
          <p:nvPr/>
        </p:nvSpPr>
        <p:spPr>
          <a:xfrm>
            <a:off x="7444458" y="2867408"/>
            <a:ext cx="2664357" cy="1305305"/>
          </a:xfrm>
          <a:custGeom>
            <a:avLst/>
            <a:gdLst/>
            <a:ahLst/>
            <a:cxnLst/>
            <a:rect l="l" t="t" r="r" b="b"/>
            <a:pathLst>
              <a:path w="1154847" h="276408">
                <a:moveTo>
                  <a:pt x="0" y="0"/>
                </a:moveTo>
                <a:lnTo>
                  <a:pt x="1154847" y="0"/>
                </a:lnTo>
                <a:lnTo>
                  <a:pt x="1154847" y="276408"/>
                </a:lnTo>
                <a:lnTo>
                  <a:pt x="0" y="276408"/>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a:lstStyle/>
          <a:p>
            <a:pPr algn="ctr"/>
            <a:r>
              <a:rPr lang="en-GB" sz="2100" dirty="0">
                <a:solidFill>
                  <a:schemeClr val="bg1"/>
                </a:solidFill>
                <a:latin typeface="Sanchez" panose="020B0604020202020204" charset="0"/>
              </a:rPr>
              <a:t>Warning Communications &amp; Dissemination</a:t>
            </a:r>
          </a:p>
        </p:txBody>
      </p:sp>
      <p:sp>
        <p:nvSpPr>
          <p:cNvPr id="84" name="Freeform 4"/>
          <p:cNvSpPr/>
          <p:nvPr/>
        </p:nvSpPr>
        <p:spPr>
          <a:xfrm>
            <a:off x="14548970" y="2882197"/>
            <a:ext cx="2814620" cy="1288469"/>
          </a:xfrm>
          <a:custGeom>
            <a:avLst/>
            <a:gdLst/>
            <a:ahLst/>
            <a:cxnLst/>
            <a:rect l="l" t="t" r="r" b="b"/>
            <a:pathLst>
              <a:path w="1154847" h="276408">
                <a:moveTo>
                  <a:pt x="0" y="0"/>
                </a:moveTo>
                <a:lnTo>
                  <a:pt x="1154847" y="0"/>
                </a:lnTo>
                <a:lnTo>
                  <a:pt x="1154847" y="276408"/>
                </a:lnTo>
                <a:lnTo>
                  <a:pt x="0" y="276408"/>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lstStyle/>
          <a:p>
            <a:pPr algn="ctr"/>
            <a:endParaRPr lang="en-GB" sz="2100" dirty="0">
              <a:solidFill>
                <a:schemeClr val="bg1"/>
              </a:solidFill>
              <a:latin typeface="Sanchez" panose="020B0604020202020204" charset="0"/>
            </a:endParaRPr>
          </a:p>
          <a:p>
            <a:pPr algn="ctr"/>
            <a:r>
              <a:rPr lang="en-GB" sz="2100" dirty="0">
                <a:solidFill>
                  <a:schemeClr val="bg1"/>
                </a:solidFill>
                <a:latin typeface="Sanchez" panose="020B0604020202020204" charset="0"/>
              </a:rPr>
              <a:t>Evacuation</a:t>
            </a:r>
            <a:r>
              <a:rPr lang="en-GB" sz="2400" dirty="0">
                <a:solidFill>
                  <a:schemeClr val="bg1"/>
                </a:solidFill>
                <a:latin typeface="Sanchez" panose="020B0604020202020204" charset="0"/>
              </a:rPr>
              <a:t> </a:t>
            </a:r>
          </a:p>
        </p:txBody>
      </p:sp>
      <p:cxnSp>
        <p:nvCxnSpPr>
          <p:cNvPr id="20" name="Straight Connector 19"/>
          <p:cNvCxnSpPr/>
          <p:nvPr/>
        </p:nvCxnSpPr>
        <p:spPr>
          <a:xfrm>
            <a:off x="7033685" y="1823291"/>
            <a:ext cx="3342768" cy="0"/>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24" name="Straight Connector 23"/>
          <p:cNvCxnSpPr/>
          <p:nvPr/>
        </p:nvCxnSpPr>
        <p:spPr>
          <a:xfrm flipH="1">
            <a:off x="8697812" y="1823291"/>
            <a:ext cx="26048" cy="1044117"/>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65" name="Straight Connector 64"/>
          <p:cNvCxnSpPr>
            <a:endCxn id="38" idx="0"/>
          </p:cNvCxnSpPr>
          <p:nvPr/>
        </p:nvCxnSpPr>
        <p:spPr>
          <a:xfrm>
            <a:off x="2016456" y="4226706"/>
            <a:ext cx="13632" cy="3577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5A40F4F-35D7-2663-B0FD-6AF681172211}"/>
              </a:ext>
            </a:extLst>
          </p:cNvPr>
          <p:cNvCxnSpPr>
            <a:cxnSpLocks/>
          </p:cNvCxnSpPr>
          <p:nvPr/>
        </p:nvCxnSpPr>
        <p:spPr>
          <a:xfrm flipH="1" flipV="1">
            <a:off x="13747322" y="3507654"/>
            <a:ext cx="796737" cy="144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91A3413F-C01C-6217-8A2E-BD69A015E154}"/>
              </a:ext>
            </a:extLst>
          </p:cNvPr>
          <p:cNvSpPr/>
          <p:nvPr/>
        </p:nvSpPr>
        <p:spPr>
          <a:xfrm>
            <a:off x="4788287" y="4584433"/>
            <a:ext cx="1142244" cy="578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100" dirty="0">
                <a:latin typeface="Sanchez" panose="020B0604020202020204" charset="0"/>
              </a:rPr>
              <a:t>CZMU</a:t>
            </a:r>
            <a:endParaRPr lang="en-GB" sz="2100" dirty="0">
              <a:latin typeface="Sanchez" panose="020B0604020202020204" charset="0"/>
            </a:endParaRPr>
          </a:p>
        </p:txBody>
      </p:sp>
      <p:cxnSp>
        <p:nvCxnSpPr>
          <p:cNvPr id="117" name="Straight Connector 116"/>
          <p:cNvCxnSpPr/>
          <p:nvPr/>
        </p:nvCxnSpPr>
        <p:spPr>
          <a:xfrm>
            <a:off x="5352087" y="4226706"/>
            <a:ext cx="13632" cy="3577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91A3413F-C01C-6217-8A2E-BD69A015E154}"/>
              </a:ext>
            </a:extLst>
          </p:cNvPr>
          <p:cNvSpPr/>
          <p:nvPr/>
        </p:nvSpPr>
        <p:spPr>
          <a:xfrm>
            <a:off x="8129232" y="4587872"/>
            <a:ext cx="1142244" cy="5688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100" dirty="0">
                <a:latin typeface="Sanchez" panose="020B0604020202020204" charset="0"/>
              </a:rPr>
              <a:t>MIST</a:t>
            </a:r>
            <a:endParaRPr lang="en-GB" sz="2100" dirty="0">
              <a:latin typeface="Sanchez" panose="020B0604020202020204" charset="0"/>
            </a:endParaRPr>
          </a:p>
        </p:txBody>
      </p:sp>
      <p:cxnSp>
        <p:nvCxnSpPr>
          <p:cNvPr id="119" name="Straight Connector 118"/>
          <p:cNvCxnSpPr/>
          <p:nvPr/>
        </p:nvCxnSpPr>
        <p:spPr>
          <a:xfrm>
            <a:off x="8697812" y="4167770"/>
            <a:ext cx="6816" cy="4166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91A3413F-C01C-6217-8A2E-BD69A015E154}"/>
              </a:ext>
            </a:extLst>
          </p:cNvPr>
          <p:cNvSpPr/>
          <p:nvPr/>
        </p:nvSpPr>
        <p:spPr>
          <a:xfrm>
            <a:off x="11839650" y="4580251"/>
            <a:ext cx="1142244" cy="578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100" dirty="0">
                <a:latin typeface="Sanchez" panose="020B0604020202020204" charset="0"/>
              </a:rPr>
              <a:t>BGIS</a:t>
            </a:r>
            <a:endParaRPr lang="en-GB" sz="2100" dirty="0">
              <a:latin typeface="Sanchez" panose="020B0604020202020204" charset="0"/>
            </a:endParaRPr>
          </a:p>
        </p:txBody>
      </p:sp>
      <p:cxnSp>
        <p:nvCxnSpPr>
          <p:cNvPr id="127" name="Straight Connector 126">
            <a:extLst>
              <a:ext uri="{FF2B5EF4-FFF2-40B4-BE49-F238E27FC236}">
                <a16:creationId xmlns:a16="http://schemas.microsoft.com/office/drawing/2014/main" id="{85FBE0B8-79FA-C145-DACE-0E023A74BC07}"/>
              </a:ext>
            </a:extLst>
          </p:cNvPr>
          <p:cNvCxnSpPr>
            <a:cxnSpLocks/>
            <a:stCxn id="118" idx="1"/>
          </p:cNvCxnSpPr>
          <p:nvPr/>
        </p:nvCxnSpPr>
        <p:spPr>
          <a:xfrm flipH="1" flipV="1">
            <a:off x="5942068" y="4864758"/>
            <a:ext cx="2187164" cy="75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5FBE0B8-79FA-C145-DACE-0E023A74BC07}"/>
              </a:ext>
            </a:extLst>
          </p:cNvPr>
          <p:cNvCxnSpPr>
            <a:cxnSpLocks/>
            <a:stCxn id="125" idx="1"/>
          </p:cNvCxnSpPr>
          <p:nvPr/>
        </p:nvCxnSpPr>
        <p:spPr>
          <a:xfrm flipH="1" flipV="1">
            <a:off x="9290952" y="4865533"/>
            <a:ext cx="2548698" cy="42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5FBE0B8-79FA-C145-DACE-0E023A74BC07}"/>
              </a:ext>
            </a:extLst>
          </p:cNvPr>
          <p:cNvCxnSpPr>
            <a:cxnSpLocks/>
            <a:stCxn id="132" idx="1"/>
            <a:endCxn id="125" idx="3"/>
          </p:cNvCxnSpPr>
          <p:nvPr/>
        </p:nvCxnSpPr>
        <p:spPr>
          <a:xfrm flipH="1">
            <a:off x="12981894" y="4867237"/>
            <a:ext cx="2399664" cy="25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2" name="Rectangle 131">
            <a:extLst>
              <a:ext uri="{FF2B5EF4-FFF2-40B4-BE49-F238E27FC236}">
                <a16:creationId xmlns:a16="http://schemas.microsoft.com/office/drawing/2014/main" id="{91A3413F-C01C-6217-8A2E-BD69A015E154}"/>
              </a:ext>
            </a:extLst>
          </p:cNvPr>
          <p:cNvSpPr/>
          <p:nvPr/>
        </p:nvSpPr>
        <p:spPr>
          <a:xfrm>
            <a:off x="15381558" y="4577750"/>
            <a:ext cx="1142244" cy="578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100" dirty="0">
                <a:latin typeface="Sanchez" panose="020B0604020202020204" charset="0"/>
              </a:rPr>
              <a:t>TBPS</a:t>
            </a:r>
            <a:endParaRPr lang="en-GB" sz="2100" dirty="0">
              <a:latin typeface="Sanchez" panose="020B0604020202020204" charset="0"/>
            </a:endParaRPr>
          </a:p>
        </p:txBody>
      </p:sp>
      <p:cxnSp>
        <p:nvCxnSpPr>
          <p:cNvPr id="136" name="Straight Connector 135"/>
          <p:cNvCxnSpPr>
            <a:endCxn id="125" idx="0"/>
          </p:cNvCxnSpPr>
          <p:nvPr/>
        </p:nvCxnSpPr>
        <p:spPr>
          <a:xfrm flipH="1">
            <a:off x="12410772" y="4210943"/>
            <a:ext cx="13632" cy="3693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6014893" y="4167770"/>
            <a:ext cx="738" cy="3949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8" name="Rectangle 147">
            <a:extLst>
              <a:ext uri="{FF2B5EF4-FFF2-40B4-BE49-F238E27FC236}">
                <a16:creationId xmlns:a16="http://schemas.microsoft.com/office/drawing/2014/main" id="{52A95663-3D97-C903-A481-B70F2BA912C7}"/>
              </a:ext>
            </a:extLst>
          </p:cNvPr>
          <p:cNvSpPr/>
          <p:nvPr/>
        </p:nvSpPr>
        <p:spPr>
          <a:xfrm>
            <a:off x="1456901" y="5828360"/>
            <a:ext cx="1142156" cy="56260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PDO</a:t>
            </a:r>
            <a:endParaRPr lang="en-GB" sz="2100" dirty="0">
              <a:latin typeface="Sanchez" panose="020B0604020202020204" charset="0"/>
            </a:endParaRPr>
          </a:p>
        </p:txBody>
      </p:sp>
      <p:sp>
        <p:nvSpPr>
          <p:cNvPr id="153" name="Rectangle 152">
            <a:extLst>
              <a:ext uri="{FF2B5EF4-FFF2-40B4-BE49-F238E27FC236}">
                <a16:creationId xmlns:a16="http://schemas.microsoft.com/office/drawing/2014/main" id="{52A95663-3D97-C903-A481-B70F2BA912C7}"/>
              </a:ext>
            </a:extLst>
          </p:cNvPr>
          <p:cNvSpPr/>
          <p:nvPr/>
        </p:nvSpPr>
        <p:spPr>
          <a:xfrm>
            <a:off x="1445378" y="5198996"/>
            <a:ext cx="1142156" cy="56260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CZMU</a:t>
            </a:r>
            <a:endParaRPr lang="en-GB" sz="2100" dirty="0">
              <a:latin typeface="Sanchez" panose="020B0604020202020204" charset="0"/>
            </a:endParaRPr>
          </a:p>
        </p:txBody>
      </p:sp>
      <p:sp>
        <p:nvSpPr>
          <p:cNvPr id="156" name="Rectangle 155">
            <a:extLst>
              <a:ext uri="{FF2B5EF4-FFF2-40B4-BE49-F238E27FC236}">
                <a16:creationId xmlns:a16="http://schemas.microsoft.com/office/drawing/2014/main" id="{52A95663-3D97-C903-A481-B70F2BA912C7}"/>
              </a:ext>
            </a:extLst>
          </p:cNvPr>
          <p:cNvSpPr/>
          <p:nvPr/>
        </p:nvSpPr>
        <p:spPr>
          <a:xfrm>
            <a:off x="1468436" y="6460767"/>
            <a:ext cx="1142156" cy="56260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MIST</a:t>
            </a:r>
            <a:endParaRPr lang="en-GB" sz="2100" dirty="0">
              <a:latin typeface="Sanchez" panose="020B0604020202020204" charset="0"/>
            </a:endParaRPr>
          </a:p>
        </p:txBody>
      </p:sp>
      <p:sp>
        <p:nvSpPr>
          <p:cNvPr id="163" name="Rectangle 162">
            <a:extLst>
              <a:ext uri="{FF2B5EF4-FFF2-40B4-BE49-F238E27FC236}">
                <a16:creationId xmlns:a16="http://schemas.microsoft.com/office/drawing/2014/main" id="{52A95663-3D97-C903-A481-B70F2BA912C7}"/>
              </a:ext>
            </a:extLst>
          </p:cNvPr>
          <p:cNvSpPr/>
          <p:nvPr/>
        </p:nvSpPr>
        <p:spPr>
          <a:xfrm>
            <a:off x="4779895" y="5221854"/>
            <a:ext cx="1142156" cy="56260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BGIS</a:t>
            </a:r>
            <a:endParaRPr lang="en-GB" sz="2100" dirty="0">
              <a:latin typeface="Sanchez" panose="020B0604020202020204" charset="0"/>
            </a:endParaRPr>
          </a:p>
        </p:txBody>
      </p:sp>
      <p:sp>
        <p:nvSpPr>
          <p:cNvPr id="169" name="Rectangle 168">
            <a:extLst>
              <a:ext uri="{FF2B5EF4-FFF2-40B4-BE49-F238E27FC236}">
                <a16:creationId xmlns:a16="http://schemas.microsoft.com/office/drawing/2014/main" id="{52A95663-3D97-C903-A481-B70F2BA912C7}"/>
              </a:ext>
            </a:extLst>
          </p:cNvPr>
          <p:cNvSpPr/>
          <p:nvPr/>
        </p:nvSpPr>
        <p:spPr>
          <a:xfrm>
            <a:off x="1509121" y="8962620"/>
            <a:ext cx="1142156" cy="56260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NCC</a:t>
            </a:r>
            <a:endParaRPr lang="en-GB" sz="2100" dirty="0">
              <a:latin typeface="Sanchez" panose="020B0604020202020204" charset="0"/>
            </a:endParaRPr>
          </a:p>
        </p:txBody>
      </p:sp>
      <p:sp>
        <p:nvSpPr>
          <p:cNvPr id="170" name="Rectangle 169">
            <a:extLst>
              <a:ext uri="{FF2B5EF4-FFF2-40B4-BE49-F238E27FC236}">
                <a16:creationId xmlns:a16="http://schemas.microsoft.com/office/drawing/2014/main" id="{52A95663-3D97-C903-A481-B70F2BA912C7}"/>
              </a:ext>
            </a:extLst>
          </p:cNvPr>
          <p:cNvSpPr/>
          <p:nvPr/>
        </p:nvSpPr>
        <p:spPr>
          <a:xfrm>
            <a:off x="1224941" y="7710840"/>
            <a:ext cx="1705519" cy="56260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BDF/BCG</a:t>
            </a:r>
            <a:endParaRPr lang="en-GB" sz="2100" dirty="0">
              <a:latin typeface="Sanchez" panose="020B0604020202020204" charset="0"/>
            </a:endParaRPr>
          </a:p>
        </p:txBody>
      </p:sp>
      <p:sp>
        <p:nvSpPr>
          <p:cNvPr id="171" name="Rectangle 170">
            <a:extLst>
              <a:ext uri="{FF2B5EF4-FFF2-40B4-BE49-F238E27FC236}">
                <a16:creationId xmlns:a16="http://schemas.microsoft.com/office/drawing/2014/main" id="{52A95663-3D97-C903-A481-B70F2BA912C7}"/>
              </a:ext>
            </a:extLst>
          </p:cNvPr>
          <p:cNvSpPr/>
          <p:nvPr/>
        </p:nvSpPr>
        <p:spPr>
          <a:xfrm>
            <a:off x="1503317" y="8336730"/>
            <a:ext cx="1142156" cy="56260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BFS</a:t>
            </a:r>
            <a:endParaRPr lang="en-GB" sz="2100" dirty="0">
              <a:latin typeface="Sanchez" panose="020B0604020202020204" charset="0"/>
            </a:endParaRPr>
          </a:p>
        </p:txBody>
      </p:sp>
      <p:sp>
        <p:nvSpPr>
          <p:cNvPr id="172" name="Rectangle 171">
            <a:extLst>
              <a:ext uri="{FF2B5EF4-FFF2-40B4-BE49-F238E27FC236}">
                <a16:creationId xmlns:a16="http://schemas.microsoft.com/office/drawing/2014/main" id="{52A95663-3D97-C903-A481-B70F2BA912C7}"/>
              </a:ext>
            </a:extLst>
          </p:cNvPr>
          <p:cNvSpPr/>
          <p:nvPr/>
        </p:nvSpPr>
        <p:spPr>
          <a:xfrm>
            <a:off x="1478672" y="7085730"/>
            <a:ext cx="1142156" cy="56260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TBPS</a:t>
            </a:r>
            <a:endParaRPr lang="en-GB" sz="2100" dirty="0">
              <a:latin typeface="Sanchez" panose="020B0604020202020204" charset="0"/>
            </a:endParaRPr>
          </a:p>
        </p:txBody>
      </p:sp>
      <p:sp>
        <p:nvSpPr>
          <p:cNvPr id="173" name="Rectangle 172">
            <a:extLst>
              <a:ext uri="{FF2B5EF4-FFF2-40B4-BE49-F238E27FC236}">
                <a16:creationId xmlns:a16="http://schemas.microsoft.com/office/drawing/2014/main" id="{52A95663-3D97-C903-A481-B70F2BA912C7}"/>
              </a:ext>
            </a:extLst>
          </p:cNvPr>
          <p:cNvSpPr/>
          <p:nvPr/>
        </p:nvSpPr>
        <p:spPr>
          <a:xfrm>
            <a:off x="4526573" y="5856816"/>
            <a:ext cx="1727439" cy="56260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FISHERIES</a:t>
            </a:r>
            <a:endParaRPr lang="en-GB" sz="2100" dirty="0">
              <a:latin typeface="Sanchez" panose="020B0604020202020204" charset="0"/>
            </a:endParaRPr>
          </a:p>
        </p:txBody>
      </p:sp>
      <p:sp>
        <p:nvSpPr>
          <p:cNvPr id="174" name="Rectangle 173">
            <a:extLst>
              <a:ext uri="{FF2B5EF4-FFF2-40B4-BE49-F238E27FC236}">
                <a16:creationId xmlns:a16="http://schemas.microsoft.com/office/drawing/2014/main" id="{52A95663-3D97-C903-A481-B70F2BA912C7}"/>
              </a:ext>
            </a:extLst>
          </p:cNvPr>
          <p:cNvSpPr/>
          <p:nvPr/>
        </p:nvSpPr>
        <p:spPr>
          <a:xfrm>
            <a:off x="4708000" y="8400018"/>
            <a:ext cx="1263009" cy="56260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METVT</a:t>
            </a:r>
            <a:endParaRPr lang="en-GB" sz="2100" dirty="0">
              <a:latin typeface="Sanchez" panose="020B0604020202020204" charset="0"/>
            </a:endParaRPr>
          </a:p>
        </p:txBody>
      </p:sp>
      <p:sp>
        <p:nvSpPr>
          <p:cNvPr id="175" name="Rectangle 174">
            <a:extLst>
              <a:ext uri="{FF2B5EF4-FFF2-40B4-BE49-F238E27FC236}">
                <a16:creationId xmlns:a16="http://schemas.microsoft.com/office/drawing/2014/main" id="{52A95663-3D97-C903-A481-B70F2BA912C7}"/>
              </a:ext>
            </a:extLst>
          </p:cNvPr>
          <p:cNvSpPr/>
          <p:nvPr/>
        </p:nvSpPr>
        <p:spPr>
          <a:xfrm>
            <a:off x="4761763" y="9031623"/>
            <a:ext cx="1142156" cy="56260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BHTA</a:t>
            </a:r>
            <a:endParaRPr lang="en-GB" sz="2100" dirty="0">
              <a:latin typeface="Sanchez" panose="020B0604020202020204" charset="0"/>
            </a:endParaRPr>
          </a:p>
        </p:txBody>
      </p:sp>
      <p:sp>
        <p:nvSpPr>
          <p:cNvPr id="176" name="Rectangle 175">
            <a:extLst>
              <a:ext uri="{FF2B5EF4-FFF2-40B4-BE49-F238E27FC236}">
                <a16:creationId xmlns:a16="http://schemas.microsoft.com/office/drawing/2014/main" id="{52A95663-3D97-C903-A481-B70F2BA912C7}"/>
              </a:ext>
            </a:extLst>
          </p:cNvPr>
          <p:cNvSpPr/>
          <p:nvPr/>
        </p:nvSpPr>
        <p:spPr>
          <a:xfrm>
            <a:off x="4751639" y="7761780"/>
            <a:ext cx="1142156" cy="56260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MTIT</a:t>
            </a:r>
            <a:endParaRPr lang="en-GB" sz="2100" dirty="0">
              <a:latin typeface="Sanchez" panose="020B0604020202020204" charset="0"/>
            </a:endParaRPr>
          </a:p>
        </p:txBody>
      </p:sp>
      <p:sp>
        <p:nvSpPr>
          <p:cNvPr id="177" name="Rectangle 176">
            <a:extLst>
              <a:ext uri="{FF2B5EF4-FFF2-40B4-BE49-F238E27FC236}">
                <a16:creationId xmlns:a16="http://schemas.microsoft.com/office/drawing/2014/main" id="{52A95663-3D97-C903-A481-B70F2BA912C7}"/>
              </a:ext>
            </a:extLst>
          </p:cNvPr>
          <p:cNvSpPr/>
          <p:nvPr/>
        </p:nvSpPr>
        <p:spPr>
          <a:xfrm>
            <a:off x="4761763" y="7130175"/>
            <a:ext cx="1142156" cy="56260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TBPS</a:t>
            </a:r>
            <a:endParaRPr lang="en-GB" sz="2100" dirty="0">
              <a:latin typeface="Sanchez" panose="020B0604020202020204" charset="0"/>
            </a:endParaRPr>
          </a:p>
        </p:txBody>
      </p:sp>
      <p:sp>
        <p:nvSpPr>
          <p:cNvPr id="178" name="Rectangle 177">
            <a:extLst>
              <a:ext uri="{FF2B5EF4-FFF2-40B4-BE49-F238E27FC236}">
                <a16:creationId xmlns:a16="http://schemas.microsoft.com/office/drawing/2014/main" id="{52A95663-3D97-C903-A481-B70F2BA912C7}"/>
              </a:ext>
            </a:extLst>
          </p:cNvPr>
          <p:cNvSpPr/>
          <p:nvPr/>
        </p:nvSpPr>
        <p:spPr>
          <a:xfrm>
            <a:off x="4778779" y="6497361"/>
            <a:ext cx="1142156" cy="56260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MIST</a:t>
            </a:r>
            <a:endParaRPr lang="en-GB" sz="2100" dirty="0">
              <a:latin typeface="Sanchez" panose="020B0604020202020204" charset="0"/>
            </a:endParaRPr>
          </a:p>
        </p:txBody>
      </p:sp>
      <p:sp>
        <p:nvSpPr>
          <p:cNvPr id="179" name="Rectangle 178">
            <a:extLst>
              <a:ext uri="{FF2B5EF4-FFF2-40B4-BE49-F238E27FC236}">
                <a16:creationId xmlns:a16="http://schemas.microsoft.com/office/drawing/2014/main" id="{52A95663-3D97-C903-A481-B70F2BA912C7}"/>
              </a:ext>
            </a:extLst>
          </p:cNvPr>
          <p:cNvSpPr/>
          <p:nvPr/>
        </p:nvSpPr>
        <p:spPr>
          <a:xfrm>
            <a:off x="7893158" y="8803712"/>
            <a:ext cx="1635971" cy="557196"/>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BARNUFO</a:t>
            </a:r>
            <a:endParaRPr lang="en-GB" sz="2100" dirty="0">
              <a:latin typeface="Sanchez" panose="020B0604020202020204" charset="0"/>
            </a:endParaRPr>
          </a:p>
        </p:txBody>
      </p:sp>
      <p:sp>
        <p:nvSpPr>
          <p:cNvPr id="180" name="Rectangle 179">
            <a:extLst>
              <a:ext uri="{FF2B5EF4-FFF2-40B4-BE49-F238E27FC236}">
                <a16:creationId xmlns:a16="http://schemas.microsoft.com/office/drawing/2014/main" id="{52A95663-3D97-C903-A481-B70F2BA912C7}"/>
              </a:ext>
            </a:extLst>
          </p:cNvPr>
          <p:cNvSpPr/>
          <p:nvPr/>
        </p:nvSpPr>
        <p:spPr>
          <a:xfrm>
            <a:off x="7895664" y="8222714"/>
            <a:ext cx="1633464" cy="54482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BDF/BCG</a:t>
            </a:r>
            <a:endParaRPr lang="en-GB" sz="1500" dirty="0">
              <a:latin typeface="Sanchez" panose="020B0604020202020204" charset="0"/>
            </a:endParaRPr>
          </a:p>
        </p:txBody>
      </p:sp>
      <p:sp>
        <p:nvSpPr>
          <p:cNvPr id="181" name="Rectangle 180">
            <a:extLst>
              <a:ext uri="{FF2B5EF4-FFF2-40B4-BE49-F238E27FC236}">
                <a16:creationId xmlns:a16="http://schemas.microsoft.com/office/drawing/2014/main" id="{52A95663-3D97-C903-A481-B70F2BA912C7}"/>
              </a:ext>
            </a:extLst>
          </p:cNvPr>
          <p:cNvSpPr/>
          <p:nvPr/>
        </p:nvSpPr>
        <p:spPr>
          <a:xfrm>
            <a:off x="8133476" y="9867143"/>
            <a:ext cx="1142156" cy="391604"/>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100" dirty="0">
                <a:latin typeface="Sanchez" panose="020B0604020202020204" charset="0"/>
              </a:rPr>
              <a:t>NCC</a:t>
            </a:r>
          </a:p>
        </p:txBody>
      </p:sp>
      <p:sp>
        <p:nvSpPr>
          <p:cNvPr id="182" name="Rectangle 181">
            <a:extLst>
              <a:ext uri="{FF2B5EF4-FFF2-40B4-BE49-F238E27FC236}">
                <a16:creationId xmlns:a16="http://schemas.microsoft.com/office/drawing/2014/main" id="{52A95663-3D97-C903-A481-B70F2BA912C7}"/>
              </a:ext>
            </a:extLst>
          </p:cNvPr>
          <p:cNvSpPr/>
          <p:nvPr/>
        </p:nvSpPr>
        <p:spPr>
          <a:xfrm>
            <a:off x="8135333" y="9397083"/>
            <a:ext cx="1142156" cy="433884"/>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BFS</a:t>
            </a:r>
            <a:endParaRPr lang="en-GB" sz="2100" dirty="0">
              <a:latin typeface="Sanchez" panose="020B0604020202020204" charset="0"/>
            </a:endParaRPr>
          </a:p>
        </p:txBody>
      </p:sp>
      <p:sp>
        <p:nvSpPr>
          <p:cNvPr id="183" name="Rectangle 182">
            <a:extLst>
              <a:ext uri="{FF2B5EF4-FFF2-40B4-BE49-F238E27FC236}">
                <a16:creationId xmlns:a16="http://schemas.microsoft.com/office/drawing/2014/main" id="{52A95663-3D97-C903-A481-B70F2BA912C7}"/>
              </a:ext>
            </a:extLst>
          </p:cNvPr>
          <p:cNvSpPr/>
          <p:nvPr/>
        </p:nvSpPr>
        <p:spPr>
          <a:xfrm>
            <a:off x="8133476" y="7615836"/>
            <a:ext cx="1142156" cy="56260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TBPS</a:t>
            </a:r>
            <a:endParaRPr lang="en-GB" sz="2100" dirty="0">
              <a:latin typeface="Sanchez" panose="020B0604020202020204" charset="0"/>
            </a:endParaRPr>
          </a:p>
        </p:txBody>
      </p:sp>
      <p:sp>
        <p:nvSpPr>
          <p:cNvPr id="184" name="Rectangle 183">
            <a:extLst>
              <a:ext uri="{FF2B5EF4-FFF2-40B4-BE49-F238E27FC236}">
                <a16:creationId xmlns:a16="http://schemas.microsoft.com/office/drawing/2014/main" id="{52A95663-3D97-C903-A481-B70F2BA912C7}"/>
              </a:ext>
            </a:extLst>
          </p:cNvPr>
          <p:cNvSpPr/>
          <p:nvPr/>
        </p:nvSpPr>
        <p:spPr>
          <a:xfrm>
            <a:off x="8133476" y="7013724"/>
            <a:ext cx="1142156" cy="56260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BPI</a:t>
            </a:r>
            <a:endParaRPr lang="en-GB" sz="2100" dirty="0">
              <a:latin typeface="Sanchez" panose="020B0604020202020204" charset="0"/>
            </a:endParaRPr>
          </a:p>
        </p:txBody>
      </p:sp>
      <p:sp>
        <p:nvSpPr>
          <p:cNvPr id="185" name="Rectangle 184">
            <a:extLst>
              <a:ext uri="{FF2B5EF4-FFF2-40B4-BE49-F238E27FC236}">
                <a16:creationId xmlns:a16="http://schemas.microsoft.com/office/drawing/2014/main" id="{52A95663-3D97-C903-A481-B70F2BA912C7}"/>
              </a:ext>
            </a:extLst>
          </p:cNvPr>
          <p:cNvSpPr/>
          <p:nvPr/>
        </p:nvSpPr>
        <p:spPr>
          <a:xfrm>
            <a:off x="7376849" y="6411432"/>
            <a:ext cx="2685932" cy="56278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COMMUNITY REP.</a:t>
            </a:r>
            <a:endParaRPr lang="en-GB" sz="2100" dirty="0">
              <a:latin typeface="Sanchez" panose="020B0604020202020204" charset="0"/>
            </a:endParaRPr>
          </a:p>
        </p:txBody>
      </p:sp>
      <p:sp>
        <p:nvSpPr>
          <p:cNvPr id="186" name="Rectangle 185">
            <a:extLst>
              <a:ext uri="{FF2B5EF4-FFF2-40B4-BE49-F238E27FC236}">
                <a16:creationId xmlns:a16="http://schemas.microsoft.com/office/drawing/2014/main" id="{52A95663-3D97-C903-A481-B70F2BA912C7}"/>
              </a:ext>
            </a:extLst>
          </p:cNvPr>
          <p:cNvSpPr/>
          <p:nvPr/>
        </p:nvSpPr>
        <p:spPr>
          <a:xfrm>
            <a:off x="8133476" y="5813993"/>
            <a:ext cx="1142156" cy="56260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BMS</a:t>
            </a:r>
            <a:endParaRPr lang="en-GB" sz="2100" dirty="0">
              <a:latin typeface="Sanchez" panose="020B0604020202020204" charset="0"/>
            </a:endParaRPr>
          </a:p>
        </p:txBody>
      </p:sp>
      <p:sp>
        <p:nvSpPr>
          <p:cNvPr id="187" name="Rectangle 186">
            <a:extLst>
              <a:ext uri="{FF2B5EF4-FFF2-40B4-BE49-F238E27FC236}">
                <a16:creationId xmlns:a16="http://schemas.microsoft.com/office/drawing/2014/main" id="{52A95663-3D97-C903-A481-B70F2BA912C7}"/>
              </a:ext>
            </a:extLst>
          </p:cNvPr>
          <p:cNvSpPr/>
          <p:nvPr/>
        </p:nvSpPr>
        <p:spPr>
          <a:xfrm>
            <a:off x="8139565" y="5204738"/>
            <a:ext cx="1142156" cy="562602"/>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BGIS</a:t>
            </a:r>
            <a:endParaRPr lang="en-GB" sz="2100" dirty="0">
              <a:latin typeface="Sanchez" panose="020B0604020202020204" charset="0"/>
            </a:endParaRPr>
          </a:p>
        </p:txBody>
      </p:sp>
      <p:sp>
        <p:nvSpPr>
          <p:cNvPr id="188" name="Rectangle 187">
            <a:extLst>
              <a:ext uri="{FF2B5EF4-FFF2-40B4-BE49-F238E27FC236}">
                <a16:creationId xmlns:a16="http://schemas.microsoft.com/office/drawing/2014/main" id="{52A95663-3D97-C903-A481-B70F2BA912C7}"/>
              </a:ext>
            </a:extLst>
          </p:cNvPr>
          <p:cNvSpPr/>
          <p:nvPr/>
        </p:nvSpPr>
        <p:spPr>
          <a:xfrm>
            <a:off x="11865509" y="6015485"/>
            <a:ext cx="1142156" cy="248018"/>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MIST</a:t>
            </a:r>
            <a:endParaRPr lang="en-GB" sz="2100" dirty="0">
              <a:latin typeface="Sanchez" panose="020B0604020202020204" charset="0"/>
            </a:endParaRPr>
          </a:p>
        </p:txBody>
      </p:sp>
      <p:sp>
        <p:nvSpPr>
          <p:cNvPr id="189" name="Rectangle 188">
            <a:extLst>
              <a:ext uri="{FF2B5EF4-FFF2-40B4-BE49-F238E27FC236}">
                <a16:creationId xmlns:a16="http://schemas.microsoft.com/office/drawing/2014/main" id="{52A95663-3D97-C903-A481-B70F2BA912C7}"/>
              </a:ext>
            </a:extLst>
          </p:cNvPr>
          <p:cNvSpPr/>
          <p:nvPr/>
        </p:nvSpPr>
        <p:spPr>
          <a:xfrm>
            <a:off x="11872556" y="7448870"/>
            <a:ext cx="1142156" cy="309533"/>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TBPS</a:t>
            </a:r>
            <a:endParaRPr lang="en-GB" sz="2100" dirty="0">
              <a:latin typeface="Sanchez" panose="020B0604020202020204" charset="0"/>
            </a:endParaRPr>
          </a:p>
        </p:txBody>
      </p:sp>
      <p:sp>
        <p:nvSpPr>
          <p:cNvPr id="190" name="Rectangle 189">
            <a:extLst>
              <a:ext uri="{FF2B5EF4-FFF2-40B4-BE49-F238E27FC236}">
                <a16:creationId xmlns:a16="http://schemas.microsoft.com/office/drawing/2014/main" id="{52A95663-3D97-C903-A481-B70F2BA912C7}"/>
              </a:ext>
            </a:extLst>
          </p:cNvPr>
          <p:cNvSpPr/>
          <p:nvPr/>
        </p:nvSpPr>
        <p:spPr>
          <a:xfrm>
            <a:off x="11599610" y="5646954"/>
            <a:ext cx="1727439" cy="313305"/>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FISHERIES</a:t>
            </a:r>
            <a:endParaRPr lang="en-GB" sz="2100" dirty="0">
              <a:latin typeface="Sanchez" panose="020B0604020202020204" charset="0"/>
            </a:endParaRPr>
          </a:p>
        </p:txBody>
      </p:sp>
      <p:sp>
        <p:nvSpPr>
          <p:cNvPr id="191" name="Rectangle 190">
            <a:extLst>
              <a:ext uri="{FF2B5EF4-FFF2-40B4-BE49-F238E27FC236}">
                <a16:creationId xmlns:a16="http://schemas.microsoft.com/office/drawing/2014/main" id="{52A95663-3D97-C903-A481-B70F2BA912C7}"/>
              </a:ext>
            </a:extLst>
          </p:cNvPr>
          <p:cNvSpPr/>
          <p:nvPr/>
        </p:nvSpPr>
        <p:spPr>
          <a:xfrm>
            <a:off x="11872556" y="7825510"/>
            <a:ext cx="1142156" cy="303260"/>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MTIT</a:t>
            </a:r>
            <a:endParaRPr lang="en-GB" sz="2100" dirty="0">
              <a:latin typeface="Sanchez" panose="020B0604020202020204" charset="0"/>
            </a:endParaRPr>
          </a:p>
        </p:txBody>
      </p:sp>
      <p:sp>
        <p:nvSpPr>
          <p:cNvPr id="192" name="Rectangle 191">
            <a:extLst>
              <a:ext uri="{FF2B5EF4-FFF2-40B4-BE49-F238E27FC236}">
                <a16:creationId xmlns:a16="http://schemas.microsoft.com/office/drawing/2014/main" id="{52A95663-3D97-C903-A481-B70F2BA912C7}"/>
              </a:ext>
            </a:extLst>
          </p:cNvPr>
          <p:cNvSpPr/>
          <p:nvPr/>
        </p:nvSpPr>
        <p:spPr>
          <a:xfrm>
            <a:off x="11711016" y="8203428"/>
            <a:ext cx="1435136" cy="291167"/>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METVT</a:t>
            </a:r>
            <a:endParaRPr lang="en-GB" sz="2100" dirty="0">
              <a:latin typeface="Sanchez" panose="020B0604020202020204" charset="0"/>
            </a:endParaRPr>
          </a:p>
        </p:txBody>
      </p:sp>
      <p:sp>
        <p:nvSpPr>
          <p:cNvPr id="193" name="Rectangle 192">
            <a:extLst>
              <a:ext uri="{FF2B5EF4-FFF2-40B4-BE49-F238E27FC236}">
                <a16:creationId xmlns:a16="http://schemas.microsoft.com/office/drawing/2014/main" id="{52A95663-3D97-C903-A481-B70F2BA912C7}"/>
              </a:ext>
            </a:extLst>
          </p:cNvPr>
          <p:cNvSpPr/>
          <p:nvPr/>
        </p:nvSpPr>
        <p:spPr>
          <a:xfrm>
            <a:off x="11845246" y="5226740"/>
            <a:ext cx="1142156" cy="350238"/>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CZMU</a:t>
            </a:r>
            <a:endParaRPr lang="en-GB" sz="2100" dirty="0">
              <a:latin typeface="Sanchez" panose="020B0604020202020204" charset="0"/>
            </a:endParaRPr>
          </a:p>
        </p:txBody>
      </p:sp>
      <p:sp>
        <p:nvSpPr>
          <p:cNvPr id="194" name="Rectangle 193">
            <a:extLst>
              <a:ext uri="{FF2B5EF4-FFF2-40B4-BE49-F238E27FC236}">
                <a16:creationId xmlns:a16="http://schemas.microsoft.com/office/drawing/2014/main" id="{52A95663-3D97-C903-A481-B70F2BA912C7}"/>
              </a:ext>
            </a:extLst>
          </p:cNvPr>
          <p:cNvSpPr/>
          <p:nvPr/>
        </p:nvSpPr>
        <p:spPr>
          <a:xfrm>
            <a:off x="11858561" y="8573795"/>
            <a:ext cx="1142156" cy="299007"/>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DEM</a:t>
            </a:r>
            <a:endParaRPr lang="en-GB" sz="2100" dirty="0">
              <a:latin typeface="Sanchez" panose="020B0604020202020204" charset="0"/>
            </a:endParaRPr>
          </a:p>
        </p:txBody>
      </p:sp>
      <p:sp>
        <p:nvSpPr>
          <p:cNvPr id="195" name="Rectangle 194">
            <a:extLst>
              <a:ext uri="{FF2B5EF4-FFF2-40B4-BE49-F238E27FC236}">
                <a16:creationId xmlns:a16="http://schemas.microsoft.com/office/drawing/2014/main" id="{52A95663-3D97-C903-A481-B70F2BA912C7}"/>
              </a:ext>
            </a:extLst>
          </p:cNvPr>
          <p:cNvSpPr/>
          <p:nvPr/>
        </p:nvSpPr>
        <p:spPr>
          <a:xfrm>
            <a:off x="11858561" y="8952002"/>
            <a:ext cx="1142156" cy="281301"/>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BCCI</a:t>
            </a:r>
            <a:endParaRPr lang="en-GB" sz="2100" dirty="0">
              <a:latin typeface="Sanchez" panose="020B0604020202020204" charset="0"/>
            </a:endParaRPr>
          </a:p>
        </p:txBody>
      </p:sp>
      <p:sp>
        <p:nvSpPr>
          <p:cNvPr id="196" name="Rectangle 195">
            <a:extLst>
              <a:ext uri="{FF2B5EF4-FFF2-40B4-BE49-F238E27FC236}">
                <a16:creationId xmlns:a16="http://schemas.microsoft.com/office/drawing/2014/main" id="{52A95663-3D97-C903-A481-B70F2BA912C7}"/>
              </a:ext>
            </a:extLst>
          </p:cNvPr>
          <p:cNvSpPr/>
          <p:nvPr/>
        </p:nvSpPr>
        <p:spPr>
          <a:xfrm>
            <a:off x="11853326" y="9312503"/>
            <a:ext cx="1142156" cy="293565"/>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BCD</a:t>
            </a:r>
            <a:endParaRPr lang="en-GB" sz="2100" dirty="0">
              <a:latin typeface="Sanchez" panose="020B0604020202020204" charset="0"/>
            </a:endParaRPr>
          </a:p>
        </p:txBody>
      </p:sp>
      <p:sp>
        <p:nvSpPr>
          <p:cNvPr id="197" name="Rectangle 196">
            <a:extLst>
              <a:ext uri="{FF2B5EF4-FFF2-40B4-BE49-F238E27FC236}">
                <a16:creationId xmlns:a16="http://schemas.microsoft.com/office/drawing/2014/main" id="{52A95663-3D97-C903-A481-B70F2BA912C7}"/>
              </a:ext>
            </a:extLst>
          </p:cNvPr>
          <p:cNvSpPr/>
          <p:nvPr/>
        </p:nvSpPr>
        <p:spPr>
          <a:xfrm>
            <a:off x="11159792" y="6327264"/>
            <a:ext cx="2685932" cy="297249"/>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COMMUNITY REP.</a:t>
            </a:r>
            <a:endParaRPr lang="en-GB" sz="2100" dirty="0">
              <a:latin typeface="Sanchez" panose="020B0604020202020204" charset="0"/>
            </a:endParaRPr>
          </a:p>
        </p:txBody>
      </p:sp>
      <p:sp>
        <p:nvSpPr>
          <p:cNvPr id="198" name="Rectangle 197">
            <a:extLst>
              <a:ext uri="{FF2B5EF4-FFF2-40B4-BE49-F238E27FC236}">
                <a16:creationId xmlns:a16="http://schemas.microsoft.com/office/drawing/2014/main" id="{4C084F29-D6C0-2F53-51E2-601E1EA7E071}"/>
              </a:ext>
            </a:extLst>
          </p:cNvPr>
          <p:cNvSpPr/>
          <p:nvPr/>
        </p:nvSpPr>
        <p:spPr>
          <a:xfrm>
            <a:off x="15386981" y="5708804"/>
            <a:ext cx="1136822" cy="406700"/>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DEM</a:t>
            </a:r>
            <a:endParaRPr lang="en-GB" sz="2100" dirty="0">
              <a:latin typeface="Sanchez" panose="020B0604020202020204" charset="0"/>
            </a:endParaRPr>
          </a:p>
        </p:txBody>
      </p:sp>
      <p:sp>
        <p:nvSpPr>
          <p:cNvPr id="200" name="Rectangle 199">
            <a:extLst>
              <a:ext uri="{FF2B5EF4-FFF2-40B4-BE49-F238E27FC236}">
                <a16:creationId xmlns:a16="http://schemas.microsoft.com/office/drawing/2014/main" id="{4C084F29-D6C0-2F53-51E2-601E1EA7E071}"/>
              </a:ext>
            </a:extLst>
          </p:cNvPr>
          <p:cNvSpPr/>
          <p:nvPr/>
        </p:nvSpPr>
        <p:spPr>
          <a:xfrm>
            <a:off x="15226187" y="6194642"/>
            <a:ext cx="1547492" cy="469241"/>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BDF/BCD</a:t>
            </a:r>
            <a:endParaRPr lang="en-GB" sz="2400" dirty="0">
              <a:latin typeface="Sanchez" panose="020B0604020202020204" charset="0"/>
            </a:endParaRPr>
          </a:p>
        </p:txBody>
      </p:sp>
      <p:sp>
        <p:nvSpPr>
          <p:cNvPr id="201" name="Rectangle 200">
            <a:extLst>
              <a:ext uri="{FF2B5EF4-FFF2-40B4-BE49-F238E27FC236}">
                <a16:creationId xmlns:a16="http://schemas.microsoft.com/office/drawing/2014/main" id="{4C084F29-D6C0-2F53-51E2-601E1EA7E071}"/>
              </a:ext>
            </a:extLst>
          </p:cNvPr>
          <p:cNvSpPr/>
          <p:nvPr/>
        </p:nvSpPr>
        <p:spPr>
          <a:xfrm>
            <a:off x="15434162" y="6727424"/>
            <a:ext cx="1161462" cy="428097"/>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BMS</a:t>
            </a:r>
            <a:endParaRPr lang="en-GB" sz="2400" dirty="0">
              <a:latin typeface="Sanchez" panose="020B0604020202020204" charset="0"/>
            </a:endParaRPr>
          </a:p>
        </p:txBody>
      </p:sp>
      <p:sp>
        <p:nvSpPr>
          <p:cNvPr id="203" name="Rectangle 202">
            <a:extLst>
              <a:ext uri="{FF2B5EF4-FFF2-40B4-BE49-F238E27FC236}">
                <a16:creationId xmlns:a16="http://schemas.microsoft.com/office/drawing/2014/main" id="{A16E404A-F3DD-DA63-4DE2-DCE6C682DAD7}"/>
              </a:ext>
            </a:extLst>
          </p:cNvPr>
          <p:cNvSpPr/>
          <p:nvPr/>
        </p:nvSpPr>
        <p:spPr>
          <a:xfrm>
            <a:off x="15299336" y="8785524"/>
            <a:ext cx="1546934" cy="444936"/>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MTWWR</a:t>
            </a:r>
            <a:endParaRPr lang="en-GB" sz="2400" dirty="0">
              <a:latin typeface="Sanchez" panose="020B0604020202020204" charset="0"/>
            </a:endParaRPr>
          </a:p>
        </p:txBody>
      </p:sp>
      <p:sp>
        <p:nvSpPr>
          <p:cNvPr id="204" name="Rectangle 203">
            <a:extLst>
              <a:ext uri="{FF2B5EF4-FFF2-40B4-BE49-F238E27FC236}">
                <a16:creationId xmlns:a16="http://schemas.microsoft.com/office/drawing/2014/main" id="{A16E404A-F3DD-DA63-4DE2-DCE6C682DAD7}"/>
              </a:ext>
            </a:extLst>
          </p:cNvPr>
          <p:cNvSpPr/>
          <p:nvPr/>
        </p:nvSpPr>
        <p:spPr>
          <a:xfrm>
            <a:off x="15453378" y="7714764"/>
            <a:ext cx="1166697" cy="424716"/>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latin typeface="Sanchez" panose="020B0604020202020204" charset="0"/>
              </a:rPr>
              <a:t>PDO</a:t>
            </a:r>
            <a:endParaRPr lang="en-GB" sz="2400" dirty="0">
              <a:latin typeface="Sanchez" panose="020B0604020202020204" charset="0"/>
            </a:endParaRPr>
          </a:p>
        </p:txBody>
      </p:sp>
    </p:spTree>
    <p:extLst>
      <p:ext uri="{BB962C8B-B14F-4D97-AF65-F5344CB8AC3E}">
        <p14:creationId xmlns:p14="http://schemas.microsoft.com/office/powerpoint/2010/main" val="1896577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9039" y="-1703231"/>
            <a:ext cx="23323360" cy="8925792"/>
            <a:chOff x="0" y="0"/>
            <a:chExt cx="4227830" cy="1617980"/>
          </a:xfrm>
        </p:grpSpPr>
        <p:sp>
          <p:nvSpPr>
            <p:cNvPr id="3" name="Freeform 3"/>
            <p:cNvSpPr/>
            <p:nvPr/>
          </p:nvSpPr>
          <p:spPr>
            <a:xfrm>
              <a:off x="-7620" y="0"/>
              <a:ext cx="4239260" cy="1624330"/>
            </a:xfrm>
            <a:custGeom>
              <a:avLst/>
              <a:gdLst/>
              <a:ahLst/>
              <a:cxnLst/>
              <a:rect l="l" t="t" r="r" b="b"/>
              <a:pathLst>
                <a:path w="4239260" h="1624330">
                  <a:moveTo>
                    <a:pt x="480060" y="1508760"/>
                  </a:moveTo>
                  <a:lnTo>
                    <a:pt x="480060" y="1515110"/>
                  </a:lnTo>
                  <a:lnTo>
                    <a:pt x="480060" y="1508760"/>
                  </a:lnTo>
                  <a:close/>
                  <a:moveTo>
                    <a:pt x="480060" y="1516380"/>
                  </a:moveTo>
                  <a:lnTo>
                    <a:pt x="480060" y="1515110"/>
                  </a:lnTo>
                  <a:lnTo>
                    <a:pt x="480060" y="1516380"/>
                  </a:lnTo>
                  <a:close/>
                  <a:moveTo>
                    <a:pt x="487680" y="1517650"/>
                  </a:moveTo>
                  <a:cubicBezTo>
                    <a:pt x="485140" y="1518920"/>
                    <a:pt x="483870" y="1520190"/>
                    <a:pt x="482600" y="1520190"/>
                  </a:cubicBezTo>
                  <a:cubicBezTo>
                    <a:pt x="483870" y="1520190"/>
                    <a:pt x="485140" y="1518920"/>
                    <a:pt x="487680" y="1517650"/>
                  </a:cubicBezTo>
                  <a:close/>
                  <a:moveTo>
                    <a:pt x="478790" y="1521460"/>
                  </a:moveTo>
                  <a:lnTo>
                    <a:pt x="478790" y="1522730"/>
                  </a:lnTo>
                  <a:cubicBezTo>
                    <a:pt x="478790" y="1524000"/>
                    <a:pt x="478790" y="1524000"/>
                    <a:pt x="477520" y="1525270"/>
                  </a:cubicBezTo>
                  <a:lnTo>
                    <a:pt x="478790" y="1524000"/>
                  </a:lnTo>
                  <a:cubicBezTo>
                    <a:pt x="477520" y="1525270"/>
                    <a:pt x="478790" y="1525270"/>
                    <a:pt x="478790" y="1521460"/>
                  </a:cubicBezTo>
                  <a:close/>
                  <a:moveTo>
                    <a:pt x="4235450" y="601980"/>
                  </a:moveTo>
                  <a:cubicBezTo>
                    <a:pt x="4234180" y="612140"/>
                    <a:pt x="4231640" y="621030"/>
                    <a:pt x="4229100" y="629920"/>
                  </a:cubicBezTo>
                  <a:lnTo>
                    <a:pt x="4221480" y="656590"/>
                  </a:lnTo>
                  <a:lnTo>
                    <a:pt x="4213860" y="683260"/>
                  </a:lnTo>
                  <a:cubicBezTo>
                    <a:pt x="4211320" y="692150"/>
                    <a:pt x="4208780" y="699770"/>
                    <a:pt x="4206240" y="708660"/>
                  </a:cubicBezTo>
                  <a:cubicBezTo>
                    <a:pt x="4201160" y="725170"/>
                    <a:pt x="4194810" y="741680"/>
                    <a:pt x="4188460" y="758190"/>
                  </a:cubicBezTo>
                  <a:cubicBezTo>
                    <a:pt x="4182110" y="773430"/>
                    <a:pt x="4175760" y="788670"/>
                    <a:pt x="4168140" y="803910"/>
                  </a:cubicBezTo>
                  <a:cubicBezTo>
                    <a:pt x="4161790" y="819150"/>
                    <a:pt x="4154170" y="833120"/>
                    <a:pt x="4146550" y="848360"/>
                  </a:cubicBezTo>
                  <a:cubicBezTo>
                    <a:pt x="4138930" y="862330"/>
                    <a:pt x="4131310" y="877570"/>
                    <a:pt x="4123690" y="890270"/>
                  </a:cubicBezTo>
                  <a:cubicBezTo>
                    <a:pt x="4108450" y="916940"/>
                    <a:pt x="4091940" y="943610"/>
                    <a:pt x="4074160" y="967740"/>
                  </a:cubicBezTo>
                  <a:cubicBezTo>
                    <a:pt x="4039870" y="1017270"/>
                    <a:pt x="4003040" y="1062990"/>
                    <a:pt x="3962400" y="1104900"/>
                  </a:cubicBezTo>
                  <a:cubicBezTo>
                    <a:pt x="3952240" y="1115060"/>
                    <a:pt x="3942080" y="1125220"/>
                    <a:pt x="3931920" y="1136650"/>
                  </a:cubicBezTo>
                  <a:lnTo>
                    <a:pt x="3900170" y="1167130"/>
                  </a:lnTo>
                  <a:cubicBezTo>
                    <a:pt x="3895090" y="1172210"/>
                    <a:pt x="3888740" y="1177290"/>
                    <a:pt x="3884930" y="1181100"/>
                  </a:cubicBezTo>
                  <a:lnTo>
                    <a:pt x="3869690" y="1193800"/>
                  </a:lnTo>
                  <a:cubicBezTo>
                    <a:pt x="3859530" y="1202690"/>
                    <a:pt x="3850640" y="1210310"/>
                    <a:pt x="3840480" y="1217930"/>
                  </a:cubicBezTo>
                  <a:cubicBezTo>
                    <a:pt x="3760470" y="1281430"/>
                    <a:pt x="3674110" y="1336040"/>
                    <a:pt x="3583940" y="1381760"/>
                  </a:cubicBezTo>
                  <a:cubicBezTo>
                    <a:pt x="3538220" y="1404620"/>
                    <a:pt x="3492500" y="1424940"/>
                    <a:pt x="3445510" y="1442720"/>
                  </a:cubicBezTo>
                  <a:cubicBezTo>
                    <a:pt x="3398520" y="1460500"/>
                    <a:pt x="3350260" y="1475740"/>
                    <a:pt x="3300730" y="1489710"/>
                  </a:cubicBezTo>
                  <a:cubicBezTo>
                    <a:pt x="3276600" y="1496060"/>
                    <a:pt x="3251200" y="1502410"/>
                    <a:pt x="3227070" y="1507490"/>
                  </a:cubicBezTo>
                  <a:lnTo>
                    <a:pt x="3188970" y="1515110"/>
                  </a:lnTo>
                  <a:lnTo>
                    <a:pt x="3152140" y="1521460"/>
                  </a:lnTo>
                  <a:cubicBezTo>
                    <a:pt x="3128010" y="1525270"/>
                    <a:pt x="3102610" y="1529080"/>
                    <a:pt x="3078480" y="1531620"/>
                  </a:cubicBezTo>
                  <a:cubicBezTo>
                    <a:pt x="3054350" y="1534160"/>
                    <a:pt x="3028950" y="1537970"/>
                    <a:pt x="3006090" y="1539240"/>
                  </a:cubicBezTo>
                  <a:cubicBezTo>
                    <a:pt x="2909570" y="1546860"/>
                    <a:pt x="2816860" y="1546860"/>
                    <a:pt x="2729230" y="1543050"/>
                  </a:cubicBezTo>
                  <a:cubicBezTo>
                    <a:pt x="2641600" y="1539240"/>
                    <a:pt x="2557780" y="1531620"/>
                    <a:pt x="2479040" y="1525270"/>
                  </a:cubicBezTo>
                  <a:cubicBezTo>
                    <a:pt x="2459990" y="1521460"/>
                    <a:pt x="2447290" y="1521460"/>
                    <a:pt x="2438400" y="1524000"/>
                  </a:cubicBezTo>
                  <a:cubicBezTo>
                    <a:pt x="2429510" y="1526540"/>
                    <a:pt x="2423160" y="1531620"/>
                    <a:pt x="2416810" y="1536700"/>
                  </a:cubicBezTo>
                  <a:cubicBezTo>
                    <a:pt x="2404110" y="1546860"/>
                    <a:pt x="2391410" y="1558290"/>
                    <a:pt x="2354580" y="1548130"/>
                  </a:cubicBezTo>
                  <a:lnTo>
                    <a:pt x="2326640" y="1540510"/>
                  </a:lnTo>
                  <a:lnTo>
                    <a:pt x="2299970" y="1532890"/>
                  </a:lnTo>
                  <a:cubicBezTo>
                    <a:pt x="2282190" y="1527810"/>
                    <a:pt x="2264410" y="1522730"/>
                    <a:pt x="2247900" y="1517650"/>
                  </a:cubicBezTo>
                  <a:cubicBezTo>
                    <a:pt x="2272030" y="1562100"/>
                    <a:pt x="2227580" y="1584960"/>
                    <a:pt x="2193290" y="1574800"/>
                  </a:cubicBezTo>
                  <a:cubicBezTo>
                    <a:pt x="2174240" y="1570990"/>
                    <a:pt x="2155190" y="1567180"/>
                    <a:pt x="2134870" y="1563370"/>
                  </a:cubicBezTo>
                  <a:cubicBezTo>
                    <a:pt x="2115820" y="1559560"/>
                    <a:pt x="2098040" y="1555750"/>
                    <a:pt x="2078990" y="1551940"/>
                  </a:cubicBezTo>
                  <a:lnTo>
                    <a:pt x="1976120" y="1529080"/>
                  </a:lnTo>
                  <a:cubicBezTo>
                    <a:pt x="1911350" y="1515110"/>
                    <a:pt x="1852930" y="1501140"/>
                    <a:pt x="1803400" y="1489710"/>
                  </a:cubicBezTo>
                  <a:cubicBezTo>
                    <a:pt x="1753870" y="1477010"/>
                    <a:pt x="1714500" y="1466850"/>
                    <a:pt x="1682750" y="1454150"/>
                  </a:cubicBezTo>
                  <a:cubicBezTo>
                    <a:pt x="1651000" y="1441450"/>
                    <a:pt x="1629410" y="1428750"/>
                    <a:pt x="1610360" y="1409700"/>
                  </a:cubicBezTo>
                  <a:cubicBezTo>
                    <a:pt x="1602740" y="1404620"/>
                    <a:pt x="1597660" y="1400810"/>
                    <a:pt x="1590040" y="1395730"/>
                  </a:cubicBezTo>
                  <a:cubicBezTo>
                    <a:pt x="1583690" y="1391920"/>
                    <a:pt x="1577340" y="1388110"/>
                    <a:pt x="1570990" y="1385570"/>
                  </a:cubicBezTo>
                  <a:cubicBezTo>
                    <a:pt x="1557020" y="1380490"/>
                    <a:pt x="1539240" y="1377950"/>
                    <a:pt x="1518920" y="1383030"/>
                  </a:cubicBezTo>
                  <a:cubicBezTo>
                    <a:pt x="1522730" y="1400810"/>
                    <a:pt x="1518920" y="1402080"/>
                    <a:pt x="1512570" y="1405890"/>
                  </a:cubicBezTo>
                  <a:cubicBezTo>
                    <a:pt x="1507490" y="1409700"/>
                    <a:pt x="1501140" y="1416050"/>
                    <a:pt x="1493520" y="1409700"/>
                  </a:cubicBezTo>
                  <a:cubicBezTo>
                    <a:pt x="1488440" y="1393190"/>
                    <a:pt x="1488440" y="1393190"/>
                    <a:pt x="1482090" y="1376680"/>
                  </a:cubicBezTo>
                  <a:cubicBezTo>
                    <a:pt x="1479550" y="1367790"/>
                    <a:pt x="1474470" y="1365250"/>
                    <a:pt x="1469390" y="1365250"/>
                  </a:cubicBezTo>
                  <a:cubicBezTo>
                    <a:pt x="1464310" y="1363980"/>
                    <a:pt x="1457960" y="1366520"/>
                    <a:pt x="1452880" y="1369060"/>
                  </a:cubicBezTo>
                  <a:lnTo>
                    <a:pt x="1440180" y="1336040"/>
                  </a:lnTo>
                  <a:cubicBezTo>
                    <a:pt x="1435100" y="1342390"/>
                    <a:pt x="1430020" y="1346200"/>
                    <a:pt x="1423670" y="1348740"/>
                  </a:cubicBezTo>
                  <a:cubicBezTo>
                    <a:pt x="1417320" y="1351280"/>
                    <a:pt x="1409700" y="1352550"/>
                    <a:pt x="1403350" y="1355090"/>
                  </a:cubicBezTo>
                  <a:cubicBezTo>
                    <a:pt x="1397000" y="1357630"/>
                    <a:pt x="1389380" y="1360170"/>
                    <a:pt x="1384300" y="1365250"/>
                  </a:cubicBezTo>
                  <a:cubicBezTo>
                    <a:pt x="1379220" y="1370330"/>
                    <a:pt x="1363980" y="1374140"/>
                    <a:pt x="1355090" y="1357630"/>
                  </a:cubicBezTo>
                  <a:cubicBezTo>
                    <a:pt x="1353820" y="1363980"/>
                    <a:pt x="1351280" y="1366520"/>
                    <a:pt x="1346200" y="1369060"/>
                  </a:cubicBezTo>
                  <a:cubicBezTo>
                    <a:pt x="1342390" y="1371600"/>
                    <a:pt x="1336040" y="1372870"/>
                    <a:pt x="1330960" y="1375410"/>
                  </a:cubicBezTo>
                  <a:cubicBezTo>
                    <a:pt x="1320800" y="1379220"/>
                    <a:pt x="1310640" y="1386840"/>
                    <a:pt x="1314450" y="1404620"/>
                  </a:cubicBezTo>
                  <a:cubicBezTo>
                    <a:pt x="1304290" y="1390650"/>
                    <a:pt x="1304290" y="1390650"/>
                    <a:pt x="1294130" y="1375410"/>
                  </a:cubicBezTo>
                  <a:cubicBezTo>
                    <a:pt x="1304290" y="1389380"/>
                    <a:pt x="1314450" y="1404620"/>
                    <a:pt x="1303020" y="1413510"/>
                  </a:cubicBezTo>
                  <a:cubicBezTo>
                    <a:pt x="1294130" y="1419860"/>
                    <a:pt x="1287780" y="1427480"/>
                    <a:pt x="1281430" y="1433830"/>
                  </a:cubicBezTo>
                  <a:cubicBezTo>
                    <a:pt x="1276350" y="1440180"/>
                    <a:pt x="1272540" y="1446530"/>
                    <a:pt x="1271270" y="1451610"/>
                  </a:cubicBezTo>
                  <a:cubicBezTo>
                    <a:pt x="1268730" y="1456690"/>
                    <a:pt x="1267460" y="1460500"/>
                    <a:pt x="1267460" y="1463040"/>
                  </a:cubicBezTo>
                  <a:lnTo>
                    <a:pt x="1267460" y="1466850"/>
                  </a:lnTo>
                  <a:cubicBezTo>
                    <a:pt x="1249680" y="1482090"/>
                    <a:pt x="1220470" y="1504950"/>
                    <a:pt x="1195070" y="1525270"/>
                  </a:cubicBezTo>
                  <a:cubicBezTo>
                    <a:pt x="1188720" y="1530350"/>
                    <a:pt x="1182370" y="1535430"/>
                    <a:pt x="1176020" y="1539240"/>
                  </a:cubicBezTo>
                  <a:cubicBezTo>
                    <a:pt x="1169670" y="1543050"/>
                    <a:pt x="1164590" y="1546860"/>
                    <a:pt x="1159510" y="1550670"/>
                  </a:cubicBezTo>
                  <a:cubicBezTo>
                    <a:pt x="1149350" y="1555750"/>
                    <a:pt x="1141730" y="1559560"/>
                    <a:pt x="1137920" y="1557020"/>
                  </a:cubicBezTo>
                  <a:cubicBezTo>
                    <a:pt x="1134110" y="1577340"/>
                    <a:pt x="1118870" y="1582420"/>
                    <a:pt x="1103630" y="1588770"/>
                  </a:cubicBezTo>
                  <a:cubicBezTo>
                    <a:pt x="1088390" y="1595120"/>
                    <a:pt x="1073150" y="1602740"/>
                    <a:pt x="1069340" y="1624330"/>
                  </a:cubicBezTo>
                  <a:cubicBezTo>
                    <a:pt x="1046480" y="1610360"/>
                    <a:pt x="1029970" y="1587500"/>
                    <a:pt x="1012190" y="1569720"/>
                  </a:cubicBezTo>
                  <a:cubicBezTo>
                    <a:pt x="994410" y="1551940"/>
                    <a:pt x="976630" y="1539240"/>
                    <a:pt x="949960" y="1548130"/>
                  </a:cubicBezTo>
                  <a:cubicBezTo>
                    <a:pt x="927100" y="1559560"/>
                    <a:pt x="889000" y="1570990"/>
                    <a:pt x="844550" y="1582420"/>
                  </a:cubicBezTo>
                  <a:cubicBezTo>
                    <a:pt x="822960" y="1588770"/>
                    <a:pt x="798830" y="1593850"/>
                    <a:pt x="773430" y="1600200"/>
                  </a:cubicBezTo>
                  <a:lnTo>
                    <a:pt x="754380" y="1604010"/>
                  </a:lnTo>
                  <a:cubicBezTo>
                    <a:pt x="751840" y="1605280"/>
                    <a:pt x="748030" y="1605280"/>
                    <a:pt x="745490" y="1606550"/>
                  </a:cubicBezTo>
                  <a:lnTo>
                    <a:pt x="741680" y="1606550"/>
                  </a:lnTo>
                  <a:cubicBezTo>
                    <a:pt x="765810" y="1619250"/>
                    <a:pt x="640080" y="1555750"/>
                    <a:pt x="560070" y="1516380"/>
                  </a:cubicBezTo>
                  <a:cubicBezTo>
                    <a:pt x="551180" y="1515110"/>
                    <a:pt x="533400" y="1513840"/>
                    <a:pt x="518160" y="1515110"/>
                  </a:cubicBezTo>
                  <a:cubicBezTo>
                    <a:pt x="514350" y="1515110"/>
                    <a:pt x="509270" y="1516380"/>
                    <a:pt x="505460" y="1516380"/>
                  </a:cubicBezTo>
                  <a:lnTo>
                    <a:pt x="509270" y="1515110"/>
                  </a:lnTo>
                  <a:lnTo>
                    <a:pt x="506730" y="1515110"/>
                  </a:lnTo>
                  <a:cubicBezTo>
                    <a:pt x="499110" y="1513840"/>
                    <a:pt x="490220" y="1504950"/>
                    <a:pt x="485140" y="1494790"/>
                  </a:cubicBezTo>
                  <a:lnTo>
                    <a:pt x="481330" y="1487170"/>
                  </a:lnTo>
                  <a:cubicBezTo>
                    <a:pt x="481330" y="1494790"/>
                    <a:pt x="480060" y="1502410"/>
                    <a:pt x="480060" y="1512570"/>
                  </a:cubicBezTo>
                  <a:cubicBezTo>
                    <a:pt x="480060" y="1504950"/>
                    <a:pt x="481330" y="1496060"/>
                    <a:pt x="481330" y="1487170"/>
                  </a:cubicBezTo>
                  <a:cubicBezTo>
                    <a:pt x="480060" y="1483360"/>
                    <a:pt x="478790" y="1479550"/>
                    <a:pt x="477520" y="1477010"/>
                  </a:cubicBezTo>
                  <a:cubicBezTo>
                    <a:pt x="476250" y="1470660"/>
                    <a:pt x="474980" y="1461770"/>
                    <a:pt x="473710" y="1454150"/>
                  </a:cubicBezTo>
                  <a:cubicBezTo>
                    <a:pt x="469900" y="1422400"/>
                    <a:pt x="467360" y="1391920"/>
                    <a:pt x="463550" y="1363980"/>
                  </a:cubicBezTo>
                  <a:cubicBezTo>
                    <a:pt x="461010" y="1337310"/>
                    <a:pt x="458470" y="1315720"/>
                    <a:pt x="454660" y="1304290"/>
                  </a:cubicBezTo>
                  <a:cubicBezTo>
                    <a:pt x="462280" y="1291590"/>
                    <a:pt x="448310" y="1245870"/>
                    <a:pt x="426720" y="1197610"/>
                  </a:cubicBezTo>
                  <a:cubicBezTo>
                    <a:pt x="405130" y="1149350"/>
                    <a:pt x="375920" y="1098550"/>
                    <a:pt x="346710" y="1078230"/>
                  </a:cubicBezTo>
                  <a:cubicBezTo>
                    <a:pt x="367030" y="1049020"/>
                    <a:pt x="387350" y="1021080"/>
                    <a:pt x="373380" y="1010920"/>
                  </a:cubicBezTo>
                  <a:cubicBezTo>
                    <a:pt x="345440" y="989330"/>
                    <a:pt x="303530" y="1016000"/>
                    <a:pt x="264160" y="1055370"/>
                  </a:cubicBezTo>
                  <a:cubicBezTo>
                    <a:pt x="224790" y="1094740"/>
                    <a:pt x="187960" y="1146810"/>
                    <a:pt x="162560" y="1174750"/>
                  </a:cubicBezTo>
                  <a:cubicBezTo>
                    <a:pt x="115570" y="1183640"/>
                    <a:pt x="71120" y="1117600"/>
                    <a:pt x="60960" y="1065530"/>
                  </a:cubicBezTo>
                  <a:cubicBezTo>
                    <a:pt x="60960" y="1065530"/>
                    <a:pt x="54610" y="1052830"/>
                    <a:pt x="45720" y="1032510"/>
                  </a:cubicBezTo>
                  <a:cubicBezTo>
                    <a:pt x="36830" y="1010920"/>
                    <a:pt x="25400" y="981710"/>
                    <a:pt x="17780" y="946150"/>
                  </a:cubicBezTo>
                  <a:cubicBezTo>
                    <a:pt x="1270" y="876300"/>
                    <a:pt x="0" y="783590"/>
                    <a:pt x="46990" y="708660"/>
                  </a:cubicBezTo>
                  <a:cubicBezTo>
                    <a:pt x="93980" y="633730"/>
                    <a:pt x="149860" y="556260"/>
                    <a:pt x="215900" y="481330"/>
                  </a:cubicBezTo>
                  <a:cubicBezTo>
                    <a:pt x="281940" y="406400"/>
                    <a:pt x="359410" y="332740"/>
                    <a:pt x="444500" y="266700"/>
                  </a:cubicBezTo>
                  <a:cubicBezTo>
                    <a:pt x="530860" y="200660"/>
                    <a:pt x="624840" y="143510"/>
                    <a:pt x="721360" y="97790"/>
                  </a:cubicBezTo>
                  <a:cubicBezTo>
                    <a:pt x="819150" y="52070"/>
                    <a:pt x="919480" y="19050"/>
                    <a:pt x="1017270" y="0"/>
                  </a:cubicBezTo>
                  <a:cubicBezTo>
                    <a:pt x="1043940" y="0"/>
                    <a:pt x="1083310" y="1270"/>
                    <a:pt x="1122680" y="5080"/>
                  </a:cubicBezTo>
                  <a:cubicBezTo>
                    <a:pt x="1141730" y="6350"/>
                    <a:pt x="1162050" y="8890"/>
                    <a:pt x="1179830" y="10160"/>
                  </a:cubicBezTo>
                  <a:cubicBezTo>
                    <a:pt x="1197610" y="11430"/>
                    <a:pt x="1214120" y="13970"/>
                    <a:pt x="1226820" y="15240"/>
                  </a:cubicBezTo>
                  <a:cubicBezTo>
                    <a:pt x="1325880" y="8890"/>
                    <a:pt x="1426210" y="8890"/>
                    <a:pt x="1527810" y="15240"/>
                  </a:cubicBezTo>
                  <a:cubicBezTo>
                    <a:pt x="1629410" y="21590"/>
                    <a:pt x="1727200" y="36830"/>
                    <a:pt x="1817370" y="55880"/>
                  </a:cubicBezTo>
                  <a:cubicBezTo>
                    <a:pt x="1998980" y="93980"/>
                    <a:pt x="2155190" y="149860"/>
                    <a:pt x="2289810" y="201930"/>
                  </a:cubicBezTo>
                  <a:cubicBezTo>
                    <a:pt x="2357120" y="228600"/>
                    <a:pt x="2420620" y="254000"/>
                    <a:pt x="2477770" y="278130"/>
                  </a:cubicBezTo>
                  <a:cubicBezTo>
                    <a:pt x="2531110" y="300990"/>
                    <a:pt x="2584450" y="322580"/>
                    <a:pt x="2637790" y="345440"/>
                  </a:cubicBezTo>
                  <a:cubicBezTo>
                    <a:pt x="2733040" y="384810"/>
                    <a:pt x="2814320" y="416560"/>
                    <a:pt x="2881630" y="441960"/>
                  </a:cubicBezTo>
                  <a:cubicBezTo>
                    <a:pt x="2895600" y="441960"/>
                    <a:pt x="2910840" y="441960"/>
                    <a:pt x="2923540" y="440690"/>
                  </a:cubicBezTo>
                  <a:lnTo>
                    <a:pt x="2942590" y="440690"/>
                  </a:lnTo>
                  <a:cubicBezTo>
                    <a:pt x="2947670" y="440690"/>
                    <a:pt x="2954020" y="441960"/>
                    <a:pt x="2957830" y="443230"/>
                  </a:cubicBezTo>
                  <a:cubicBezTo>
                    <a:pt x="2966720" y="445770"/>
                    <a:pt x="2974340" y="450850"/>
                    <a:pt x="2978150" y="458470"/>
                  </a:cubicBezTo>
                  <a:cubicBezTo>
                    <a:pt x="2984500" y="468630"/>
                    <a:pt x="2990850" y="477520"/>
                    <a:pt x="2998470" y="487680"/>
                  </a:cubicBezTo>
                  <a:cubicBezTo>
                    <a:pt x="3006090" y="496570"/>
                    <a:pt x="3013710" y="504190"/>
                    <a:pt x="3021330" y="511810"/>
                  </a:cubicBezTo>
                  <a:cubicBezTo>
                    <a:pt x="3036570" y="525780"/>
                    <a:pt x="3054350" y="537210"/>
                    <a:pt x="3073400" y="542290"/>
                  </a:cubicBezTo>
                  <a:cubicBezTo>
                    <a:pt x="3110230" y="553720"/>
                    <a:pt x="3152140" y="546100"/>
                    <a:pt x="3183890" y="516890"/>
                  </a:cubicBezTo>
                  <a:cubicBezTo>
                    <a:pt x="3201670" y="547370"/>
                    <a:pt x="3227070" y="553720"/>
                    <a:pt x="3252470" y="556260"/>
                  </a:cubicBezTo>
                  <a:cubicBezTo>
                    <a:pt x="3266440" y="551180"/>
                    <a:pt x="3280410" y="543560"/>
                    <a:pt x="3294380" y="533400"/>
                  </a:cubicBezTo>
                  <a:cubicBezTo>
                    <a:pt x="3298190" y="530860"/>
                    <a:pt x="3300730" y="528320"/>
                    <a:pt x="3304540" y="525780"/>
                  </a:cubicBezTo>
                  <a:cubicBezTo>
                    <a:pt x="3308350" y="523240"/>
                    <a:pt x="3309620" y="520700"/>
                    <a:pt x="3312160" y="518160"/>
                  </a:cubicBezTo>
                  <a:cubicBezTo>
                    <a:pt x="3317240" y="513080"/>
                    <a:pt x="3322320" y="508000"/>
                    <a:pt x="3326130" y="502920"/>
                  </a:cubicBezTo>
                  <a:cubicBezTo>
                    <a:pt x="3343910" y="481330"/>
                    <a:pt x="3355340" y="455930"/>
                    <a:pt x="3364230" y="439420"/>
                  </a:cubicBezTo>
                  <a:cubicBezTo>
                    <a:pt x="3365500" y="441960"/>
                    <a:pt x="3366770" y="444500"/>
                    <a:pt x="3366770" y="447040"/>
                  </a:cubicBezTo>
                  <a:cubicBezTo>
                    <a:pt x="3366770" y="449580"/>
                    <a:pt x="3368040" y="452120"/>
                    <a:pt x="3368040" y="453390"/>
                  </a:cubicBezTo>
                  <a:cubicBezTo>
                    <a:pt x="3368040" y="457200"/>
                    <a:pt x="3368040" y="462280"/>
                    <a:pt x="3366770" y="466090"/>
                  </a:cubicBezTo>
                  <a:cubicBezTo>
                    <a:pt x="3364230" y="473710"/>
                    <a:pt x="3360420" y="480060"/>
                    <a:pt x="3355340" y="486410"/>
                  </a:cubicBezTo>
                  <a:cubicBezTo>
                    <a:pt x="3357880" y="497840"/>
                    <a:pt x="3373120" y="500380"/>
                    <a:pt x="3388360" y="500380"/>
                  </a:cubicBezTo>
                  <a:cubicBezTo>
                    <a:pt x="3403600" y="501650"/>
                    <a:pt x="3420110" y="500380"/>
                    <a:pt x="3422650" y="513080"/>
                  </a:cubicBezTo>
                  <a:cubicBezTo>
                    <a:pt x="3418840" y="533400"/>
                    <a:pt x="3403600" y="554990"/>
                    <a:pt x="3383280" y="570230"/>
                  </a:cubicBezTo>
                  <a:cubicBezTo>
                    <a:pt x="3364230" y="585470"/>
                    <a:pt x="3340100" y="601980"/>
                    <a:pt x="3322320" y="614680"/>
                  </a:cubicBezTo>
                  <a:lnTo>
                    <a:pt x="3343910" y="642620"/>
                  </a:lnTo>
                  <a:cubicBezTo>
                    <a:pt x="3357880" y="632460"/>
                    <a:pt x="3370580" y="621030"/>
                    <a:pt x="3382010" y="610870"/>
                  </a:cubicBezTo>
                  <a:cubicBezTo>
                    <a:pt x="3392170" y="600710"/>
                    <a:pt x="3402330" y="591820"/>
                    <a:pt x="3411220" y="581660"/>
                  </a:cubicBezTo>
                  <a:cubicBezTo>
                    <a:pt x="3429000" y="561340"/>
                    <a:pt x="3446780" y="541020"/>
                    <a:pt x="3463290" y="514350"/>
                  </a:cubicBezTo>
                  <a:cubicBezTo>
                    <a:pt x="3487420" y="492760"/>
                    <a:pt x="3510280" y="481330"/>
                    <a:pt x="3530600" y="478790"/>
                  </a:cubicBezTo>
                  <a:cubicBezTo>
                    <a:pt x="3550920" y="474980"/>
                    <a:pt x="3567430" y="480060"/>
                    <a:pt x="3571240" y="495300"/>
                  </a:cubicBezTo>
                  <a:cubicBezTo>
                    <a:pt x="3569970" y="547370"/>
                    <a:pt x="3540760" y="603250"/>
                    <a:pt x="3500120" y="648970"/>
                  </a:cubicBezTo>
                  <a:cubicBezTo>
                    <a:pt x="3459480" y="693420"/>
                    <a:pt x="3407410" y="730250"/>
                    <a:pt x="3361690" y="759460"/>
                  </a:cubicBezTo>
                  <a:cubicBezTo>
                    <a:pt x="3384550" y="744220"/>
                    <a:pt x="3394710" y="758190"/>
                    <a:pt x="3404870" y="773430"/>
                  </a:cubicBezTo>
                  <a:cubicBezTo>
                    <a:pt x="3416300" y="765810"/>
                    <a:pt x="3364230" y="803910"/>
                    <a:pt x="3293110" y="839470"/>
                  </a:cubicBezTo>
                  <a:cubicBezTo>
                    <a:pt x="3221990" y="873760"/>
                    <a:pt x="3145790" y="899160"/>
                    <a:pt x="3060700" y="911860"/>
                  </a:cubicBezTo>
                  <a:lnTo>
                    <a:pt x="3065780" y="947420"/>
                  </a:lnTo>
                  <a:cubicBezTo>
                    <a:pt x="3086100" y="944880"/>
                    <a:pt x="3105150" y="941070"/>
                    <a:pt x="3125470" y="935990"/>
                  </a:cubicBezTo>
                  <a:cubicBezTo>
                    <a:pt x="3129280" y="953770"/>
                    <a:pt x="3136900" y="988060"/>
                    <a:pt x="3140710" y="1004570"/>
                  </a:cubicBezTo>
                  <a:cubicBezTo>
                    <a:pt x="3121660" y="1010920"/>
                    <a:pt x="3098800" y="1017270"/>
                    <a:pt x="3073400" y="1022350"/>
                  </a:cubicBezTo>
                  <a:cubicBezTo>
                    <a:pt x="3048000" y="1028700"/>
                    <a:pt x="3021330" y="1031240"/>
                    <a:pt x="2994660" y="1035050"/>
                  </a:cubicBezTo>
                  <a:cubicBezTo>
                    <a:pt x="2938780" y="1041400"/>
                    <a:pt x="2881630" y="1043940"/>
                    <a:pt x="2830830" y="1046480"/>
                  </a:cubicBezTo>
                  <a:cubicBezTo>
                    <a:pt x="2805430" y="1047750"/>
                    <a:pt x="2781300" y="1049020"/>
                    <a:pt x="2760980" y="1051560"/>
                  </a:cubicBezTo>
                  <a:cubicBezTo>
                    <a:pt x="2750820" y="1052830"/>
                    <a:pt x="2740660" y="1054100"/>
                    <a:pt x="2731770" y="1056640"/>
                  </a:cubicBezTo>
                  <a:cubicBezTo>
                    <a:pt x="2722880" y="1057910"/>
                    <a:pt x="2713990" y="1060450"/>
                    <a:pt x="2707640" y="1064260"/>
                  </a:cubicBezTo>
                  <a:cubicBezTo>
                    <a:pt x="2678430" y="1075690"/>
                    <a:pt x="2664460" y="1096010"/>
                    <a:pt x="2674620" y="1129030"/>
                  </a:cubicBezTo>
                  <a:cubicBezTo>
                    <a:pt x="2697480" y="1132840"/>
                    <a:pt x="2719070" y="1136650"/>
                    <a:pt x="2741930" y="1139190"/>
                  </a:cubicBezTo>
                  <a:cubicBezTo>
                    <a:pt x="2739390" y="1156970"/>
                    <a:pt x="2734310" y="1191260"/>
                    <a:pt x="2734310" y="1191260"/>
                  </a:cubicBezTo>
                  <a:cubicBezTo>
                    <a:pt x="2802890" y="1209040"/>
                    <a:pt x="2885440" y="1224280"/>
                    <a:pt x="2971800" y="1230630"/>
                  </a:cubicBezTo>
                  <a:lnTo>
                    <a:pt x="3004820" y="1231900"/>
                  </a:lnTo>
                  <a:lnTo>
                    <a:pt x="3070860" y="1231900"/>
                  </a:lnTo>
                  <a:cubicBezTo>
                    <a:pt x="3082290" y="1231900"/>
                    <a:pt x="3092450" y="1230630"/>
                    <a:pt x="3103880" y="1230630"/>
                  </a:cubicBezTo>
                  <a:cubicBezTo>
                    <a:pt x="3147060" y="1229360"/>
                    <a:pt x="3191510" y="1224280"/>
                    <a:pt x="3232150" y="1217930"/>
                  </a:cubicBezTo>
                  <a:cubicBezTo>
                    <a:pt x="3232150" y="1217930"/>
                    <a:pt x="3241040" y="1252220"/>
                    <a:pt x="3246120" y="1268730"/>
                  </a:cubicBezTo>
                  <a:cubicBezTo>
                    <a:pt x="3205480" y="1278890"/>
                    <a:pt x="3162300" y="1289050"/>
                    <a:pt x="3120390" y="1294130"/>
                  </a:cubicBezTo>
                  <a:cubicBezTo>
                    <a:pt x="3152140" y="1290320"/>
                    <a:pt x="3178810" y="1287780"/>
                    <a:pt x="3201670" y="1287780"/>
                  </a:cubicBezTo>
                  <a:cubicBezTo>
                    <a:pt x="3213100" y="1287780"/>
                    <a:pt x="3224530" y="1287780"/>
                    <a:pt x="3234690" y="1289050"/>
                  </a:cubicBezTo>
                  <a:cubicBezTo>
                    <a:pt x="3244850" y="1290320"/>
                    <a:pt x="3253740" y="1291590"/>
                    <a:pt x="3263900" y="1292860"/>
                  </a:cubicBezTo>
                  <a:cubicBezTo>
                    <a:pt x="3281680" y="1296670"/>
                    <a:pt x="3296920" y="1299210"/>
                    <a:pt x="3312160" y="1303020"/>
                  </a:cubicBezTo>
                  <a:cubicBezTo>
                    <a:pt x="3326130" y="1306830"/>
                    <a:pt x="3338830" y="1309370"/>
                    <a:pt x="3351530" y="1309370"/>
                  </a:cubicBezTo>
                  <a:cubicBezTo>
                    <a:pt x="3426460" y="1320800"/>
                    <a:pt x="3540760" y="1285240"/>
                    <a:pt x="3655060" y="1212850"/>
                  </a:cubicBezTo>
                  <a:cubicBezTo>
                    <a:pt x="3684270" y="1195070"/>
                    <a:pt x="3712210" y="1174750"/>
                    <a:pt x="3740150" y="1153160"/>
                  </a:cubicBezTo>
                  <a:cubicBezTo>
                    <a:pt x="3754120" y="1143000"/>
                    <a:pt x="3768090" y="1131570"/>
                    <a:pt x="3782060" y="1120140"/>
                  </a:cubicBezTo>
                  <a:cubicBezTo>
                    <a:pt x="3788410" y="1113790"/>
                    <a:pt x="3796030" y="1108710"/>
                    <a:pt x="3802380" y="1102360"/>
                  </a:cubicBezTo>
                  <a:cubicBezTo>
                    <a:pt x="3808730" y="1096010"/>
                    <a:pt x="3816350" y="1090930"/>
                    <a:pt x="3823970" y="1083310"/>
                  </a:cubicBezTo>
                  <a:cubicBezTo>
                    <a:pt x="3884930" y="1028700"/>
                    <a:pt x="3939540" y="967740"/>
                    <a:pt x="3990340" y="902970"/>
                  </a:cubicBezTo>
                  <a:cubicBezTo>
                    <a:pt x="3997960" y="891540"/>
                    <a:pt x="4005580" y="883920"/>
                    <a:pt x="4013200" y="880110"/>
                  </a:cubicBezTo>
                  <a:cubicBezTo>
                    <a:pt x="4020820" y="875030"/>
                    <a:pt x="4027170" y="873760"/>
                    <a:pt x="4033520" y="873760"/>
                  </a:cubicBezTo>
                  <a:cubicBezTo>
                    <a:pt x="4046220" y="873760"/>
                    <a:pt x="4057650" y="880110"/>
                    <a:pt x="4065270" y="885190"/>
                  </a:cubicBezTo>
                  <a:cubicBezTo>
                    <a:pt x="4093210" y="833120"/>
                    <a:pt x="4117340" y="781050"/>
                    <a:pt x="4140200" y="727710"/>
                  </a:cubicBezTo>
                  <a:cubicBezTo>
                    <a:pt x="4145280" y="713740"/>
                    <a:pt x="4151630" y="699770"/>
                    <a:pt x="4156710" y="685800"/>
                  </a:cubicBezTo>
                  <a:cubicBezTo>
                    <a:pt x="4159250" y="679450"/>
                    <a:pt x="4161790" y="671830"/>
                    <a:pt x="4164330" y="665480"/>
                  </a:cubicBezTo>
                  <a:cubicBezTo>
                    <a:pt x="4166870" y="657860"/>
                    <a:pt x="4169410" y="651510"/>
                    <a:pt x="4171950" y="643890"/>
                  </a:cubicBezTo>
                  <a:cubicBezTo>
                    <a:pt x="4177030" y="628650"/>
                    <a:pt x="4182110" y="614680"/>
                    <a:pt x="4187190" y="600710"/>
                  </a:cubicBezTo>
                  <a:cubicBezTo>
                    <a:pt x="4192270" y="585470"/>
                    <a:pt x="4196080" y="570230"/>
                    <a:pt x="4199890" y="553720"/>
                  </a:cubicBezTo>
                  <a:lnTo>
                    <a:pt x="4206240" y="529590"/>
                  </a:lnTo>
                  <a:cubicBezTo>
                    <a:pt x="4208780" y="521970"/>
                    <a:pt x="4210050" y="513080"/>
                    <a:pt x="4211320" y="504190"/>
                  </a:cubicBezTo>
                  <a:cubicBezTo>
                    <a:pt x="4215130" y="487680"/>
                    <a:pt x="4217670" y="471170"/>
                    <a:pt x="4220210" y="453390"/>
                  </a:cubicBezTo>
                  <a:cubicBezTo>
                    <a:pt x="4222750" y="440690"/>
                    <a:pt x="4239260" y="582930"/>
                    <a:pt x="4235450" y="601980"/>
                  </a:cubicBezTo>
                  <a:close/>
                  <a:moveTo>
                    <a:pt x="543560" y="1503680"/>
                  </a:moveTo>
                  <a:lnTo>
                    <a:pt x="497840" y="1480820"/>
                  </a:lnTo>
                  <a:cubicBezTo>
                    <a:pt x="500380" y="1482090"/>
                    <a:pt x="513080" y="1488440"/>
                    <a:pt x="542290" y="1502410"/>
                  </a:cubicBezTo>
                  <a:cubicBezTo>
                    <a:pt x="543560" y="1502410"/>
                    <a:pt x="543560" y="1502410"/>
                    <a:pt x="543560" y="1503680"/>
                  </a:cubicBezTo>
                  <a:close/>
                  <a:moveTo>
                    <a:pt x="495300" y="1515110"/>
                  </a:moveTo>
                  <a:cubicBezTo>
                    <a:pt x="492760" y="1516380"/>
                    <a:pt x="491490" y="1516380"/>
                    <a:pt x="490220" y="1516380"/>
                  </a:cubicBezTo>
                  <a:cubicBezTo>
                    <a:pt x="488950" y="1516380"/>
                    <a:pt x="488950" y="1517650"/>
                    <a:pt x="487680" y="1517650"/>
                  </a:cubicBezTo>
                  <a:cubicBezTo>
                    <a:pt x="492760" y="1515110"/>
                    <a:pt x="499110" y="1513840"/>
                    <a:pt x="505460" y="1512570"/>
                  </a:cubicBezTo>
                  <a:lnTo>
                    <a:pt x="501650" y="1512570"/>
                  </a:lnTo>
                  <a:cubicBezTo>
                    <a:pt x="500380" y="1513840"/>
                    <a:pt x="497840" y="1513840"/>
                    <a:pt x="495300" y="1515110"/>
                  </a:cubicBezTo>
                  <a:close/>
                  <a:moveTo>
                    <a:pt x="480060" y="1522730"/>
                  </a:moveTo>
                  <a:lnTo>
                    <a:pt x="480060" y="1513840"/>
                  </a:lnTo>
                  <a:lnTo>
                    <a:pt x="480060" y="1520190"/>
                  </a:lnTo>
                  <a:lnTo>
                    <a:pt x="480060" y="1517650"/>
                  </a:lnTo>
                  <a:lnTo>
                    <a:pt x="480060" y="1522730"/>
                  </a:lnTo>
                  <a:cubicBezTo>
                    <a:pt x="480060" y="1524000"/>
                    <a:pt x="478790" y="1524000"/>
                    <a:pt x="480060" y="1522730"/>
                  </a:cubicBezTo>
                  <a:cubicBezTo>
                    <a:pt x="478790" y="1524000"/>
                    <a:pt x="480060" y="1524000"/>
                    <a:pt x="480060" y="1522730"/>
                  </a:cubicBezTo>
                  <a:cubicBezTo>
                    <a:pt x="478790" y="1535430"/>
                    <a:pt x="478790" y="1544320"/>
                    <a:pt x="478790" y="1546860"/>
                  </a:cubicBezTo>
                  <a:cubicBezTo>
                    <a:pt x="478790" y="1545590"/>
                    <a:pt x="478790" y="1537970"/>
                    <a:pt x="480060" y="1522730"/>
                  </a:cubicBezTo>
                  <a:cubicBezTo>
                    <a:pt x="480060" y="1522730"/>
                    <a:pt x="481330" y="1521460"/>
                    <a:pt x="482600" y="1521460"/>
                  </a:cubicBezTo>
                  <a:lnTo>
                    <a:pt x="483870" y="1521460"/>
                  </a:lnTo>
                  <a:cubicBezTo>
                    <a:pt x="481330" y="1521460"/>
                    <a:pt x="480060" y="1522730"/>
                    <a:pt x="480060" y="1522730"/>
                  </a:cubicBezTo>
                  <a:close/>
                </a:path>
              </a:pathLst>
            </a:custGeom>
            <a:blipFill>
              <a:blip r:embed="rId2"/>
              <a:stretch>
                <a:fillRect t="-36777" b="-36777"/>
              </a:stretch>
            </a:blipFill>
          </p:spPr>
          <p:txBody>
            <a:bodyPr/>
            <a:lstStyle/>
            <a:p>
              <a:endParaRPr lang="en-GB"/>
            </a:p>
          </p:txBody>
        </p:sp>
      </p:grpSp>
      <p:sp>
        <p:nvSpPr>
          <p:cNvPr id="4" name="TextBox 4"/>
          <p:cNvSpPr txBox="1"/>
          <p:nvPr/>
        </p:nvSpPr>
        <p:spPr>
          <a:xfrm>
            <a:off x="758464" y="7327336"/>
            <a:ext cx="16500836" cy="2797166"/>
          </a:xfrm>
          <a:prstGeom prst="rect">
            <a:avLst/>
          </a:prstGeom>
        </p:spPr>
        <p:txBody>
          <a:bodyPr lIns="0" tIns="0" rIns="0" bIns="0" rtlCol="0" anchor="t">
            <a:spAutoFit/>
          </a:bodyPr>
          <a:lstStyle/>
          <a:p>
            <a:pPr>
              <a:lnSpc>
                <a:spcPts val="10899"/>
              </a:lnSpc>
            </a:pPr>
            <a:r>
              <a:rPr lang="en-US" sz="9999">
                <a:solidFill>
                  <a:srgbClr val="02267F"/>
                </a:solidFill>
                <a:latin typeface="League Spartan"/>
              </a:rPr>
              <a:t>PRIORITY AREAS OVER THE LAST YEAR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4430" y="304800"/>
            <a:ext cx="16230600" cy="723900"/>
          </a:xfrm>
          <a:prstGeom prst="rect">
            <a:avLst/>
          </a:prstGeom>
        </p:spPr>
        <p:txBody>
          <a:bodyPr lIns="0" tIns="0" rIns="0" bIns="0" rtlCol="0" anchor="t">
            <a:spAutoFit/>
          </a:bodyPr>
          <a:lstStyle/>
          <a:p>
            <a:pPr>
              <a:lnSpc>
                <a:spcPts val="5849"/>
              </a:lnSpc>
              <a:spcBef>
                <a:spcPct val="0"/>
              </a:spcBef>
            </a:pPr>
            <a:r>
              <a:rPr lang="en-US" sz="4499" spc="224">
                <a:solidFill>
                  <a:srgbClr val="004671"/>
                </a:solidFill>
                <a:latin typeface="League Spartan"/>
              </a:rPr>
              <a:t>UPDATE TO THE NATIONAL SEA LEVEL NETWORK</a:t>
            </a:r>
          </a:p>
        </p:txBody>
      </p:sp>
      <p:graphicFrame>
        <p:nvGraphicFramePr>
          <p:cNvPr id="3" name="Table 3"/>
          <p:cNvGraphicFramePr>
            <a:graphicFrameLocks noGrp="1"/>
          </p:cNvGraphicFramePr>
          <p:nvPr>
            <p:extLst>
              <p:ext uri="{D42A27DB-BD31-4B8C-83A1-F6EECF244321}">
                <p14:modId xmlns:p14="http://schemas.microsoft.com/office/powerpoint/2010/main" val="2144499282"/>
              </p:ext>
            </p:extLst>
          </p:nvPr>
        </p:nvGraphicFramePr>
        <p:xfrm>
          <a:off x="504430" y="1244286"/>
          <a:ext cx="17279142" cy="7798426"/>
        </p:xfrm>
        <a:graphic>
          <a:graphicData uri="http://schemas.openxmlformats.org/drawingml/2006/table">
            <a:tbl>
              <a:tblPr/>
              <a:tblGrid>
                <a:gridCol w="3897021">
                  <a:extLst>
                    <a:ext uri="{9D8B030D-6E8A-4147-A177-3AD203B41FA5}">
                      <a16:colId xmlns:a16="http://schemas.microsoft.com/office/drawing/2014/main" val="20000"/>
                    </a:ext>
                  </a:extLst>
                </a:gridCol>
                <a:gridCol w="3577641">
                  <a:extLst>
                    <a:ext uri="{9D8B030D-6E8A-4147-A177-3AD203B41FA5}">
                      <a16:colId xmlns:a16="http://schemas.microsoft.com/office/drawing/2014/main" val="20001"/>
                    </a:ext>
                  </a:extLst>
                </a:gridCol>
                <a:gridCol w="1812000">
                  <a:extLst>
                    <a:ext uri="{9D8B030D-6E8A-4147-A177-3AD203B41FA5}">
                      <a16:colId xmlns:a16="http://schemas.microsoft.com/office/drawing/2014/main" val="20002"/>
                    </a:ext>
                  </a:extLst>
                </a:gridCol>
                <a:gridCol w="2019830">
                  <a:extLst>
                    <a:ext uri="{9D8B030D-6E8A-4147-A177-3AD203B41FA5}">
                      <a16:colId xmlns:a16="http://schemas.microsoft.com/office/drawing/2014/main" val="20003"/>
                    </a:ext>
                  </a:extLst>
                </a:gridCol>
                <a:gridCol w="5972650">
                  <a:extLst>
                    <a:ext uri="{9D8B030D-6E8A-4147-A177-3AD203B41FA5}">
                      <a16:colId xmlns:a16="http://schemas.microsoft.com/office/drawing/2014/main" val="20004"/>
                    </a:ext>
                  </a:extLst>
                </a:gridCol>
              </a:tblGrid>
              <a:tr h="476541">
                <a:tc>
                  <a:txBody>
                    <a:bodyPr/>
                    <a:lstStyle/>
                    <a:p>
                      <a:pPr algn="ctr">
                        <a:lnSpc>
                          <a:spcPts val="2483"/>
                        </a:lnSpc>
                        <a:defRPr/>
                      </a:pPr>
                      <a:r>
                        <a:rPr lang="en-US" sz="1800">
                          <a:solidFill>
                            <a:srgbClr val="FFFFFF"/>
                          </a:solidFill>
                          <a:latin typeface="Arial Bold"/>
                        </a:rPr>
                        <a:t>Station Name</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804E0B"/>
                    </a:solidFill>
                  </a:tcPr>
                </a:tc>
                <a:tc>
                  <a:txBody>
                    <a:bodyPr/>
                    <a:lstStyle/>
                    <a:p>
                      <a:pPr algn="ctr">
                        <a:lnSpc>
                          <a:spcPts val="2483"/>
                        </a:lnSpc>
                        <a:defRPr/>
                      </a:pPr>
                      <a:r>
                        <a:rPr lang="en-US" sz="1800">
                          <a:solidFill>
                            <a:srgbClr val="FFFFFF"/>
                          </a:solidFill>
                          <a:latin typeface="Arial Bold"/>
                        </a:rPr>
                        <a:t>Location</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804E0B"/>
                    </a:solidFill>
                  </a:tcPr>
                </a:tc>
                <a:tc>
                  <a:txBody>
                    <a:bodyPr/>
                    <a:lstStyle/>
                    <a:p>
                      <a:pPr algn="ctr">
                        <a:lnSpc>
                          <a:spcPts val="2483"/>
                        </a:lnSpc>
                        <a:defRPr/>
                      </a:pPr>
                      <a:r>
                        <a:rPr lang="en-US" sz="1800">
                          <a:solidFill>
                            <a:srgbClr val="FFFFFF"/>
                          </a:solidFill>
                          <a:latin typeface="Arial Bold"/>
                        </a:rPr>
                        <a:t>Latitude</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804E0B"/>
                    </a:solidFill>
                  </a:tcPr>
                </a:tc>
                <a:tc>
                  <a:txBody>
                    <a:bodyPr/>
                    <a:lstStyle/>
                    <a:p>
                      <a:pPr algn="ctr">
                        <a:lnSpc>
                          <a:spcPts val="2483"/>
                        </a:lnSpc>
                        <a:defRPr/>
                      </a:pPr>
                      <a:r>
                        <a:rPr lang="en-US" sz="1800">
                          <a:solidFill>
                            <a:srgbClr val="FFFFFF"/>
                          </a:solidFill>
                          <a:latin typeface="Arial Bold"/>
                        </a:rPr>
                        <a:t>Longitude</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804E0B"/>
                    </a:solidFill>
                  </a:tcPr>
                </a:tc>
                <a:tc>
                  <a:txBody>
                    <a:bodyPr/>
                    <a:lstStyle/>
                    <a:p>
                      <a:pPr algn="ctr">
                        <a:lnSpc>
                          <a:spcPts val="2483"/>
                        </a:lnSpc>
                        <a:defRPr/>
                      </a:pPr>
                      <a:r>
                        <a:rPr lang="en-US" sz="1800">
                          <a:solidFill>
                            <a:srgbClr val="FFFFFF"/>
                          </a:solidFill>
                          <a:latin typeface="Arial Bold"/>
                        </a:rPr>
                        <a:t>Sensors</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804E0B"/>
                    </a:solidFill>
                  </a:tcPr>
                </a:tc>
                <a:extLst>
                  <a:ext uri="{0D108BD9-81ED-4DB2-BD59-A6C34878D82A}">
                    <a16:rowId xmlns:a16="http://schemas.microsoft.com/office/drawing/2014/main" val="10000"/>
                  </a:ext>
                </a:extLst>
              </a:tr>
              <a:tr h="1957500">
                <a:tc>
                  <a:txBody>
                    <a:bodyPr/>
                    <a:lstStyle/>
                    <a:p>
                      <a:pPr algn="ctr">
                        <a:lnSpc>
                          <a:spcPts val="2483"/>
                        </a:lnSpc>
                        <a:defRPr/>
                      </a:pPr>
                      <a:r>
                        <a:rPr lang="en-US" sz="1800">
                          <a:solidFill>
                            <a:srgbClr val="FFFF00"/>
                          </a:solidFill>
                          <a:latin typeface="Arial Bold"/>
                        </a:rPr>
                        <a:t>Port St. Charles</a:t>
                      </a:r>
                      <a:endParaRPr lang="en-US" sz="1100">
                        <a:solidFill>
                          <a:srgbClr val="FFFF00"/>
                        </a:solidFill>
                      </a:endParaRPr>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804E0B"/>
                    </a:solidFill>
                  </a:tcPr>
                </a:tc>
                <a:tc>
                  <a:txBody>
                    <a:bodyPr/>
                    <a:lstStyle/>
                    <a:p>
                      <a:pPr algn="ctr">
                        <a:lnSpc>
                          <a:spcPts val="2483"/>
                        </a:lnSpc>
                        <a:defRPr/>
                      </a:pPr>
                      <a:r>
                        <a:rPr lang="en-US" sz="1800" dirty="0">
                          <a:solidFill>
                            <a:srgbClr val="FFFF00"/>
                          </a:solidFill>
                          <a:latin typeface="Arial"/>
                        </a:rPr>
                        <a:t>St. Peter Northwest Coast</a:t>
                      </a:r>
                      <a:endParaRPr lang="en-US" sz="1100" dirty="0">
                        <a:solidFill>
                          <a:srgbClr val="FFFF00"/>
                        </a:solidFill>
                      </a:endParaRPr>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2907B"/>
                    </a:solidFill>
                  </a:tcPr>
                </a:tc>
                <a:tc>
                  <a:txBody>
                    <a:bodyPr/>
                    <a:lstStyle/>
                    <a:p>
                      <a:pPr algn="ctr">
                        <a:lnSpc>
                          <a:spcPts val="2483"/>
                        </a:lnSpc>
                        <a:defRPr/>
                      </a:pPr>
                      <a:r>
                        <a:rPr lang="en-US" sz="1800">
                          <a:solidFill>
                            <a:srgbClr val="FFFF00"/>
                          </a:solidFill>
                          <a:latin typeface="Arial"/>
                        </a:rPr>
                        <a:t>13.263</a:t>
                      </a:r>
                      <a:endParaRPr lang="en-US" sz="1100">
                        <a:solidFill>
                          <a:srgbClr val="FFFF00"/>
                        </a:solidFill>
                      </a:endParaRPr>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2907B"/>
                    </a:solidFill>
                  </a:tcPr>
                </a:tc>
                <a:tc>
                  <a:txBody>
                    <a:bodyPr/>
                    <a:lstStyle/>
                    <a:p>
                      <a:pPr algn="ctr">
                        <a:lnSpc>
                          <a:spcPts val="2483"/>
                        </a:lnSpc>
                        <a:defRPr/>
                      </a:pPr>
                      <a:r>
                        <a:rPr lang="en-US" sz="1800">
                          <a:solidFill>
                            <a:srgbClr val="FFFF00"/>
                          </a:solidFill>
                          <a:latin typeface="Arial"/>
                        </a:rPr>
                        <a:t>-59.6446</a:t>
                      </a:r>
                      <a:endParaRPr lang="en-US" sz="1100">
                        <a:solidFill>
                          <a:srgbClr val="FFFF00"/>
                        </a:solidFill>
                      </a:endParaRPr>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2907B"/>
                    </a:solidFill>
                  </a:tcPr>
                </a:tc>
                <a:tc>
                  <a:txBody>
                    <a:bodyPr/>
                    <a:lstStyle/>
                    <a:p>
                      <a:pPr algn="ctr">
                        <a:lnSpc>
                          <a:spcPts val="2483"/>
                        </a:lnSpc>
                        <a:defRPr/>
                      </a:pPr>
                      <a:r>
                        <a:rPr lang="en-US" sz="1800" dirty="0">
                          <a:solidFill>
                            <a:srgbClr val="FFFF00"/>
                          </a:solidFill>
                          <a:latin typeface="Arial"/>
                        </a:rPr>
                        <a:t>Tide Gauge (working)Radar Sensor (working)Aqua Bubbler (working)Pressure Level(working)</a:t>
                      </a:r>
                    </a:p>
                    <a:p>
                      <a:pPr algn="ctr">
                        <a:lnSpc>
                          <a:spcPts val="2483"/>
                        </a:lnSpc>
                        <a:defRPr/>
                      </a:pPr>
                      <a:r>
                        <a:rPr lang="en-US" sz="1800" dirty="0">
                          <a:solidFill>
                            <a:srgbClr val="FFFF00"/>
                          </a:solidFill>
                          <a:latin typeface="Arial"/>
                        </a:rPr>
                        <a:t>LIVE FEED</a:t>
                      </a:r>
                      <a:endParaRPr lang="en-US" sz="1100" dirty="0">
                        <a:solidFill>
                          <a:srgbClr val="FFFF00"/>
                        </a:solidFill>
                      </a:endParaRPr>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2907B"/>
                    </a:solidFill>
                  </a:tcPr>
                </a:tc>
                <a:extLst>
                  <a:ext uri="{0D108BD9-81ED-4DB2-BD59-A6C34878D82A}">
                    <a16:rowId xmlns:a16="http://schemas.microsoft.com/office/drawing/2014/main" val="10001"/>
                  </a:ext>
                </a:extLst>
              </a:tr>
              <a:tr h="724641">
                <a:tc>
                  <a:txBody>
                    <a:bodyPr/>
                    <a:lstStyle/>
                    <a:p>
                      <a:pPr algn="ctr">
                        <a:lnSpc>
                          <a:spcPts val="2483"/>
                        </a:lnSpc>
                        <a:defRPr/>
                      </a:pPr>
                      <a:r>
                        <a:rPr lang="en-US" sz="1800">
                          <a:solidFill>
                            <a:srgbClr val="FFFFFF"/>
                          </a:solidFill>
                          <a:latin typeface="Arial Bold"/>
                        </a:rPr>
                        <a:t>Barbados Coast Guard</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804E0B"/>
                    </a:solidFill>
                  </a:tcPr>
                </a:tc>
                <a:tc>
                  <a:txBody>
                    <a:bodyPr/>
                    <a:lstStyle/>
                    <a:p>
                      <a:pPr algn="ctr">
                        <a:lnSpc>
                          <a:spcPts val="2483"/>
                        </a:lnSpc>
                        <a:defRPr/>
                      </a:pPr>
                      <a:r>
                        <a:rPr lang="en-US" sz="1800">
                          <a:solidFill>
                            <a:srgbClr val="000000"/>
                          </a:solidFill>
                          <a:latin typeface="Arial"/>
                        </a:rPr>
                        <a:t>St. Michael</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tc>
                  <a:txBody>
                    <a:bodyPr/>
                    <a:lstStyle/>
                    <a:p>
                      <a:pPr algn="ctr">
                        <a:lnSpc>
                          <a:spcPts val="2483"/>
                        </a:lnSpc>
                        <a:defRPr/>
                      </a:pPr>
                      <a:r>
                        <a:rPr lang="en-US" sz="1800">
                          <a:solidFill>
                            <a:srgbClr val="000000"/>
                          </a:solidFill>
                          <a:latin typeface="Arial"/>
                        </a:rPr>
                        <a:t>Not provided</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tc>
                  <a:txBody>
                    <a:bodyPr/>
                    <a:lstStyle/>
                    <a:p>
                      <a:pPr algn="ctr">
                        <a:lnSpc>
                          <a:spcPts val="2483"/>
                        </a:lnSpc>
                        <a:defRPr/>
                      </a:pPr>
                      <a:r>
                        <a:rPr lang="en-US" sz="1800">
                          <a:solidFill>
                            <a:srgbClr val="000000"/>
                          </a:solidFill>
                          <a:latin typeface="Arial"/>
                        </a:rPr>
                        <a:t>Not provided</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tc>
                  <a:txBody>
                    <a:bodyPr/>
                    <a:lstStyle/>
                    <a:p>
                      <a:pPr algn="ctr">
                        <a:lnSpc>
                          <a:spcPts val="2160"/>
                        </a:lnSpc>
                        <a:defRPr/>
                      </a:pPr>
                      <a:r>
                        <a:rPr lang="en-US" sz="1800">
                          <a:solidFill>
                            <a:srgbClr val="000000"/>
                          </a:solidFill>
                          <a:latin typeface="Arial"/>
                        </a:rPr>
                        <a:t>Radar Sensor(working)</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extLst>
                  <a:ext uri="{0D108BD9-81ED-4DB2-BD59-A6C34878D82A}">
                    <a16:rowId xmlns:a16="http://schemas.microsoft.com/office/drawing/2014/main" val="10002"/>
                  </a:ext>
                </a:extLst>
              </a:tr>
              <a:tr h="1016539">
                <a:tc>
                  <a:txBody>
                    <a:bodyPr/>
                    <a:lstStyle/>
                    <a:p>
                      <a:pPr algn="ctr">
                        <a:lnSpc>
                          <a:spcPts val="2483"/>
                        </a:lnSpc>
                        <a:defRPr/>
                      </a:pPr>
                      <a:r>
                        <a:rPr lang="en-US" sz="1800">
                          <a:solidFill>
                            <a:srgbClr val="FFFFFF"/>
                          </a:solidFill>
                          <a:latin typeface="Arial Bold"/>
                        </a:rPr>
                        <a:t>Bridgetown Port</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804E0B"/>
                    </a:solidFill>
                  </a:tcPr>
                </a:tc>
                <a:tc>
                  <a:txBody>
                    <a:bodyPr/>
                    <a:lstStyle/>
                    <a:p>
                      <a:pPr algn="ctr">
                        <a:lnSpc>
                          <a:spcPts val="2483"/>
                        </a:lnSpc>
                        <a:defRPr/>
                      </a:pPr>
                      <a:r>
                        <a:rPr lang="en-US" sz="1800">
                          <a:solidFill>
                            <a:srgbClr val="FFFFFF"/>
                          </a:solidFill>
                          <a:latin typeface="Arial"/>
                        </a:rPr>
                        <a:t>St. Michael</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2907B"/>
                    </a:solidFill>
                  </a:tcPr>
                </a:tc>
                <a:tc>
                  <a:txBody>
                    <a:bodyPr/>
                    <a:lstStyle/>
                    <a:p>
                      <a:pPr algn="ctr">
                        <a:lnSpc>
                          <a:spcPts val="2483"/>
                        </a:lnSpc>
                        <a:defRPr/>
                      </a:pPr>
                      <a:r>
                        <a:rPr lang="en-US" sz="1800">
                          <a:solidFill>
                            <a:srgbClr val="FFFFFF"/>
                          </a:solidFill>
                          <a:latin typeface="Arial"/>
                        </a:rPr>
                        <a:t>13.108</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2907B"/>
                    </a:solidFill>
                  </a:tcPr>
                </a:tc>
                <a:tc>
                  <a:txBody>
                    <a:bodyPr/>
                    <a:lstStyle/>
                    <a:p>
                      <a:pPr algn="ctr">
                        <a:lnSpc>
                          <a:spcPts val="2483"/>
                        </a:lnSpc>
                        <a:defRPr/>
                      </a:pPr>
                      <a:r>
                        <a:rPr lang="en-US" sz="1800">
                          <a:solidFill>
                            <a:srgbClr val="FFFFFF"/>
                          </a:solidFill>
                          <a:latin typeface="Arial"/>
                        </a:rPr>
                        <a:t>-59.629</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2907B"/>
                    </a:solidFill>
                  </a:tcPr>
                </a:tc>
                <a:tc>
                  <a:txBody>
                    <a:bodyPr/>
                    <a:lstStyle/>
                    <a:p>
                      <a:pPr algn="ctr">
                        <a:lnSpc>
                          <a:spcPts val="2483"/>
                        </a:lnSpc>
                        <a:defRPr/>
                      </a:pPr>
                      <a:r>
                        <a:rPr lang="en-US" sz="1800">
                          <a:solidFill>
                            <a:srgbClr val="FFFFFF"/>
                          </a:solidFill>
                          <a:latin typeface="Arial"/>
                        </a:rPr>
                        <a:t>Sea Level Station (Decommissioned)</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2907B"/>
                    </a:solidFill>
                  </a:tcPr>
                </a:tc>
                <a:extLst>
                  <a:ext uri="{0D108BD9-81ED-4DB2-BD59-A6C34878D82A}">
                    <a16:rowId xmlns:a16="http://schemas.microsoft.com/office/drawing/2014/main" val="10003"/>
                  </a:ext>
                </a:extLst>
              </a:tr>
              <a:tr h="724641">
                <a:tc>
                  <a:txBody>
                    <a:bodyPr/>
                    <a:lstStyle/>
                    <a:p>
                      <a:pPr algn="ctr">
                        <a:lnSpc>
                          <a:spcPts val="2483"/>
                        </a:lnSpc>
                        <a:defRPr/>
                      </a:pPr>
                      <a:r>
                        <a:rPr lang="en-US" sz="1800">
                          <a:solidFill>
                            <a:srgbClr val="FFFFFF"/>
                          </a:solidFill>
                          <a:latin typeface="Arial Bold"/>
                        </a:rPr>
                        <a:t>Consett Bay (x2)</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804E0B"/>
                    </a:solidFill>
                  </a:tcPr>
                </a:tc>
                <a:tc>
                  <a:txBody>
                    <a:bodyPr/>
                    <a:lstStyle/>
                    <a:p>
                      <a:pPr algn="ctr">
                        <a:lnSpc>
                          <a:spcPts val="2483"/>
                        </a:lnSpc>
                        <a:defRPr/>
                      </a:pPr>
                      <a:r>
                        <a:rPr lang="en-US" sz="1800">
                          <a:solidFill>
                            <a:srgbClr val="000000"/>
                          </a:solidFill>
                          <a:latin typeface="Arial"/>
                        </a:rPr>
                        <a:t>St. John</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tc>
                  <a:txBody>
                    <a:bodyPr/>
                    <a:lstStyle/>
                    <a:p>
                      <a:pPr algn="ctr">
                        <a:lnSpc>
                          <a:spcPts val="2483"/>
                        </a:lnSpc>
                        <a:defRPr/>
                      </a:pPr>
                      <a:r>
                        <a:rPr lang="en-US" sz="1800" dirty="0">
                          <a:solidFill>
                            <a:srgbClr val="000000"/>
                          </a:solidFill>
                          <a:latin typeface="Arial"/>
                        </a:rPr>
                        <a:t>13.17994</a:t>
                      </a:r>
                      <a:endParaRPr lang="en-US" sz="1100" dirty="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tc>
                  <a:txBody>
                    <a:bodyPr/>
                    <a:lstStyle/>
                    <a:p>
                      <a:pPr algn="ctr">
                        <a:lnSpc>
                          <a:spcPts val="2483"/>
                        </a:lnSpc>
                        <a:defRPr/>
                      </a:pPr>
                      <a:r>
                        <a:rPr lang="en-US" sz="1800">
                          <a:solidFill>
                            <a:srgbClr val="000000"/>
                          </a:solidFill>
                          <a:latin typeface="Arial"/>
                        </a:rPr>
                        <a:t>-59.4664</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tc>
                  <a:txBody>
                    <a:bodyPr/>
                    <a:lstStyle/>
                    <a:p>
                      <a:pPr algn="ctr">
                        <a:lnSpc>
                          <a:spcPts val="2483"/>
                        </a:lnSpc>
                        <a:defRPr/>
                      </a:pPr>
                      <a:r>
                        <a:rPr lang="en-US" sz="1800">
                          <a:solidFill>
                            <a:srgbClr val="000000"/>
                          </a:solidFill>
                          <a:latin typeface="Arial"/>
                        </a:rPr>
                        <a:t>Radar Sensor(working)</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extLst>
                  <a:ext uri="{0D108BD9-81ED-4DB2-BD59-A6C34878D82A}">
                    <a16:rowId xmlns:a16="http://schemas.microsoft.com/office/drawing/2014/main" val="10004"/>
                  </a:ext>
                </a:extLst>
              </a:tr>
              <a:tr h="724641">
                <a:tc>
                  <a:txBody>
                    <a:bodyPr/>
                    <a:lstStyle/>
                    <a:p>
                      <a:pPr algn="ctr">
                        <a:lnSpc>
                          <a:spcPts val="2483"/>
                        </a:lnSpc>
                        <a:defRPr/>
                      </a:pPr>
                      <a:r>
                        <a:rPr lang="en-US" sz="1800">
                          <a:solidFill>
                            <a:srgbClr val="FFFFFF"/>
                          </a:solidFill>
                          <a:latin typeface="Arial Bold"/>
                        </a:rPr>
                        <a:t>Speightstown</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804E0B"/>
                    </a:solidFill>
                  </a:tcPr>
                </a:tc>
                <a:tc>
                  <a:txBody>
                    <a:bodyPr/>
                    <a:lstStyle/>
                    <a:p>
                      <a:pPr algn="ctr">
                        <a:lnSpc>
                          <a:spcPts val="2483"/>
                        </a:lnSpc>
                        <a:defRPr/>
                      </a:pPr>
                      <a:r>
                        <a:rPr lang="en-US" sz="1800" dirty="0">
                          <a:solidFill>
                            <a:srgbClr val="000000"/>
                          </a:solidFill>
                          <a:latin typeface="Arial"/>
                        </a:rPr>
                        <a:t>St. Peter</a:t>
                      </a:r>
                      <a:endParaRPr lang="en-US" sz="1100" dirty="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tc>
                  <a:txBody>
                    <a:bodyPr/>
                    <a:lstStyle/>
                    <a:p>
                      <a:pPr algn="ctr">
                        <a:lnSpc>
                          <a:spcPts val="2483"/>
                        </a:lnSpc>
                        <a:defRPr/>
                      </a:pPr>
                      <a:r>
                        <a:rPr lang="en-US" sz="1800" dirty="0">
                          <a:latin typeface="Arial" panose="020B0604020202020204" pitchFamily="34" charset="0"/>
                          <a:cs typeface="Arial" panose="020B0604020202020204" pitchFamily="34" charset="0"/>
                        </a:rPr>
                        <a:t>13.25025</a:t>
                      </a:r>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tc>
                  <a:txBody>
                    <a:bodyPr/>
                    <a:lstStyle/>
                    <a:p>
                      <a:pPr algn="ctr">
                        <a:lnSpc>
                          <a:spcPts val="2483"/>
                        </a:lnSpc>
                        <a:defRPr/>
                      </a:pPr>
                      <a:r>
                        <a:rPr lang="en-US" sz="1800" dirty="0">
                          <a:latin typeface="Arial" panose="020B0604020202020204" pitchFamily="34" charset="0"/>
                          <a:cs typeface="Arial" panose="020B0604020202020204" pitchFamily="34" charset="0"/>
                        </a:rPr>
                        <a:t>-59.64089</a:t>
                      </a:r>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tc>
                  <a:txBody>
                    <a:bodyPr/>
                    <a:lstStyle/>
                    <a:p>
                      <a:pPr algn="ctr">
                        <a:lnSpc>
                          <a:spcPts val="2483"/>
                        </a:lnSpc>
                        <a:defRPr/>
                      </a:pPr>
                      <a:r>
                        <a:rPr lang="en-US" sz="1800">
                          <a:solidFill>
                            <a:srgbClr val="000000"/>
                          </a:solidFill>
                          <a:latin typeface="Arial"/>
                        </a:rPr>
                        <a:t>Radar Sensor(working)</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extLst>
                  <a:ext uri="{0D108BD9-81ED-4DB2-BD59-A6C34878D82A}">
                    <a16:rowId xmlns:a16="http://schemas.microsoft.com/office/drawing/2014/main" val="10005"/>
                  </a:ext>
                </a:extLst>
              </a:tr>
              <a:tr h="724641">
                <a:tc>
                  <a:txBody>
                    <a:bodyPr/>
                    <a:lstStyle/>
                    <a:p>
                      <a:pPr algn="ctr">
                        <a:lnSpc>
                          <a:spcPts val="2483"/>
                        </a:lnSpc>
                        <a:defRPr/>
                      </a:pPr>
                      <a:r>
                        <a:rPr lang="en-US" sz="1800">
                          <a:solidFill>
                            <a:srgbClr val="FFFFFF"/>
                          </a:solidFill>
                          <a:latin typeface="Arial Bold"/>
                        </a:rPr>
                        <a:t>Oistins</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804E0B"/>
                    </a:solidFill>
                  </a:tcPr>
                </a:tc>
                <a:tc>
                  <a:txBody>
                    <a:bodyPr/>
                    <a:lstStyle/>
                    <a:p>
                      <a:pPr algn="ctr">
                        <a:lnSpc>
                          <a:spcPts val="2483"/>
                        </a:lnSpc>
                        <a:defRPr/>
                      </a:pPr>
                      <a:r>
                        <a:rPr lang="en-US" sz="1800">
                          <a:solidFill>
                            <a:srgbClr val="000000"/>
                          </a:solidFill>
                          <a:latin typeface="Arial"/>
                        </a:rPr>
                        <a:t>Christ Church</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tc>
                  <a:txBody>
                    <a:bodyPr/>
                    <a:lstStyle/>
                    <a:p>
                      <a:pPr algn="ctr">
                        <a:lnSpc>
                          <a:spcPts val="2483"/>
                        </a:lnSpc>
                        <a:defRPr/>
                      </a:pPr>
                      <a:r>
                        <a:rPr lang="en-US" sz="1800" dirty="0">
                          <a:latin typeface="Arial" panose="020B0604020202020204" pitchFamily="34" charset="0"/>
                          <a:cs typeface="Arial" panose="020B0604020202020204" pitchFamily="34" charset="0"/>
                        </a:rPr>
                        <a:t>13.0706</a:t>
                      </a:r>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tc>
                  <a:txBody>
                    <a:bodyPr/>
                    <a:lstStyle/>
                    <a:p>
                      <a:pPr algn="ctr">
                        <a:lnSpc>
                          <a:spcPts val="2483"/>
                        </a:lnSpc>
                        <a:defRPr/>
                      </a:pPr>
                      <a:r>
                        <a:rPr lang="en-US" sz="1800" dirty="0">
                          <a:latin typeface="Arial" panose="020B0604020202020204" pitchFamily="34" charset="0"/>
                          <a:cs typeface="Arial" panose="020B0604020202020204" pitchFamily="34" charset="0"/>
                        </a:rPr>
                        <a:t>-59.547</a:t>
                      </a:r>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tc>
                  <a:txBody>
                    <a:bodyPr/>
                    <a:lstStyle/>
                    <a:p>
                      <a:pPr algn="ctr">
                        <a:lnSpc>
                          <a:spcPts val="2483"/>
                        </a:lnSpc>
                        <a:defRPr/>
                      </a:pPr>
                      <a:r>
                        <a:rPr lang="en-US" sz="1800">
                          <a:solidFill>
                            <a:srgbClr val="000000"/>
                          </a:solidFill>
                          <a:latin typeface="Arial"/>
                        </a:rPr>
                        <a:t>Radar Sensor(offline)</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extLst>
                  <a:ext uri="{0D108BD9-81ED-4DB2-BD59-A6C34878D82A}">
                    <a16:rowId xmlns:a16="http://schemas.microsoft.com/office/drawing/2014/main" val="10006"/>
                  </a:ext>
                </a:extLst>
              </a:tr>
              <a:tr h="724641">
                <a:tc>
                  <a:txBody>
                    <a:bodyPr/>
                    <a:lstStyle/>
                    <a:p>
                      <a:pPr algn="ctr">
                        <a:lnSpc>
                          <a:spcPts val="2483"/>
                        </a:lnSpc>
                        <a:defRPr/>
                      </a:pPr>
                      <a:r>
                        <a:rPr lang="en-US" sz="1800">
                          <a:solidFill>
                            <a:srgbClr val="FFFFFF"/>
                          </a:solidFill>
                          <a:latin typeface="Arial Bold"/>
                        </a:rPr>
                        <a:t>Holetown</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804E0B"/>
                    </a:solidFill>
                  </a:tcPr>
                </a:tc>
                <a:tc>
                  <a:txBody>
                    <a:bodyPr/>
                    <a:lstStyle/>
                    <a:p>
                      <a:pPr algn="ctr">
                        <a:lnSpc>
                          <a:spcPts val="2483"/>
                        </a:lnSpc>
                        <a:defRPr/>
                      </a:pPr>
                      <a:r>
                        <a:rPr lang="en-US" sz="1800">
                          <a:solidFill>
                            <a:srgbClr val="000000"/>
                          </a:solidFill>
                          <a:latin typeface="Arial"/>
                        </a:rPr>
                        <a:t>St. James</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tc>
                  <a:txBody>
                    <a:bodyPr/>
                    <a:lstStyle/>
                    <a:p>
                      <a:pPr algn="ctr">
                        <a:lnSpc>
                          <a:spcPts val="2483"/>
                        </a:lnSpc>
                        <a:defRPr/>
                      </a:pPr>
                      <a:r>
                        <a:rPr lang="en-US" sz="1800" dirty="0">
                          <a:latin typeface="Arial" panose="020B0604020202020204" pitchFamily="34" charset="0"/>
                          <a:cs typeface="Arial" panose="020B0604020202020204" pitchFamily="34" charset="0"/>
                        </a:rPr>
                        <a:t>13.18712</a:t>
                      </a:r>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tc>
                  <a:txBody>
                    <a:bodyPr/>
                    <a:lstStyle/>
                    <a:p>
                      <a:pPr algn="ctr">
                        <a:lnSpc>
                          <a:spcPts val="2483"/>
                        </a:lnSpc>
                        <a:defRPr/>
                      </a:pPr>
                      <a:r>
                        <a:rPr lang="en-US" sz="1800" dirty="0">
                          <a:latin typeface="Arial" panose="020B0604020202020204" pitchFamily="34" charset="0"/>
                          <a:cs typeface="Arial" panose="020B0604020202020204" pitchFamily="34" charset="0"/>
                        </a:rPr>
                        <a:t>-59.63523</a:t>
                      </a:r>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tc>
                  <a:txBody>
                    <a:bodyPr/>
                    <a:lstStyle/>
                    <a:p>
                      <a:pPr algn="ctr">
                        <a:lnSpc>
                          <a:spcPts val="2483"/>
                        </a:lnSpc>
                        <a:defRPr/>
                      </a:pPr>
                      <a:r>
                        <a:rPr lang="en-US" sz="1800">
                          <a:solidFill>
                            <a:srgbClr val="000000"/>
                          </a:solidFill>
                          <a:latin typeface="Arial"/>
                        </a:rPr>
                        <a:t>Radar Sensor(offline)</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extLst>
                  <a:ext uri="{0D108BD9-81ED-4DB2-BD59-A6C34878D82A}">
                    <a16:rowId xmlns:a16="http://schemas.microsoft.com/office/drawing/2014/main" val="10007"/>
                  </a:ext>
                </a:extLst>
              </a:tr>
              <a:tr h="724641">
                <a:tc>
                  <a:txBody>
                    <a:bodyPr/>
                    <a:lstStyle/>
                    <a:p>
                      <a:pPr algn="ctr">
                        <a:lnSpc>
                          <a:spcPts val="2483"/>
                        </a:lnSpc>
                        <a:defRPr/>
                      </a:pPr>
                      <a:r>
                        <a:rPr lang="en-US" sz="1800">
                          <a:solidFill>
                            <a:srgbClr val="FFFFFF"/>
                          </a:solidFill>
                          <a:latin typeface="Arial Bold"/>
                        </a:rPr>
                        <a:t>Bridgetown</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804E0B"/>
                    </a:solidFill>
                  </a:tcPr>
                </a:tc>
                <a:tc>
                  <a:txBody>
                    <a:bodyPr/>
                    <a:lstStyle/>
                    <a:p>
                      <a:pPr algn="ctr">
                        <a:lnSpc>
                          <a:spcPts val="2483"/>
                        </a:lnSpc>
                        <a:defRPr/>
                      </a:pPr>
                      <a:r>
                        <a:rPr lang="en-US" sz="1800">
                          <a:solidFill>
                            <a:srgbClr val="000000"/>
                          </a:solidFill>
                          <a:latin typeface="Arial"/>
                        </a:rPr>
                        <a:t>St. Michael</a:t>
                      </a:r>
                      <a:endParaRPr lang="en-US" sz="110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tc>
                  <a:txBody>
                    <a:bodyPr/>
                    <a:lstStyle/>
                    <a:p>
                      <a:pPr algn="ctr">
                        <a:lnSpc>
                          <a:spcPts val="2483"/>
                        </a:lnSpc>
                        <a:defRPr/>
                      </a:pPr>
                      <a:r>
                        <a:rPr lang="en-US" sz="1800" dirty="0">
                          <a:latin typeface="Arial" panose="020B0604020202020204" pitchFamily="34" charset="0"/>
                          <a:cs typeface="Arial" panose="020B0604020202020204" pitchFamily="34" charset="0"/>
                        </a:rPr>
                        <a:t>13.11135</a:t>
                      </a:r>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tc>
                  <a:txBody>
                    <a:bodyPr/>
                    <a:lstStyle/>
                    <a:p>
                      <a:pPr algn="ctr">
                        <a:lnSpc>
                          <a:spcPts val="2483"/>
                        </a:lnSpc>
                        <a:defRPr/>
                      </a:pPr>
                      <a:r>
                        <a:rPr lang="en-US" sz="1800" dirty="0">
                          <a:latin typeface="Arial" panose="020B0604020202020204" pitchFamily="34" charset="0"/>
                          <a:cs typeface="Arial" panose="020B0604020202020204" pitchFamily="34" charset="0"/>
                        </a:rPr>
                        <a:t>-59.63141</a:t>
                      </a:r>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tc>
                  <a:txBody>
                    <a:bodyPr/>
                    <a:lstStyle/>
                    <a:p>
                      <a:pPr algn="ctr">
                        <a:lnSpc>
                          <a:spcPts val="2483"/>
                        </a:lnSpc>
                        <a:defRPr/>
                      </a:pPr>
                      <a:r>
                        <a:rPr lang="en-US" sz="1800" dirty="0">
                          <a:solidFill>
                            <a:srgbClr val="000000"/>
                          </a:solidFill>
                          <a:latin typeface="Arial"/>
                        </a:rPr>
                        <a:t>Radar Sensor(working)</a:t>
                      </a:r>
                      <a:endParaRPr lang="en-US" sz="1100" dirty="0"/>
                    </a:p>
                  </a:txBody>
                  <a:tcPr marL="68575" marR="68575" marT="68575" marB="685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EEE7"/>
                    </a:solidFill>
                  </a:tcPr>
                </a:tc>
                <a:extLst>
                  <a:ext uri="{0D108BD9-81ED-4DB2-BD59-A6C34878D82A}">
                    <a16:rowId xmlns:a16="http://schemas.microsoft.com/office/drawing/2014/main" val="10008"/>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866577" y="3794760"/>
            <a:ext cx="0" cy="6492240"/>
          </a:xfrm>
          <a:prstGeom prst="line">
            <a:avLst/>
          </a:prstGeom>
          <a:ln w="38100" cap="flat">
            <a:solidFill>
              <a:srgbClr val="02267F"/>
            </a:solidFill>
            <a:prstDash val="solid"/>
            <a:headEnd type="none" w="sm" len="sm"/>
            <a:tailEnd type="none" w="sm" len="sm"/>
          </a:ln>
        </p:spPr>
        <p:txBody>
          <a:bodyPr/>
          <a:lstStyle/>
          <a:p>
            <a:endParaRPr lang="en-GB"/>
          </a:p>
        </p:txBody>
      </p:sp>
      <p:sp>
        <p:nvSpPr>
          <p:cNvPr id="3" name="AutoShape 3"/>
          <p:cNvSpPr/>
          <p:nvPr/>
        </p:nvSpPr>
        <p:spPr>
          <a:xfrm>
            <a:off x="9163050" y="3794760"/>
            <a:ext cx="0" cy="6492240"/>
          </a:xfrm>
          <a:prstGeom prst="line">
            <a:avLst/>
          </a:prstGeom>
          <a:ln w="38100" cap="flat">
            <a:solidFill>
              <a:srgbClr val="02267F"/>
            </a:solidFill>
            <a:prstDash val="solid"/>
            <a:headEnd type="none" w="sm" len="sm"/>
            <a:tailEnd type="none" w="sm" len="sm"/>
          </a:ln>
        </p:spPr>
        <p:txBody>
          <a:bodyPr/>
          <a:lstStyle/>
          <a:p>
            <a:endParaRPr lang="en-GB"/>
          </a:p>
        </p:txBody>
      </p:sp>
      <p:sp>
        <p:nvSpPr>
          <p:cNvPr id="4" name="AutoShape 4"/>
          <p:cNvSpPr/>
          <p:nvPr/>
        </p:nvSpPr>
        <p:spPr>
          <a:xfrm>
            <a:off x="10394163" y="3794760"/>
            <a:ext cx="0" cy="6492240"/>
          </a:xfrm>
          <a:prstGeom prst="line">
            <a:avLst/>
          </a:prstGeom>
          <a:ln w="38100" cap="flat">
            <a:solidFill>
              <a:srgbClr val="02267F"/>
            </a:solidFill>
            <a:prstDash val="solid"/>
            <a:headEnd type="none" w="sm" len="sm"/>
            <a:tailEnd type="none" w="sm" len="sm"/>
          </a:ln>
        </p:spPr>
        <p:txBody>
          <a:bodyPr/>
          <a:lstStyle/>
          <a:p>
            <a:endParaRPr lang="en-GB"/>
          </a:p>
        </p:txBody>
      </p:sp>
      <p:grpSp>
        <p:nvGrpSpPr>
          <p:cNvPr id="5" name="Group 5"/>
          <p:cNvGrpSpPr/>
          <p:nvPr/>
        </p:nvGrpSpPr>
        <p:grpSpPr>
          <a:xfrm>
            <a:off x="7754280" y="3919534"/>
            <a:ext cx="1543050" cy="154305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AFD6"/>
            </a:solidFill>
          </p:spPr>
          <p:txBody>
            <a:bodyPr/>
            <a:lstStyle/>
            <a:p>
              <a:endParaRPr lang="en-GB"/>
            </a:p>
          </p:txBody>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3022"/>
                </a:lnSpc>
              </a:pPr>
              <a:r>
                <a:rPr lang="en-US" sz="2325" spc="116">
                  <a:solidFill>
                    <a:srgbClr val="FFFFFF"/>
                  </a:solidFill>
                  <a:latin typeface="Sanchez"/>
                </a:rPr>
                <a:t>2020</a:t>
              </a:r>
            </a:p>
          </p:txBody>
        </p:sp>
      </p:grpSp>
      <p:sp>
        <p:nvSpPr>
          <p:cNvPr id="8" name="TextBox 8"/>
          <p:cNvSpPr txBox="1"/>
          <p:nvPr/>
        </p:nvSpPr>
        <p:spPr>
          <a:xfrm>
            <a:off x="1028700" y="602298"/>
            <a:ext cx="16230600" cy="919479"/>
          </a:xfrm>
          <a:prstGeom prst="rect">
            <a:avLst/>
          </a:prstGeom>
        </p:spPr>
        <p:txBody>
          <a:bodyPr lIns="0" tIns="0" rIns="0" bIns="0" rtlCol="0" anchor="t">
            <a:spAutoFit/>
          </a:bodyPr>
          <a:lstStyle/>
          <a:p>
            <a:pPr>
              <a:lnSpc>
                <a:spcPts val="7084"/>
              </a:lnSpc>
            </a:pPr>
            <a:r>
              <a:rPr lang="en-US" sz="6499" spc="324" dirty="0">
                <a:solidFill>
                  <a:srgbClr val="004671"/>
                </a:solidFill>
                <a:latin typeface="League Spartan"/>
              </a:rPr>
              <a:t>GLOBAL TSUNAMI RECOGNITION</a:t>
            </a:r>
          </a:p>
        </p:txBody>
      </p:sp>
      <p:sp>
        <p:nvSpPr>
          <p:cNvPr id="9" name="TextBox 9"/>
          <p:cNvSpPr txBox="1"/>
          <p:nvPr/>
        </p:nvSpPr>
        <p:spPr>
          <a:xfrm>
            <a:off x="1028700" y="1886903"/>
            <a:ext cx="16230600" cy="1002982"/>
          </a:xfrm>
          <a:prstGeom prst="rect">
            <a:avLst/>
          </a:prstGeom>
        </p:spPr>
        <p:txBody>
          <a:bodyPr lIns="0" tIns="0" rIns="0" bIns="0" rtlCol="0" anchor="t">
            <a:spAutoFit/>
          </a:bodyPr>
          <a:lstStyle/>
          <a:p>
            <a:pPr>
              <a:lnSpc>
                <a:spcPts val="2632"/>
              </a:lnSpc>
              <a:spcBef>
                <a:spcPct val="0"/>
              </a:spcBef>
            </a:pPr>
            <a:r>
              <a:rPr lang="en-US" sz="2025" spc="101">
                <a:solidFill>
                  <a:srgbClr val="004671"/>
                </a:solidFill>
                <a:latin typeface="Canva Sans Bold"/>
              </a:rPr>
              <a:t>In 2020-2023 period the TSCCH was significantly impacted by COVID-19. However, the TSCCH was able to convene virtually and achieve the Tsunami Ready designation for Shermans to Mullins and start the process for achieving Tsunami Ready designation for two new coastal segments.</a:t>
            </a:r>
          </a:p>
        </p:txBody>
      </p:sp>
      <p:grpSp>
        <p:nvGrpSpPr>
          <p:cNvPr id="10" name="Group 10"/>
          <p:cNvGrpSpPr/>
          <p:nvPr/>
        </p:nvGrpSpPr>
        <p:grpSpPr>
          <a:xfrm>
            <a:off x="9004693" y="6173025"/>
            <a:ext cx="1543050" cy="154305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88CF"/>
            </a:solidFill>
          </p:spPr>
          <p:txBody>
            <a:bodyPr/>
            <a:lstStyle/>
            <a:p>
              <a:endParaRPr lang="en-GB"/>
            </a:p>
          </p:txBody>
        </p:sp>
        <p:sp>
          <p:nvSpPr>
            <p:cNvPr id="12" name="TextBox 12"/>
            <p:cNvSpPr txBox="1"/>
            <p:nvPr/>
          </p:nvSpPr>
          <p:spPr>
            <a:xfrm>
              <a:off x="76200" y="57150"/>
              <a:ext cx="660400" cy="679450"/>
            </a:xfrm>
            <a:prstGeom prst="rect">
              <a:avLst/>
            </a:prstGeom>
          </p:spPr>
          <p:txBody>
            <a:bodyPr lIns="50800" tIns="50800" rIns="50800" bIns="50800" rtlCol="0" anchor="ctr"/>
            <a:lstStyle/>
            <a:p>
              <a:pPr algn="ctr">
                <a:lnSpc>
                  <a:spcPts val="3022"/>
                </a:lnSpc>
              </a:pPr>
              <a:r>
                <a:rPr lang="en-US" sz="2325" spc="116">
                  <a:solidFill>
                    <a:srgbClr val="FFFFFF"/>
                  </a:solidFill>
                  <a:latin typeface="Sanchez"/>
                </a:rPr>
                <a:t>2021</a:t>
              </a:r>
            </a:p>
          </p:txBody>
        </p:sp>
      </p:grpSp>
      <p:grpSp>
        <p:nvGrpSpPr>
          <p:cNvPr id="13" name="Group 13"/>
          <p:cNvGrpSpPr/>
          <p:nvPr/>
        </p:nvGrpSpPr>
        <p:grpSpPr>
          <a:xfrm>
            <a:off x="7754280" y="8426515"/>
            <a:ext cx="1543050" cy="154305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7E72"/>
            </a:solidFill>
          </p:spPr>
          <p:txBody>
            <a:bodyPr/>
            <a:lstStyle/>
            <a:p>
              <a:endParaRPr lang="en-GB"/>
            </a:p>
          </p:txBody>
        </p:sp>
        <p:sp>
          <p:nvSpPr>
            <p:cNvPr id="15" name="TextBox 15"/>
            <p:cNvSpPr txBox="1"/>
            <p:nvPr/>
          </p:nvSpPr>
          <p:spPr>
            <a:xfrm>
              <a:off x="76200" y="57150"/>
              <a:ext cx="660400" cy="679450"/>
            </a:xfrm>
            <a:prstGeom prst="rect">
              <a:avLst/>
            </a:prstGeom>
          </p:spPr>
          <p:txBody>
            <a:bodyPr lIns="50800" tIns="50800" rIns="50800" bIns="50800" rtlCol="0" anchor="ctr"/>
            <a:lstStyle/>
            <a:p>
              <a:pPr algn="ctr">
                <a:lnSpc>
                  <a:spcPts val="3022"/>
                </a:lnSpc>
              </a:pPr>
              <a:r>
                <a:rPr lang="en-US" sz="2325" spc="116">
                  <a:solidFill>
                    <a:srgbClr val="FFFFFF"/>
                  </a:solidFill>
                  <a:latin typeface="Sanchez"/>
                </a:rPr>
                <a:t>2022</a:t>
              </a:r>
            </a:p>
          </p:txBody>
        </p:sp>
      </p:grpSp>
      <p:sp>
        <p:nvSpPr>
          <p:cNvPr id="16" name="TextBox 16"/>
          <p:cNvSpPr txBox="1"/>
          <p:nvPr/>
        </p:nvSpPr>
        <p:spPr>
          <a:xfrm>
            <a:off x="568627" y="3960971"/>
            <a:ext cx="6917234" cy="1669732"/>
          </a:xfrm>
          <a:prstGeom prst="rect">
            <a:avLst/>
          </a:prstGeom>
        </p:spPr>
        <p:txBody>
          <a:bodyPr lIns="0" tIns="0" rIns="0" bIns="0" rtlCol="0" anchor="t">
            <a:spAutoFit/>
          </a:bodyPr>
          <a:lstStyle/>
          <a:p>
            <a:pPr marL="437199" lvl="1" indent="-218600">
              <a:lnSpc>
                <a:spcPts val="2632"/>
              </a:lnSpc>
              <a:buFont typeface="Arial"/>
              <a:buChar char="•"/>
            </a:pPr>
            <a:r>
              <a:rPr lang="en-US" sz="2025" spc="101">
                <a:solidFill>
                  <a:srgbClr val="004671"/>
                </a:solidFill>
                <a:latin typeface="Canva Sans"/>
              </a:rPr>
              <a:t>Barbados, under the guidance of TSCCH, achieved its first Global Tsunami Ready Recognition for the area Shermans, St. Lucy to Mullins in St. Peter in June 2020.</a:t>
            </a:r>
          </a:p>
          <a:p>
            <a:pPr>
              <a:lnSpc>
                <a:spcPts val="2632"/>
              </a:lnSpc>
            </a:pPr>
            <a:endParaRPr lang="en-US" sz="2025" spc="101">
              <a:solidFill>
                <a:srgbClr val="004671"/>
              </a:solidFill>
              <a:latin typeface="Canva Sans"/>
            </a:endParaRPr>
          </a:p>
        </p:txBody>
      </p:sp>
      <p:sp>
        <p:nvSpPr>
          <p:cNvPr id="17" name="TextBox 17"/>
          <p:cNvSpPr txBox="1"/>
          <p:nvPr/>
        </p:nvSpPr>
        <p:spPr>
          <a:xfrm>
            <a:off x="568627" y="8594725"/>
            <a:ext cx="6917234" cy="1298575"/>
          </a:xfrm>
          <a:prstGeom prst="rect">
            <a:avLst/>
          </a:prstGeom>
        </p:spPr>
        <p:txBody>
          <a:bodyPr lIns="0" tIns="0" rIns="0" bIns="0" rtlCol="0" anchor="t">
            <a:spAutoFit/>
          </a:bodyPr>
          <a:lstStyle/>
          <a:p>
            <a:pPr>
              <a:lnSpc>
                <a:spcPts val="2600"/>
              </a:lnSpc>
              <a:spcBef>
                <a:spcPct val="0"/>
              </a:spcBef>
            </a:pPr>
            <a:r>
              <a:rPr lang="en-US" sz="2000" spc="100">
                <a:solidFill>
                  <a:srgbClr val="004671"/>
                </a:solidFill>
                <a:latin typeface="Canva Sans"/>
              </a:rPr>
              <a:t>In 2022, Barbados launched the Tsunami Ready initiative for two communities, Porters to Holders Hill, St. James and Garrison, St. Michael to Rendezvous, Christ Church. Barbados.</a:t>
            </a:r>
          </a:p>
        </p:txBody>
      </p:sp>
      <p:sp>
        <p:nvSpPr>
          <p:cNvPr id="18" name="TextBox 18"/>
          <p:cNvSpPr txBox="1"/>
          <p:nvPr/>
        </p:nvSpPr>
        <p:spPr>
          <a:xfrm>
            <a:off x="10730158" y="6442900"/>
            <a:ext cx="7013083" cy="974725"/>
          </a:xfrm>
          <a:prstGeom prst="rect">
            <a:avLst/>
          </a:prstGeom>
        </p:spPr>
        <p:txBody>
          <a:bodyPr lIns="0" tIns="0" rIns="0" bIns="0" rtlCol="0" anchor="t">
            <a:spAutoFit/>
          </a:bodyPr>
          <a:lstStyle/>
          <a:p>
            <a:pPr>
              <a:lnSpc>
                <a:spcPts val="2600"/>
              </a:lnSpc>
              <a:spcBef>
                <a:spcPct val="0"/>
              </a:spcBef>
            </a:pPr>
            <a:r>
              <a:rPr lang="en-US" sz="2000" spc="100">
                <a:solidFill>
                  <a:srgbClr val="004671"/>
                </a:solidFill>
                <a:latin typeface="Canva Sans"/>
              </a:rPr>
              <a:t>The BMS impacted-based forecasting was followed by the introduction of the BMS Insights Application for smart phones in 2021.</a:t>
            </a:r>
          </a:p>
        </p:txBody>
      </p:sp>
      <p:pic>
        <p:nvPicPr>
          <p:cNvPr id="20" name="Picture 19">
            <a:extLst>
              <a:ext uri="{FF2B5EF4-FFF2-40B4-BE49-F238E27FC236}">
                <a16:creationId xmlns:a16="http://schemas.microsoft.com/office/drawing/2014/main" id="{B0AA5D6D-3273-21FD-48CB-9C1875567E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7867" y="7571414"/>
            <a:ext cx="6652086" cy="12827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006681" y="2285490"/>
            <a:ext cx="0" cy="7904117"/>
          </a:xfrm>
          <a:prstGeom prst="line">
            <a:avLst/>
          </a:prstGeom>
          <a:ln w="38100" cap="flat">
            <a:solidFill>
              <a:srgbClr val="02267F"/>
            </a:solidFill>
            <a:prstDash val="solid"/>
            <a:headEnd type="none" w="sm" len="sm"/>
            <a:tailEnd type="none" w="sm" len="sm"/>
          </a:ln>
        </p:spPr>
        <p:txBody>
          <a:bodyPr/>
          <a:lstStyle/>
          <a:p>
            <a:endParaRPr lang="en-GB"/>
          </a:p>
        </p:txBody>
      </p:sp>
      <p:sp>
        <p:nvSpPr>
          <p:cNvPr id="3" name="AutoShape 3"/>
          <p:cNvSpPr/>
          <p:nvPr/>
        </p:nvSpPr>
        <p:spPr>
          <a:xfrm flipH="1">
            <a:off x="9129593" y="2188097"/>
            <a:ext cx="0" cy="8098903"/>
          </a:xfrm>
          <a:prstGeom prst="line">
            <a:avLst/>
          </a:prstGeom>
          <a:ln w="38100" cap="flat">
            <a:solidFill>
              <a:srgbClr val="02267F"/>
            </a:solidFill>
            <a:prstDash val="solid"/>
            <a:headEnd type="none" w="sm" len="sm"/>
            <a:tailEnd type="none" w="sm" len="sm"/>
          </a:ln>
        </p:spPr>
        <p:txBody>
          <a:bodyPr/>
          <a:lstStyle/>
          <a:p>
            <a:endParaRPr lang="en-GB"/>
          </a:p>
        </p:txBody>
      </p:sp>
      <p:sp>
        <p:nvSpPr>
          <p:cNvPr id="4" name="AutoShape 4"/>
          <p:cNvSpPr/>
          <p:nvPr/>
        </p:nvSpPr>
        <p:spPr>
          <a:xfrm>
            <a:off x="11252505" y="2220894"/>
            <a:ext cx="0" cy="8033309"/>
          </a:xfrm>
          <a:prstGeom prst="line">
            <a:avLst/>
          </a:prstGeom>
          <a:ln w="38100" cap="flat">
            <a:solidFill>
              <a:srgbClr val="02267F"/>
            </a:solidFill>
            <a:prstDash val="solid"/>
            <a:headEnd type="none" w="sm" len="sm"/>
            <a:tailEnd type="none" w="sm" len="sm"/>
          </a:ln>
        </p:spPr>
        <p:txBody>
          <a:bodyPr/>
          <a:lstStyle/>
          <a:p>
            <a:endParaRPr lang="en-GB"/>
          </a:p>
        </p:txBody>
      </p:sp>
      <p:grpSp>
        <p:nvGrpSpPr>
          <p:cNvPr id="5" name="Group 5"/>
          <p:cNvGrpSpPr/>
          <p:nvPr/>
        </p:nvGrpSpPr>
        <p:grpSpPr>
          <a:xfrm>
            <a:off x="6671237" y="2382883"/>
            <a:ext cx="2760617" cy="276061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13F26"/>
            </a:solidFill>
          </p:spPr>
          <p:txBody>
            <a:bodyPr/>
            <a:lstStyle/>
            <a:p>
              <a:endParaRPr lang="en-GB"/>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5850"/>
                </a:lnSpc>
              </a:pPr>
              <a:r>
                <a:rPr lang="en-US" sz="4500" spc="225">
                  <a:solidFill>
                    <a:srgbClr val="FFFFFF"/>
                  </a:solidFill>
                  <a:latin typeface="Sanchez"/>
                </a:rPr>
                <a:t>2023</a:t>
              </a:r>
            </a:p>
          </p:txBody>
        </p:sp>
      </p:grpSp>
      <p:sp>
        <p:nvSpPr>
          <p:cNvPr id="8" name="TextBox 8"/>
          <p:cNvSpPr txBox="1"/>
          <p:nvPr/>
        </p:nvSpPr>
        <p:spPr>
          <a:xfrm>
            <a:off x="1028700" y="602298"/>
            <a:ext cx="16230600" cy="919479"/>
          </a:xfrm>
          <a:prstGeom prst="rect">
            <a:avLst/>
          </a:prstGeom>
        </p:spPr>
        <p:txBody>
          <a:bodyPr lIns="0" tIns="0" rIns="0" bIns="0" rtlCol="0" anchor="t">
            <a:spAutoFit/>
          </a:bodyPr>
          <a:lstStyle/>
          <a:p>
            <a:pPr>
              <a:lnSpc>
                <a:spcPts val="7084"/>
              </a:lnSpc>
            </a:pPr>
            <a:r>
              <a:rPr lang="en-US" sz="6499" spc="324">
                <a:solidFill>
                  <a:srgbClr val="004671"/>
                </a:solidFill>
                <a:latin typeface="League Spartan"/>
              </a:rPr>
              <a:t>GLOBAL TSUNAMI RECOGNITION</a:t>
            </a:r>
          </a:p>
        </p:txBody>
      </p:sp>
      <p:grpSp>
        <p:nvGrpSpPr>
          <p:cNvPr id="9" name="Group 9"/>
          <p:cNvGrpSpPr/>
          <p:nvPr/>
        </p:nvGrpSpPr>
        <p:grpSpPr>
          <a:xfrm>
            <a:off x="8888008" y="6034157"/>
            <a:ext cx="2692261" cy="269226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671"/>
            </a:solidFill>
          </p:spPr>
          <p:txBody>
            <a:bodyPr/>
            <a:lstStyle/>
            <a:p>
              <a:endParaRPr lang="en-GB"/>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5850"/>
                </a:lnSpc>
              </a:pPr>
              <a:r>
                <a:rPr lang="en-US" sz="4500" spc="225">
                  <a:solidFill>
                    <a:srgbClr val="FFFFFF"/>
                  </a:solidFill>
                  <a:latin typeface="Sanchez"/>
                </a:rPr>
                <a:t>2024</a:t>
              </a:r>
            </a:p>
          </p:txBody>
        </p:sp>
      </p:grpSp>
      <p:sp>
        <p:nvSpPr>
          <p:cNvPr id="12" name="TextBox 12"/>
          <p:cNvSpPr txBox="1"/>
          <p:nvPr/>
        </p:nvSpPr>
        <p:spPr>
          <a:xfrm>
            <a:off x="556693" y="2354308"/>
            <a:ext cx="5928353" cy="2442335"/>
          </a:xfrm>
          <a:prstGeom prst="rect">
            <a:avLst/>
          </a:prstGeom>
        </p:spPr>
        <p:txBody>
          <a:bodyPr lIns="0" tIns="0" rIns="0" bIns="0" rtlCol="0" anchor="t">
            <a:spAutoFit/>
          </a:bodyPr>
          <a:lstStyle/>
          <a:p>
            <a:pPr marL="539749" lvl="1" indent="-269875">
              <a:lnSpc>
                <a:spcPts val="3249"/>
              </a:lnSpc>
              <a:buFont typeface="Arial"/>
              <a:buChar char="•"/>
            </a:pPr>
            <a:r>
              <a:rPr lang="en-US" sz="2499" spc="124" dirty="0">
                <a:solidFill>
                  <a:srgbClr val="004671"/>
                </a:solidFill>
                <a:latin typeface="Canva Sans"/>
              </a:rPr>
              <a:t>In September 2023, the community of Christ Church West (Garrison, St. Michael to Rendezvous, Christ Church) achieved their Tsunami Ready Recognition.</a:t>
            </a:r>
          </a:p>
        </p:txBody>
      </p:sp>
      <p:sp>
        <p:nvSpPr>
          <p:cNvPr id="13" name="TextBox 13"/>
          <p:cNvSpPr txBox="1"/>
          <p:nvPr/>
        </p:nvSpPr>
        <p:spPr>
          <a:xfrm>
            <a:off x="11338682" y="1723491"/>
            <a:ext cx="6041011" cy="8617744"/>
          </a:xfrm>
          <a:prstGeom prst="rect">
            <a:avLst/>
          </a:prstGeom>
        </p:spPr>
        <p:txBody>
          <a:bodyPr lIns="0" tIns="0" rIns="0" bIns="0" rtlCol="0" anchor="t">
            <a:spAutoFit/>
          </a:bodyPr>
          <a:lstStyle/>
          <a:p>
            <a:pPr marL="612774" lvl="1" indent="-342900" algn="just">
              <a:lnSpc>
                <a:spcPts val="3249"/>
              </a:lnSpc>
              <a:buFont typeface="Arial" panose="020B0604020202020204" pitchFamily="34" charset="0"/>
              <a:buChar char="•"/>
            </a:pPr>
            <a:r>
              <a:rPr lang="en-US" sz="2400" spc="124" dirty="0">
                <a:solidFill>
                  <a:srgbClr val="004671"/>
                </a:solidFill>
                <a:latin typeface="Canva Sans"/>
              </a:rPr>
              <a:t>The decision was made to undertake the Tsunami Ready Recognition by constituency boundaries to eradicate any communities being omitted.</a:t>
            </a:r>
          </a:p>
          <a:p>
            <a:pPr marL="612774" lvl="1" indent="-342900" algn="just">
              <a:lnSpc>
                <a:spcPts val="3249"/>
              </a:lnSpc>
              <a:buFont typeface="Arial" panose="020B0604020202020204" pitchFamily="34" charset="0"/>
              <a:buChar char="•"/>
            </a:pPr>
            <a:endParaRPr lang="en-US" sz="2400" spc="124" dirty="0">
              <a:solidFill>
                <a:srgbClr val="004671"/>
              </a:solidFill>
              <a:latin typeface="Canva Sans"/>
            </a:endParaRPr>
          </a:p>
          <a:p>
            <a:pPr marL="612774" lvl="1" indent="-342900" algn="just">
              <a:lnSpc>
                <a:spcPts val="3249"/>
              </a:lnSpc>
              <a:buFont typeface="Arial" panose="020B0604020202020204" pitchFamily="34" charset="0"/>
              <a:buChar char="•"/>
            </a:pPr>
            <a:r>
              <a:rPr lang="en-US" sz="2400" spc="124" dirty="0">
                <a:solidFill>
                  <a:srgbClr val="004671"/>
                </a:solidFill>
                <a:latin typeface="Canva Sans"/>
              </a:rPr>
              <a:t>The St. James Central project was extended from Porters, St. James to Batts Rock, St. Michael.</a:t>
            </a:r>
          </a:p>
          <a:p>
            <a:pPr marL="539748" lvl="1" indent="-269874" algn="just">
              <a:lnSpc>
                <a:spcPts val="3249"/>
              </a:lnSpc>
              <a:buFont typeface="Arial"/>
              <a:buChar char="•"/>
            </a:pPr>
            <a:endParaRPr lang="en-US" sz="1050" spc="124" dirty="0">
              <a:solidFill>
                <a:srgbClr val="004671"/>
              </a:solidFill>
              <a:latin typeface="Canva Sans"/>
            </a:endParaRPr>
          </a:p>
          <a:p>
            <a:pPr marL="539748" lvl="1" indent="-269874" algn="just">
              <a:lnSpc>
                <a:spcPts val="3249"/>
              </a:lnSpc>
              <a:buFont typeface="Arial"/>
              <a:buChar char="•"/>
            </a:pPr>
            <a:r>
              <a:rPr lang="en-US" sz="2400" spc="124" dirty="0">
                <a:solidFill>
                  <a:srgbClr val="004671"/>
                </a:solidFill>
                <a:latin typeface="Canva Sans"/>
              </a:rPr>
              <a:t>The community of St. James Central completed the criteria to be recognized as Tsunami Ready but awaits official recognition status.</a:t>
            </a:r>
          </a:p>
          <a:p>
            <a:pPr algn="just">
              <a:lnSpc>
                <a:spcPts val="3249"/>
              </a:lnSpc>
            </a:pPr>
            <a:endParaRPr lang="en-US" sz="500" spc="124" dirty="0">
              <a:solidFill>
                <a:srgbClr val="004671"/>
              </a:solidFill>
              <a:latin typeface="Canva Sans"/>
            </a:endParaRPr>
          </a:p>
          <a:p>
            <a:pPr marL="539748" lvl="1" indent="-269874" algn="just">
              <a:lnSpc>
                <a:spcPts val="3249"/>
              </a:lnSpc>
              <a:buFont typeface="Arial"/>
              <a:buChar char="•"/>
            </a:pPr>
            <a:r>
              <a:rPr lang="en-US" sz="2400" spc="124" dirty="0">
                <a:solidFill>
                  <a:srgbClr val="004671"/>
                </a:solidFill>
                <a:latin typeface="Canva Sans"/>
              </a:rPr>
              <a:t>Barbados is in the process of starting the Renewal of Tsunami Ready Recognition for the communities from Shermans, St. Lucy to Mullins, St. Peter.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97924"/>
            <a:ext cx="8800255" cy="6789076"/>
          </a:xfrm>
          <a:custGeom>
            <a:avLst/>
            <a:gdLst/>
            <a:ahLst/>
            <a:cxnLst/>
            <a:rect l="l" t="t" r="r" b="b"/>
            <a:pathLst>
              <a:path w="8800255" h="6789076">
                <a:moveTo>
                  <a:pt x="0" y="0"/>
                </a:moveTo>
                <a:lnTo>
                  <a:pt x="8800255" y="0"/>
                </a:lnTo>
                <a:lnTo>
                  <a:pt x="8800255" y="6789076"/>
                </a:lnTo>
                <a:lnTo>
                  <a:pt x="0" y="6789076"/>
                </a:lnTo>
                <a:lnTo>
                  <a:pt x="0" y="0"/>
                </a:lnTo>
                <a:close/>
              </a:path>
            </a:pathLst>
          </a:custGeom>
          <a:blipFill>
            <a:blip r:embed="rId2"/>
            <a:stretch>
              <a:fillRect l="-7787" r="-7787"/>
            </a:stretch>
          </a:blipFill>
        </p:spPr>
        <p:txBody>
          <a:bodyPr/>
          <a:lstStyle/>
          <a:p>
            <a:endParaRPr lang="en-GB"/>
          </a:p>
        </p:txBody>
      </p:sp>
      <p:sp>
        <p:nvSpPr>
          <p:cNvPr id="3" name="AutoShape 3"/>
          <p:cNvSpPr/>
          <p:nvPr/>
        </p:nvSpPr>
        <p:spPr>
          <a:xfrm flipH="1">
            <a:off x="8800255" y="0"/>
            <a:ext cx="0" cy="10287000"/>
          </a:xfrm>
          <a:prstGeom prst="line">
            <a:avLst/>
          </a:prstGeom>
          <a:ln w="47625" cap="flat">
            <a:solidFill>
              <a:srgbClr val="F09415"/>
            </a:solidFill>
            <a:prstDash val="solid"/>
            <a:headEnd type="none" w="sm" len="sm"/>
            <a:tailEnd type="none" w="sm" len="sm"/>
          </a:ln>
        </p:spPr>
        <p:txBody>
          <a:bodyPr/>
          <a:lstStyle/>
          <a:p>
            <a:endParaRPr lang="en-GB"/>
          </a:p>
        </p:txBody>
      </p:sp>
      <p:sp>
        <p:nvSpPr>
          <p:cNvPr id="4" name="TextBox 4"/>
          <p:cNvSpPr txBox="1"/>
          <p:nvPr/>
        </p:nvSpPr>
        <p:spPr>
          <a:xfrm>
            <a:off x="337292" y="559674"/>
            <a:ext cx="8115300" cy="2512695"/>
          </a:xfrm>
          <a:prstGeom prst="rect">
            <a:avLst/>
          </a:prstGeom>
        </p:spPr>
        <p:txBody>
          <a:bodyPr lIns="0" tIns="0" rIns="0" bIns="0" rtlCol="0" anchor="t">
            <a:spAutoFit/>
          </a:bodyPr>
          <a:lstStyle/>
          <a:p>
            <a:pPr>
              <a:lnSpc>
                <a:spcPts val="6540"/>
              </a:lnSpc>
            </a:pPr>
            <a:r>
              <a:rPr lang="en-US" sz="6000">
                <a:solidFill>
                  <a:srgbClr val="02267F"/>
                </a:solidFill>
                <a:latin typeface="League Spartan"/>
              </a:rPr>
              <a:t>Common Alerting Protocol: Mass Notification System</a:t>
            </a:r>
          </a:p>
        </p:txBody>
      </p:sp>
      <p:sp>
        <p:nvSpPr>
          <p:cNvPr id="5" name="TextBox 5"/>
          <p:cNvSpPr txBox="1"/>
          <p:nvPr/>
        </p:nvSpPr>
        <p:spPr>
          <a:xfrm>
            <a:off x="9166412" y="190500"/>
            <a:ext cx="8576814" cy="8848961"/>
          </a:xfrm>
          <a:prstGeom prst="rect">
            <a:avLst/>
          </a:prstGeom>
        </p:spPr>
        <p:txBody>
          <a:bodyPr lIns="0" tIns="0" rIns="0" bIns="0" rtlCol="0" anchor="t">
            <a:spAutoFit/>
          </a:bodyPr>
          <a:lstStyle/>
          <a:p>
            <a:pPr>
              <a:lnSpc>
                <a:spcPct val="150000"/>
              </a:lnSpc>
            </a:pPr>
            <a:endParaRPr lang="en-US" sz="3600" u="sng" spc="-120" dirty="0">
              <a:solidFill>
                <a:srgbClr val="02267F"/>
              </a:solidFill>
              <a:latin typeface="Canva Sans Bold"/>
            </a:endParaRPr>
          </a:p>
          <a:p>
            <a:pPr>
              <a:lnSpc>
                <a:spcPct val="150000"/>
              </a:lnSpc>
            </a:pPr>
            <a:r>
              <a:rPr lang="en-US" sz="3600" u="sng" spc="-120" dirty="0">
                <a:solidFill>
                  <a:srgbClr val="02267F"/>
                </a:solidFill>
                <a:latin typeface="Canva Sans Bold"/>
              </a:rPr>
              <a:t>Present</a:t>
            </a:r>
          </a:p>
          <a:p>
            <a:pPr marL="457200" indent="-457200">
              <a:lnSpc>
                <a:spcPct val="150000"/>
              </a:lnSpc>
              <a:buFont typeface="Arial" panose="020B0604020202020204" pitchFamily="34" charset="0"/>
              <a:buChar char="•"/>
            </a:pPr>
            <a:r>
              <a:rPr lang="en-US" sz="2800" b="1" spc="-120" dirty="0">
                <a:solidFill>
                  <a:srgbClr val="02267F"/>
                </a:solidFill>
                <a:latin typeface="Canva Sans Bold"/>
              </a:rPr>
              <a:t>Upgrades are constantly made to improve its operability.</a:t>
            </a:r>
          </a:p>
          <a:p>
            <a:pPr marL="457200" indent="-457200">
              <a:lnSpc>
                <a:spcPct val="150000"/>
              </a:lnSpc>
              <a:buFont typeface="Arial" panose="020B0604020202020204" pitchFamily="34" charset="0"/>
              <a:buChar char="•"/>
            </a:pPr>
            <a:r>
              <a:rPr lang="en-US" sz="2800" b="1" spc="-120" dirty="0">
                <a:solidFill>
                  <a:srgbClr val="02267F"/>
                </a:solidFill>
                <a:latin typeface="Canva Sans Bold"/>
              </a:rPr>
              <a:t>Expansion to the capacity and reach by :</a:t>
            </a:r>
          </a:p>
          <a:p>
            <a:pPr>
              <a:lnSpc>
                <a:spcPts val="3270"/>
              </a:lnSpc>
            </a:pPr>
            <a:endParaRPr lang="en-US" sz="3000" spc="-120" dirty="0">
              <a:solidFill>
                <a:srgbClr val="02267F"/>
              </a:solidFill>
              <a:latin typeface="Canva Sans Bold"/>
            </a:endParaRPr>
          </a:p>
          <a:p>
            <a:pPr marL="1069979" lvl="2" indent="-342900">
              <a:lnSpc>
                <a:spcPts val="2725"/>
              </a:lnSpc>
              <a:buFont typeface="Wingdings" pitchFamily="2" charset="2"/>
              <a:buChar char="Ø"/>
            </a:pPr>
            <a:r>
              <a:rPr lang="en-US" sz="2500" spc="-100" dirty="0">
                <a:solidFill>
                  <a:srgbClr val="02267F"/>
                </a:solidFill>
                <a:latin typeface="Canva Sans"/>
              </a:rPr>
              <a:t>Four to Eighteen Radio Stations.</a:t>
            </a:r>
          </a:p>
          <a:p>
            <a:pPr marL="800100" lvl="1" indent="-342900">
              <a:lnSpc>
                <a:spcPts val="2725"/>
              </a:lnSpc>
              <a:buFont typeface="Wingdings" pitchFamily="2" charset="2"/>
              <a:buChar char="Ø"/>
            </a:pPr>
            <a:endParaRPr lang="en-US" sz="2500" spc="-100" dirty="0">
              <a:solidFill>
                <a:srgbClr val="02267F"/>
              </a:solidFill>
              <a:latin typeface="Canva Sans"/>
            </a:endParaRPr>
          </a:p>
          <a:p>
            <a:pPr marL="1069979" lvl="2" indent="-342900">
              <a:lnSpc>
                <a:spcPts val="2725"/>
              </a:lnSpc>
              <a:buFont typeface="Wingdings" pitchFamily="2" charset="2"/>
              <a:buChar char="Ø"/>
            </a:pPr>
            <a:r>
              <a:rPr lang="en-US" sz="2500" spc="-100" dirty="0">
                <a:solidFill>
                  <a:srgbClr val="02267F"/>
                </a:solidFill>
                <a:latin typeface="Canva Sans"/>
              </a:rPr>
              <a:t>Ten broadcasting has signed MOUs. </a:t>
            </a:r>
          </a:p>
          <a:p>
            <a:pPr>
              <a:lnSpc>
                <a:spcPts val="3270"/>
              </a:lnSpc>
            </a:pPr>
            <a:endParaRPr lang="en-US" sz="2500" spc="-100" dirty="0">
              <a:solidFill>
                <a:srgbClr val="02267F"/>
              </a:solidFill>
              <a:latin typeface="Canva Sans"/>
            </a:endParaRPr>
          </a:p>
          <a:p>
            <a:pPr>
              <a:lnSpc>
                <a:spcPts val="3270"/>
              </a:lnSpc>
            </a:pPr>
            <a:r>
              <a:rPr lang="en-US" sz="3600" b="1" u="sng" spc="-100" dirty="0">
                <a:solidFill>
                  <a:srgbClr val="02267F"/>
                </a:solidFill>
                <a:latin typeface="Canva Sans"/>
              </a:rPr>
              <a:t>Future</a:t>
            </a:r>
          </a:p>
          <a:p>
            <a:pPr marL="457200" indent="-457200">
              <a:lnSpc>
                <a:spcPts val="3270"/>
              </a:lnSpc>
              <a:buFont typeface="Arial" panose="020B0604020202020204" pitchFamily="34" charset="0"/>
              <a:buChar char="•"/>
            </a:pPr>
            <a:r>
              <a:rPr lang="en-US" sz="2800" spc="-100" dirty="0">
                <a:solidFill>
                  <a:srgbClr val="02267F"/>
                </a:solidFill>
                <a:latin typeface="Canva Sans"/>
              </a:rPr>
              <a:t>Continuity in upgrading</a:t>
            </a:r>
          </a:p>
          <a:p>
            <a:pPr marL="457200" indent="-457200">
              <a:lnSpc>
                <a:spcPct val="150000"/>
              </a:lnSpc>
              <a:buFont typeface="Arial" panose="020B0604020202020204" pitchFamily="34" charset="0"/>
              <a:buChar char="•"/>
            </a:pPr>
            <a:r>
              <a:rPr lang="en-US" sz="2800" b="1" spc="-100" dirty="0">
                <a:solidFill>
                  <a:srgbClr val="02267F"/>
                </a:solidFill>
                <a:latin typeface="Canva Sans Bold"/>
              </a:rPr>
              <a:t>Work is being done between  DEM, Ministry of Innovation, Science and Smart Technology and the Telecommunications Unit to support the upgrade.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SGUID" val="e53f7dc2-08ec-46cf-a7b0-f5ddcdbebae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TotalTime>
  <Words>966</Words>
  <Application>Microsoft Macintosh PowerPoint</Application>
  <PresentationFormat>Custom</PresentationFormat>
  <Paragraphs>177</Paragraphs>
  <Slides>17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Public Sans Bold Italics</vt:lpstr>
      <vt:lpstr>Sanchez</vt:lpstr>
      <vt:lpstr>Arial</vt:lpstr>
      <vt:lpstr>Playfair Display Bold</vt:lpstr>
      <vt:lpstr>Lora Bold</vt:lpstr>
      <vt:lpstr>Arial Bold</vt:lpstr>
      <vt:lpstr>Canva Sans Bold</vt:lpstr>
      <vt:lpstr>Calibri</vt:lpstr>
      <vt:lpstr>Wingdings</vt:lpstr>
      <vt:lpstr>Canva Sans</vt:lpstr>
      <vt:lpstr>League Spartan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Barbados National Progress Report 2023 Seventeenth Session, May 6-9, 2024, Nicaragua</dc:title>
  <dc:creator>Damien Griffith</dc:creator>
  <cp:lastModifiedBy>Danielle Howell</cp:lastModifiedBy>
  <cp:revision>12</cp:revision>
  <dcterms:created xsi:type="dcterms:W3CDTF">2006-08-16T00:00:00Z</dcterms:created>
  <dcterms:modified xsi:type="dcterms:W3CDTF">2024-05-06T21:01:44Z</dcterms:modified>
  <dc:identifier>DAGCrqd7qMI</dc:identifier>
</cp:coreProperties>
</file>