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70" r:id="rId4"/>
  </p:sldMasterIdLst>
  <p:notesMasterIdLst>
    <p:notesMasterId r:id="rId23"/>
  </p:notesMasterIdLst>
  <p:sldIdLst>
    <p:sldId id="269" r:id="rId5"/>
    <p:sldId id="904" r:id="rId6"/>
    <p:sldId id="276" r:id="rId7"/>
    <p:sldId id="311" r:id="rId8"/>
    <p:sldId id="310" r:id="rId9"/>
    <p:sldId id="900" r:id="rId10"/>
    <p:sldId id="306" r:id="rId11"/>
    <p:sldId id="301" r:id="rId12"/>
    <p:sldId id="309" r:id="rId13"/>
    <p:sldId id="277" r:id="rId14"/>
    <p:sldId id="907" r:id="rId15"/>
    <p:sldId id="906" r:id="rId16"/>
    <p:sldId id="912" r:id="rId17"/>
    <p:sldId id="905" r:id="rId18"/>
    <p:sldId id="909" r:id="rId19"/>
    <p:sldId id="911" r:id="rId20"/>
    <p:sldId id="910" r:id="rId21"/>
    <p:sldId id="896" r:id="rId22"/>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57E221-DAE2-EBA3-7D98-2F8F43C263F7}" name="Brome, Alison" initials="BA" userId="S::a.brome@unesco.org::cda3e776-da96-42f4-8e7c-f5a06d348b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p:restoredTop sz="94575"/>
  </p:normalViewPr>
  <p:slideViewPr>
    <p:cSldViewPr snapToGrid="0">
      <p:cViewPr varScale="1">
        <p:scale>
          <a:sx n="46" d="100"/>
          <a:sy n="46" d="100"/>
        </p:scale>
        <p:origin x="917" y="-53"/>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67E0E-0F9D-D44F-A4BE-BEA9DD8BB3DA}" type="datetimeFigureOut">
              <a:rPr lang="es-CR" smtClean="0"/>
              <a:t>6/5/2024</a:t>
            </a:fld>
            <a:endParaRPr lang="es-CR"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FDCE9-B905-8C48-B335-79E2A1420078}" type="slidenum">
              <a:rPr lang="es-CR" smtClean="0"/>
              <a:t>‹#›</a:t>
            </a:fld>
            <a:endParaRPr lang="es-CR" dirty="0"/>
          </a:p>
        </p:txBody>
      </p:sp>
    </p:spTree>
    <p:extLst>
      <p:ext uri="{BB962C8B-B14F-4D97-AF65-F5344CB8AC3E}">
        <p14:creationId xmlns:p14="http://schemas.microsoft.com/office/powerpoint/2010/main" val="2803823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Anguilla, Antigua and Barbuda, Barbados, British Virgin Islands, France, Grenada, Haiti, Honduras, Jamaica, Nicaragua, St. Kitts &amp; Nevis, St. Vincent and the Grenadines, Trinidad and Tobago</a:t>
            </a:r>
          </a:p>
          <a:p>
            <a:endParaRPr lang="en-US" dirty="0"/>
          </a:p>
          <a:p>
            <a:r>
              <a:rPr lang="en-US" dirty="0"/>
              <a:t>In process – Anguilla, Antigua and Barbuda (Barbuda ), Barbados (Porters. St. James to Lazaretto, St. Michael), Dominica (Portsmouth), Dominican Republic (Puerto Plata and Sabana Grande de Palenque), Grenada (Point Salines to St. George’s City), Honduras (Cedeno &amp; Omoa), Jamaica (Port Maria),  Saint Lucia (Laborie), Trinidad and Tobago (Mayaro Village)</a:t>
            </a:r>
          </a:p>
        </p:txBody>
      </p:sp>
      <p:sp>
        <p:nvSpPr>
          <p:cNvPr id="4" name="Slide Number Placeholder 3"/>
          <p:cNvSpPr>
            <a:spLocks noGrp="1"/>
          </p:cNvSpPr>
          <p:nvPr>
            <p:ph type="sldNum" sz="quarter" idx="5"/>
          </p:nvPr>
        </p:nvSpPr>
        <p:spPr/>
        <p:txBody>
          <a:bodyPr/>
          <a:lstStyle/>
          <a:p>
            <a:fld id="{66BFDCE9-B905-8C48-B335-79E2A1420078}" type="slidenum">
              <a:rPr lang="es-CR" smtClean="0"/>
              <a:t>3</a:t>
            </a:fld>
            <a:endParaRPr lang="es-CR" dirty="0"/>
          </a:p>
        </p:txBody>
      </p:sp>
    </p:spTree>
    <p:extLst>
      <p:ext uri="{BB962C8B-B14F-4D97-AF65-F5344CB8AC3E}">
        <p14:creationId xmlns:p14="http://schemas.microsoft.com/office/powerpoint/2010/main" val="1089558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FDCE9-B905-8C48-B335-79E2A1420078}" type="slidenum">
              <a:rPr lang="es-CR" smtClean="0"/>
              <a:t>5</a:t>
            </a:fld>
            <a:endParaRPr lang="es-CR" dirty="0"/>
          </a:p>
        </p:txBody>
      </p:sp>
    </p:spTree>
    <p:extLst>
      <p:ext uri="{BB962C8B-B14F-4D97-AF65-F5344CB8AC3E}">
        <p14:creationId xmlns:p14="http://schemas.microsoft.com/office/powerpoint/2010/main" val="437047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1D2AB-4E13-44A1-9BBC-1B7849979E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9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1D2AB-4E13-44A1-9BBC-1B7849979E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46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675" y="4473575"/>
            <a:ext cx="5607048" cy="3660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87" name="Google Shape;87;p1:notes"/>
          <p:cNvSpPr txBox="1">
            <a:spLocks noGrp="1"/>
          </p:cNvSpPr>
          <p:nvPr>
            <p:ph type="sldNum" idx="12"/>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black"/>
                </a:buClr>
                <a:buSzPts val="300"/>
                <a:buFont typeface="Calibri"/>
                <a:buNone/>
                <a:tabLst/>
                <a:defRPr/>
              </a:pPr>
              <a:t>18</a:t>
            </a:fld>
            <a:endParaRPr kumimoji="0"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B7729A-8CE2-ED9C-C721-86A2FBC433E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R"/>
          </a:p>
        </p:txBody>
      </p:sp>
      <p:sp>
        <p:nvSpPr>
          <p:cNvPr id="3" name="Subtítulo 2">
            <a:extLst>
              <a:ext uri="{FF2B5EF4-FFF2-40B4-BE49-F238E27FC236}">
                <a16:creationId xmlns:a16="http://schemas.microsoft.com/office/drawing/2014/main" id="{091026C5-236E-16FB-397F-81CC57BD8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R"/>
          </a:p>
        </p:txBody>
      </p:sp>
      <p:sp>
        <p:nvSpPr>
          <p:cNvPr id="4" name="Marcador de fecha 3">
            <a:extLst>
              <a:ext uri="{FF2B5EF4-FFF2-40B4-BE49-F238E27FC236}">
                <a16:creationId xmlns:a16="http://schemas.microsoft.com/office/drawing/2014/main" id="{C0FFE14F-5421-677E-3069-EA70026BA25F}"/>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5" name="Marcador de pie de página 4">
            <a:extLst>
              <a:ext uri="{FF2B5EF4-FFF2-40B4-BE49-F238E27FC236}">
                <a16:creationId xmlns:a16="http://schemas.microsoft.com/office/drawing/2014/main" id="{34F8C5E3-69DD-3AD7-39ED-BBE03F938A09}"/>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B4AE4C7F-D7FB-A63E-4B84-5E49F6C18BCC}"/>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76182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31C60-F824-8786-DE98-166B5CBA8420}"/>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67246762-35B3-FE03-E0FA-F8A387C513A3}"/>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ECBE6370-2640-0BCA-B52C-69387A9E25AB}"/>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5" name="Marcador de pie de página 4">
            <a:extLst>
              <a:ext uri="{FF2B5EF4-FFF2-40B4-BE49-F238E27FC236}">
                <a16:creationId xmlns:a16="http://schemas.microsoft.com/office/drawing/2014/main" id="{51EEA0ED-8AB0-DA6F-E720-563969F17681}"/>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91C13055-99E5-A2A7-16E9-0547DB52D31E}"/>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092563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9103C6-287A-A4D3-D640-2472E6B3E8F0}"/>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D0A06E0F-89CA-4EB5-ED43-CEF334140AF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56E97FF4-DB8C-BA29-6B71-4D57E32B8290}"/>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5" name="Marcador de pie de página 4">
            <a:extLst>
              <a:ext uri="{FF2B5EF4-FFF2-40B4-BE49-F238E27FC236}">
                <a16:creationId xmlns:a16="http://schemas.microsoft.com/office/drawing/2014/main" id="{04A133C7-C5DD-A521-8597-E390ABC98413}"/>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D03231B7-7461-337E-CC46-4BB864B557CD}"/>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66875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806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13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sp>
        <p:nvSpPr>
          <p:cNvPr id="11" name="Rectangle 10"/>
          <p:cNvSpPr/>
          <p:nvPr userDrawn="1"/>
        </p:nvSpPr>
        <p:spPr>
          <a:xfrm>
            <a:off x="581087" y="1147264"/>
            <a:ext cx="2694549" cy="14387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dirty="0">
              <a:ln>
                <a:noFill/>
              </a:ln>
              <a:solidFill>
                <a:srgbClr val="000000"/>
              </a:solidFill>
              <a:effectLst/>
              <a:uFillTx/>
              <a:latin typeface="+mn-lt"/>
              <a:ea typeface="+mn-ea"/>
              <a:cs typeface="+mn-cs"/>
              <a:sym typeface="Roboto"/>
            </a:endParaRPr>
          </a:p>
        </p:txBody>
      </p:sp>
      <p:pic>
        <p:nvPicPr>
          <p:cNvPr id="5" name="Picture 4"/>
          <p:cNvPicPr>
            <a:picLocks noChangeAspect="1"/>
          </p:cNvPicPr>
          <p:nvPr userDrawn="1"/>
        </p:nvPicPr>
        <p:blipFill>
          <a:blip r:embed="rId3"/>
          <a:stretch>
            <a:fillRect/>
          </a:stretch>
        </p:blipFill>
        <p:spPr>
          <a:xfrm>
            <a:off x="0" y="5538507"/>
            <a:ext cx="1369543" cy="1319493"/>
          </a:xfrm>
          <a:prstGeom prst="rect">
            <a:avLst/>
          </a:prstGeom>
        </p:spPr>
      </p:pic>
      <p:pic>
        <p:nvPicPr>
          <p:cNvPr id="6" name="Picture 5">
            <a:extLst>
              <a:ext uri="{FF2B5EF4-FFF2-40B4-BE49-F238E27FC236}">
                <a16:creationId xmlns:a16="http://schemas.microsoft.com/office/drawing/2014/main" id="{A8242F0F-2E3F-4E91-AB0E-EF3AEAEE798C}"/>
              </a:ext>
            </a:extLst>
          </p:cNvPr>
          <p:cNvPicPr>
            <a:picLocks noChangeAspect="1"/>
          </p:cNvPicPr>
          <p:nvPr userDrawn="1"/>
        </p:nvPicPr>
        <p:blipFill rotWithShape="1">
          <a:blip r:embed="rId4"/>
          <a:srcRect l="9052" t="8025" r="3449" b="10944"/>
          <a:stretch/>
        </p:blipFill>
        <p:spPr>
          <a:xfrm>
            <a:off x="1369543" y="5538507"/>
            <a:ext cx="1369543" cy="1319493"/>
          </a:xfrm>
          <a:prstGeom prst="rect">
            <a:avLst/>
          </a:prstGeom>
        </p:spPr>
      </p:pic>
    </p:spTree>
    <p:extLst>
      <p:ext uri="{BB962C8B-B14F-4D97-AF65-F5344CB8AC3E}">
        <p14:creationId xmlns:p14="http://schemas.microsoft.com/office/powerpoint/2010/main" val="2200916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Tree>
    <p:extLst>
      <p:ext uri="{BB962C8B-B14F-4D97-AF65-F5344CB8AC3E}">
        <p14:creationId xmlns:p14="http://schemas.microsoft.com/office/powerpoint/2010/main" val="1797823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dirty="0"/>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p:cNvSpPr/>
          <p:nvPr userDrawn="1"/>
        </p:nvSpPr>
        <p:spPr>
          <a:xfrm rot="5400000">
            <a:off x="1974074" y="3090727"/>
            <a:ext cx="1328398" cy="125771"/>
          </a:xfrm>
          <a:prstGeom prst="rect">
            <a:avLst/>
          </a:prstGeom>
          <a:solidFill>
            <a:srgbClr val="41B7C8"/>
          </a:solidFill>
          <a:ln w="12700">
            <a:miter lim="400000"/>
          </a:ln>
        </p:spPr>
        <p:txBody>
          <a:bodyPr lIns="65023" tIns="65023" rIns="65023" bIns="65023" anchor="ctr"/>
          <a:lstStyle/>
          <a:p>
            <a:pPr>
              <a:defRPr>
                <a:solidFill>
                  <a:srgbClr val="3C3C3C"/>
                </a:solidFill>
              </a:defRPr>
            </a:pPr>
            <a:endParaRPr dirty="0"/>
          </a:p>
        </p:txBody>
      </p:sp>
      <p:sp>
        <p:nvSpPr>
          <p:cNvPr id="2" name="Rectangle 1"/>
          <p:cNvSpPr/>
          <p:nvPr userDrawn="1"/>
        </p:nvSpPr>
        <p:spPr>
          <a:xfrm>
            <a:off x="0" y="0"/>
            <a:ext cx="2445868" cy="6858000"/>
          </a:xfrm>
          <a:prstGeom prst="rect">
            <a:avLst/>
          </a:prstGeom>
          <a:solidFill>
            <a:srgbClr val="41B7C8"/>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34275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fld id="{643FC5E1-7CF7-4645-8D0E-ACF82B9098DE}" type="slidenum">
              <a:rPr lang="en-US" smtClean="0"/>
              <a:pPr/>
              <a:t>‹#›</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solidFill>
                <a:srgbClr val="EEECE1"/>
              </a:solidFill>
            </a:endParaRPr>
          </a:p>
        </p:txBody>
      </p:sp>
      <p:sp>
        <p:nvSpPr>
          <p:cNvPr id="6" name="Date Placeholder 3"/>
          <p:cNvSpPr>
            <a:spLocks noGrp="1"/>
          </p:cNvSpPr>
          <p:nvPr>
            <p:ph type="dt" sz="half" idx="12"/>
          </p:nvPr>
        </p:nvSpPr>
        <p:spPr/>
        <p:txBody>
          <a:bodyPr/>
          <a:lstStyle>
            <a:lvl1pPr>
              <a:defRPr/>
            </a:lvl1pPr>
          </a:lstStyle>
          <a:p>
            <a:fld id="{0FF60231-EA65-469D-8886-FEF08D03673B}" type="datetimeFigureOut">
              <a:rPr lang="en-US" smtClean="0">
                <a:solidFill>
                  <a:srgbClr val="EEECE1"/>
                </a:solidFill>
              </a:rPr>
              <a:pPr/>
              <a:t>5/6/2024</a:t>
            </a:fld>
            <a:endParaRPr lang="en-US" dirty="0">
              <a:solidFill>
                <a:srgbClr val="EEECE1"/>
              </a:solidFill>
            </a:endParaRPr>
          </a:p>
        </p:txBody>
      </p:sp>
    </p:spTree>
    <p:extLst>
      <p:ext uri="{BB962C8B-B14F-4D97-AF65-F5344CB8AC3E}">
        <p14:creationId xmlns:p14="http://schemas.microsoft.com/office/powerpoint/2010/main" val="397240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fld id="{643FC5E1-7CF7-4645-8D0E-ACF82B9098DE}" type="slidenum">
              <a:rPr lang="en-US" smtClean="0"/>
              <a:pPr/>
              <a:t>‹#›</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solidFill>
                <a:srgbClr val="EEECE1"/>
              </a:solidFill>
            </a:endParaRPr>
          </a:p>
        </p:txBody>
      </p:sp>
      <p:sp>
        <p:nvSpPr>
          <p:cNvPr id="9" name="Date Placeholder 3"/>
          <p:cNvSpPr>
            <a:spLocks noGrp="1"/>
          </p:cNvSpPr>
          <p:nvPr>
            <p:ph type="dt" sz="half" idx="12"/>
          </p:nvPr>
        </p:nvSpPr>
        <p:spPr/>
        <p:txBody>
          <a:bodyPr/>
          <a:lstStyle>
            <a:lvl1pPr>
              <a:defRPr/>
            </a:lvl1pPr>
          </a:lstStyle>
          <a:p>
            <a:fld id="{0FF60231-EA65-469D-8886-FEF08D03673B}" type="datetimeFigureOut">
              <a:rPr lang="en-US" smtClean="0">
                <a:solidFill>
                  <a:srgbClr val="EEECE1"/>
                </a:solidFill>
              </a:rPr>
              <a:pPr/>
              <a:t>5/6/2024</a:t>
            </a:fld>
            <a:endParaRPr lang="en-US" dirty="0">
              <a:solidFill>
                <a:srgbClr val="EEECE1"/>
              </a:solidFill>
            </a:endParaRPr>
          </a:p>
        </p:txBody>
      </p:sp>
    </p:spTree>
    <p:extLst>
      <p:ext uri="{BB962C8B-B14F-4D97-AF65-F5344CB8AC3E}">
        <p14:creationId xmlns:p14="http://schemas.microsoft.com/office/powerpoint/2010/main" val="2968292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F6BD-2D25-93EA-542E-AB062AB71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58EB068D-A72F-4BD9-9061-E7CB1136EF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0D17A5CB-1859-22A8-3276-F6C415D3B1C7}"/>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5" name="Footer Placeholder 4">
            <a:extLst>
              <a:ext uri="{FF2B5EF4-FFF2-40B4-BE49-F238E27FC236}">
                <a16:creationId xmlns:a16="http://schemas.microsoft.com/office/drawing/2014/main" id="{CEE6DC9A-A8CF-ADF8-524D-6717A1638A3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211B6FF-AAAB-C349-5AEC-753FDAA33B48}"/>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39864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2F93A-07C7-B029-3558-EFF4938FA8B5}"/>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EF9D2C09-84FF-3F3C-0A13-CAC7B97E3909}"/>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800639C1-323E-703F-46B7-17ECAFA1E067}"/>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5" name="Marcador de pie de página 4">
            <a:extLst>
              <a:ext uri="{FF2B5EF4-FFF2-40B4-BE49-F238E27FC236}">
                <a16:creationId xmlns:a16="http://schemas.microsoft.com/office/drawing/2014/main" id="{ED3CA3BB-56D7-A2C9-0C3A-159640B26B05}"/>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A168B955-B5A0-5079-F819-7E12556D5D63}"/>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1915775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76D7-3115-DF8D-82D2-F734EDFC361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E4FB297-C303-D81A-9087-445C47933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B507E79-1C6F-7EFA-0897-60DF124C5FCF}"/>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5" name="Footer Placeholder 4">
            <a:extLst>
              <a:ext uri="{FF2B5EF4-FFF2-40B4-BE49-F238E27FC236}">
                <a16:creationId xmlns:a16="http://schemas.microsoft.com/office/drawing/2014/main" id="{32887A01-AED4-55BF-89AC-C99A02E661D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AE61B2C-07F7-779A-0249-940C16246E59}"/>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173511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C659-39F9-60FF-25C5-842CF4CDD0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04B7ED5B-C66F-40DE-78D7-E8D3BEE9E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2547F-3B53-B52B-7921-C0A559E4A6F5}"/>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5" name="Footer Placeholder 4">
            <a:extLst>
              <a:ext uri="{FF2B5EF4-FFF2-40B4-BE49-F238E27FC236}">
                <a16:creationId xmlns:a16="http://schemas.microsoft.com/office/drawing/2014/main" id="{BEC5B6BA-230E-BB62-0252-FAA156F9930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A880CA6-02D5-D5AA-B4DE-B772788CAC2A}"/>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4049499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9E8C-5673-F111-7FBF-FA4639AC21F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43541EA-9CE7-FCEE-1758-E24F06771C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C7865E16-664B-8A41-22A9-D63708FC2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6E26803-4B0F-4D11-6234-C8D6FAC4715F}"/>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6" name="Footer Placeholder 5">
            <a:extLst>
              <a:ext uri="{FF2B5EF4-FFF2-40B4-BE49-F238E27FC236}">
                <a16:creationId xmlns:a16="http://schemas.microsoft.com/office/drawing/2014/main" id="{298BDB5D-F382-2C33-47E9-11C141BF2C7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0405F8-58A1-CF82-F05C-E15C5495950D}"/>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597454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977A-8010-6E99-A907-E9D84C9415D3}"/>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FEA001C0-DC6C-3620-16C0-ED0838932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5E5D1-6DAF-4D25-EF27-882F7427C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34D45A7E-D1C3-A1C6-A71A-0D8D98D04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510D97-F3ED-9DD6-5B49-C9A4CEF57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B3745878-69A8-18F7-D574-66E749431C84}"/>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8" name="Footer Placeholder 7">
            <a:extLst>
              <a:ext uri="{FF2B5EF4-FFF2-40B4-BE49-F238E27FC236}">
                <a16:creationId xmlns:a16="http://schemas.microsoft.com/office/drawing/2014/main" id="{C21786E9-2230-C153-315B-6F0B3BBF4ED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71B87348-5F2D-8F6A-89CE-A354E83AFC9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992448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E4FC-4918-B507-D479-2EB83DF5E73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7139E9C1-FEB9-CD11-96C3-B2B11836D32A}"/>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4" name="Footer Placeholder 3">
            <a:extLst>
              <a:ext uri="{FF2B5EF4-FFF2-40B4-BE49-F238E27FC236}">
                <a16:creationId xmlns:a16="http://schemas.microsoft.com/office/drawing/2014/main" id="{D30E589D-BAAB-47E7-D569-DC9922432DA4}"/>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BD5CAE43-519E-B507-0EAF-97E925C5C8B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42099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C1B43-F2FD-5754-0EFE-B52B32A26F67}"/>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3" name="Footer Placeholder 2">
            <a:extLst>
              <a:ext uri="{FF2B5EF4-FFF2-40B4-BE49-F238E27FC236}">
                <a16:creationId xmlns:a16="http://schemas.microsoft.com/office/drawing/2014/main" id="{31A84DFE-43A6-C24F-0C4F-C171C5F29F5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7FFB1A91-D2F6-E588-0785-FCAAFBDF2412}"/>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204601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5A11A-4417-42DC-B638-A191E435D2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4EE37D77-C9CB-FA52-2142-486E5438C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50AC9A3F-BB98-EC1D-1081-EE63D699A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BC897-640B-9F96-B5BA-6282561B7027}"/>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6" name="Footer Placeholder 5">
            <a:extLst>
              <a:ext uri="{FF2B5EF4-FFF2-40B4-BE49-F238E27FC236}">
                <a16:creationId xmlns:a16="http://schemas.microsoft.com/office/drawing/2014/main" id="{9D9DC294-29E8-E447-7E61-50CB5A9D84A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A69D69B2-CF95-4F45-D416-8B39B8023CC2}"/>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529702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8E8C-5008-1409-7DEC-3B03A4B87E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22789D6-523C-5328-8884-7901C5FD8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8B3B433D-7514-CD0F-891C-C12F06D87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3C2B8-BA64-73A1-8D2F-20C77A1F4DF2}"/>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6" name="Footer Placeholder 5">
            <a:extLst>
              <a:ext uri="{FF2B5EF4-FFF2-40B4-BE49-F238E27FC236}">
                <a16:creationId xmlns:a16="http://schemas.microsoft.com/office/drawing/2014/main" id="{BA7E4530-B6CB-7FED-F314-33A5EEB7A36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AE9EF4CD-A4A6-BAE6-5360-083A8EDF0DE1}"/>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1962270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76BA-145D-2188-8B46-F3DB5C2391CD}"/>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1C518439-1153-51C2-883B-6AFA572A24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C9671CC-B8D7-C7C8-198E-E8A7D2D88F65}"/>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5" name="Footer Placeholder 4">
            <a:extLst>
              <a:ext uri="{FF2B5EF4-FFF2-40B4-BE49-F238E27FC236}">
                <a16:creationId xmlns:a16="http://schemas.microsoft.com/office/drawing/2014/main" id="{94651A7C-471C-D831-12FA-61A6E40371C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87DCFDA-DFCE-8FD6-C96B-7072DA9FD1A1}"/>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2478039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F94CE4-E241-713C-75FE-07DC8E8B26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9FF855A-DDFB-0897-C784-5504E9514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79B9F90-0A78-7E02-2C60-313716F1C246}"/>
              </a:ext>
            </a:extLst>
          </p:cNvPr>
          <p:cNvSpPr>
            <a:spLocks noGrp="1"/>
          </p:cNvSpPr>
          <p:nvPr>
            <p:ph type="dt" sz="half" idx="10"/>
          </p:nvPr>
        </p:nvSpPr>
        <p:spPr/>
        <p:txBody>
          <a:bodyPr/>
          <a:lstStyle/>
          <a:p>
            <a:fld id="{85933D5F-4EDA-FF41-B1B0-BF75D45C4EA6}" type="datetimeFigureOut">
              <a:rPr lang="x-none" smtClean="0"/>
              <a:pPr/>
              <a:t>5/6/2024</a:t>
            </a:fld>
            <a:endParaRPr lang="x-none"/>
          </a:p>
        </p:txBody>
      </p:sp>
      <p:sp>
        <p:nvSpPr>
          <p:cNvPr id="5" name="Footer Placeholder 4">
            <a:extLst>
              <a:ext uri="{FF2B5EF4-FFF2-40B4-BE49-F238E27FC236}">
                <a16:creationId xmlns:a16="http://schemas.microsoft.com/office/drawing/2014/main" id="{5C720C07-70DD-BE51-9C88-9FA42C7C785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52F145B-5A5A-8141-4C1D-DF0D720B1145}"/>
              </a:ext>
            </a:extLst>
          </p:cNvPr>
          <p:cNvSpPr>
            <a:spLocks noGrp="1"/>
          </p:cNvSpPr>
          <p:nvPr>
            <p:ph type="sldNum" sz="quarter" idx="12"/>
          </p:nvPr>
        </p:nvSpPr>
        <p:spPr/>
        <p:txBody>
          <a:bodyPr/>
          <a:lstStyle/>
          <a:p>
            <a:fld id="{CD7B3A8F-9A13-0C4B-A4BF-E71743452E2E}" type="slidenum">
              <a:rPr lang="x-none" smtClean="0"/>
              <a:pPr/>
              <a:t>‹#›</a:t>
            </a:fld>
            <a:endParaRPr lang="x-none"/>
          </a:p>
        </p:txBody>
      </p:sp>
    </p:spTree>
    <p:extLst>
      <p:ext uri="{BB962C8B-B14F-4D97-AF65-F5344CB8AC3E}">
        <p14:creationId xmlns:p14="http://schemas.microsoft.com/office/powerpoint/2010/main" val="312244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F4828-1841-DBD7-6F72-3B1557A5D9E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51F6E689-5229-8EF7-7A45-F70AB6CBBF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3EA07EE-3C07-23F3-69D0-2A7A0F3D8070}"/>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5" name="Marcador de pie de página 4">
            <a:extLst>
              <a:ext uri="{FF2B5EF4-FFF2-40B4-BE49-F238E27FC236}">
                <a16:creationId xmlns:a16="http://schemas.microsoft.com/office/drawing/2014/main" id="{22CE9F38-40E4-426C-2411-365C425AB0C9}"/>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1299DAC9-89EB-143C-9437-20EA1153E9CA}"/>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314951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C5E0D0-A1EA-A159-7E39-B81410D42651}"/>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A191D2CD-70EE-1574-D5CE-F5691998CBE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contenido 3">
            <a:extLst>
              <a:ext uri="{FF2B5EF4-FFF2-40B4-BE49-F238E27FC236}">
                <a16:creationId xmlns:a16="http://schemas.microsoft.com/office/drawing/2014/main" id="{B813EEE3-EFBD-0B86-A7AA-170EF1C366E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fecha 4">
            <a:extLst>
              <a:ext uri="{FF2B5EF4-FFF2-40B4-BE49-F238E27FC236}">
                <a16:creationId xmlns:a16="http://schemas.microsoft.com/office/drawing/2014/main" id="{5C88783B-4CFD-E6B0-18B9-DB0094C6E0DC}"/>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6" name="Marcador de pie de página 5">
            <a:extLst>
              <a:ext uri="{FF2B5EF4-FFF2-40B4-BE49-F238E27FC236}">
                <a16:creationId xmlns:a16="http://schemas.microsoft.com/office/drawing/2014/main" id="{A86AB2EA-19AD-552A-9268-0E1156017087}"/>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FF74897A-028B-7A37-E64C-6DBD0AD17749}"/>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72117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7E713-A5CA-6F1A-EB25-4292B6491D51}"/>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A3B32304-EC3D-C467-C0F0-B8FC355B0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F9BA8DC-5ED9-BDC4-0508-FA95335D5A15}"/>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texto 4">
            <a:extLst>
              <a:ext uri="{FF2B5EF4-FFF2-40B4-BE49-F238E27FC236}">
                <a16:creationId xmlns:a16="http://schemas.microsoft.com/office/drawing/2014/main" id="{172D9002-6F11-1C76-BD4B-B7A90E7F4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0810C77-EB0D-D705-ACA0-30C1691BED64}"/>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7" name="Marcador de fecha 6">
            <a:extLst>
              <a:ext uri="{FF2B5EF4-FFF2-40B4-BE49-F238E27FC236}">
                <a16:creationId xmlns:a16="http://schemas.microsoft.com/office/drawing/2014/main" id="{B2261DC6-8492-98C8-F725-1D99B5E0BB96}"/>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8" name="Marcador de pie de página 7">
            <a:extLst>
              <a:ext uri="{FF2B5EF4-FFF2-40B4-BE49-F238E27FC236}">
                <a16:creationId xmlns:a16="http://schemas.microsoft.com/office/drawing/2014/main" id="{3D75A1EB-644B-FC35-C040-2565719383E3}"/>
              </a:ext>
            </a:extLst>
          </p:cNvPr>
          <p:cNvSpPr>
            <a:spLocks noGrp="1"/>
          </p:cNvSpPr>
          <p:nvPr>
            <p:ph type="ftr" sz="quarter" idx="11"/>
          </p:nvPr>
        </p:nvSpPr>
        <p:spPr/>
        <p:txBody>
          <a:bodyPr/>
          <a:lstStyle/>
          <a:p>
            <a:endParaRPr lang="es-CR" dirty="0"/>
          </a:p>
        </p:txBody>
      </p:sp>
      <p:sp>
        <p:nvSpPr>
          <p:cNvPr id="9" name="Marcador de número de diapositiva 8">
            <a:extLst>
              <a:ext uri="{FF2B5EF4-FFF2-40B4-BE49-F238E27FC236}">
                <a16:creationId xmlns:a16="http://schemas.microsoft.com/office/drawing/2014/main" id="{35F4B87B-80EB-89FE-B332-EF856574BDE2}"/>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3132651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6C5D25-F0A8-EE4D-5350-991C41D0F14F}"/>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fecha 2">
            <a:extLst>
              <a:ext uri="{FF2B5EF4-FFF2-40B4-BE49-F238E27FC236}">
                <a16:creationId xmlns:a16="http://schemas.microsoft.com/office/drawing/2014/main" id="{42AC608E-63C2-4B35-D974-8531661AE3F1}"/>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4" name="Marcador de pie de página 3">
            <a:extLst>
              <a:ext uri="{FF2B5EF4-FFF2-40B4-BE49-F238E27FC236}">
                <a16:creationId xmlns:a16="http://schemas.microsoft.com/office/drawing/2014/main" id="{0C6F19F2-F539-862B-ACCF-174026DF1B69}"/>
              </a:ext>
            </a:extLst>
          </p:cNvPr>
          <p:cNvSpPr>
            <a:spLocks noGrp="1"/>
          </p:cNvSpPr>
          <p:nvPr>
            <p:ph type="ftr" sz="quarter" idx="11"/>
          </p:nvPr>
        </p:nvSpPr>
        <p:spPr/>
        <p:txBody>
          <a:bodyPr/>
          <a:lstStyle/>
          <a:p>
            <a:endParaRPr lang="es-CR" dirty="0"/>
          </a:p>
        </p:txBody>
      </p:sp>
      <p:sp>
        <p:nvSpPr>
          <p:cNvPr id="5" name="Marcador de número de diapositiva 4">
            <a:extLst>
              <a:ext uri="{FF2B5EF4-FFF2-40B4-BE49-F238E27FC236}">
                <a16:creationId xmlns:a16="http://schemas.microsoft.com/office/drawing/2014/main" id="{0B921564-B3B3-2B40-5206-83821CD21383}"/>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71332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43E26E0-0AA2-74F2-47C7-B1F051315928}"/>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3" name="Marcador de pie de página 2">
            <a:extLst>
              <a:ext uri="{FF2B5EF4-FFF2-40B4-BE49-F238E27FC236}">
                <a16:creationId xmlns:a16="http://schemas.microsoft.com/office/drawing/2014/main" id="{19ABD68C-8FC1-52B9-9E84-F1976983EDA0}"/>
              </a:ext>
            </a:extLst>
          </p:cNvPr>
          <p:cNvSpPr>
            <a:spLocks noGrp="1"/>
          </p:cNvSpPr>
          <p:nvPr>
            <p:ph type="ftr" sz="quarter" idx="11"/>
          </p:nvPr>
        </p:nvSpPr>
        <p:spPr/>
        <p:txBody>
          <a:bodyPr/>
          <a:lstStyle/>
          <a:p>
            <a:endParaRPr lang="es-CR" dirty="0"/>
          </a:p>
        </p:txBody>
      </p:sp>
      <p:sp>
        <p:nvSpPr>
          <p:cNvPr id="4" name="Marcador de número de diapositiva 3">
            <a:extLst>
              <a:ext uri="{FF2B5EF4-FFF2-40B4-BE49-F238E27FC236}">
                <a16:creationId xmlns:a16="http://schemas.microsoft.com/office/drawing/2014/main" id="{1E33F4F1-F801-569C-95B8-1C7A51CF4581}"/>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4178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DFFBF-EF1A-BE90-0873-BFD24070FF3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87882455-6F59-6A18-BBCF-965F6167B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texto 3">
            <a:extLst>
              <a:ext uri="{FF2B5EF4-FFF2-40B4-BE49-F238E27FC236}">
                <a16:creationId xmlns:a16="http://schemas.microsoft.com/office/drawing/2014/main" id="{25ADB062-B210-9892-6DEE-49C4342A5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3B3C97C-DA2E-EF90-B831-392BB63D964D}"/>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6" name="Marcador de pie de página 5">
            <a:extLst>
              <a:ext uri="{FF2B5EF4-FFF2-40B4-BE49-F238E27FC236}">
                <a16:creationId xmlns:a16="http://schemas.microsoft.com/office/drawing/2014/main" id="{B42226B4-E5CC-7AC2-7E34-0F64B8288B78}"/>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325E78DD-69DF-E29C-F426-9F6C1F30B128}"/>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979787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96F991-D7F1-9F4E-AEEE-7570A9A8D07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posición de imagen 2">
            <a:extLst>
              <a:ext uri="{FF2B5EF4-FFF2-40B4-BE49-F238E27FC236}">
                <a16:creationId xmlns:a16="http://schemas.microsoft.com/office/drawing/2014/main" id="{CF61B7A2-EAE4-2AF0-E028-701EB943A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dirty="0"/>
          </a:p>
        </p:txBody>
      </p:sp>
      <p:sp>
        <p:nvSpPr>
          <p:cNvPr id="4" name="Marcador de texto 3">
            <a:extLst>
              <a:ext uri="{FF2B5EF4-FFF2-40B4-BE49-F238E27FC236}">
                <a16:creationId xmlns:a16="http://schemas.microsoft.com/office/drawing/2014/main" id="{16DC1569-CEB4-353B-F880-A2AEF49E0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E76B245-63D2-CE08-3BA7-B7589D72BF46}"/>
              </a:ext>
            </a:extLst>
          </p:cNvPr>
          <p:cNvSpPr>
            <a:spLocks noGrp="1"/>
          </p:cNvSpPr>
          <p:nvPr>
            <p:ph type="dt" sz="half" idx="10"/>
          </p:nvPr>
        </p:nvSpPr>
        <p:spPr/>
        <p:txBody>
          <a:bodyPr/>
          <a:lstStyle/>
          <a:p>
            <a:fld id="{3E5CEC95-6292-9F4B-92A4-F914662682B5}" type="datetimeFigureOut">
              <a:rPr lang="es-CR" smtClean="0"/>
              <a:t>6/5/2024</a:t>
            </a:fld>
            <a:endParaRPr lang="es-CR" dirty="0"/>
          </a:p>
        </p:txBody>
      </p:sp>
      <p:sp>
        <p:nvSpPr>
          <p:cNvPr id="6" name="Marcador de pie de página 5">
            <a:extLst>
              <a:ext uri="{FF2B5EF4-FFF2-40B4-BE49-F238E27FC236}">
                <a16:creationId xmlns:a16="http://schemas.microsoft.com/office/drawing/2014/main" id="{235214EE-A10D-000F-712C-8A8629233009}"/>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131B5CAD-B055-CF06-3BC9-26F9C0C9A870}"/>
              </a:ext>
            </a:extLst>
          </p:cNvPr>
          <p:cNvSpPr>
            <a:spLocks noGrp="1"/>
          </p:cNvSpPr>
          <p:nvPr>
            <p:ph type="sldNum" sz="quarter" idx="12"/>
          </p:nvPr>
        </p:nvSpPr>
        <p:spPr/>
        <p:txBody>
          <a:bodyPr/>
          <a:lstStyle/>
          <a:p>
            <a:fld id="{58D96DAE-94BB-1846-8B2F-F3B358AA571D}" type="slidenum">
              <a:rPr lang="es-CR" smtClean="0"/>
              <a:t>‹#›</a:t>
            </a:fld>
            <a:endParaRPr lang="es-CR" dirty="0"/>
          </a:p>
        </p:txBody>
      </p:sp>
    </p:spTree>
    <p:extLst>
      <p:ext uri="{BB962C8B-B14F-4D97-AF65-F5344CB8AC3E}">
        <p14:creationId xmlns:p14="http://schemas.microsoft.com/office/powerpoint/2010/main" val="218493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AF404D-FBBC-EE82-3D3A-ED32FD89EC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28F62C12-BB5D-CDDC-FD11-2127FDBDC3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2C487C0C-99A0-4E63-C194-B37536151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5CEC95-6292-9F4B-92A4-F914662682B5}" type="datetimeFigureOut">
              <a:rPr lang="es-CR" smtClean="0"/>
              <a:t>6/5/2024</a:t>
            </a:fld>
            <a:endParaRPr lang="es-CR" dirty="0"/>
          </a:p>
        </p:txBody>
      </p:sp>
      <p:sp>
        <p:nvSpPr>
          <p:cNvPr id="5" name="Marcador de pie de página 4">
            <a:extLst>
              <a:ext uri="{FF2B5EF4-FFF2-40B4-BE49-F238E27FC236}">
                <a16:creationId xmlns:a16="http://schemas.microsoft.com/office/drawing/2014/main" id="{0C7F1ADA-8A4C-33CF-2645-FE005232E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R" dirty="0"/>
          </a:p>
        </p:txBody>
      </p:sp>
      <p:sp>
        <p:nvSpPr>
          <p:cNvPr id="6" name="Marcador de número de diapositiva 5">
            <a:extLst>
              <a:ext uri="{FF2B5EF4-FFF2-40B4-BE49-F238E27FC236}">
                <a16:creationId xmlns:a16="http://schemas.microsoft.com/office/drawing/2014/main" id="{02421A7F-0902-5418-DBC0-4CA98609C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D96DAE-94BB-1846-8B2F-F3B358AA571D}" type="slidenum">
              <a:rPr lang="es-CR" smtClean="0"/>
              <a:t>‹#›</a:t>
            </a:fld>
            <a:endParaRPr lang="es-CR" dirty="0"/>
          </a:p>
        </p:txBody>
      </p:sp>
    </p:spTree>
    <p:extLst>
      <p:ext uri="{BB962C8B-B14F-4D97-AF65-F5344CB8AC3E}">
        <p14:creationId xmlns:p14="http://schemas.microsoft.com/office/powerpoint/2010/main" val="265868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Tree>
    <p:extLst>
      <p:ext uri="{BB962C8B-B14F-4D97-AF65-F5344CB8AC3E}">
        <p14:creationId xmlns:p14="http://schemas.microsoft.com/office/powerpoint/2010/main" val="3041405459"/>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dirty="0"/>
          </a:p>
        </p:txBody>
      </p:sp>
      <p:sp>
        <p:nvSpPr>
          <p:cNvPr id="11" name="Rectangle 10"/>
          <p:cNvSpPr/>
          <p:nvPr userDrawn="1"/>
        </p:nvSpPr>
        <p:spPr>
          <a:xfrm>
            <a:off x="0" y="0"/>
            <a:ext cx="12192000" cy="6858000"/>
          </a:xfrm>
          <a:prstGeom prst="rect">
            <a:avLst/>
          </a:prstGeom>
          <a:solidFill>
            <a:srgbClr val="41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9125407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9"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F491BC-1992-9704-F573-79C48DF97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774D3AD-77DF-B145-320C-1243EEA5D8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018839C-3A4A-1AC8-63C7-49C4C9065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933D5F-4EDA-FF41-B1B0-BF75D45C4EA6}" type="datetimeFigureOut">
              <a:rPr lang="x-none" smtClean="0"/>
              <a:pPr/>
              <a:t>5/6/2024</a:t>
            </a:fld>
            <a:endParaRPr lang="x-none"/>
          </a:p>
        </p:txBody>
      </p:sp>
      <p:sp>
        <p:nvSpPr>
          <p:cNvPr id="5" name="Footer Placeholder 4">
            <a:extLst>
              <a:ext uri="{FF2B5EF4-FFF2-40B4-BE49-F238E27FC236}">
                <a16:creationId xmlns:a16="http://schemas.microsoft.com/office/drawing/2014/main" id="{0AA8E4FD-8DBD-CCB2-8FC2-3CA123C8E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7CC77FB3-546E-F9AB-37DA-75A99F9FC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B3A8F-9A13-0C4B-A4BF-E71743452E2E}" type="slidenum">
              <a:rPr lang="x-none" smtClean="0"/>
              <a:pPr/>
              <a:t>‹#›</a:t>
            </a:fld>
            <a:endParaRPr lang="x-none"/>
          </a:p>
        </p:txBody>
      </p:sp>
    </p:spTree>
    <p:extLst>
      <p:ext uri="{BB962C8B-B14F-4D97-AF65-F5344CB8AC3E}">
        <p14:creationId xmlns:p14="http://schemas.microsoft.com/office/powerpoint/2010/main" val="222913127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mailto:a.brome@unesco.org" TargetMode="Externa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itic.ioc-unesco.org/index.php?option=com_content&amp;view=category&amp;layout=blog&amp;id=2280&amp;Itemid=2806" TargetMode="Externa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55622" y="5022227"/>
            <a:ext cx="773637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ICG/CARIBE EWS XVII 06-09 2024, Nicaragua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Alison Brome (Programme Officer, CTIC)</a:t>
            </a:r>
          </a:p>
        </p:txBody>
      </p:sp>
      <p:sp>
        <p:nvSpPr>
          <p:cNvPr id="6" name="Rectangle 5">
            <a:extLst>
              <a:ext uri="{FF2B5EF4-FFF2-40B4-BE49-F238E27FC236}">
                <a16:creationId xmlns:a16="http://schemas.microsoft.com/office/drawing/2014/main" id="{674B72B9-DB9F-D84C-8F49-C333A6E78A67}"/>
              </a:ext>
            </a:extLst>
          </p:cNvPr>
          <p:cNvSpPr/>
          <p:nvPr/>
        </p:nvSpPr>
        <p:spPr>
          <a:xfrm>
            <a:off x="6470986" y="1584812"/>
            <a:ext cx="549427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3.3. Report of the Caribbean Tsunami Information Centre (CTIC)</a:t>
            </a:r>
            <a:endParaRPr kumimoji="0" lang="en-US" sz="3200" b="1" i="0" u="none" strike="noStrike" kern="1200" cap="none" spc="0" normalizeH="0" baseline="0" noProof="0" dirty="0">
              <a:ln>
                <a:noFill/>
              </a:ln>
              <a:solidFill>
                <a:prstClr val="white"/>
              </a:solidFill>
              <a:effectLst/>
              <a:uLnTx/>
              <a:uFillTx/>
              <a:latin typeface="ArialMT"/>
              <a:ea typeface="+mn-ea"/>
              <a:cs typeface="+mn-cs"/>
            </a:endParaRPr>
          </a:p>
        </p:txBody>
      </p:sp>
      <p:pic>
        <p:nvPicPr>
          <p:cNvPr id="2" name="Picture 1">
            <a:extLst>
              <a:ext uri="{FF2B5EF4-FFF2-40B4-BE49-F238E27FC236}">
                <a16:creationId xmlns:a16="http://schemas.microsoft.com/office/drawing/2014/main" id="{F0B10FD0-812F-04B9-6F79-9F5B9762BAF5}"/>
              </a:ext>
            </a:extLst>
          </p:cNvPr>
          <p:cNvPicPr>
            <a:picLocks noChangeAspect="1"/>
          </p:cNvPicPr>
          <p:nvPr/>
        </p:nvPicPr>
        <p:blipFill>
          <a:blip r:embed="rId2"/>
          <a:stretch>
            <a:fillRect/>
          </a:stretch>
        </p:blipFill>
        <p:spPr>
          <a:xfrm>
            <a:off x="1705712" y="5022227"/>
            <a:ext cx="2749910" cy="1632754"/>
          </a:xfrm>
          <a:prstGeom prst="rect">
            <a:avLst/>
          </a:prstGeom>
        </p:spPr>
      </p:pic>
    </p:spTree>
    <p:extLst>
      <p:ext uri="{BB962C8B-B14F-4D97-AF65-F5344CB8AC3E}">
        <p14:creationId xmlns:p14="http://schemas.microsoft.com/office/powerpoint/2010/main" val="163882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E3F7CA-B8A0-B803-31FF-3FB2DFD56364}"/>
              </a:ext>
            </a:extLst>
          </p:cNvPr>
          <p:cNvSpPr>
            <a:spLocks noGrp="1"/>
          </p:cNvSpPr>
          <p:nvPr>
            <p:ph type="title"/>
          </p:nvPr>
        </p:nvSpPr>
        <p:spPr/>
        <p:txBody>
          <a:bodyPr/>
          <a:lstStyle/>
          <a:p>
            <a:r>
              <a:rPr lang="es-CR" dirty="0"/>
              <a:t>TR Evaluation Survey</a:t>
            </a:r>
          </a:p>
        </p:txBody>
      </p:sp>
      <p:sp>
        <p:nvSpPr>
          <p:cNvPr id="3" name="Marcador de contenido 2">
            <a:extLst>
              <a:ext uri="{FF2B5EF4-FFF2-40B4-BE49-F238E27FC236}">
                <a16:creationId xmlns:a16="http://schemas.microsoft.com/office/drawing/2014/main" id="{775A5C11-5DFD-F258-1A06-7BE86C2E2F56}"/>
              </a:ext>
            </a:extLst>
          </p:cNvPr>
          <p:cNvSpPr>
            <a:spLocks noGrp="1"/>
          </p:cNvSpPr>
          <p:nvPr>
            <p:ph idx="1"/>
          </p:nvPr>
        </p:nvSpPr>
        <p:spPr>
          <a:xfrm>
            <a:off x="838199" y="1825625"/>
            <a:ext cx="5686425" cy="4351338"/>
          </a:xfrm>
        </p:spPr>
        <p:txBody>
          <a:bodyPr>
            <a:normAutofit/>
          </a:bodyPr>
          <a:lstStyle/>
          <a:p>
            <a:r>
              <a:rPr lang="es-CR" dirty="0"/>
              <a:t>The TR-TT prepared an Evaluation Survey</a:t>
            </a:r>
          </a:p>
          <a:p>
            <a:r>
              <a:rPr lang="es-CR" dirty="0"/>
              <a:t>For TR Recognized Communities</a:t>
            </a:r>
          </a:p>
          <a:p>
            <a:r>
              <a:rPr lang="es-CR" dirty="0"/>
              <a:t>Approved in ICG-XVI</a:t>
            </a:r>
          </a:p>
          <a:p>
            <a:r>
              <a:rPr lang="es-CR" dirty="0"/>
              <a:t>We recommend:</a:t>
            </a:r>
          </a:p>
          <a:p>
            <a:pPr lvl="1"/>
            <a:r>
              <a:rPr lang="es-CR" dirty="0"/>
              <a:t>The introduction at the other ICGs</a:t>
            </a:r>
          </a:p>
          <a:p>
            <a:pPr lvl="1"/>
            <a:r>
              <a:rPr lang="es-CR" dirty="0"/>
              <a:t>The translation to SP &amp;FR</a:t>
            </a:r>
          </a:p>
          <a:p>
            <a:pPr lvl="1"/>
            <a:r>
              <a:rPr lang="es-CR" dirty="0"/>
              <a:t>Administration by WG4,</a:t>
            </a:r>
            <a:r>
              <a:rPr lang="es-CR" dirty="0">
                <a:solidFill>
                  <a:srgbClr val="FF0000"/>
                </a:solidFill>
              </a:rPr>
              <a:t> </a:t>
            </a:r>
            <a:r>
              <a:rPr lang="es-CR" dirty="0"/>
              <a:t> TRS/IOC/UNESCO-CTIC</a:t>
            </a:r>
          </a:p>
        </p:txBody>
      </p:sp>
      <p:pic>
        <p:nvPicPr>
          <p:cNvPr id="5" name="Imagen 4">
            <a:extLst>
              <a:ext uri="{FF2B5EF4-FFF2-40B4-BE49-F238E27FC236}">
                <a16:creationId xmlns:a16="http://schemas.microsoft.com/office/drawing/2014/main" id="{C5AC921B-8532-2306-8E8D-43AD44730CDE}"/>
              </a:ext>
            </a:extLst>
          </p:cNvPr>
          <p:cNvPicPr>
            <a:picLocks noChangeAspect="1"/>
          </p:cNvPicPr>
          <p:nvPr/>
        </p:nvPicPr>
        <p:blipFill>
          <a:blip r:embed="rId2"/>
          <a:stretch>
            <a:fillRect/>
          </a:stretch>
        </p:blipFill>
        <p:spPr>
          <a:xfrm>
            <a:off x="6741747" y="62571"/>
            <a:ext cx="4612053" cy="6732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96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D1A3-0266-8ADC-7BA6-3C387DFC1160}"/>
              </a:ext>
            </a:extLst>
          </p:cNvPr>
          <p:cNvSpPr>
            <a:spLocks noGrp="1"/>
          </p:cNvSpPr>
          <p:nvPr>
            <p:ph type="title"/>
          </p:nvPr>
        </p:nvSpPr>
        <p:spPr/>
        <p:txBody>
          <a:bodyPr/>
          <a:lstStyle/>
          <a:p>
            <a:r>
              <a:rPr lang="en-US" dirty="0"/>
              <a:t>Horizon Tsunami Ready Community Renewals Required in 2024 </a:t>
            </a:r>
          </a:p>
        </p:txBody>
      </p:sp>
      <p:sp>
        <p:nvSpPr>
          <p:cNvPr id="3" name="Content Placeholder 2">
            <a:extLst>
              <a:ext uri="{FF2B5EF4-FFF2-40B4-BE49-F238E27FC236}">
                <a16:creationId xmlns:a16="http://schemas.microsoft.com/office/drawing/2014/main" id="{DA57AAAB-C313-A412-1ABB-A0CE65FF64F0}"/>
              </a:ext>
            </a:extLst>
          </p:cNvPr>
          <p:cNvSpPr>
            <a:spLocks noGrp="1"/>
          </p:cNvSpPr>
          <p:nvPr>
            <p:ph idx="1"/>
          </p:nvPr>
        </p:nvSpPr>
        <p:spPr/>
        <p:txBody>
          <a:bodyPr/>
          <a:lstStyle/>
          <a:p>
            <a:r>
              <a:rPr lang="en-US" dirty="0">
                <a:solidFill>
                  <a:srgbClr val="FF0000"/>
                </a:solidFill>
              </a:rPr>
              <a:t>Antigua and Barbuda </a:t>
            </a:r>
            <a:r>
              <a:rPr lang="en-US" dirty="0"/>
              <a:t>– St. John’s City</a:t>
            </a:r>
          </a:p>
          <a:p>
            <a:r>
              <a:rPr lang="en-US" dirty="0">
                <a:solidFill>
                  <a:srgbClr val="FF0000"/>
                </a:solidFill>
              </a:rPr>
              <a:t>Barbados</a:t>
            </a:r>
            <a:r>
              <a:rPr lang="en-US" dirty="0"/>
              <a:t> – Shermans, St. Lucy to Mullins, St. Peter</a:t>
            </a:r>
          </a:p>
          <a:p>
            <a:r>
              <a:rPr lang="en-US" dirty="0">
                <a:solidFill>
                  <a:srgbClr val="FF0000"/>
                </a:solidFill>
              </a:rPr>
              <a:t>Grenada</a:t>
            </a:r>
            <a:r>
              <a:rPr lang="en-US" dirty="0"/>
              <a:t> – parishes of St. Patricks &amp; Petite Martinique and Carriacou</a:t>
            </a:r>
          </a:p>
          <a:p>
            <a:r>
              <a:rPr lang="en-US" dirty="0">
                <a:solidFill>
                  <a:srgbClr val="FF0000"/>
                </a:solidFill>
              </a:rPr>
              <a:t>Haiti</a:t>
            </a:r>
            <a:r>
              <a:rPr lang="en-US" dirty="0"/>
              <a:t> – Fort Liberte</a:t>
            </a:r>
          </a:p>
          <a:p>
            <a:r>
              <a:rPr lang="en-US" dirty="0">
                <a:solidFill>
                  <a:srgbClr val="FF0000"/>
                </a:solidFill>
              </a:rPr>
              <a:t>Nicaragua</a:t>
            </a:r>
            <a:r>
              <a:rPr lang="en-US" dirty="0"/>
              <a:t> – Corn Islands &amp; Bluefields</a:t>
            </a:r>
          </a:p>
          <a:p>
            <a:r>
              <a:rPr lang="en-US" dirty="0">
                <a:solidFill>
                  <a:srgbClr val="FF0000"/>
                </a:solidFill>
              </a:rPr>
              <a:t>St. Vincent and the Grenadines </a:t>
            </a:r>
            <a:r>
              <a:rPr lang="en-US" dirty="0"/>
              <a:t>– Union Island</a:t>
            </a:r>
          </a:p>
          <a:p>
            <a:r>
              <a:rPr lang="en-US" dirty="0">
                <a:solidFill>
                  <a:srgbClr val="FF0000"/>
                </a:solidFill>
              </a:rPr>
              <a:t>Trinidad and Tobago </a:t>
            </a:r>
            <a:r>
              <a:rPr lang="en-US" dirty="0"/>
              <a:t>– Carenage</a:t>
            </a:r>
          </a:p>
        </p:txBody>
      </p:sp>
    </p:spTree>
    <p:extLst>
      <p:ext uri="{BB962C8B-B14F-4D97-AF65-F5344CB8AC3E}">
        <p14:creationId xmlns:p14="http://schemas.microsoft.com/office/powerpoint/2010/main" val="133098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51C5-761F-5D8F-667D-4DF585CCFDDD}"/>
              </a:ext>
            </a:extLst>
          </p:cNvPr>
          <p:cNvSpPr>
            <a:spLocks noGrp="1"/>
          </p:cNvSpPr>
          <p:nvPr>
            <p:ph type="title"/>
          </p:nvPr>
        </p:nvSpPr>
        <p:spPr>
          <a:xfrm>
            <a:off x="0" y="81886"/>
            <a:ext cx="10515600" cy="599151"/>
          </a:xfrm>
        </p:spPr>
        <p:txBody>
          <a:bodyPr>
            <a:normAutofit fontScale="90000"/>
          </a:bodyPr>
          <a:lstStyle/>
          <a:p>
            <a:r>
              <a:rPr lang="en-US" dirty="0"/>
              <a:t>CTIC Activities Cont’d</a:t>
            </a:r>
          </a:p>
        </p:txBody>
      </p:sp>
      <p:sp>
        <p:nvSpPr>
          <p:cNvPr id="3" name="Content Placeholder 2">
            <a:extLst>
              <a:ext uri="{FF2B5EF4-FFF2-40B4-BE49-F238E27FC236}">
                <a16:creationId xmlns:a16="http://schemas.microsoft.com/office/drawing/2014/main" id="{51B1CB02-199F-FAD2-1BA6-2F200FA4288F}"/>
              </a:ext>
            </a:extLst>
          </p:cNvPr>
          <p:cNvSpPr>
            <a:spLocks noGrp="1"/>
          </p:cNvSpPr>
          <p:nvPr>
            <p:ph idx="1"/>
          </p:nvPr>
        </p:nvSpPr>
        <p:spPr>
          <a:xfrm>
            <a:off x="322811" y="894600"/>
            <a:ext cx="10515600" cy="5881514"/>
          </a:xfrm>
        </p:spPr>
        <p:txBody>
          <a:bodyPr>
            <a:normAutofit lnSpcReduction="10000"/>
          </a:bodyPr>
          <a:lstStyle/>
          <a:p>
            <a:r>
              <a:rPr lang="en-US" dirty="0"/>
              <a:t>CARIBE WAVE 2024 – CTIC supported Exercise planning, implementation and evaluation in conjunction with the CARIBE WAVE Task Team</a:t>
            </a:r>
          </a:p>
          <a:p>
            <a:r>
              <a:rPr lang="en-US" dirty="0"/>
              <a:t>CTIC Brochure – revision of English &amp; Spanish versions with ITIC-CAR</a:t>
            </a:r>
          </a:p>
          <a:p>
            <a:r>
              <a:rPr lang="en-US" dirty="0"/>
              <a:t>CTIC Website – full integration into IOC management structure</a:t>
            </a:r>
          </a:p>
          <a:p>
            <a:r>
              <a:rPr lang="en-US" dirty="0"/>
              <a:t>Distribution of PAE products and support Member States outreach and capacity building initiatives</a:t>
            </a:r>
          </a:p>
          <a:p>
            <a:r>
              <a:rPr lang="en-US" dirty="0"/>
              <a:t>CTIC MOU with Government of Barbados – renewed 2024 – 2029 (signing in progress)</a:t>
            </a:r>
          </a:p>
          <a:p>
            <a:r>
              <a:rPr lang="en-US" dirty="0"/>
              <a:t>WTAD 2023 – in association with UNDRR and national authorities facilitated a national capacity building workshop for community stakeholders in Barbados.  CTIC encouraged Member State activities and documentation </a:t>
            </a:r>
          </a:p>
        </p:txBody>
      </p:sp>
    </p:spTree>
    <p:extLst>
      <p:ext uri="{BB962C8B-B14F-4D97-AF65-F5344CB8AC3E}">
        <p14:creationId xmlns:p14="http://schemas.microsoft.com/office/powerpoint/2010/main" val="27482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51C5-761F-5D8F-667D-4DF585CCFDDD}"/>
              </a:ext>
            </a:extLst>
          </p:cNvPr>
          <p:cNvSpPr>
            <a:spLocks noGrp="1"/>
          </p:cNvSpPr>
          <p:nvPr>
            <p:ph type="title"/>
          </p:nvPr>
        </p:nvSpPr>
        <p:spPr>
          <a:xfrm>
            <a:off x="0" y="81886"/>
            <a:ext cx="10515600" cy="599151"/>
          </a:xfrm>
        </p:spPr>
        <p:txBody>
          <a:bodyPr>
            <a:normAutofit fontScale="90000"/>
          </a:bodyPr>
          <a:lstStyle/>
          <a:p>
            <a:r>
              <a:rPr lang="en-US" dirty="0"/>
              <a:t>CTIC Activities Cont’d</a:t>
            </a:r>
          </a:p>
        </p:txBody>
      </p:sp>
      <p:sp>
        <p:nvSpPr>
          <p:cNvPr id="3" name="Content Placeholder 2">
            <a:extLst>
              <a:ext uri="{FF2B5EF4-FFF2-40B4-BE49-F238E27FC236}">
                <a16:creationId xmlns:a16="http://schemas.microsoft.com/office/drawing/2014/main" id="{51B1CB02-199F-FAD2-1BA6-2F200FA4288F}"/>
              </a:ext>
            </a:extLst>
          </p:cNvPr>
          <p:cNvSpPr>
            <a:spLocks noGrp="1"/>
          </p:cNvSpPr>
          <p:nvPr>
            <p:ph idx="1"/>
          </p:nvPr>
        </p:nvSpPr>
        <p:spPr>
          <a:xfrm>
            <a:off x="322811" y="894600"/>
            <a:ext cx="10515600" cy="5881514"/>
          </a:xfrm>
        </p:spPr>
        <p:txBody>
          <a:bodyPr>
            <a:normAutofit/>
          </a:bodyPr>
          <a:lstStyle/>
          <a:p>
            <a:r>
              <a:rPr lang="en-US" dirty="0"/>
              <a:t>Support to UNESCO Cluster Office, Kingston in advancing MOU with CDEMA</a:t>
            </a:r>
          </a:p>
        </p:txBody>
      </p:sp>
    </p:spTree>
    <p:extLst>
      <p:ext uri="{BB962C8B-B14F-4D97-AF65-F5344CB8AC3E}">
        <p14:creationId xmlns:p14="http://schemas.microsoft.com/office/powerpoint/2010/main" val="1487441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9071-1E1A-B851-4B1B-95F5EA32B8F3}"/>
              </a:ext>
            </a:extLst>
          </p:cNvPr>
          <p:cNvSpPr>
            <a:spLocks noGrp="1"/>
          </p:cNvSpPr>
          <p:nvPr>
            <p:ph type="title"/>
          </p:nvPr>
        </p:nvSpPr>
        <p:spPr>
          <a:xfrm>
            <a:off x="0" y="0"/>
            <a:ext cx="10515600" cy="599151"/>
          </a:xfrm>
        </p:spPr>
        <p:txBody>
          <a:bodyPr>
            <a:normAutofit fontScale="90000"/>
          </a:bodyPr>
          <a:lstStyle/>
          <a:p>
            <a:r>
              <a:rPr lang="en-US" dirty="0"/>
              <a:t>Considerations &amp; Challenges</a:t>
            </a:r>
          </a:p>
        </p:txBody>
      </p:sp>
      <p:sp>
        <p:nvSpPr>
          <p:cNvPr id="3" name="Content Placeholder 2">
            <a:extLst>
              <a:ext uri="{FF2B5EF4-FFF2-40B4-BE49-F238E27FC236}">
                <a16:creationId xmlns:a16="http://schemas.microsoft.com/office/drawing/2014/main" id="{0CA014FF-C036-61C8-6592-8622040A3E45}"/>
              </a:ext>
            </a:extLst>
          </p:cNvPr>
          <p:cNvSpPr>
            <a:spLocks noGrp="1"/>
          </p:cNvSpPr>
          <p:nvPr>
            <p:ph idx="1"/>
          </p:nvPr>
        </p:nvSpPr>
        <p:spPr>
          <a:xfrm>
            <a:off x="455815" y="754567"/>
            <a:ext cx="10515600" cy="5962117"/>
          </a:xfrm>
        </p:spPr>
        <p:txBody>
          <a:bodyPr>
            <a:normAutofit fontScale="85000" lnSpcReduction="20000"/>
          </a:bodyPr>
          <a:lstStyle/>
          <a:p>
            <a:r>
              <a:rPr lang="en-US" dirty="0"/>
              <a:t>Emerging – social science &amp; behavoural change, integration of disabled and vulnerable (youth, women, indigenous groups, poor)</a:t>
            </a:r>
          </a:p>
          <a:p>
            <a:r>
              <a:rPr lang="en-US" dirty="0"/>
              <a:t>Ocean Decade goals and targets – number of at-risk coastal communities supported</a:t>
            </a:r>
          </a:p>
          <a:p>
            <a:r>
              <a:rPr lang="en-US" dirty="0"/>
              <a:t>EWS 4ALL – Integration of CTIC, TR Programme and regional leadership. Need for sustained preparedness activities for tsunamis &amp; deepening existing mechanisms and exploration of new opportunities to facilitate the integration of impacts and risks associated with other coastal hazards within CARIBE EWS </a:t>
            </a:r>
          </a:p>
          <a:p>
            <a:r>
              <a:rPr lang="en-US" dirty="0"/>
              <a:t>Institutional hosting arrangements between Government of Barbados and IOC-UNESCO strengthened by MOU renewal and duration extension from 3 to 5 years </a:t>
            </a:r>
          </a:p>
          <a:p>
            <a:r>
              <a:rPr lang="en-US" dirty="0"/>
              <a:t>CTIC Resource (financial and human) Constraints - impacting performance and service levels to Member States and partners and sustainability in respect to implementation of TR projects and mobilizing interests, development of public awareness and education materials, evaluations</a:t>
            </a:r>
          </a:p>
          <a:p>
            <a:r>
              <a:rPr lang="en-US" dirty="0"/>
              <a:t>CTIC Governance and Collective Ownership requires enhancement to support improvement on performance and service levels to Member States and partners and foster sustainability</a:t>
            </a:r>
          </a:p>
          <a:p>
            <a:endParaRPr lang="en-US" dirty="0"/>
          </a:p>
        </p:txBody>
      </p:sp>
    </p:spTree>
    <p:extLst>
      <p:ext uri="{BB962C8B-B14F-4D97-AF65-F5344CB8AC3E}">
        <p14:creationId xmlns:p14="http://schemas.microsoft.com/office/powerpoint/2010/main" val="255180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30" y="176284"/>
            <a:ext cx="10650244" cy="653716"/>
          </a:xfrm>
        </p:spPr>
        <p:txBody>
          <a:bodyPr>
            <a:normAutofit fontScale="90000"/>
          </a:bodyPr>
          <a:lstStyle/>
          <a:p>
            <a:pPr algn="ctr"/>
            <a:r>
              <a:rPr lang="en-US" b="1" dirty="0"/>
              <a:t>Recommendations to ICG/CARIBE EWS XVII</a:t>
            </a:r>
          </a:p>
        </p:txBody>
      </p:sp>
      <p:sp>
        <p:nvSpPr>
          <p:cNvPr id="3" name="Content Placeholder 2"/>
          <p:cNvSpPr>
            <a:spLocks noGrp="1"/>
          </p:cNvSpPr>
          <p:nvPr>
            <p:ph idx="1"/>
          </p:nvPr>
        </p:nvSpPr>
        <p:spPr>
          <a:xfrm>
            <a:off x="94130" y="980163"/>
            <a:ext cx="11618258" cy="5701553"/>
          </a:xfrm>
        </p:spPr>
        <p:txBody>
          <a:bodyPr>
            <a:normAutofit fontScale="92500" lnSpcReduction="20000"/>
          </a:bodyPr>
          <a:lstStyle/>
          <a:p>
            <a:pPr lvl="0"/>
            <a:r>
              <a:rPr lang="en-US" sz="2600" b="1" dirty="0"/>
              <a:t>Notes </a:t>
            </a:r>
            <a:r>
              <a:rPr lang="en-US" sz="2600" dirty="0"/>
              <a:t>the significant actions of the CTIC to mitigate the impacts of tsunamis and other coastal hazards in the Caribbean and Adjacent Regions during the April 2023 to April 2024 period, and the associated report.</a:t>
            </a:r>
          </a:p>
          <a:p>
            <a:pPr lvl="0"/>
            <a:r>
              <a:rPr lang="en-US" sz="2600" b="1" dirty="0"/>
              <a:t>Notes with appreciation</a:t>
            </a:r>
            <a:r>
              <a:rPr lang="en-US" sz="2600" dirty="0"/>
              <a:t> the strong cooperation between the CTIC, ITIC-CAR, ICG/CARIBE EWS, Tsunami Ready Task Team and Working Group 4 particularly in relation to the implementation of the Tsunami Ready Programme, WTAD, the dissemination and development of outreach and educational resources, support to Ocean Decade initiatives and the achievement of indicators</a:t>
            </a:r>
          </a:p>
          <a:p>
            <a:pPr lvl="0"/>
            <a:r>
              <a:rPr lang="en-US" sz="2600" b="1" dirty="0"/>
              <a:t>Acknowledges </a:t>
            </a:r>
            <a:r>
              <a:rPr lang="en-US" sz="2600" dirty="0"/>
              <a:t>the good collaboration between the CTIC and the CARIBE WAVE Task Team in planning, promoting, executing and evaluating the annual CARIBE WAVE Exercise.</a:t>
            </a:r>
          </a:p>
          <a:p>
            <a:pPr lvl="0"/>
            <a:r>
              <a:rPr lang="en-US" sz="2600" b="1" dirty="0"/>
              <a:t>Notes</a:t>
            </a:r>
            <a:r>
              <a:rPr lang="en-US" sz="2600" dirty="0"/>
              <a:t> the strengthening of the CTIC hosting agreement with the Government of Barbados as well as the financial and resource constraints faced by CTIC, and the need for strategic governance and ownership initiatives to address sustainability.</a:t>
            </a:r>
          </a:p>
          <a:p>
            <a:pPr lvl="0"/>
            <a:r>
              <a:rPr lang="en-US" sz="2600" b="1" dirty="0"/>
              <a:t>Notes</a:t>
            </a:r>
            <a:r>
              <a:rPr lang="en-US" sz="2600" dirty="0"/>
              <a:t> the funding and human resource constraints faced by CTIC and implications for performance of the institution</a:t>
            </a:r>
          </a:p>
          <a:p>
            <a:pPr lvl="0"/>
            <a:r>
              <a:rPr lang="en-US" sz="2600" b="1" dirty="0"/>
              <a:t>Recommends</a:t>
            </a:r>
            <a:r>
              <a:rPr lang="en-US" sz="2600" dirty="0"/>
              <a:t> deeper cooperation between CTIC, ICG/CARIBE-EWS WG 4, CARIBE WAVE Task Team and partners including UNDRR, CDEMA, CEPREDENAC, UWI to support Member State preparedness and resilience.  </a:t>
            </a:r>
          </a:p>
          <a:p>
            <a:pPr marL="0" indent="0">
              <a:buNone/>
            </a:pPr>
            <a:endParaRPr lang="en-US" sz="2000" dirty="0"/>
          </a:p>
        </p:txBody>
      </p:sp>
    </p:spTree>
    <p:extLst>
      <p:ext uri="{BB962C8B-B14F-4D97-AF65-F5344CB8AC3E}">
        <p14:creationId xmlns:p14="http://schemas.microsoft.com/office/powerpoint/2010/main" val="267110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30" y="176284"/>
            <a:ext cx="10650244" cy="653716"/>
          </a:xfrm>
        </p:spPr>
        <p:txBody>
          <a:bodyPr>
            <a:normAutofit fontScale="90000"/>
          </a:bodyPr>
          <a:lstStyle/>
          <a:p>
            <a:pPr algn="ctr"/>
            <a:r>
              <a:rPr lang="en-US" b="1" dirty="0"/>
              <a:t>Recommendations to ICG/CARIBE EWS XVII Cont’d</a:t>
            </a:r>
          </a:p>
        </p:txBody>
      </p:sp>
      <p:sp>
        <p:nvSpPr>
          <p:cNvPr id="3" name="Content Placeholder 2"/>
          <p:cNvSpPr>
            <a:spLocks noGrp="1"/>
          </p:cNvSpPr>
          <p:nvPr>
            <p:ph idx="1"/>
          </p:nvPr>
        </p:nvSpPr>
        <p:spPr>
          <a:xfrm>
            <a:off x="210508" y="830000"/>
            <a:ext cx="11510681" cy="5823284"/>
          </a:xfrm>
        </p:spPr>
        <p:txBody>
          <a:bodyPr>
            <a:normAutofit lnSpcReduction="10000"/>
          </a:bodyPr>
          <a:lstStyle/>
          <a:p>
            <a:pPr lvl="0"/>
            <a:r>
              <a:rPr lang="en-US" b="1" dirty="0"/>
              <a:t>Encourages</a:t>
            </a:r>
            <a:r>
              <a:rPr lang="en-US" dirty="0"/>
              <a:t> Member States to commemorate the World Tsunami Awareness Day (WTAD) on November 5, and share their activities.</a:t>
            </a:r>
          </a:p>
          <a:p>
            <a:pPr lvl="0"/>
            <a:r>
              <a:rPr lang="en-US" b="1" dirty="0"/>
              <a:t>Recommends</a:t>
            </a:r>
            <a:r>
              <a:rPr lang="en-US" dirty="0"/>
              <a:t> continued work on WTAD 2023 with the UNDRR, UNESCO/IOC, ICG/CARIBE EWS WG 4 and Member States to coordinate CARIBE-EWS activities. </a:t>
            </a:r>
          </a:p>
          <a:p>
            <a:r>
              <a:rPr lang="en-US" b="1" dirty="0"/>
              <a:t>Recognises </a:t>
            </a:r>
            <a:r>
              <a:rPr lang="en-US" dirty="0"/>
              <a:t>the current work of the CTIC on the review and development of framework and partnership agreements with regional organisations in particular.</a:t>
            </a:r>
          </a:p>
          <a:p>
            <a:r>
              <a:rPr lang="en-US" b="1" dirty="0"/>
              <a:t>Recommends</a:t>
            </a:r>
            <a:r>
              <a:rPr lang="en-US" dirty="0"/>
              <a:t> that the CTIC continues to pursue the formalization of agreements to provide a sustainable framework for technical cooperation.</a:t>
            </a:r>
          </a:p>
          <a:p>
            <a:r>
              <a:rPr lang="en-US" b="1" dirty="0"/>
              <a:t>Recommends </a:t>
            </a:r>
            <a:r>
              <a:rPr lang="en-US" dirty="0"/>
              <a:t>a strategic review of the CTIC Governance structure including the constitution and role of the CTIC Board, and the role of ICG/CARIBE EWS in identifying and supporting the implementation of resource mobilization, staff, partnerships and other frameworks to enhance the ownership and sustainability of the CTIC.</a:t>
            </a:r>
          </a:p>
          <a:p>
            <a:pPr marL="0" indent="0">
              <a:buNone/>
            </a:pPr>
            <a:endParaRPr lang="en-US" sz="1900" dirty="0">
              <a:solidFill>
                <a:schemeClr val="tx2"/>
              </a:solidFill>
            </a:endParaRPr>
          </a:p>
        </p:txBody>
      </p:sp>
    </p:spTree>
    <p:extLst>
      <p:ext uri="{BB962C8B-B14F-4D97-AF65-F5344CB8AC3E}">
        <p14:creationId xmlns:p14="http://schemas.microsoft.com/office/powerpoint/2010/main" val="265114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30" y="176284"/>
            <a:ext cx="10650244" cy="653716"/>
          </a:xfrm>
        </p:spPr>
        <p:txBody>
          <a:bodyPr>
            <a:normAutofit fontScale="90000"/>
          </a:bodyPr>
          <a:lstStyle/>
          <a:p>
            <a:pPr algn="ctr"/>
            <a:r>
              <a:rPr lang="en-US" b="1" dirty="0"/>
              <a:t>Recommendations to ICG/CARIBE EWS XVII Cont’d</a:t>
            </a:r>
          </a:p>
        </p:txBody>
      </p:sp>
      <p:sp>
        <p:nvSpPr>
          <p:cNvPr id="3" name="Content Placeholder 2"/>
          <p:cNvSpPr>
            <a:spLocks noGrp="1"/>
          </p:cNvSpPr>
          <p:nvPr>
            <p:ph idx="1"/>
          </p:nvPr>
        </p:nvSpPr>
        <p:spPr>
          <a:xfrm>
            <a:off x="94130" y="980163"/>
            <a:ext cx="11618258" cy="5701553"/>
          </a:xfrm>
        </p:spPr>
        <p:txBody>
          <a:bodyPr>
            <a:normAutofit/>
          </a:bodyPr>
          <a:lstStyle/>
          <a:p>
            <a:r>
              <a:rPr lang="en-US" b="1" dirty="0"/>
              <a:t>Recommends </a:t>
            </a:r>
            <a:r>
              <a:rPr lang="en-US" dirty="0"/>
              <a:t>a strategic review of the staffing resources needed to ensure adequate capacity at the CTIC to effectively execute and implement the programmatic an project activities to support the ICG/CARIBE EWS and EWS ALL frameworks.</a:t>
            </a:r>
            <a:endParaRPr lang="en-US" b="1" dirty="0"/>
          </a:p>
          <a:p>
            <a:r>
              <a:rPr lang="en-US" b="1" dirty="0"/>
              <a:t>Urges </a:t>
            </a:r>
            <a:r>
              <a:rPr lang="en-US" dirty="0"/>
              <a:t>ICG/CARIBE EWS Member States to make contributions to the IOC Special Account and provide human resources under various arrangements including long and short term internships to support the work of the CTIC.</a:t>
            </a:r>
          </a:p>
          <a:p>
            <a:r>
              <a:rPr lang="en-US" b="1" dirty="0"/>
              <a:t>Recommends</a:t>
            </a:r>
            <a:r>
              <a:rPr lang="en-US" dirty="0"/>
              <a:t> that CTIC continues to work with the IOC Secretariat, CARIBE EWS Member States and partners to develop a strategic plan to guide the resource mobilization and staffing efforts of the CTIC</a:t>
            </a:r>
          </a:p>
          <a:p>
            <a:pPr marL="0" indent="0">
              <a:buNone/>
            </a:pPr>
            <a:endParaRPr lang="en-US" sz="2000" dirty="0"/>
          </a:p>
        </p:txBody>
      </p:sp>
    </p:spTree>
    <p:extLst>
      <p:ext uri="{BB962C8B-B14F-4D97-AF65-F5344CB8AC3E}">
        <p14:creationId xmlns:p14="http://schemas.microsoft.com/office/powerpoint/2010/main" val="332147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1" name="Google Shape;91;p1" descr="Logo, company name&#10;&#10;Description automatically generated"/>
          <p:cNvPicPr preferRelativeResize="0"/>
          <p:nvPr/>
        </p:nvPicPr>
        <p:blipFill rotWithShape="1">
          <a:blip r:embed="rId3">
            <a:alphaModFix/>
          </a:blip>
          <a:srcRect l="19749" t="16968" r="17650" b="7591"/>
          <a:stretch/>
        </p:blipFill>
        <p:spPr>
          <a:xfrm>
            <a:off x="-22890211" y="-4029795"/>
            <a:ext cx="121477" cy="259750"/>
          </a:xfrm>
          <a:prstGeom prst="rect">
            <a:avLst/>
          </a:prstGeom>
          <a:noFill/>
          <a:ln>
            <a:noFill/>
          </a:ln>
        </p:spPr>
      </p:pic>
      <p:sp>
        <p:nvSpPr>
          <p:cNvPr id="15" name="14 CuadroTexto"/>
          <p:cNvSpPr txBox="1"/>
          <p:nvPr/>
        </p:nvSpPr>
        <p:spPr>
          <a:xfrm>
            <a:off x="4654195" y="4857622"/>
            <a:ext cx="28836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sz="2400" b="0" i="0" u="none" strike="noStrike" kern="1200" cap="none" spc="0" normalizeH="0" baseline="0" noProof="0" dirty="0">
                <a:ln>
                  <a:noFill/>
                </a:ln>
                <a:solidFill>
                  <a:prstClr val="black"/>
                </a:solidFill>
                <a:effectLst/>
                <a:uLnTx/>
                <a:uFillTx/>
                <a:latin typeface="Calibri"/>
                <a:ea typeface="+mn-ea"/>
                <a:cs typeface="+mn-cs"/>
                <a:hlinkClick r:id="rId4"/>
              </a:rPr>
              <a:t>a.brome@unesco.org</a:t>
            </a:r>
            <a:endParaRPr kumimoji="0" lang="es-V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15 CuadroTexto"/>
          <p:cNvSpPr txBox="1"/>
          <p:nvPr/>
        </p:nvSpPr>
        <p:spPr>
          <a:xfrm>
            <a:off x="3147989" y="2993522"/>
            <a:ext cx="561252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6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Thanks for your attention</a:t>
            </a:r>
          </a:p>
        </p:txBody>
      </p:sp>
      <p:pic>
        <p:nvPicPr>
          <p:cNvPr id="3" name="Imagen 5">
            <a:extLst>
              <a:ext uri="{FF2B5EF4-FFF2-40B4-BE49-F238E27FC236}">
                <a16:creationId xmlns:a16="http://schemas.microsoft.com/office/drawing/2014/main" id="{08B418DD-8A41-1158-4144-359FC4BDCABA}"/>
              </a:ext>
            </a:extLst>
          </p:cNvPr>
          <p:cNvPicPr>
            <a:picLocks noChangeAspect="1"/>
          </p:cNvPicPr>
          <p:nvPr/>
        </p:nvPicPr>
        <p:blipFill>
          <a:blip r:embed="rId5"/>
          <a:stretch>
            <a:fillRect/>
          </a:stretch>
        </p:blipFill>
        <p:spPr>
          <a:xfrm>
            <a:off x="8331200" y="-69850"/>
            <a:ext cx="3860800" cy="2844800"/>
          </a:xfrm>
          <a:prstGeom prst="rect">
            <a:avLst/>
          </a:prstGeom>
        </p:spPr>
      </p:pic>
      <p:pic>
        <p:nvPicPr>
          <p:cNvPr id="2" name="Picture 1">
            <a:extLst>
              <a:ext uri="{FF2B5EF4-FFF2-40B4-BE49-F238E27FC236}">
                <a16:creationId xmlns:a16="http://schemas.microsoft.com/office/drawing/2014/main" id="{82CDDC7C-F58B-4024-5E59-3A1B6DCE5796}"/>
              </a:ext>
            </a:extLst>
          </p:cNvPr>
          <p:cNvPicPr>
            <a:picLocks noChangeAspect="1"/>
          </p:cNvPicPr>
          <p:nvPr/>
        </p:nvPicPr>
        <p:blipFill>
          <a:blip r:embed="rId6"/>
          <a:stretch>
            <a:fillRect/>
          </a:stretch>
        </p:blipFill>
        <p:spPr>
          <a:xfrm>
            <a:off x="401377" y="315519"/>
            <a:ext cx="3445160" cy="2143985"/>
          </a:xfrm>
          <a:prstGeom prst="rect">
            <a:avLst/>
          </a:prstGeom>
        </p:spPr>
      </p:pic>
      <p:pic>
        <p:nvPicPr>
          <p:cNvPr id="4" name="Picture 3">
            <a:extLst>
              <a:ext uri="{FF2B5EF4-FFF2-40B4-BE49-F238E27FC236}">
                <a16:creationId xmlns:a16="http://schemas.microsoft.com/office/drawing/2014/main" id="{3FEBC7DC-F59F-E967-EE87-FCC3403F5AD2}"/>
              </a:ext>
            </a:extLst>
          </p:cNvPr>
          <p:cNvPicPr>
            <a:picLocks noChangeAspect="1"/>
          </p:cNvPicPr>
          <p:nvPr/>
        </p:nvPicPr>
        <p:blipFill>
          <a:blip r:embed="rId7"/>
          <a:stretch>
            <a:fillRect/>
          </a:stretch>
        </p:blipFill>
        <p:spPr>
          <a:xfrm>
            <a:off x="4648701" y="108858"/>
            <a:ext cx="2926334" cy="2487384"/>
          </a:xfrm>
          <a:prstGeom prst="rect">
            <a:avLst/>
          </a:prstGeom>
        </p:spPr>
      </p:pic>
      <p:pic>
        <p:nvPicPr>
          <p:cNvPr id="8" name="Picture 7">
            <a:extLst>
              <a:ext uri="{FF2B5EF4-FFF2-40B4-BE49-F238E27FC236}">
                <a16:creationId xmlns:a16="http://schemas.microsoft.com/office/drawing/2014/main" id="{44C62D0F-2935-DE22-6CBD-E320C4D1DE07}"/>
              </a:ext>
            </a:extLst>
          </p:cNvPr>
          <p:cNvPicPr>
            <a:picLocks noChangeAspect="1"/>
          </p:cNvPicPr>
          <p:nvPr/>
        </p:nvPicPr>
        <p:blipFill rotWithShape="1">
          <a:blip r:embed="rId8"/>
          <a:srcRect l="20000" t="19593" r="19412" b="10830"/>
          <a:stretch/>
        </p:blipFill>
        <p:spPr>
          <a:xfrm>
            <a:off x="177647" y="4227730"/>
            <a:ext cx="3985614" cy="2573235"/>
          </a:xfrm>
          <a:prstGeom prst="rect">
            <a:avLst/>
          </a:prstGeom>
        </p:spPr>
      </p:pic>
      <p:pic>
        <p:nvPicPr>
          <p:cNvPr id="9" name="Picture 8">
            <a:extLst>
              <a:ext uri="{FF2B5EF4-FFF2-40B4-BE49-F238E27FC236}">
                <a16:creationId xmlns:a16="http://schemas.microsoft.com/office/drawing/2014/main" id="{303F3A64-65A3-EFDD-D280-E97202963358}"/>
              </a:ext>
            </a:extLst>
          </p:cNvPr>
          <p:cNvPicPr>
            <a:picLocks noChangeAspect="1"/>
          </p:cNvPicPr>
          <p:nvPr/>
        </p:nvPicPr>
        <p:blipFill>
          <a:blip r:embed="rId9"/>
          <a:stretch>
            <a:fillRect/>
          </a:stretch>
        </p:blipFill>
        <p:spPr>
          <a:xfrm>
            <a:off x="7778151" y="4231341"/>
            <a:ext cx="4318262" cy="25099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8B4604-16E9-916B-0745-31EAD8DF33F9}"/>
              </a:ext>
            </a:extLst>
          </p:cNvPr>
          <p:cNvSpPr txBox="1"/>
          <p:nvPr/>
        </p:nvSpPr>
        <p:spPr>
          <a:xfrm>
            <a:off x="482138" y="382385"/>
            <a:ext cx="9809018" cy="584775"/>
          </a:xfrm>
          <a:prstGeom prst="rect">
            <a:avLst/>
          </a:prstGeom>
          <a:noFill/>
        </p:spPr>
        <p:txBody>
          <a:bodyPr wrap="square" rtlCol="0">
            <a:spAutoFit/>
          </a:bodyPr>
          <a:lstStyle/>
          <a:p>
            <a:r>
              <a:rPr lang="en-US" sz="3200" b="1" dirty="0"/>
              <a:t>Presentation Outline</a:t>
            </a:r>
          </a:p>
        </p:txBody>
      </p:sp>
      <p:sp>
        <p:nvSpPr>
          <p:cNvPr id="4" name="TextBox 3">
            <a:extLst>
              <a:ext uri="{FF2B5EF4-FFF2-40B4-BE49-F238E27FC236}">
                <a16:creationId xmlns:a16="http://schemas.microsoft.com/office/drawing/2014/main" id="{742185CD-FFEB-4BDC-DCAC-1D425AEB035D}"/>
              </a:ext>
            </a:extLst>
          </p:cNvPr>
          <p:cNvSpPr txBox="1"/>
          <p:nvPr/>
        </p:nvSpPr>
        <p:spPr>
          <a:xfrm>
            <a:off x="665018" y="1313411"/>
            <a:ext cx="10756669" cy="1384995"/>
          </a:xfrm>
          <a:prstGeom prst="rect">
            <a:avLst/>
          </a:prstGeom>
          <a:noFill/>
        </p:spPr>
        <p:txBody>
          <a:bodyPr wrap="square" rtlCol="0">
            <a:spAutoFit/>
          </a:bodyPr>
          <a:lstStyle/>
          <a:p>
            <a:r>
              <a:rPr lang="en-US" sz="2800" dirty="0"/>
              <a:t>Brief Status on CTIC activities 2023 – 2024</a:t>
            </a:r>
          </a:p>
          <a:p>
            <a:r>
              <a:rPr lang="en-US" sz="2800" dirty="0"/>
              <a:t>Challenges and Considerations</a:t>
            </a:r>
          </a:p>
          <a:p>
            <a:r>
              <a:rPr lang="en-US" sz="2800" dirty="0"/>
              <a:t>CTIC Recommendations</a:t>
            </a:r>
            <a:endParaRPr lang="en-US" dirty="0"/>
          </a:p>
        </p:txBody>
      </p:sp>
    </p:spTree>
    <p:extLst>
      <p:ext uri="{BB962C8B-B14F-4D97-AF65-F5344CB8AC3E}">
        <p14:creationId xmlns:p14="http://schemas.microsoft.com/office/powerpoint/2010/main" val="3006291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74E26C7-DD83-D3C8-5B72-B2541672FA1D}"/>
              </a:ext>
            </a:extLst>
          </p:cNvPr>
          <p:cNvPicPr>
            <a:picLocks noChangeAspect="1"/>
          </p:cNvPicPr>
          <p:nvPr/>
        </p:nvPicPr>
        <p:blipFill>
          <a:blip r:embed="rId3"/>
          <a:stretch>
            <a:fillRect/>
          </a:stretch>
        </p:blipFill>
        <p:spPr>
          <a:xfrm>
            <a:off x="697149" y="-1"/>
            <a:ext cx="10723326" cy="6810761"/>
          </a:xfrm>
          <a:prstGeom prst="rect">
            <a:avLst/>
          </a:prstGeom>
        </p:spPr>
      </p:pic>
      <p:pic>
        <p:nvPicPr>
          <p:cNvPr id="2" name="Picture 1">
            <a:extLst>
              <a:ext uri="{FF2B5EF4-FFF2-40B4-BE49-F238E27FC236}">
                <a16:creationId xmlns:a16="http://schemas.microsoft.com/office/drawing/2014/main" id="{4EC696C4-3A4E-1512-BE80-E5D3FFA639D6}"/>
              </a:ext>
            </a:extLst>
          </p:cNvPr>
          <p:cNvPicPr>
            <a:picLocks noChangeAspect="1"/>
          </p:cNvPicPr>
          <p:nvPr/>
        </p:nvPicPr>
        <p:blipFill>
          <a:blip r:embed="rId4"/>
          <a:stretch>
            <a:fillRect/>
          </a:stretch>
        </p:blipFill>
        <p:spPr>
          <a:xfrm>
            <a:off x="7349575" y="1163782"/>
            <a:ext cx="3831019" cy="2633097"/>
          </a:xfrm>
          <a:prstGeom prst="rect">
            <a:avLst/>
          </a:prstGeom>
        </p:spPr>
      </p:pic>
    </p:spTree>
    <p:extLst>
      <p:ext uri="{BB962C8B-B14F-4D97-AF65-F5344CB8AC3E}">
        <p14:creationId xmlns:p14="http://schemas.microsoft.com/office/powerpoint/2010/main" val="392455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8CC1-7BD5-08A8-3969-E58859852ACC}"/>
              </a:ext>
            </a:extLst>
          </p:cNvPr>
          <p:cNvSpPr>
            <a:spLocks noGrp="1"/>
          </p:cNvSpPr>
          <p:nvPr>
            <p:ph type="title"/>
          </p:nvPr>
        </p:nvSpPr>
        <p:spPr/>
        <p:txBody>
          <a:bodyPr/>
          <a:lstStyle/>
          <a:p>
            <a:endParaRPr lang="en-US" sz="3200" b="1" dirty="0"/>
          </a:p>
        </p:txBody>
      </p:sp>
      <p:sp>
        <p:nvSpPr>
          <p:cNvPr id="4" name="TextBox 3">
            <a:extLst>
              <a:ext uri="{FF2B5EF4-FFF2-40B4-BE49-F238E27FC236}">
                <a16:creationId xmlns:a16="http://schemas.microsoft.com/office/drawing/2014/main" id="{643AD7C9-FE6E-2960-5411-EEC5F4633E59}"/>
              </a:ext>
            </a:extLst>
          </p:cNvPr>
          <p:cNvSpPr txBox="1"/>
          <p:nvPr/>
        </p:nvSpPr>
        <p:spPr>
          <a:xfrm>
            <a:off x="0" y="602049"/>
            <a:ext cx="4463392" cy="490097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http://itic.ioc-unesco.org/index.php?option=com_content&amp;view=category&amp;layout=blog&amp;id=2280&amp;Itemid=2806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Deshaies, Guadeloupe,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FRANCE: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01 June 2023, Self-funded</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Saint George Parish,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 VINCENT AND THE GRENADINES: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25 August 2023, ITIC-CAR USAID/BHA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Christ Church West,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BARBADOS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04 September 2023, ITIC-CAR USAID/BHA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D99154F8-3C47-7586-ADA3-26D35C68F27A}"/>
              </a:ext>
            </a:extLst>
          </p:cNvPr>
          <p:cNvSpPr txBox="1">
            <a:spLocks noGrp="1"/>
          </p:cNvSpPr>
          <p:nvPr>
            <p:ph idx="1"/>
          </p:nvPr>
        </p:nvSpPr>
        <p:spPr>
          <a:xfrm>
            <a:off x="0" y="0"/>
            <a:ext cx="0" cy="0"/>
          </a:xfrm>
        </p:spPr>
        <p:txBody>
          <a:bodyPr vert="horz" lIns="91440" tIns="45720" rIns="91440" bIns="45720" rtlCol="0" anchor="b">
            <a:normAutofit fontScale="25000" lnSpcReduction="20000"/>
          </a:bodyPr>
          <a:lstStyle/>
          <a:p>
            <a:endParaRPr lang="en-US" dirty="0"/>
          </a:p>
        </p:txBody>
      </p:sp>
      <p:pic>
        <p:nvPicPr>
          <p:cNvPr id="8" name="Picture 7">
            <a:extLst>
              <a:ext uri="{FF2B5EF4-FFF2-40B4-BE49-F238E27FC236}">
                <a16:creationId xmlns:a16="http://schemas.microsoft.com/office/drawing/2014/main" id="{B9919174-CD04-29D5-55B6-10C7ECD5E356}"/>
              </a:ext>
            </a:extLst>
          </p:cNvPr>
          <p:cNvPicPr>
            <a:picLocks noChangeAspect="1"/>
          </p:cNvPicPr>
          <p:nvPr/>
        </p:nvPicPr>
        <p:blipFill>
          <a:blip r:embed="rId3"/>
          <a:stretch>
            <a:fillRect/>
          </a:stretch>
        </p:blipFill>
        <p:spPr>
          <a:xfrm>
            <a:off x="8395854" y="2313198"/>
            <a:ext cx="3727417" cy="4428424"/>
          </a:xfrm>
          <a:prstGeom prst="rect">
            <a:avLst/>
          </a:prstGeom>
        </p:spPr>
      </p:pic>
      <p:pic>
        <p:nvPicPr>
          <p:cNvPr id="9" name="Picture 8">
            <a:extLst>
              <a:ext uri="{FF2B5EF4-FFF2-40B4-BE49-F238E27FC236}">
                <a16:creationId xmlns:a16="http://schemas.microsoft.com/office/drawing/2014/main" id="{7519581E-110E-4F82-003A-CD04CA2FF272}"/>
              </a:ext>
            </a:extLst>
          </p:cNvPr>
          <p:cNvPicPr>
            <a:picLocks noChangeAspect="1"/>
          </p:cNvPicPr>
          <p:nvPr/>
        </p:nvPicPr>
        <p:blipFill>
          <a:blip r:embed="rId4"/>
          <a:stretch>
            <a:fillRect/>
          </a:stretch>
        </p:blipFill>
        <p:spPr>
          <a:xfrm>
            <a:off x="5034449" y="654185"/>
            <a:ext cx="3214839" cy="6143307"/>
          </a:xfrm>
          <a:prstGeom prst="rect">
            <a:avLst/>
          </a:prstGeom>
        </p:spPr>
      </p:pic>
      <p:pic>
        <p:nvPicPr>
          <p:cNvPr id="11" name="Picture 10">
            <a:extLst>
              <a:ext uri="{FF2B5EF4-FFF2-40B4-BE49-F238E27FC236}">
                <a16:creationId xmlns:a16="http://schemas.microsoft.com/office/drawing/2014/main" id="{433FDDF1-089E-0B13-29CB-8CDD7E4626A0}"/>
              </a:ext>
            </a:extLst>
          </p:cNvPr>
          <p:cNvPicPr>
            <a:picLocks noChangeAspect="1"/>
          </p:cNvPicPr>
          <p:nvPr/>
        </p:nvPicPr>
        <p:blipFill rotWithShape="1">
          <a:blip r:embed="rId5"/>
          <a:srcRect l="14591" t="29235" r="15728" b="6159"/>
          <a:stretch/>
        </p:blipFill>
        <p:spPr>
          <a:xfrm>
            <a:off x="93793" y="4148834"/>
            <a:ext cx="4655127" cy="2592788"/>
          </a:xfrm>
          <a:prstGeom prst="rect">
            <a:avLst/>
          </a:prstGeom>
        </p:spPr>
      </p:pic>
      <p:sp>
        <p:nvSpPr>
          <p:cNvPr id="13" name="TextBox 12">
            <a:extLst>
              <a:ext uri="{FF2B5EF4-FFF2-40B4-BE49-F238E27FC236}">
                <a16:creationId xmlns:a16="http://schemas.microsoft.com/office/drawing/2014/main" id="{62EF07F5-8A7A-18BD-7FDD-D6A096F84FA0}"/>
              </a:ext>
            </a:extLst>
          </p:cNvPr>
          <p:cNvSpPr txBox="1"/>
          <p:nvPr/>
        </p:nvSpPr>
        <p:spPr>
          <a:xfrm>
            <a:off x="93792" y="116378"/>
            <a:ext cx="8302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UNESCO/IOC Tsunami Ready Communities 2023</a:t>
            </a:r>
          </a:p>
        </p:txBody>
      </p:sp>
    </p:spTree>
    <p:extLst>
      <p:ext uri="{BB962C8B-B14F-4D97-AF65-F5344CB8AC3E}">
        <p14:creationId xmlns:p14="http://schemas.microsoft.com/office/powerpoint/2010/main" val="3053259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606511"/>
          </a:xfrm>
        </p:spPr>
        <p:txBody>
          <a:bodyPr anchor="ctr">
            <a:normAutofit/>
          </a:bodyPr>
          <a:lstStyle/>
          <a:p>
            <a:pPr>
              <a:lnSpc>
                <a:spcPct val="90000"/>
              </a:lnSpc>
            </a:pPr>
            <a:r>
              <a:rPr lang="en-US" sz="3600" b="1" dirty="0">
                <a:latin typeface="Calibri Light" panose="020F0302020204030204" pitchFamily="34" charset="0"/>
                <a:cs typeface="Calibri Light" panose="020F0302020204030204" pitchFamily="34" charset="0"/>
              </a:rPr>
              <a:t>UNESCO/IOC CARIBE EWS Project, Grenada</a:t>
            </a:r>
          </a:p>
        </p:txBody>
      </p:sp>
      <p:pic>
        <p:nvPicPr>
          <p:cNvPr id="5" name="Picture 4" descr="Map&#10;&#10;Description automatically generated">
            <a:extLst>
              <a:ext uri="{FF2B5EF4-FFF2-40B4-BE49-F238E27FC236}">
                <a16:creationId xmlns:a16="http://schemas.microsoft.com/office/drawing/2014/main" id="{991D37E7-D75D-4764-AE16-902B02C8D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70391"/>
            <a:ext cx="4474621" cy="3769868"/>
          </a:xfrm>
          <a:prstGeom prst="rect">
            <a:avLst/>
          </a:prstGeom>
          <a:noFill/>
          <a:ln>
            <a:solidFill>
              <a:schemeClr val="tx2">
                <a:lumMod val="60000"/>
                <a:lumOff val="40000"/>
              </a:schemeClr>
            </a:solidFill>
          </a:ln>
        </p:spPr>
      </p:pic>
      <p:sp>
        <p:nvSpPr>
          <p:cNvPr id="3" name="TextBox 2"/>
          <p:cNvSpPr txBox="1"/>
          <p:nvPr/>
        </p:nvSpPr>
        <p:spPr>
          <a:xfrm>
            <a:off x="4826923" y="881149"/>
            <a:ext cx="6996113"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Project Name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Strengthening Capacities for Tsunami Early Warning in Grenada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Donor: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Government of Australia, Port of Spain Direct Aid Program &amp; UNESCO/IOC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Project Scope: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Public Awareness and Education for Saint George Parish, Tsunami Ready nomination for St. George’s City to Point Salines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Billboard signs to be installed &amp; EOP tested for CARIBE WAVE 2024 &amp; to be revised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 ceremony to be scheduled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374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649679" cy="492443"/>
          </a:xfrm>
        </p:spPr>
        <p:txBody>
          <a:bodyPr>
            <a:normAutofit fontScale="90000"/>
          </a:bodyPr>
          <a:lstStyle/>
          <a:p>
            <a:r>
              <a:rPr lang="en-US" sz="3200" b="1" dirty="0">
                <a:latin typeface="Calibri Light" panose="020F0302020204030204" pitchFamily="34" charset="0"/>
                <a:cs typeface="Calibri Light" panose="020F0302020204030204" pitchFamily="34" charset="0"/>
              </a:rPr>
              <a:t>UNESCO/IOC</a:t>
            </a:r>
            <a:r>
              <a:rPr lang="en-US" sz="3200" b="1" dirty="0"/>
              <a:t> </a:t>
            </a:r>
            <a:r>
              <a:rPr lang="en-US" sz="3200" b="1" dirty="0">
                <a:latin typeface="Calibri Light" panose="020F0302020204030204" pitchFamily="34" charset="0"/>
                <a:cs typeface="Calibri Light" panose="020F0302020204030204" pitchFamily="34" charset="0"/>
              </a:rPr>
              <a:t>CARIBE EWS NORAD Project Communities</a:t>
            </a:r>
            <a:endParaRPr lang="LID4096" sz="3200" b="1" dirty="0">
              <a:latin typeface="Calibri Light" panose="020F0302020204030204" pitchFamily="34" charset="0"/>
              <a:cs typeface="Calibri Light" panose="020F03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00" y="1226933"/>
            <a:ext cx="3678458" cy="3346704"/>
          </a:xfrm>
          <a:prstGeom prst="rect">
            <a:avLst/>
          </a:prstGeom>
          <a:ln>
            <a:solidFill>
              <a:schemeClr val="tx2">
                <a:lumMod val="60000"/>
                <a:lumOff val="40000"/>
              </a:schemeClr>
            </a:solidFill>
          </a:ln>
        </p:spPr>
      </p:pic>
      <p:sp>
        <p:nvSpPr>
          <p:cNvPr id="3" name="TextBox 2"/>
          <p:cNvSpPr txBox="1"/>
          <p:nvPr/>
        </p:nvSpPr>
        <p:spPr>
          <a:xfrm>
            <a:off x="152402" y="524441"/>
            <a:ext cx="3362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Porters, St. James to Lazaretto, St. Michael, Barbados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314" y="1216372"/>
            <a:ext cx="3659405" cy="3346704"/>
          </a:xfrm>
          <a:prstGeom prst="rect">
            <a:avLst/>
          </a:prstGeom>
          <a:ln>
            <a:solidFill>
              <a:schemeClr val="tx2">
                <a:lumMod val="60000"/>
                <a:lumOff val="40000"/>
              </a:schemeClr>
            </a:solidFill>
          </a:ln>
        </p:spPr>
      </p:pic>
      <p:sp>
        <p:nvSpPr>
          <p:cNvPr id="4" name="TextBox 3"/>
          <p:cNvSpPr txBox="1"/>
          <p:nvPr/>
        </p:nvSpPr>
        <p:spPr>
          <a:xfrm>
            <a:off x="3918858" y="548604"/>
            <a:ext cx="32924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Port Maria, St. Mary, Jamaica</a:t>
            </a:r>
          </a:p>
        </p:txBody>
      </p:sp>
      <p:pic>
        <p:nvPicPr>
          <p:cNvPr id="9" name="Picture 8"/>
          <p:cNvPicPr>
            <a:picLocks noChangeAspect="1"/>
          </p:cNvPicPr>
          <p:nvPr/>
        </p:nvPicPr>
        <p:blipFill>
          <a:blip r:embed="rId4"/>
          <a:stretch>
            <a:fillRect/>
          </a:stretch>
        </p:blipFill>
        <p:spPr>
          <a:xfrm>
            <a:off x="8209175" y="1180803"/>
            <a:ext cx="3661695" cy="3346704"/>
          </a:xfrm>
          <a:prstGeom prst="rect">
            <a:avLst/>
          </a:prstGeom>
          <a:ln>
            <a:solidFill>
              <a:schemeClr val="tx2">
                <a:lumMod val="60000"/>
                <a:lumOff val="40000"/>
              </a:schemeClr>
            </a:solidFill>
          </a:ln>
        </p:spPr>
      </p:pic>
      <p:sp>
        <p:nvSpPr>
          <p:cNvPr id="6" name="TextBox 5"/>
          <p:cNvSpPr txBox="1"/>
          <p:nvPr/>
        </p:nvSpPr>
        <p:spPr>
          <a:xfrm>
            <a:off x="8209175" y="462372"/>
            <a:ext cx="38304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Mayora Village, Mayaro–Rio Claro County,  Trinidad and Tobago</a:t>
            </a:r>
          </a:p>
        </p:txBody>
      </p:sp>
      <p:sp>
        <p:nvSpPr>
          <p:cNvPr id="8" name="TextBox 7"/>
          <p:cNvSpPr txBox="1"/>
          <p:nvPr/>
        </p:nvSpPr>
        <p:spPr>
          <a:xfrm>
            <a:off x="240400" y="4629798"/>
            <a:ext cx="11799199" cy="2085186"/>
          </a:xfrm>
          <a:prstGeom prst="rect">
            <a:avLst/>
          </a:prstGeom>
          <a:noFill/>
        </p:spPr>
        <p:txBody>
          <a:bodyPr wrap="square" rtlCol="0">
            <a:spAutoFit/>
          </a:bodyPr>
          <a:lstStyle/>
          <a:p>
            <a:pPr marL="285750" marR="0" lvl="0" indent="-2857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MX" altLang="es-ES" sz="175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Project Name: </a:t>
            </a:r>
            <a:r>
              <a:rPr kumimoji="0" lang="en-US" altLang="es-ES" sz="17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Towards a Safer Ocean in the Caribbean through Tsunami Ready Communities</a:t>
            </a:r>
          </a:p>
          <a:p>
            <a:pPr marL="285750" marR="0" lvl="0" indent="-2857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s-MX" altLang="es-ES" sz="175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Donor: </a:t>
            </a:r>
            <a:r>
              <a:rPr kumimoji="0" lang="es-MX" altLang="es-ES" sz="17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Norwegian Agency for Development Cooperation (NORAD)</a:t>
            </a:r>
          </a:p>
          <a:p>
            <a:pPr marL="285750" marR="0" lvl="0" indent="-2857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750" b="1" i="0" u="none" strike="noStrike" kern="1200" cap="none" spc="0" normalizeH="0" baseline="0" noProof="0" dirty="0">
                <a:ln>
                  <a:noFill/>
                </a:ln>
                <a:solidFill>
                  <a:prstClr val="black"/>
                </a:solidFill>
                <a:effectLst/>
                <a:uLnTx/>
                <a:uFillTx/>
                <a:latin typeface="Calibri" panose="020F0502020204030204"/>
                <a:ea typeface="+mn-ea"/>
                <a:cs typeface="+mn-cs"/>
              </a:rPr>
              <a:t>Funding:</a:t>
            </a: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altLang="es-ES" sz="17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NORAD: 170,000, UNESCO: 30,000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Evacuation map completed for Barbados, National Consultants hired, Emergency Operations Plans drafted for all communities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Public awareness and Education undertaken in communities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rPr>
              <a:t>Procurement of signage and equipment, testing and community trainings to be conducted for all communities, inundation and evacuation mapping for Trinidad &amp; Tobago and Jamaica to be undertaken</a:t>
            </a:r>
          </a:p>
        </p:txBody>
      </p:sp>
    </p:spTree>
    <p:extLst>
      <p:ext uri="{BB962C8B-B14F-4D97-AF65-F5344CB8AC3E}">
        <p14:creationId xmlns:p14="http://schemas.microsoft.com/office/powerpoint/2010/main" val="232392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606511"/>
          </a:xfrm>
        </p:spPr>
        <p:txBody>
          <a:bodyPr anchor="ctr">
            <a:normAutofit/>
          </a:bodyPr>
          <a:lstStyle/>
          <a:p>
            <a:pPr>
              <a:lnSpc>
                <a:spcPct val="90000"/>
              </a:lnSpc>
            </a:pPr>
            <a:r>
              <a:rPr lang="en-US" sz="3600" b="1" dirty="0">
                <a:latin typeface="Calibri Light" panose="020F0302020204030204" pitchFamily="34" charset="0"/>
                <a:cs typeface="Calibri Light" panose="020F0302020204030204" pitchFamily="34" charset="0"/>
              </a:rPr>
              <a:t>UNESCO/IOC CARIBE EWS Project, Dominican Republic </a:t>
            </a:r>
          </a:p>
        </p:txBody>
      </p:sp>
      <p:sp>
        <p:nvSpPr>
          <p:cNvPr id="3" name="TextBox 2"/>
          <p:cNvSpPr txBox="1"/>
          <p:nvPr/>
        </p:nvSpPr>
        <p:spPr>
          <a:xfrm>
            <a:off x="609600" y="881149"/>
            <a:ext cx="103299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Puerto Plata and Sabana Grande de Palenque, Dominican Republic</a:t>
            </a:r>
          </a:p>
        </p:txBody>
      </p:sp>
      <p:pic>
        <p:nvPicPr>
          <p:cNvPr id="1026" name="Picture 2">
            <a:extLst>
              <a:ext uri="{FF2B5EF4-FFF2-40B4-BE49-F238E27FC236}">
                <a16:creationId xmlns:a16="http://schemas.microsoft.com/office/drawing/2014/main" id="{7FD70A98-CEFC-1368-3558-3FBE2BDBC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10" y="2146843"/>
            <a:ext cx="5225935" cy="2564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45AE72-C833-BBB2-496C-6CCD76C95B7C}"/>
              </a:ext>
            </a:extLst>
          </p:cNvPr>
          <p:cNvSpPr txBox="1"/>
          <p:nvPr/>
        </p:nvSpPr>
        <p:spPr>
          <a:xfrm>
            <a:off x="349135" y="1596044"/>
            <a:ext cx="48712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Puerto Plata  </a:t>
            </a:r>
          </a:p>
        </p:txBody>
      </p:sp>
      <p:sp>
        <p:nvSpPr>
          <p:cNvPr id="5" name="TextBox 4">
            <a:extLst>
              <a:ext uri="{FF2B5EF4-FFF2-40B4-BE49-F238E27FC236}">
                <a16:creationId xmlns:a16="http://schemas.microsoft.com/office/drawing/2014/main" id="{B1787E6E-3D5D-9BD0-DD6F-FA9A29A275E8}"/>
              </a:ext>
            </a:extLst>
          </p:cNvPr>
          <p:cNvSpPr txBox="1"/>
          <p:nvPr/>
        </p:nvSpPr>
        <p:spPr>
          <a:xfrm>
            <a:off x="160710" y="5070764"/>
            <a:ext cx="1097834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Tsunami Ready programme advanced in both communities through previous project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Letter of support received from Municipality of Palenque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UNESCO/IOC to resume discussions with national and community authorities to finalise requirements including mapping, re-installation of signage etc. </a:t>
            </a:r>
          </a:p>
        </p:txBody>
      </p:sp>
      <p:pic>
        <p:nvPicPr>
          <p:cNvPr id="12" name="Picture 11">
            <a:extLst>
              <a:ext uri="{FF2B5EF4-FFF2-40B4-BE49-F238E27FC236}">
                <a16:creationId xmlns:a16="http://schemas.microsoft.com/office/drawing/2014/main" id="{89BCCD3F-811D-0EB3-56E0-AC99B574914C}"/>
              </a:ext>
            </a:extLst>
          </p:cNvPr>
          <p:cNvPicPr>
            <a:picLocks noChangeAspect="1"/>
          </p:cNvPicPr>
          <p:nvPr/>
        </p:nvPicPr>
        <p:blipFill rotWithShape="1">
          <a:blip r:embed="rId3"/>
          <a:srcRect b="15031"/>
          <a:stretch/>
        </p:blipFill>
        <p:spPr>
          <a:xfrm>
            <a:off x="6096000" y="2166294"/>
            <a:ext cx="4381500" cy="2544863"/>
          </a:xfrm>
          <a:prstGeom prst="rect">
            <a:avLst/>
          </a:prstGeom>
        </p:spPr>
      </p:pic>
      <p:sp>
        <p:nvSpPr>
          <p:cNvPr id="13" name="TextBox 12">
            <a:extLst>
              <a:ext uri="{FF2B5EF4-FFF2-40B4-BE49-F238E27FC236}">
                <a16:creationId xmlns:a16="http://schemas.microsoft.com/office/drawing/2014/main" id="{F19E7447-99AC-B437-03F2-311BB310AFAB}"/>
              </a:ext>
            </a:extLst>
          </p:cNvPr>
          <p:cNvSpPr txBox="1"/>
          <p:nvPr/>
        </p:nvSpPr>
        <p:spPr>
          <a:xfrm>
            <a:off x="6301047" y="1596044"/>
            <a:ext cx="41764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Sabana Grande de Palenque</a:t>
            </a:r>
          </a:p>
        </p:txBody>
      </p:sp>
    </p:spTree>
    <p:extLst>
      <p:ext uri="{BB962C8B-B14F-4D97-AF65-F5344CB8AC3E}">
        <p14:creationId xmlns:p14="http://schemas.microsoft.com/office/powerpoint/2010/main" val="164594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599" y="-45243"/>
            <a:ext cx="9524539" cy="765508"/>
          </a:xfrm>
        </p:spPr>
        <p:txBody>
          <a:bodyPr>
            <a:normAutofit/>
          </a:bodyPr>
          <a:lstStyle/>
          <a:p>
            <a:r>
              <a:rPr lang="en-US" sz="3200" b="1" dirty="0">
                <a:latin typeface="Calibri Light" panose="020F0302020204030204" pitchFamily="34" charset="0"/>
                <a:cs typeface="Calibri Light" panose="020F0302020204030204" pitchFamily="34" charset="0"/>
              </a:rPr>
              <a:t>ITIC-CAR USAID/BHA Project Communities 2022 - 2023 </a:t>
            </a:r>
          </a:p>
        </p:txBody>
      </p:sp>
      <p:sp>
        <p:nvSpPr>
          <p:cNvPr id="7" name="Text Placeholder 6"/>
          <p:cNvSpPr>
            <a:spLocks noGrp="1"/>
          </p:cNvSpPr>
          <p:nvPr>
            <p:ph type="body" sz="quarter" idx="3"/>
          </p:nvPr>
        </p:nvSpPr>
        <p:spPr>
          <a:xfrm>
            <a:off x="1848427" y="1031071"/>
            <a:ext cx="2806700" cy="639762"/>
          </a:xfrm>
        </p:spPr>
        <p:txBody>
          <a:bodyPr/>
          <a:lstStyle/>
          <a:p>
            <a:r>
              <a:rPr lang="en-US" dirty="0">
                <a:solidFill>
                  <a:schemeClr val="tx1"/>
                </a:solidFill>
              </a:rPr>
              <a:t>Portsmouth, Dominica</a:t>
            </a:r>
          </a:p>
        </p:txBody>
      </p:sp>
      <p:pic>
        <p:nvPicPr>
          <p:cNvPr id="4" name="Content Placeholder 3" descr="Map&#10;&#10;Description automatically generated">
            <a:extLst>
              <a:ext uri="{FF2B5EF4-FFF2-40B4-BE49-F238E27FC236}">
                <a16:creationId xmlns:a16="http://schemas.microsoft.com/office/drawing/2014/main" id="{251D4CAB-4816-4645-A6E0-7B3C20D337F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203700" y="1724381"/>
            <a:ext cx="3175228" cy="3000489"/>
          </a:xfrm>
          <a:ln>
            <a:solidFill>
              <a:schemeClr val="tx2">
                <a:lumMod val="60000"/>
                <a:lumOff val="40000"/>
              </a:schemeClr>
            </a:solidFill>
          </a:ln>
        </p:spPr>
      </p:pic>
      <p:sp>
        <p:nvSpPr>
          <p:cNvPr id="9" name="Text Placeholder 4"/>
          <p:cNvSpPr txBox="1">
            <a:spLocks/>
          </p:cNvSpPr>
          <p:nvPr/>
        </p:nvSpPr>
        <p:spPr bwMode="auto">
          <a:xfrm>
            <a:off x="7599642" y="1186201"/>
            <a:ext cx="4876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rtl="0" eaLnBrk="1" fontAlgn="base" hangingPunct="1">
              <a:spcBef>
                <a:spcPct val="20000"/>
              </a:spcBef>
              <a:spcAft>
                <a:spcPct val="0"/>
              </a:spcAft>
              <a:buClr>
                <a:schemeClr val="accent1"/>
              </a:buClr>
              <a:buFont typeface="Arial" pitchFamily="34" charset="0"/>
              <a:buNone/>
              <a:defRPr sz="2000" b="1" kern="1200">
                <a:solidFill>
                  <a:schemeClr val="tx2"/>
                </a:solidFill>
                <a:latin typeface="+mn-lt"/>
                <a:ea typeface="+mn-ea"/>
                <a:cs typeface="+mn-cs"/>
              </a:defRPr>
            </a:lvl1pPr>
            <a:lvl2pPr marL="457200" indent="0" algn="l" rtl="0" eaLnBrk="1" fontAlgn="base" hangingPunct="1">
              <a:spcBef>
                <a:spcPct val="20000"/>
              </a:spcBef>
              <a:spcAft>
                <a:spcPct val="0"/>
              </a:spcAft>
              <a:buClr>
                <a:schemeClr val="accent2"/>
              </a:buClr>
              <a:buFont typeface="Arial"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Clr>
                <a:srgbClr val="9BBB59"/>
              </a:buClr>
              <a:buFont typeface="Arial"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Clr>
                <a:srgbClr val="8064A2"/>
              </a:buClr>
              <a:buFont typeface="Arial"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Clr>
                <a:srgbClr val="4BACC6"/>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4F81BD"/>
              </a:buClr>
              <a:buSzTx/>
              <a:buFont typeface="Arial" pitchFamily="34" charset="0"/>
              <a:buNone/>
              <a:tabLst/>
              <a:defRPr/>
            </a:pPr>
            <a:endParaRPr kumimoji="0" lang="en-US" sz="2000" b="1" i="0" u="none" strike="noStrike" kern="1200" cap="none" spc="0" normalizeH="0" baseline="0" noProof="0" dirty="0">
              <a:ln>
                <a:noFill/>
              </a:ln>
              <a:solidFill>
                <a:srgbClr val="1F497D"/>
              </a:solidFill>
              <a:effectLst/>
              <a:uLnTx/>
              <a:uFillTx/>
              <a:latin typeface="Calibri"/>
              <a:ea typeface="+mn-ea"/>
              <a:cs typeface="+mn-cs"/>
            </a:endParaRPr>
          </a:p>
        </p:txBody>
      </p:sp>
      <p:sp>
        <p:nvSpPr>
          <p:cNvPr id="10" name="Content Placeholder 7"/>
          <p:cNvSpPr txBox="1">
            <a:spLocks/>
          </p:cNvSpPr>
          <p:nvPr/>
        </p:nvSpPr>
        <p:spPr bwMode="auto">
          <a:xfrm>
            <a:off x="7693705" y="2185439"/>
            <a:ext cx="27940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itchFamily="34" charset="0"/>
              <a:buChar char="•"/>
              <a:defRPr sz="24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9BBB59"/>
              </a:buClr>
              <a:buFont typeface="Arial" pitchFamily="34" charset="0"/>
              <a:buChar char="•"/>
              <a:defRPr sz="1800"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8064A2"/>
              </a:buClr>
              <a:buFont typeface="Arial"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4BACC6"/>
              </a:buClr>
              <a:buFont typeface="Arial" pitchFamily="34" charset="0"/>
              <a:buChar char="•"/>
              <a:defRPr sz="16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6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9pPr>
          </a:lstStyle>
          <a:p>
            <a:pPr marL="114300" marR="0" lvl="0" indent="0" algn="l" defTabSz="914400" rtl="0" eaLnBrk="1" fontAlgn="base" latinLnBrk="0" hangingPunct="1">
              <a:lnSpc>
                <a:spcPct val="100000"/>
              </a:lnSpc>
              <a:spcBef>
                <a:spcPct val="20000"/>
              </a:spcBef>
              <a:spcAft>
                <a:spcPct val="0"/>
              </a:spcAft>
              <a:buClr>
                <a:srgbClr val="4F81BD"/>
              </a:buClr>
              <a:buSzTx/>
              <a:buFont typeface="Arial" pitchFamily="34" charset="0"/>
              <a:buNone/>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 Placeholder 6"/>
          <p:cNvSpPr txBox="1">
            <a:spLocks/>
          </p:cNvSpPr>
          <p:nvPr/>
        </p:nvSpPr>
        <p:spPr bwMode="auto">
          <a:xfrm>
            <a:off x="6258295" y="826725"/>
            <a:ext cx="28067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rtl="0" eaLnBrk="1" fontAlgn="base" hangingPunct="1">
              <a:spcBef>
                <a:spcPct val="20000"/>
              </a:spcBef>
              <a:spcAft>
                <a:spcPct val="0"/>
              </a:spcAft>
              <a:buClr>
                <a:schemeClr val="accent1"/>
              </a:buClr>
              <a:buFont typeface="Arial" pitchFamily="34" charset="0"/>
              <a:buNone/>
              <a:defRPr sz="2000" b="1" kern="1200">
                <a:solidFill>
                  <a:schemeClr val="tx2"/>
                </a:solidFill>
                <a:latin typeface="+mn-lt"/>
                <a:ea typeface="+mn-ea"/>
                <a:cs typeface="+mn-cs"/>
              </a:defRPr>
            </a:lvl1pPr>
            <a:lvl2pPr marL="457200" indent="0" algn="l" rtl="0" eaLnBrk="1" fontAlgn="base" hangingPunct="1">
              <a:spcBef>
                <a:spcPct val="20000"/>
              </a:spcBef>
              <a:spcAft>
                <a:spcPct val="0"/>
              </a:spcAft>
              <a:buClr>
                <a:schemeClr val="accent2"/>
              </a:buClr>
              <a:buFont typeface="Arial"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Clr>
                <a:srgbClr val="9BBB59"/>
              </a:buClr>
              <a:buFont typeface="Arial"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Clr>
                <a:srgbClr val="8064A2"/>
              </a:buClr>
              <a:buFont typeface="Arial"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Clr>
                <a:srgbClr val="4BACC6"/>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4F81BD"/>
              </a:buClr>
              <a:buSzTx/>
              <a:buFont typeface="Arial"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Laborie, Saint Lucia</a:t>
            </a:r>
          </a:p>
        </p:txBody>
      </p:sp>
      <p:pic>
        <p:nvPicPr>
          <p:cNvPr id="13" name="Picture 12" descr="Map&#10;&#10;Description automatically generated">
            <a:extLst>
              <a:ext uri="{FF2B5EF4-FFF2-40B4-BE49-F238E27FC236}">
                <a16:creationId xmlns:a16="http://schemas.microsoft.com/office/drawing/2014/main" id="{A51A14A6-78B8-49A5-90E5-D84E88EFB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588" y="1803477"/>
            <a:ext cx="2807850" cy="3000489"/>
          </a:xfrm>
          <a:prstGeom prst="rect">
            <a:avLst/>
          </a:prstGeom>
          <a:ln>
            <a:solidFill>
              <a:schemeClr val="tx2">
                <a:lumMod val="60000"/>
                <a:lumOff val="40000"/>
              </a:schemeClr>
            </a:solidFill>
          </a:ln>
        </p:spPr>
      </p:pic>
      <p:pic>
        <p:nvPicPr>
          <p:cNvPr id="16" name="Content Placeholder 3" descr="Map&#10;&#10;Description automatically generated">
            <a:extLst>
              <a:ext uri="{FF2B5EF4-FFF2-40B4-BE49-F238E27FC236}">
                <a16:creationId xmlns:a16="http://schemas.microsoft.com/office/drawing/2014/main" id="{251D4CAB-4816-4645-A6E0-7B3C20D33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82310" y="1799004"/>
            <a:ext cx="3175228" cy="3000489"/>
          </a:xfrm>
          <a:prstGeom prst="rect">
            <a:avLst/>
          </a:prstGeom>
          <a:noFill/>
          <a:ln>
            <a:solidFill>
              <a:srgbClr val="1F497D">
                <a:lumMod val="60000"/>
                <a:lumOff val="40000"/>
              </a:srgb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04C0F6-B667-4A10-8A55-C6FFA33A9BD0}"/>
              </a:ext>
            </a:extLst>
          </p:cNvPr>
          <p:cNvSpPr txBox="1"/>
          <p:nvPr/>
        </p:nvSpPr>
        <p:spPr>
          <a:xfrm>
            <a:off x="178810" y="5103835"/>
            <a:ext cx="1168934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Dominica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Portsmouth Council submitted its application to the TNC with all documentation in December. 2023, signage installation only remaining requirement to be fulfilled prior to submission of application to IOC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highlight>
                <a:srgbClr val="FF0000"/>
              </a:highligh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Saint Lucia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signage installation is  only remaining requirement to be fulfilled prior to preparation of documentation and submission of application to IOC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26566AB-7695-EBF2-9ABB-792C72C4A748}"/>
              </a:ext>
            </a:extLst>
          </p:cNvPr>
          <p:cNvSpPr txBox="1"/>
          <p:nvPr/>
        </p:nvSpPr>
        <p:spPr>
          <a:xfrm>
            <a:off x="448887" y="565265"/>
            <a:ext cx="8412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Lead Implementing Agency: ITIC CAR</a:t>
            </a:r>
          </a:p>
        </p:txBody>
      </p:sp>
      <p:sp>
        <p:nvSpPr>
          <p:cNvPr id="8" name="Text Placeholder 7">
            <a:extLst>
              <a:ext uri="{FF2B5EF4-FFF2-40B4-BE49-F238E27FC236}">
                <a16:creationId xmlns:a16="http://schemas.microsoft.com/office/drawing/2014/main" id="{A77ECB36-8B0B-9F9A-BB32-D3289A5E11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918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599" y="-45243"/>
            <a:ext cx="8412479" cy="599944"/>
          </a:xfrm>
        </p:spPr>
        <p:txBody>
          <a:bodyPr>
            <a:normAutofit fontScale="90000"/>
          </a:bodyPr>
          <a:lstStyle/>
          <a:p>
            <a:r>
              <a:rPr lang="en-US" sz="3200" b="1" dirty="0">
                <a:latin typeface="Calibri Light" panose="020F0302020204030204" pitchFamily="34" charset="0"/>
                <a:cs typeface="Calibri Light" panose="020F0302020204030204" pitchFamily="34" charset="0"/>
              </a:rPr>
              <a:t>ITIC-CAR USAID/BHA Project Communities 2023 - 2024 </a:t>
            </a:r>
          </a:p>
        </p:txBody>
      </p:sp>
      <p:pic>
        <p:nvPicPr>
          <p:cNvPr id="4" name="Content Placeholder 3" descr="Map&#10;&#10;Description automatically generated">
            <a:extLst>
              <a:ext uri="{FF2B5EF4-FFF2-40B4-BE49-F238E27FC236}">
                <a16:creationId xmlns:a16="http://schemas.microsoft.com/office/drawing/2014/main" id="{251D4CAB-4816-4645-A6E0-7B3C20D337F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203700" y="1724381"/>
            <a:ext cx="3175228" cy="3000489"/>
          </a:xfrm>
          <a:ln>
            <a:solidFill>
              <a:schemeClr val="tx2">
                <a:lumMod val="60000"/>
                <a:lumOff val="40000"/>
              </a:schemeClr>
            </a:solidFill>
          </a:ln>
        </p:spPr>
      </p:pic>
      <p:sp>
        <p:nvSpPr>
          <p:cNvPr id="9" name="Text Placeholder 4"/>
          <p:cNvSpPr txBox="1">
            <a:spLocks/>
          </p:cNvSpPr>
          <p:nvPr/>
        </p:nvSpPr>
        <p:spPr bwMode="auto">
          <a:xfrm>
            <a:off x="7599642" y="1186201"/>
            <a:ext cx="4876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rtl="0" eaLnBrk="1" fontAlgn="base" hangingPunct="1">
              <a:spcBef>
                <a:spcPct val="20000"/>
              </a:spcBef>
              <a:spcAft>
                <a:spcPct val="0"/>
              </a:spcAft>
              <a:buClr>
                <a:schemeClr val="accent1"/>
              </a:buClr>
              <a:buFont typeface="Arial" pitchFamily="34" charset="0"/>
              <a:buNone/>
              <a:defRPr sz="2000" b="1" kern="1200">
                <a:solidFill>
                  <a:schemeClr val="tx2"/>
                </a:solidFill>
                <a:latin typeface="+mn-lt"/>
                <a:ea typeface="+mn-ea"/>
                <a:cs typeface="+mn-cs"/>
              </a:defRPr>
            </a:lvl1pPr>
            <a:lvl2pPr marL="457200" indent="0" algn="l" rtl="0" eaLnBrk="1" fontAlgn="base" hangingPunct="1">
              <a:spcBef>
                <a:spcPct val="20000"/>
              </a:spcBef>
              <a:spcAft>
                <a:spcPct val="0"/>
              </a:spcAft>
              <a:buClr>
                <a:schemeClr val="accent2"/>
              </a:buClr>
              <a:buFont typeface="Arial"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Clr>
                <a:srgbClr val="9BBB59"/>
              </a:buClr>
              <a:buFont typeface="Arial"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Clr>
                <a:srgbClr val="8064A2"/>
              </a:buClr>
              <a:buFont typeface="Arial"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Clr>
                <a:srgbClr val="4BACC6"/>
              </a:buClr>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4F81BD"/>
              </a:buClr>
              <a:buSzTx/>
              <a:buFont typeface="Arial" pitchFamily="34" charset="0"/>
              <a:buNone/>
              <a:tabLst/>
              <a:defRPr/>
            </a:pPr>
            <a:endParaRPr kumimoji="0" lang="en-US" sz="2000" b="1" i="0" u="none" strike="noStrike" kern="1200" cap="none" spc="0" normalizeH="0" baseline="0" noProof="0" dirty="0">
              <a:ln>
                <a:noFill/>
              </a:ln>
              <a:solidFill>
                <a:srgbClr val="1F497D"/>
              </a:solidFill>
              <a:effectLst/>
              <a:uLnTx/>
              <a:uFillTx/>
              <a:latin typeface="Calibri"/>
              <a:ea typeface="+mn-ea"/>
              <a:cs typeface="+mn-cs"/>
            </a:endParaRPr>
          </a:p>
        </p:txBody>
      </p:sp>
      <p:sp>
        <p:nvSpPr>
          <p:cNvPr id="10" name="Content Placeholder 7"/>
          <p:cNvSpPr txBox="1">
            <a:spLocks/>
          </p:cNvSpPr>
          <p:nvPr/>
        </p:nvSpPr>
        <p:spPr bwMode="auto">
          <a:xfrm>
            <a:off x="7693705" y="2185439"/>
            <a:ext cx="27940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itchFamily="34" charset="0"/>
              <a:buChar char="•"/>
              <a:defRPr sz="24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9BBB59"/>
              </a:buClr>
              <a:buFont typeface="Arial" pitchFamily="34" charset="0"/>
              <a:buChar char="•"/>
              <a:defRPr sz="1800"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8064A2"/>
              </a:buClr>
              <a:buFont typeface="Arial"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4BACC6"/>
              </a:buClr>
              <a:buFont typeface="Arial" pitchFamily="34" charset="0"/>
              <a:buChar char="•"/>
              <a:defRPr sz="16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6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9pPr>
          </a:lstStyle>
          <a:p>
            <a:pPr marL="114300" marR="0" lvl="0" indent="0" algn="l" defTabSz="914400" rtl="0" eaLnBrk="1" fontAlgn="base" latinLnBrk="0" hangingPunct="1">
              <a:lnSpc>
                <a:spcPct val="100000"/>
              </a:lnSpc>
              <a:spcBef>
                <a:spcPct val="20000"/>
              </a:spcBef>
              <a:spcAft>
                <a:spcPct val="0"/>
              </a:spcAft>
              <a:buClr>
                <a:srgbClr val="4F81BD"/>
              </a:buClr>
              <a:buSzTx/>
              <a:buFont typeface="Arial" pitchFamily="34" charset="0"/>
              <a:buNone/>
              <a:tabLst/>
              <a:defRPr/>
            </a:pPr>
            <a:endParaRPr kumimoji="0" lang="en-US" sz="2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9304C0F6-B667-4A10-8A55-C6FFA33A9BD0}"/>
              </a:ext>
            </a:extLst>
          </p:cNvPr>
          <p:cNvSpPr txBox="1"/>
          <p:nvPr/>
        </p:nvSpPr>
        <p:spPr>
          <a:xfrm>
            <a:off x="-53356" y="1031277"/>
            <a:ext cx="1168934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ANGUILLA (TERRITORY-WIDE RENEWAL):</a:t>
            </a:r>
          </a:p>
          <a:p>
            <a:pPr marL="401638"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Project Launch – week of 11 March 2024</a:t>
            </a:r>
          </a:p>
          <a:p>
            <a:pPr marL="401638"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Tsunami Ready Committee established</a:t>
            </a:r>
          </a:p>
          <a:p>
            <a:pPr marL="401638"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Tsunami hazard assessment/modeling – discussions re: access and data reconfiguration etc. underway</a:t>
            </a:r>
          </a:p>
          <a:p>
            <a:pPr marL="401638"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PAE materials initiated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highlight>
                <a:srgbClr val="FF0000"/>
              </a:highlight>
              <a:uLnTx/>
              <a:uFillTx/>
              <a:latin typeface="Calibri" panose="020F0502020204030204"/>
              <a:ea typeface="+mn-ea"/>
              <a:cs typeface="+mn-cs"/>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ANTIGUA AND BARBUDA (BARBUDA):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CTIC convened discussions with national authorities 12-14 December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Barbuda proposed as TR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ITIC &amp; National Authorities initiate discussion re: data, modelling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highlight>
                <a:srgbClr val="FF0000"/>
              </a:highlight>
              <a:uLnTx/>
              <a:uFillTx/>
              <a:latin typeface="Calibri" panose="020F0502020204030204"/>
              <a:ea typeface="+mn-ea"/>
              <a:cs typeface="+mn-cs"/>
            </a:endParaRPr>
          </a:p>
          <a:p>
            <a:pPr marL="115888"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HONDURAS, RENEWAL (OMOA, TORNABE/TELA):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Signage, updated evacuation map, SOPs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Identification and collection of date and resources ongoing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 documentation and resources for Tornabe/Tela to be provided by IOC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26566AB-7695-EBF2-9ABB-792C72C4A748}"/>
              </a:ext>
            </a:extLst>
          </p:cNvPr>
          <p:cNvSpPr txBox="1"/>
          <p:nvPr/>
        </p:nvSpPr>
        <p:spPr>
          <a:xfrm>
            <a:off x="448887" y="565265"/>
            <a:ext cx="8412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Lead Implementing Agency: ITIC CAR</a:t>
            </a:r>
          </a:p>
        </p:txBody>
      </p:sp>
    </p:spTree>
    <p:extLst>
      <p:ext uri="{BB962C8B-B14F-4D97-AF65-F5344CB8AC3E}">
        <p14:creationId xmlns:p14="http://schemas.microsoft.com/office/powerpoint/2010/main" val="17225189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otalTime>2539</TotalTime>
  <Words>1608</Words>
  <Application>Microsoft Office PowerPoint</Application>
  <PresentationFormat>Widescreen</PresentationFormat>
  <Paragraphs>121</Paragraphs>
  <Slides>18</Slides>
  <Notes>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Aptos</vt:lpstr>
      <vt:lpstr>Aptos Display</vt:lpstr>
      <vt:lpstr>Arial</vt:lpstr>
      <vt:lpstr>ArialMT</vt:lpstr>
      <vt:lpstr>Calibri</vt:lpstr>
      <vt:lpstr>Calibri Light</vt:lpstr>
      <vt:lpstr>Times New Roman</vt:lpstr>
      <vt:lpstr>Tema de Office</vt:lpstr>
      <vt:lpstr>10_Custom Design</vt:lpstr>
      <vt:lpstr>Custom Design</vt:lpstr>
      <vt:lpstr>2_Office Theme</vt:lpstr>
      <vt:lpstr>PowerPoint Presentation</vt:lpstr>
      <vt:lpstr>PowerPoint Presentation</vt:lpstr>
      <vt:lpstr>PowerPoint Presentation</vt:lpstr>
      <vt:lpstr>PowerPoint Presentation</vt:lpstr>
      <vt:lpstr>UNESCO/IOC CARIBE EWS Project, Grenada</vt:lpstr>
      <vt:lpstr>UNESCO/IOC CARIBE EWS NORAD Project Communities</vt:lpstr>
      <vt:lpstr>UNESCO/IOC CARIBE EWS Project, Dominican Republic </vt:lpstr>
      <vt:lpstr>ITIC-CAR USAID/BHA Project Communities 2022 - 2023 </vt:lpstr>
      <vt:lpstr>ITIC-CAR USAID/BHA Project Communities 2023 - 2024 </vt:lpstr>
      <vt:lpstr>TR Evaluation Survey</vt:lpstr>
      <vt:lpstr>Horizon Tsunami Ready Community Renewals Required in 2024 </vt:lpstr>
      <vt:lpstr>CTIC Activities Cont’d</vt:lpstr>
      <vt:lpstr>CTIC Activities Cont’d</vt:lpstr>
      <vt:lpstr>Considerations &amp; Challenges</vt:lpstr>
      <vt:lpstr>Recommendations to ICG/CARIBE EWS XVII</vt:lpstr>
      <vt:lpstr>Recommendations to ICG/CARIBE EWS XVII Cont’d</vt:lpstr>
      <vt:lpstr>Recommendations to ICG/CARIBE EWS XVII Cont’d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Tsunami Ready Implementation Status</dc:title>
  <dc:creator>SILVIA CHACON  BARRANTES</dc:creator>
  <cp:lastModifiedBy>Brome, Alison</cp:lastModifiedBy>
  <cp:revision>36</cp:revision>
  <dcterms:created xsi:type="dcterms:W3CDTF">2024-02-15T00:32:07Z</dcterms:created>
  <dcterms:modified xsi:type="dcterms:W3CDTF">2024-05-06T14:29:44Z</dcterms:modified>
</cp:coreProperties>
</file>