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 id="2147483660" r:id="rId7"/>
    <p:sldMasterId id="214748367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y="6858000" cx="9144000"/>
  <p:notesSz cx="6858000" cy="9144000"/>
  <p:embeddedFontLst>
    <p:embeddedFont>
      <p:font typeface="Helvetica Neue"/>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42" roundtripDataSignature="AMtx7mg0lz9C5dhAskLhuxYI+KMSsTt4i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Kimberly Maisonet-Gonzalez - NOAA Affiliat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6658E2-CDA8-4ACC-994E-F86BF79B182A}">
  <a:tblStyle styleId="{246658E2-CDA8-4ACC-994E-F86BF79B182A}" styleName="Table_0">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FFFFFF">
              <a:alpha val="0"/>
            </a:srgbClr>
          </a:solidFill>
        </a:fill>
      </a:tcStyle>
    </a:wholeTbl>
    <a:band1H>
      <a:tcTxStyle b="off" i="off"/>
      <a:tcStyle>
        <a:fill>
          <a:solidFill>
            <a:schemeClr val="accent1">
              <a:alpha val="20000"/>
            </a:schemeClr>
          </a:solidFill>
        </a:fill>
      </a:tcStyle>
    </a:band1H>
    <a:band2H>
      <a:tcTxStyle b="off" i="off"/>
    </a:band2H>
    <a:band1V>
      <a:tcTxStyle b="off" i="off"/>
      <a:tcStyle>
        <a:fill>
          <a:solidFill>
            <a:schemeClr val="accent1">
              <a:alpha val="20000"/>
            </a:schemeClr>
          </a:solidFill>
        </a:fill>
      </a:tcStyle>
    </a:band1V>
    <a:band2V>
      <a:tcTxStyle b="off" i="off"/>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rgbClr val="FFFFFF">
              <a:alpha val="0"/>
            </a:srgbClr>
          </a:solidFill>
        </a:fill>
      </a:tcStyle>
    </a:lastRow>
    <a:seCell>
      <a:tcTxStyle b="off" i="off"/>
    </a:seCell>
    <a:swCell>
      <a:tcTxStyle b="off" i="off"/>
    </a:swCell>
    <a:firstRow>
      <a:tcTxStyle b="on" i="off"/>
      <a:tcStyle>
        <a:tcBdr>
          <a:bottom>
            <a:ln cap="flat" cmpd="sng" w="25400">
              <a:solidFill>
                <a:schemeClr val="accent1"/>
              </a:solidFill>
              <a:prstDash val="solid"/>
              <a:round/>
              <a:headEnd len="sm" w="sm" type="none"/>
              <a:tailEnd len="sm" w="sm" type="none"/>
            </a:ln>
          </a:bottom>
        </a:tcBdr>
        <a:fill>
          <a:solidFill>
            <a:srgbClr val="FFFFFF">
              <a:alpha val="0"/>
            </a:srgbClr>
          </a:solidFill>
        </a:fill>
      </a:tcStyle>
    </a:firstRow>
    <a:neCell>
      <a:tcTxStyle b="off" i="off"/>
    </a:neCell>
    <a:nwCell>
      <a:tcTxStyle b="off" i="off"/>
    </a:nwCell>
  </a:tblStyle>
  <a:tblStyle styleId="{6377B30F-F1A9-47B8-B39C-2ABE39975F62}"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b="off" i="off"/>
      <a:tcStyle>
        <a:fill>
          <a:solidFill>
            <a:srgbClr val="CFD7E7"/>
          </a:solidFill>
        </a:fill>
      </a:tcStyle>
    </a:band1H>
    <a:band2H>
      <a:tcTxStyle b="off" i="off"/>
    </a:band2H>
    <a:band1V>
      <a:tcTxStyle b="off" i="off"/>
      <a:tcStyle>
        <a:fill>
          <a:solidFill>
            <a:srgbClr val="CFD7E7"/>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4C618A19-B25B-4202-A8AA-F4544EF62767}" styleName="Table_2">
    <a:wholeTbl>
      <a:tcTxStyle>
        <a:font>
          <a:latin typeface="Arial"/>
          <a:ea typeface="Arial"/>
          <a:cs typeface="Arial"/>
        </a:font>
        <a:srgbClr val="31849B"/>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italic.fntdata"/><Relationship Id="rId20" Type="http://schemas.openxmlformats.org/officeDocument/2006/relationships/slide" Target="slides/slide11.xml"/><Relationship Id="rId42" Type="http://customschemas.google.com/relationships/presentationmetadata" Target="metadata"/><Relationship Id="rId41" Type="http://schemas.openxmlformats.org/officeDocument/2006/relationships/font" Target="fonts/HelveticaNeue-boldItalic.fntdata"/><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0.xml"/><Relationship Id="rId7" Type="http://schemas.openxmlformats.org/officeDocument/2006/relationships/slideMaster" Target="slideMasters/slideMaster2.xml"/><Relationship Id="rId8" Type="http://schemas.openxmlformats.org/officeDocument/2006/relationships/slideMaster" Target="slideMasters/slideMaster3.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font" Target="fonts/HelveticaNeue-bold.fntdata"/><Relationship Id="rId16" Type="http://schemas.openxmlformats.org/officeDocument/2006/relationships/slide" Target="slides/slide7.xml"/><Relationship Id="rId38" Type="http://schemas.openxmlformats.org/officeDocument/2006/relationships/font" Target="fonts/HelveticaNeue-regular.fntdata"/><Relationship Id="rId19" Type="http://schemas.openxmlformats.org/officeDocument/2006/relationships/slide" Target="slides/slide10.xml"/><Relationship Id="rId18" Type="http://schemas.openxmlformats.org/officeDocument/2006/relationships/slide" Target="slides/slide9.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4-12T16:21:34.470">
    <p:pos x="6000" y="0"/>
    <p:text>Update slides 9-23 on evaluation survey</p:text>
    <p:extLst>
      <p:ext uri="{C676402C-5697-4E1C-873F-D02D1690AC5C}">
        <p15:threadingInfo timeZoneBias="0"/>
      </p:ext>
      <p:ext uri="http://customooxmlschemas.google.com/">
        <go:slidesCustomData xmlns:go="http://customooxmlschemas.google.com/" commentPostId="AAABLrQC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9" name="Google Shape;349;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0" name="Google Shape;37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8" name="Google Shape;378;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2:notes"/>
          <p:cNvSpPr txBox="1"/>
          <p:nvPr>
            <p:ph idx="1" type="body"/>
          </p:nvPr>
        </p:nvSpPr>
        <p:spPr>
          <a:xfrm>
            <a:off x="686421" y="4400238"/>
            <a:ext cx="5485109" cy="3600885"/>
          </a:xfrm>
          <a:prstGeom prst="rect">
            <a:avLst/>
          </a:prstGeom>
          <a:noFill/>
          <a:ln>
            <a:noFill/>
          </a:ln>
        </p:spPr>
        <p:txBody>
          <a:bodyPr anchorCtr="0" anchor="t" bIns="89700" lIns="89700" spcFirstLastPara="1" rIns="89700" wrap="square" tIns="89700">
            <a:noAutofit/>
          </a:bodyPr>
          <a:lstStyle/>
          <a:p>
            <a:pPr indent="0" lvl="0" marL="0" rtl="0" algn="l">
              <a:lnSpc>
                <a:spcPct val="100000"/>
              </a:lnSpc>
              <a:spcBef>
                <a:spcPts val="0"/>
              </a:spcBef>
              <a:spcAft>
                <a:spcPts val="0"/>
              </a:spcAft>
              <a:buSzPts val="1400"/>
              <a:buNone/>
            </a:pPr>
            <a:r>
              <a:t/>
            </a:r>
            <a:endParaRPr/>
          </a:p>
        </p:txBody>
      </p:sp>
      <p:sp>
        <p:nvSpPr>
          <p:cNvPr id="247" name="Google Shape;247;p2:notes"/>
          <p:cNvSpPr txBox="1"/>
          <p:nvPr>
            <p:ph idx="12" type="sldNum"/>
          </p:nvPr>
        </p:nvSpPr>
        <p:spPr>
          <a:xfrm>
            <a:off x="3884025" y="8684926"/>
            <a:ext cx="2972348" cy="459148"/>
          </a:xfrm>
          <a:prstGeom prst="rect">
            <a:avLst/>
          </a:prstGeom>
          <a:noFill/>
          <a:ln>
            <a:noFill/>
          </a:ln>
        </p:spPr>
        <p:txBody>
          <a:bodyPr anchorCtr="0" anchor="b" bIns="44825" lIns="89700" spcFirstLastPara="1" rIns="89700" wrap="square" tIns="448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3" name="Google Shape;393;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2" name="Google Shape;40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0" name="Google Shape;410;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cba8d0373a_0_430: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418" name="Google Shape;418;g2cba8d0373a_0_430: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23:notes"/>
          <p:cNvSpPr/>
          <p:nvPr>
            <p:ph idx="2" type="sldImg"/>
          </p:nvPr>
        </p:nvSpPr>
        <p:spPr>
          <a:xfrm>
            <a:off x="1414463" y="1162050"/>
            <a:ext cx="4181475"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23:notes"/>
          <p:cNvSpPr txBox="1"/>
          <p:nvPr>
            <p:ph idx="1" type="body"/>
          </p:nvPr>
        </p:nvSpPr>
        <p:spPr>
          <a:xfrm>
            <a:off x="701675" y="4473575"/>
            <a:ext cx="5607048" cy="3660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434" name="Google Shape;434;p23:notes"/>
          <p:cNvSpPr txBox="1"/>
          <p:nvPr>
            <p:ph idx="12" type="sldNum"/>
          </p:nvPr>
        </p:nvSpPr>
        <p:spPr>
          <a:xfrm>
            <a:off x="3970337" y="8829675"/>
            <a:ext cx="3038475" cy="46672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6" name="Google Shape;44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32fd8f1d3e_0_414: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53" name="Google Shape;253;g232fd8f1d3e_0_4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cba8d0373a_0_97: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66" name="Google Shape;266;g2cba8d0373a_0_97: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cba8d0373a_0_186: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1" i="0" sz="1200" u="none" cap="none" strike="noStrike">
              <a:solidFill>
                <a:schemeClr val="dk1"/>
              </a:solidFill>
              <a:latin typeface="Calibri"/>
              <a:ea typeface="Calibri"/>
              <a:cs typeface="Calibri"/>
              <a:sym typeface="Calibri"/>
            </a:endParaRPr>
          </a:p>
        </p:txBody>
      </p:sp>
      <p:sp>
        <p:nvSpPr>
          <p:cNvPr id="279" name="Google Shape;279;g2cba8d0373a_0_18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cba8d0373a_0_266:notes"/>
          <p:cNvSpPr txBox="1"/>
          <p:nvPr>
            <p:ph idx="1" type="body"/>
          </p:nvPr>
        </p:nvSpPr>
        <p:spPr>
          <a:xfrm>
            <a:off x="686421" y="4400238"/>
            <a:ext cx="5485200" cy="3600900"/>
          </a:xfrm>
          <a:prstGeom prst="rect">
            <a:avLst/>
          </a:prstGeom>
          <a:noFill/>
          <a:ln>
            <a:noFill/>
          </a:ln>
        </p:spPr>
        <p:txBody>
          <a:bodyPr anchorCtr="0" anchor="t" bIns="89600" lIns="89600" spcFirstLastPara="1" rIns="89600" wrap="square" tIns="896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200" u="none" cap="none" strike="noStrike">
              <a:solidFill>
                <a:schemeClr val="dk1"/>
              </a:solidFill>
              <a:latin typeface="Calibri"/>
              <a:ea typeface="Calibri"/>
              <a:cs typeface="Calibri"/>
              <a:sym typeface="Calibri"/>
            </a:endParaRPr>
          </a:p>
        </p:txBody>
      </p:sp>
      <p:sp>
        <p:nvSpPr>
          <p:cNvPr id="285" name="Google Shape;285;g2cba8d0373a_0_266:notes"/>
          <p:cNvSpPr/>
          <p:nvPr>
            <p:ph idx="2" type="sldImg"/>
          </p:nvPr>
        </p:nvSpPr>
        <p:spPr>
          <a:xfrm>
            <a:off x="1383714" y="1143000"/>
            <a:ext cx="40905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1" name="Google Shape;291;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4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4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29"/>
          <p:cNvSpPr txBox="1"/>
          <p:nvPr>
            <p:ph type="title"/>
          </p:nvPr>
        </p:nvSpPr>
        <p:spPr>
          <a:xfrm>
            <a:off x="457200" y="274637"/>
            <a:ext cx="8531352" cy="9144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92" name="Google Shape;92;p29"/>
          <p:cNvSpPr txBox="1"/>
          <p:nvPr>
            <p:ph idx="1" type="body"/>
          </p:nvPr>
        </p:nvSpPr>
        <p:spPr>
          <a:xfrm>
            <a:off x="457200" y="1600200"/>
            <a:ext cx="8229600" cy="4525963"/>
          </a:xfrm>
          <a:prstGeom prst="rect">
            <a:avLst/>
          </a:prstGeom>
          <a:noFill/>
          <a:ln cap="flat" cmpd="sng" w="9525">
            <a:solidFill>
              <a:srgbClr val="366092"/>
            </a:solidFill>
            <a:prstDash val="solid"/>
            <a:round/>
            <a:headEnd len="sm" w="sm" type="none"/>
            <a:tailEnd len="sm" w="sm" type="none"/>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 name="Google Shape;93;p29"/>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4" name="Google Shape;94;p2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5" name="Google Shape;95;p29"/>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30"/>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98" name="Google Shape;98;p30"/>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99" name="Google Shape;99;p3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0" name="Google Shape;100;p30"/>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1" name="Shape 101"/>
        <p:cNvGrpSpPr/>
        <p:nvPr/>
      </p:nvGrpSpPr>
      <p:grpSpPr>
        <a:xfrm>
          <a:off x="0" y="0"/>
          <a:ext cx="0" cy="0"/>
          <a:chOff x="0" y="0"/>
          <a:chExt cx="0" cy="0"/>
        </a:xfrm>
      </p:grpSpPr>
      <p:sp>
        <p:nvSpPr>
          <p:cNvPr id="102" name="Google Shape;102;p31"/>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03" name="Google Shape;103;p31"/>
          <p:cNvSpPr txBox="1"/>
          <p:nvPr>
            <p:ph idx="1" type="body"/>
          </p:nvPr>
        </p:nvSpPr>
        <p:spPr>
          <a:xfrm>
            <a:off x="457200" y="1600200"/>
            <a:ext cx="4038598"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 name="Google Shape;104;p31"/>
          <p:cNvSpPr txBox="1"/>
          <p:nvPr>
            <p:ph idx="2" type="body"/>
          </p:nvPr>
        </p:nvSpPr>
        <p:spPr>
          <a:xfrm>
            <a:off x="4648200" y="1600200"/>
            <a:ext cx="4038598" cy="4525963"/>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 name="Google Shape;105;p31"/>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6" name="Google Shape;106;p3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07" name="Google Shape;107;p31"/>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8" name="Shape 108"/>
        <p:cNvGrpSpPr/>
        <p:nvPr/>
      </p:nvGrpSpPr>
      <p:grpSpPr>
        <a:xfrm>
          <a:off x="0" y="0"/>
          <a:ext cx="0" cy="0"/>
          <a:chOff x="0" y="0"/>
          <a:chExt cx="0" cy="0"/>
        </a:xfrm>
      </p:grpSpPr>
      <p:sp>
        <p:nvSpPr>
          <p:cNvPr id="109" name="Google Shape;109;p41"/>
          <p:cNvSpPr txBox="1"/>
          <p:nvPr>
            <p:ph type="ctrTitle"/>
          </p:nvPr>
        </p:nvSpPr>
        <p:spPr>
          <a:xfrm>
            <a:off x="685800" y="2130425"/>
            <a:ext cx="7772400" cy="1470023"/>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10" name="Google Shape;110;p41"/>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1pPr>
            <a:lvl2pPr lvl="1" marR="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2pPr>
            <a:lvl3pPr lvl="2"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3pPr>
            <a:lvl4pPr lvl="3" marR="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4pPr>
            <a:lvl5pPr lvl="4" marR="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5pPr>
            <a:lvl6pPr lvl="5"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11" name="Google Shape;111;p41"/>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2" name="Google Shape;112;p4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3" name="Google Shape;113;p41"/>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4" name="Shape 114"/>
        <p:cNvGrpSpPr/>
        <p:nvPr/>
      </p:nvGrpSpPr>
      <p:grpSpPr>
        <a:xfrm>
          <a:off x="0" y="0"/>
          <a:ext cx="0" cy="0"/>
          <a:chOff x="0" y="0"/>
          <a:chExt cx="0" cy="0"/>
        </a:xfrm>
      </p:grpSpPr>
      <p:sp>
        <p:nvSpPr>
          <p:cNvPr id="115" name="Google Shape;115;p42"/>
          <p:cNvSpPr txBox="1"/>
          <p:nvPr>
            <p:ph type="title"/>
          </p:nvPr>
        </p:nvSpPr>
        <p:spPr>
          <a:xfrm>
            <a:off x="722312" y="4406900"/>
            <a:ext cx="7772400" cy="1362075"/>
          </a:xfrm>
          <a:prstGeom prst="rect">
            <a:avLst/>
          </a:prstGeom>
          <a:solidFill>
            <a:srgbClr val="366092"/>
          </a:solid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F2F2F2"/>
              </a:buClr>
              <a:buSzPts val="4000"/>
              <a:buFont typeface="Calibri"/>
              <a:buNone/>
              <a:defRPr b="1" i="0" sz="4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16" name="Google Shape;116;p42"/>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17" name="Google Shape;117;p42"/>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8" name="Google Shape;118;p4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19" name="Google Shape;119;p42"/>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0" name="Shape 120"/>
        <p:cNvGrpSpPr/>
        <p:nvPr/>
      </p:nvGrpSpPr>
      <p:grpSpPr>
        <a:xfrm>
          <a:off x="0" y="0"/>
          <a:ext cx="0" cy="0"/>
          <a:chOff x="0" y="0"/>
          <a:chExt cx="0" cy="0"/>
        </a:xfrm>
      </p:grpSpPr>
      <p:sp>
        <p:nvSpPr>
          <p:cNvPr id="121" name="Google Shape;121;p43"/>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22" name="Google Shape;122;p43"/>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3" name="Google Shape;123;p43"/>
          <p:cNvSpPr txBox="1"/>
          <p:nvPr>
            <p:ph idx="2" type="body"/>
          </p:nvPr>
        </p:nvSpPr>
        <p:spPr>
          <a:xfrm>
            <a:off x="457200" y="2174875"/>
            <a:ext cx="4040187" cy="3951286"/>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4" name="Google Shape;124;p43"/>
          <p:cNvSpPr txBox="1"/>
          <p:nvPr>
            <p:ph idx="3" type="body"/>
          </p:nvPr>
        </p:nvSpPr>
        <p:spPr>
          <a:xfrm>
            <a:off x="4645025" y="1535112"/>
            <a:ext cx="4041773"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25" name="Google Shape;125;p43"/>
          <p:cNvSpPr txBox="1"/>
          <p:nvPr>
            <p:ph idx="4" type="body"/>
          </p:nvPr>
        </p:nvSpPr>
        <p:spPr>
          <a:xfrm>
            <a:off x="4645025" y="2174875"/>
            <a:ext cx="4041773" cy="3951286"/>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6" name="Google Shape;126;p43"/>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7" name="Google Shape;127;p4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28" name="Google Shape;128;p43"/>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44"/>
          <p:cNvSpPr txBox="1"/>
          <p:nvPr>
            <p:ph type="title"/>
          </p:nvPr>
        </p:nvSpPr>
        <p:spPr>
          <a:xfrm>
            <a:off x="457200" y="273050"/>
            <a:ext cx="3008313" cy="1162048"/>
          </a:xfrm>
          <a:prstGeom prst="rect">
            <a:avLst/>
          </a:prstGeom>
          <a:solidFill>
            <a:srgbClr val="366092"/>
          </a:solid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31" name="Google Shape;131;p44"/>
          <p:cNvSpPr txBox="1"/>
          <p:nvPr>
            <p:ph idx="1" type="body"/>
          </p:nvPr>
        </p:nvSpPr>
        <p:spPr>
          <a:xfrm>
            <a:off x="3575050" y="273050"/>
            <a:ext cx="5111750" cy="5853111"/>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2" name="Google Shape;132;p44"/>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33" name="Google Shape;133;p44"/>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4" name="Google Shape;134;p4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35" name="Google Shape;135;p44"/>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45"/>
          <p:cNvSpPr txBox="1"/>
          <p:nvPr>
            <p:ph type="title"/>
          </p:nvPr>
        </p:nvSpPr>
        <p:spPr>
          <a:xfrm>
            <a:off x="1792288" y="4800600"/>
            <a:ext cx="5486399" cy="566736"/>
          </a:xfrm>
          <a:prstGeom prst="rect">
            <a:avLst/>
          </a:prstGeom>
          <a:solidFill>
            <a:srgbClr val="366092"/>
          </a:solid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38" name="Google Shape;138;p45"/>
          <p:cNvSpPr/>
          <p:nvPr>
            <p:ph idx="2" type="pic"/>
          </p:nvPr>
        </p:nvSpPr>
        <p:spPr>
          <a:xfrm>
            <a:off x="1792288" y="612775"/>
            <a:ext cx="5486399" cy="4114800"/>
          </a:xfrm>
          <a:prstGeom prst="rect">
            <a:avLst/>
          </a:prstGeom>
          <a:noFill/>
          <a:ln>
            <a:noFill/>
          </a:ln>
        </p:spPr>
      </p:sp>
      <p:sp>
        <p:nvSpPr>
          <p:cNvPr id="139" name="Google Shape;139;p45"/>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40" name="Google Shape;140;p45"/>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1" name="Google Shape;141;p4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2" name="Google Shape;142;p45"/>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2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2" name="Google Shape;22;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46"/>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45" name="Google Shape;145;p46"/>
          <p:cNvSpPr txBox="1"/>
          <p:nvPr>
            <p:ph idx="1" type="body"/>
          </p:nvPr>
        </p:nvSpPr>
        <p:spPr>
          <a:xfrm rot="5400000">
            <a:off x="2309017" y="-251618"/>
            <a:ext cx="4525963" cy="82296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46"/>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7" name="Google Shape;147;p4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48" name="Google Shape;148;p46"/>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47"/>
          <p:cNvSpPr txBox="1"/>
          <p:nvPr>
            <p:ph type="title"/>
          </p:nvPr>
        </p:nvSpPr>
        <p:spPr>
          <a:xfrm rot="5400000">
            <a:off x="4732336" y="2171700"/>
            <a:ext cx="5851525" cy="2057400"/>
          </a:xfrm>
          <a:prstGeom prst="rect">
            <a:avLst/>
          </a:prstGeom>
          <a:solidFill>
            <a:srgbClr val="366092"/>
          </a:solid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p:txBody>
      </p:sp>
      <p:sp>
        <p:nvSpPr>
          <p:cNvPr id="151" name="Google Shape;151;p47"/>
          <p:cNvSpPr txBox="1"/>
          <p:nvPr>
            <p:ph idx="1" type="body"/>
          </p:nvPr>
        </p:nvSpPr>
        <p:spPr>
          <a:xfrm rot="5400000">
            <a:off x="541336" y="190500"/>
            <a:ext cx="5851525" cy="6019798"/>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47"/>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3" name="Google Shape;153;p4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4" name="Google Shape;154;p47"/>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1" name="Shape 161"/>
        <p:cNvGrpSpPr/>
        <p:nvPr/>
      </p:nvGrpSpPr>
      <p:grpSpPr>
        <a:xfrm>
          <a:off x="0" y="0"/>
          <a:ext cx="0" cy="0"/>
          <a:chOff x="0" y="0"/>
          <a:chExt cx="0" cy="0"/>
        </a:xfrm>
      </p:grpSpPr>
      <p:sp>
        <p:nvSpPr>
          <p:cNvPr id="162" name="Google Shape;162;g2cba8d0373a_0_441"/>
          <p:cNvSpPr txBox="1"/>
          <p:nvPr>
            <p:ph type="title"/>
          </p:nvPr>
        </p:nvSpPr>
        <p:spPr>
          <a:xfrm>
            <a:off x="457200" y="274637"/>
            <a:ext cx="8531400" cy="9144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3600"/>
              <a:buFont typeface="Calibri"/>
              <a:buNone/>
              <a:defRPr b="0" i="0" sz="3600" u="none" cap="none" strike="noStrike">
                <a:solidFill>
                  <a:schemeClr val="lt1"/>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163" name="Google Shape;163;g2cba8d0373a_0_441"/>
          <p:cNvSpPr txBox="1"/>
          <p:nvPr>
            <p:ph idx="1" type="body"/>
          </p:nvPr>
        </p:nvSpPr>
        <p:spPr>
          <a:xfrm>
            <a:off x="457200" y="1600200"/>
            <a:ext cx="8229600" cy="4526100"/>
          </a:xfrm>
          <a:prstGeom prst="rect">
            <a:avLst/>
          </a:prstGeom>
          <a:noFill/>
          <a:ln cap="flat" cmpd="sng" w="9525">
            <a:solidFill>
              <a:srgbClr val="366092"/>
            </a:solidFill>
            <a:prstDash val="solid"/>
            <a:round/>
            <a:headEnd len="sm" w="sm" type="none"/>
            <a:tailEnd len="sm" w="sm" type="none"/>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g2cba8d0373a_0_44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5" name="Google Shape;165;g2cba8d0373a_0_44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6" name="Google Shape;166;g2cba8d0373a_0_44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7" name="Shape 167"/>
        <p:cNvGrpSpPr/>
        <p:nvPr/>
      </p:nvGrpSpPr>
      <p:grpSpPr>
        <a:xfrm>
          <a:off x="0" y="0"/>
          <a:ext cx="0" cy="0"/>
          <a:chOff x="0" y="0"/>
          <a:chExt cx="0" cy="0"/>
        </a:xfrm>
      </p:grpSpPr>
      <p:sp>
        <p:nvSpPr>
          <p:cNvPr id="168" name="Google Shape;168;g2cba8d0373a_0_447"/>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169" name="Google Shape;169;g2cba8d0373a_0_447"/>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0" name="Google Shape;170;g2cba8d0373a_0_447"/>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1" name="Google Shape;171;g2cba8d0373a_0_447"/>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2" name="Google Shape;172;g2cba8d0373a_0_447"/>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3" name="Google Shape;173;g2cba8d0373a_0_44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4" name="Shape 174"/>
        <p:cNvGrpSpPr/>
        <p:nvPr/>
      </p:nvGrpSpPr>
      <p:grpSpPr>
        <a:xfrm>
          <a:off x="0" y="0"/>
          <a:ext cx="0" cy="0"/>
          <a:chOff x="0" y="0"/>
          <a:chExt cx="0" cy="0"/>
        </a:xfrm>
      </p:grpSpPr>
      <p:sp>
        <p:nvSpPr>
          <p:cNvPr id="175" name="Google Shape;175;g2cba8d0373a_0_454"/>
          <p:cNvSpPr txBox="1"/>
          <p:nvPr>
            <p:ph type="ctrTitle"/>
          </p:nvPr>
        </p:nvSpPr>
        <p:spPr>
          <a:xfrm>
            <a:off x="685800" y="2130425"/>
            <a:ext cx="7772400" cy="1470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176" name="Google Shape;176;g2cba8d0373a_0_454"/>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1pPr>
            <a:lvl2pPr lvl="1"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2pPr>
            <a:lvl3pPr lvl="2"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3pPr>
            <a:lvl4pPr lvl="3"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4pPr>
            <a:lvl5pPr lvl="4"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77" name="Google Shape;177;g2cba8d0373a_0_45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8" name="Google Shape;178;g2cba8d0373a_0_45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79" name="Google Shape;179;g2cba8d0373a_0_45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0" name="Shape 180"/>
        <p:cNvGrpSpPr/>
        <p:nvPr/>
      </p:nvGrpSpPr>
      <p:grpSpPr>
        <a:xfrm>
          <a:off x="0" y="0"/>
          <a:ext cx="0" cy="0"/>
          <a:chOff x="0" y="0"/>
          <a:chExt cx="0" cy="0"/>
        </a:xfrm>
      </p:grpSpPr>
      <p:sp>
        <p:nvSpPr>
          <p:cNvPr id="181" name="Google Shape;181;g2cba8d0373a_0_46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2" name="Google Shape;182;g2cba8d0373a_0_46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3" name="Google Shape;183;g2cba8d0373a_0_46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4" name="Shape 184"/>
        <p:cNvGrpSpPr/>
        <p:nvPr/>
      </p:nvGrpSpPr>
      <p:grpSpPr>
        <a:xfrm>
          <a:off x="0" y="0"/>
          <a:ext cx="0" cy="0"/>
          <a:chOff x="0" y="0"/>
          <a:chExt cx="0" cy="0"/>
        </a:xfrm>
      </p:grpSpPr>
      <p:sp>
        <p:nvSpPr>
          <p:cNvPr id="185" name="Google Shape;185;g2cba8d0373a_0_464"/>
          <p:cNvSpPr txBox="1"/>
          <p:nvPr>
            <p:ph type="title"/>
          </p:nvPr>
        </p:nvSpPr>
        <p:spPr>
          <a:xfrm>
            <a:off x="722312" y="4406900"/>
            <a:ext cx="7772400" cy="1362000"/>
          </a:xfrm>
          <a:prstGeom prst="rect">
            <a:avLst/>
          </a:prstGeom>
          <a:solidFill>
            <a:srgbClr val="366092"/>
          </a:solid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2F2F2"/>
              </a:buClr>
              <a:buSzPts val="4000"/>
              <a:buFont typeface="Calibri"/>
              <a:buNone/>
              <a:defRPr b="1" i="0" sz="40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186" name="Google Shape;186;g2cba8d0373a_0_464"/>
          <p:cNvSpPr txBox="1"/>
          <p:nvPr>
            <p:ph idx="1" type="body"/>
          </p:nvPr>
        </p:nvSpPr>
        <p:spPr>
          <a:xfrm>
            <a:off x="722312" y="2906713"/>
            <a:ext cx="7772400" cy="15003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187" name="Google Shape;187;g2cba8d0373a_0_46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8" name="Google Shape;188;g2cba8d0373a_0_46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89" name="Google Shape;189;g2cba8d0373a_0_46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0" name="Shape 190"/>
        <p:cNvGrpSpPr/>
        <p:nvPr/>
      </p:nvGrpSpPr>
      <p:grpSpPr>
        <a:xfrm>
          <a:off x="0" y="0"/>
          <a:ext cx="0" cy="0"/>
          <a:chOff x="0" y="0"/>
          <a:chExt cx="0" cy="0"/>
        </a:xfrm>
      </p:grpSpPr>
      <p:sp>
        <p:nvSpPr>
          <p:cNvPr id="191" name="Google Shape;191;g2cba8d0373a_0_470"/>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192" name="Google Shape;192;g2cba8d0373a_0_470"/>
          <p:cNvSpPr txBox="1"/>
          <p:nvPr>
            <p:ph idx="1" type="body"/>
          </p:nvPr>
        </p:nvSpPr>
        <p:spPr>
          <a:xfrm>
            <a:off x="457200" y="1535112"/>
            <a:ext cx="4040100" cy="639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93" name="Google Shape;193;g2cba8d0373a_0_470"/>
          <p:cNvSpPr txBox="1"/>
          <p:nvPr>
            <p:ph idx="2" type="body"/>
          </p:nvPr>
        </p:nvSpPr>
        <p:spPr>
          <a:xfrm>
            <a:off x="457200" y="2174875"/>
            <a:ext cx="4040100" cy="39513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94" name="Google Shape;194;g2cba8d0373a_0_470"/>
          <p:cNvSpPr txBox="1"/>
          <p:nvPr>
            <p:ph idx="3" type="body"/>
          </p:nvPr>
        </p:nvSpPr>
        <p:spPr>
          <a:xfrm>
            <a:off x="4645025" y="1535112"/>
            <a:ext cx="4041900" cy="639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95" name="Google Shape;195;g2cba8d0373a_0_470"/>
          <p:cNvSpPr txBox="1"/>
          <p:nvPr>
            <p:ph idx="4" type="body"/>
          </p:nvPr>
        </p:nvSpPr>
        <p:spPr>
          <a:xfrm>
            <a:off x="4645025" y="2174875"/>
            <a:ext cx="4041900" cy="39513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96" name="Google Shape;196;g2cba8d0373a_0_470"/>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7" name="Google Shape;197;g2cba8d0373a_0_470"/>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98" name="Google Shape;198;g2cba8d0373a_0_47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9" name="Shape 199"/>
        <p:cNvGrpSpPr/>
        <p:nvPr/>
      </p:nvGrpSpPr>
      <p:grpSpPr>
        <a:xfrm>
          <a:off x="0" y="0"/>
          <a:ext cx="0" cy="0"/>
          <a:chOff x="0" y="0"/>
          <a:chExt cx="0" cy="0"/>
        </a:xfrm>
      </p:grpSpPr>
      <p:sp>
        <p:nvSpPr>
          <p:cNvPr id="200" name="Google Shape;200;g2cba8d0373a_0_479"/>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201" name="Google Shape;201;g2cba8d0373a_0_479"/>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2" name="Google Shape;202;g2cba8d0373a_0_479"/>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3" name="Google Shape;203;g2cba8d0373a_0_47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04" name="Shape 204"/>
        <p:cNvGrpSpPr/>
        <p:nvPr/>
      </p:nvGrpSpPr>
      <p:grpSpPr>
        <a:xfrm>
          <a:off x="0" y="0"/>
          <a:ext cx="0" cy="0"/>
          <a:chOff x="0" y="0"/>
          <a:chExt cx="0" cy="0"/>
        </a:xfrm>
      </p:grpSpPr>
      <p:sp>
        <p:nvSpPr>
          <p:cNvPr id="205" name="Google Shape;205;g2cba8d0373a_0_484"/>
          <p:cNvSpPr txBox="1"/>
          <p:nvPr>
            <p:ph type="title"/>
          </p:nvPr>
        </p:nvSpPr>
        <p:spPr>
          <a:xfrm>
            <a:off x="457200" y="273050"/>
            <a:ext cx="3008400" cy="1161900"/>
          </a:xfrm>
          <a:prstGeom prst="rect">
            <a:avLst/>
          </a:prstGeom>
          <a:solidFill>
            <a:srgbClr val="366092"/>
          </a:solid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206" name="Google Shape;206;g2cba8d0373a_0_484"/>
          <p:cNvSpPr txBox="1"/>
          <p:nvPr>
            <p:ph idx="1" type="body"/>
          </p:nvPr>
        </p:nvSpPr>
        <p:spPr>
          <a:xfrm>
            <a:off x="3575050" y="273050"/>
            <a:ext cx="5111700" cy="58530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7" name="Google Shape;207;g2cba8d0373a_0_484"/>
          <p:cNvSpPr txBox="1"/>
          <p:nvPr>
            <p:ph idx="2" type="body"/>
          </p:nvPr>
        </p:nvSpPr>
        <p:spPr>
          <a:xfrm>
            <a:off x="457200" y="1435100"/>
            <a:ext cx="3008400" cy="4691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08" name="Google Shape;208;g2cba8d0373a_0_48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09" name="Google Shape;209;g2cba8d0373a_0_48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0" name="Google Shape;210;g2cba8d0373a_0_48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3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8" name="Google Shape;28;p3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1" name="Shape 211"/>
        <p:cNvGrpSpPr/>
        <p:nvPr/>
      </p:nvGrpSpPr>
      <p:grpSpPr>
        <a:xfrm>
          <a:off x="0" y="0"/>
          <a:ext cx="0" cy="0"/>
          <a:chOff x="0" y="0"/>
          <a:chExt cx="0" cy="0"/>
        </a:xfrm>
      </p:grpSpPr>
      <p:sp>
        <p:nvSpPr>
          <p:cNvPr id="212" name="Google Shape;212;g2cba8d0373a_0_491"/>
          <p:cNvSpPr txBox="1"/>
          <p:nvPr>
            <p:ph type="title"/>
          </p:nvPr>
        </p:nvSpPr>
        <p:spPr>
          <a:xfrm>
            <a:off x="1792288" y="4800600"/>
            <a:ext cx="5486400" cy="566700"/>
          </a:xfrm>
          <a:prstGeom prst="rect">
            <a:avLst/>
          </a:prstGeom>
          <a:solidFill>
            <a:srgbClr val="366092"/>
          </a:solid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F2F2F2"/>
              </a:buClr>
              <a:buSzPts val="2000"/>
              <a:buFont typeface="Calibri"/>
              <a:buNone/>
              <a:defRPr b="1" i="0" sz="20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213" name="Google Shape;213;g2cba8d0373a_0_491"/>
          <p:cNvSpPr/>
          <p:nvPr>
            <p:ph idx="2" type="pic"/>
          </p:nvPr>
        </p:nvSpPr>
        <p:spPr>
          <a:xfrm>
            <a:off x="1792288" y="612775"/>
            <a:ext cx="5486400" cy="4114800"/>
          </a:xfrm>
          <a:prstGeom prst="rect">
            <a:avLst/>
          </a:prstGeom>
          <a:noFill/>
          <a:ln>
            <a:noFill/>
          </a:ln>
        </p:spPr>
      </p:sp>
      <p:sp>
        <p:nvSpPr>
          <p:cNvPr id="214" name="Google Shape;214;g2cba8d0373a_0_491"/>
          <p:cNvSpPr txBox="1"/>
          <p:nvPr>
            <p:ph idx="1" type="body"/>
          </p:nvPr>
        </p:nvSpPr>
        <p:spPr>
          <a:xfrm>
            <a:off x="1792288" y="5367337"/>
            <a:ext cx="5486400" cy="804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15" name="Google Shape;215;g2cba8d0373a_0_491"/>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6" name="Google Shape;216;g2cba8d0373a_0_491"/>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17" name="Google Shape;217;g2cba8d0373a_0_49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8" name="Shape 218"/>
        <p:cNvGrpSpPr/>
        <p:nvPr/>
      </p:nvGrpSpPr>
      <p:grpSpPr>
        <a:xfrm>
          <a:off x="0" y="0"/>
          <a:ext cx="0" cy="0"/>
          <a:chOff x="0" y="0"/>
          <a:chExt cx="0" cy="0"/>
        </a:xfrm>
      </p:grpSpPr>
      <p:sp>
        <p:nvSpPr>
          <p:cNvPr id="219" name="Google Shape;219;g2cba8d0373a_0_498"/>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220" name="Google Shape;220;g2cba8d0373a_0_498"/>
          <p:cNvSpPr txBox="1"/>
          <p:nvPr>
            <p:ph idx="1" type="body"/>
          </p:nvPr>
        </p:nvSpPr>
        <p:spPr>
          <a:xfrm rot="5400000">
            <a:off x="2308949" y="-251550"/>
            <a:ext cx="4526100" cy="8229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1" name="Google Shape;221;g2cba8d0373a_0_498"/>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2" name="Google Shape;222;g2cba8d0373a_0_498"/>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3" name="Google Shape;223;g2cba8d0373a_0_49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4" name="Shape 224"/>
        <p:cNvGrpSpPr/>
        <p:nvPr/>
      </p:nvGrpSpPr>
      <p:grpSpPr>
        <a:xfrm>
          <a:off x="0" y="0"/>
          <a:ext cx="0" cy="0"/>
          <a:chOff x="0" y="0"/>
          <a:chExt cx="0" cy="0"/>
        </a:xfrm>
      </p:grpSpPr>
      <p:sp>
        <p:nvSpPr>
          <p:cNvPr id="225" name="Google Shape;225;g2cba8d0373a_0_504"/>
          <p:cNvSpPr txBox="1"/>
          <p:nvPr>
            <p:ph type="title"/>
          </p:nvPr>
        </p:nvSpPr>
        <p:spPr>
          <a:xfrm rot="5400000">
            <a:off x="4732349" y="2171688"/>
            <a:ext cx="5851500" cy="20574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226" name="Google Shape;226;g2cba8d0373a_0_504"/>
          <p:cNvSpPr txBox="1"/>
          <p:nvPr>
            <p:ph idx="1" type="body"/>
          </p:nvPr>
        </p:nvSpPr>
        <p:spPr>
          <a:xfrm rot="5400000">
            <a:off x="541347" y="190486"/>
            <a:ext cx="5851500" cy="60198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g2cba8d0373a_0_504"/>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8" name="Google Shape;228;g2cba8d0373a_0_504"/>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229" name="Google Shape;229;g2cba8d0373a_0_50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3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3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3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3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3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3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3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3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3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8"/>
          <p:cNvSpPr/>
          <p:nvPr>
            <p:ph idx="2" type="pic"/>
          </p:nvPr>
        </p:nvSpPr>
        <p:spPr>
          <a:xfrm>
            <a:off x="1792288" y="612775"/>
            <a:ext cx="5486400" cy="4114800"/>
          </a:xfrm>
          <a:prstGeom prst="rect">
            <a:avLst/>
          </a:prstGeom>
          <a:noFill/>
          <a:ln>
            <a:noFill/>
          </a:ln>
        </p:spPr>
      </p:sp>
      <p:sp>
        <p:nvSpPr>
          <p:cNvPr id="68" name="Google Shape;68;p3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2" Type="http://schemas.openxmlformats.org/officeDocument/2006/relationships/theme" Target="../theme/theme1.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28"/>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28"/>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28"/>
          <p:cNvSpPr txBox="1"/>
          <p:nvPr>
            <p:ph idx="10" type="dt"/>
          </p:nvPr>
        </p:nvSpPr>
        <p:spPr>
          <a:xfrm>
            <a:off x="457200" y="6356350"/>
            <a:ext cx="2133598" cy="365125"/>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8" name="Google Shape;88;p2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9" name="Google Shape;89;p28"/>
          <p:cNvSpPr txBox="1"/>
          <p:nvPr>
            <p:ph idx="12" type="sldNum"/>
          </p:nvPr>
        </p:nvSpPr>
        <p:spPr>
          <a:xfrm>
            <a:off x="6553200" y="6356350"/>
            <a:ext cx="213359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5" name="Shape 155"/>
        <p:cNvGrpSpPr/>
        <p:nvPr/>
      </p:nvGrpSpPr>
      <p:grpSpPr>
        <a:xfrm>
          <a:off x="0" y="0"/>
          <a:ext cx="0" cy="0"/>
          <a:chOff x="0" y="0"/>
          <a:chExt cx="0" cy="0"/>
        </a:xfrm>
      </p:grpSpPr>
      <p:sp>
        <p:nvSpPr>
          <p:cNvPr id="156" name="Google Shape;156;g2cba8d0373a_0_435"/>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2F2F2"/>
              </a:buClr>
              <a:buSzPts val="3200"/>
              <a:buFont typeface="Calibri"/>
              <a:buNone/>
              <a:defRPr b="0" i="0" sz="3200" u="none" cap="none" strike="noStrike">
                <a:solidFill>
                  <a:srgbClr val="F2F2F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p:txBody>
      </p:sp>
      <p:sp>
        <p:nvSpPr>
          <p:cNvPr id="157" name="Google Shape;157;g2cba8d0373a_0_43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8" name="Google Shape;158;g2cba8d0373a_0_435"/>
          <p:cNvSpPr txBox="1"/>
          <p:nvPr>
            <p:ph idx="10" type="dt"/>
          </p:nvPr>
        </p:nvSpPr>
        <p:spPr>
          <a:xfrm>
            <a:off x="457200" y="6356350"/>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59" name="Google Shape;159;g2cba8d0373a_0_435"/>
          <p:cNvSpPr txBox="1"/>
          <p:nvPr>
            <p:ph idx="11" type="ftr"/>
          </p:nvPr>
        </p:nvSpPr>
        <p:spPr>
          <a:xfrm>
            <a:off x="3124200" y="6356350"/>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160" name="Google Shape;160;g2cba8d0373a_0_43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9.jp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20" Type="http://schemas.openxmlformats.org/officeDocument/2006/relationships/hyperlink" Target="mailto:o.necmioglu@unesco.org" TargetMode="External"/><Relationship Id="rId11" Type="http://schemas.openxmlformats.org/officeDocument/2006/relationships/hyperlink" Target="mailto:nestor.luque@up.ac.pa" TargetMode="External"/><Relationship Id="rId10" Type="http://schemas.openxmlformats.org/officeDocument/2006/relationships/hyperlink" Target="mailto:alberto.lopez3@upr.edu" TargetMode="External"/><Relationship Id="rId21" Type="http://schemas.openxmlformats.org/officeDocument/2006/relationships/hyperlink" Target="mailto:a.brome@unesco.org" TargetMode="External"/><Relationship Id="rId13" Type="http://schemas.openxmlformats.org/officeDocument/2006/relationships/hyperlink" Target="mailto:iajche@cepredenac.org" TargetMode="External"/><Relationship Id="rId12" Type="http://schemas.openxmlformats.org/officeDocument/2006/relationships/hyperlink" Target="mailto:elizabeth.riley@cdema.org" TargetMode="External"/><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hyperlink" Target="mailto:antoniodesastres@gmail.com" TargetMode="External"/><Relationship Id="rId4" Type="http://schemas.openxmlformats.org/officeDocument/2006/relationships/hyperlink" Target="mailto:gisela.baez1@upr.edu" TargetMode="External"/><Relationship Id="rId9" Type="http://schemas.openxmlformats.org/officeDocument/2006/relationships/hyperlink" Target="mailto:silviach@una.ac.cr" TargetMode="External"/><Relationship Id="rId15" Type="http://schemas.openxmlformats.org/officeDocument/2006/relationships/hyperlink" Target="mailto:roselly.pepin@martinique.pref.gouv.fr" TargetMode="External"/><Relationship Id="rId14" Type="http://schemas.openxmlformats.org/officeDocument/2006/relationships/hyperlink" Target="mailto:memendez@cepredenac.org" TargetMode="External"/><Relationship Id="rId17" Type="http://schemas.openxmlformats.org/officeDocument/2006/relationships/hyperlink" Target="mailto:emilio.talavera@ineter.gob.ni" TargetMode="External"/><Relationship Id="rId16" Type="http://schemas.openxmlformats.org/officeDocument/2006/relationships/hyperlink" Target="mailto:charles.mccreery@noaa.gov" TargetMode="External"/><Relationship Id="rId5" Type="http://schemas.openxmlformats.org/officeDocument/2006/relationships/hyperlink" Target="mailto:gerard_metayer@yahoo.fr" TargetMode="External"/><Relationship Id="rId19" Type="http://schemas.openxmlformats.org/officeDocument/2006/relationships/hyperlink" Target="mailto:kmarano@usgs.gov" TargetMode="External"/><Relationship Id="rId6" Type="http://schemas.openxmlformats.org/officeDocument/2006/relationships/hyperlink" Target="mailto:fredericdondin@gmail.com" TargetMode="External"/><Relationship Id="rId18" Type="http://schemas.openxmlformats.org/officeDocument/2006/relationships/hyperlink" Target="mailto:wald@usgs.gov" TargetMode="External"/><Relationship Id="rId7" Type="http://schemas.openxmlformats.org/officeDocument/2006/relationships/hyperlink" Target="mailto:elizabeth.vanacore@upr.edu" TargetMode="External"/><Relationship Id="rId8" Type="http://schemas.openxmlformats.org/officeDocument/2006/relationships/hyperlink" Target="mailto:christa.vonh@noa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hyperlink" Target="http://unesdoc.unesco.org/ulis/cgi-bin/ulis.pl?lin=1&amp;catno=218967" TargetMode="External"/><Relationship Id="rId4" Type="http://schemas.openxmlformats.org/officeDocument/2006/relationships/hyperlink" Target="http://itic.ioc-unesco.org/index.php?option=com_oe&amp;task=viewDocumentRecord&amp;docID=16535"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
          <p:cNvSpPr/>
          <p:nvPr/>
        </p:nvSpPr>
        <p:spPr>
          <a:xfrm>
            <a:off x="1286900" y="4728396"/>
            <a:ext cx="7620000" cy="2004900"/>
          </a:xfrm>
          <a:prstGeom prst="rect">
            <a:avLst/>
          </a:prstGeom>
          <a:noFill/>
          <a:ln>
            <a:noFill/>
          </a:ln>
        </p:spPr>
        <p:txBody>
          <a:bodyPr anchorCtr="0" anchor="t" bIns="45700" lIns="91425" spcFirstLastPara="1" rIns="91425" wrap="square" tIns="45700">
            <a:spAutoFit/>
          </a:bodyPr>
          <a:lstStyle/>
          <a:p>
            <a:pPr indent="0" lvl="0" marL="0" rtl="0" algn="r">
              <a:lnSpc>
                <a:spcPct val="80000"/>
              </a:lnSpc>
              <a:spcBef>
                <a:spcPts val="0"/>
              </a:spcBef>
              <a:spcAft>
                <a:spcPts val="0"/>
              </a:spcAft>
              <a:buClr>
                <a:schemeClr val="dk1"/>
              </a:buClr>
              <a:buSzPts val="500"/>
              <a:buFont typeface="Times New Roman"/>
              <a:buNone/>
            </a:pPr>
            <a:r>
              <a:rPr b="1" lang="en-US" sz="2000">
                <a:solidFill>
                  <a:schemeClr val="dk1"/>
                </a:solidFill>
                <a:latin typeface="Times New Roman"/>
                <a:ea typeface="Times New Roman"/>
                <a:cs typeface="Times New Roman"/>
                <a:sym typeface="Times New Roman"/>
              </a:rPr>
              <a:t>Antonio Aguilar</a:t>
            </a:r>
            <a:endParaRPr b="1" sz="20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CARIBE WAVE Vice Chair, FUNVISIS, Venezuela</a:t>
            </a:r>
            <a:endParaRPr b="1" sz="1600">
              <a:solidFill>
                <a:schemeClr val="dk1"/>
              </a:solidFill>
              <a:latin typeface="Times New Roman"/>
              <a:ea typeface="Times New Roman"/>
              <a:cs typeface="Times New Roman"/>
              <a:sym typeface="Times New Roman"/>
            </a:endParaRPr>
          </a:p>
          <a:p>
            <a:pPr indent="0" lvl="0" marL="0" rtl="0" algn="l">
              <a:lnSpc>
                <a:spcPct val="80000"/>
              </a:lnSpc>
              <a:spcBef>
                <a:spcPts val="0"/>
              </a:spcBef>
              <a:spcAft>
                <a:spcPts val="0"/>
              </a:spcAft>
              <a:buClr>
                <a:schemeClr val="dk1"/>
              </a:buClr>
              <a:buSzPts val="400"/>
              <a:buFont typeface="Times New Roman"/>
              <a:buNone/>
            </a:pPr>
            <a:r>
              <a:t/>
            </a:r>
            <a:endParaRPr b="1" sz="18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1100"/>
              <a:buFont typeface="Arial"/>
              <a:buNone/>
            </a:pPr>
            <a:r>
              <a:rPr b="1" lang="en-US" sz="2000">
                <a:solidFill>
                  <a:schemeClr val="dk1"/>
                </a:solidFill>
                <a:latin typeface="Times New Roman"/>
                <a:ea typeface="Times New Roman"/>
                <a:cs typeface="Times New Roman"/>
                <a:sym typeface="Times New Roman"/>
              </a:rPr>
              <a:t>Gisela Báez-Sánchez</a:t>
            </a:r>
            <a:endParaRPr b="1" sz="20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1100"/>
              <a:buFont typeface="Arial"/>
              <a:buNone/>
            </a:pPr>
            <a:r>
              <a:rPr lang="en-US" sz="1600">
                <a:solidFill>
                  <a:schemeClr val="dk1"/>
                </a:solidFill>
                <a:latin typeface="Times New Roman"/>
                <a:ea typeface="Times New Roman"/>
                <a:cs typeface="Times New Roman"/>
                <a:sym typeface="Times New Roman"/>
              </a:rPr>
              <a:t>CARIBE WAVE Vice Chair,  Puerto Rico Seismic Network, USA</a:t>
            </a:r>
            <a:endParaRPr sz="16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2000"/>
              <a:buFont typeface="Arial"/>
              <a:buNone/>
            </a:pPr>
            <a:r>
              <a:t/>
            </a:r>
            <a:endParaRPr b="1" sz="20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2000"/>
              <a:buFont typeface="Arial"/>
              <a:buNone/>
            </a:pPr>
            <a:r>
              <a:rPr lang="en-US">
                <a:solidFill>
                  <a:schemeClr val="dk1"/>
                </a:solidFill>
                <a:latin typeface="Times New Roman"/>
                <a:ea typeface="Times New Roman"/>
                <a:cs typeface="Times New Roman"/>
                <a:sym typeface="Times New Roman"/>
              </a:rPr>
              <a:t>Supported  by: </a:t>
            </a:r>
            <a:endParaRPr>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2000"/>
              <a:buFont typeface="Arial"/>
              <a:buNone/>
            </a:pPr>
            <a:r>
              <a:rPr b="1" lang="en-US">
                <a:solidFill>
                  <a:schemeClr val="dk1"/>
                </a:solidFill>
                <a:latin typeface="Times New Roman"/>
                <a:ea typeface="Times New Roman"/>
                <a:cs typeface="Times New Roman"/>
                <a:sym typeface="Times New Roman"/>
              </a:rPr>
              <a:t>Christa G. von Hillebrandt-Andrade</a:t>
            </a:r>
            <a:endParaRPr sz="800">
              <a:solidFill>
                <a:schemeClr val="dk1"/>
              </a:solidFill>
            </a:endParaRPr>
          </a:p>
          <a:p>
            <a:pPr indent="0" lvl="0" marL="0" rtl="0" algn="r">
              <a:lnSpc>
                <a:spcPct val="80000"/>
              </a:lnSpc>
              <a:spcBef>
                <a:spcPts val="32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Manager, ITIC Caribbean Office </a:t>
            </a:r>
            <a:endParaRPr sz="800">
              <a:solidFill>
                <a:schemeClr val="dk1"/>
              </a:solidFill>
              <a:latin typeface="Times New Roman"/>
              <a:ea typeface="Times New Roman"/>
              <a:cs typeface="Times New Roman"/>
              <a:sym typeface="Times New Roman"/>
            </a:endParaRPr>
          </a:p>
          <a:p>
            <a:pPr indent="0" lvl="0" marL="0" rtl="0" algn="r">
              <a:lnSpc>
                <a:spcPct val="80000"/>
              </a:lnSpc>
              <a:spcBef>
                <a:spcPts val="32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ICG CARIBE EWS WG III Chair</a:t>
            </a:r>
            <a:endParaRPr sz="800">
              <a:solidFill>
                <a:schemeClr val="dk1"/>
              </a:solidFill>
            </a:endParaRPr>
          </a:p>
          <a:p>
            <a:pPr indent="0" lvl="0" marL="0" rtl="0" algn="r">
              <a:lnSpc>
                <a:spcPct val="80000"/>
              </a:lnSpc>
              <a:spcBef>
                <a:spcPts val="320"/>
              </a:spcBef>
              <a:spcAft>
                <a:spcPts val="0"/>
              </a:spcAft>
              <a:buClr>
                <a:schemeClr val="dk1"/>
              </a:buClr>
              <a:buSzPts val="1400"/>
              <a:buFont typeface="Arial"/>
              <a:buNone/>
            </a:pPr>
            <a:r>
              <a:t/>
            </a:r>
            <a:endParaRPr b="1" sz="8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2000"/>
              <a:buFont typeface="Arial"/>
              <a:buNone/>
            </a:pPr>
            <a:r>
              <a:rPr b="1" lang="en-US">
                <a:solidFill>
                  <a:schemeClr val="dk1"/>
                </a:solidFill>
                <a:latin typeface="Times New Roman"/>
                <a:ea typeface="Times New Roman"/>
                <a:cs typeface="Times New Roman"/>
                <a:sym typeface="Times New Roman"/>
              </a:rPr>
              <a:t>Kimberly Maisonet Gonzalez</a:t>
            </a:r>
            <a:endParaRPr sz="800">
              <a:solidFill>
                <a:schemeClr val="dk1"/>
              </a:solidFill>
            </a:endParaRPr>
          </a:p>
          <a:p>
            <a:pPr indent="0" lvl="0" marL="0" rtl="0" algn="r">
              <a:lnSpc>
                <a:spcPct val="80000"/>
              </a:lnSpc>
              <a:spcBef>
                <a:spcPts val="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Student Contractor</a:t>
            </a:r>
            <a:endParaRPr sz="800">
              <a:solidFill>
                <a:schemeClr val="dk1"/>
              </a:solidFill>
              <a:latin typeface="Times New Roman"/>
              <a:ea typeface="Times New Roman"/>
              <a:cs typeface="Times New Roman"/>
              <a:sym typeface="Times New Roman"/>
            </a:endParaRPr>
          </a:p>
          <a:p>
            <a:pPr indent="0" lvl="0" marL="0" rtl="0" algn="r">
              <a:lnSpc>
                <a:spcPct val="80000"/>
              </a:lnSpc>
              <a:spcBef>
                <a:spcPts val="0"/>
              </a:spcBef>
              <a:spcAft>
                <a:spcPts val="0"/>
              </a:spcAft>
              <a:buClr>
                <a:schemeClr val="dk1"/>
              </a:buClr>
              <a:buSzPts val="1400"/>
              <a:buFont typeface="Arial"/>
              <a:buNone/>
            </a:pPr>
            <a:r>
              <a:rPr lang="en-US" sz="800">
                <a:solidFill>
                  <a:schemeClr val="dk1"/>
                </a:solidFill>
                <a:latin typeface="Times New Roman"/>
                <a:ea typeface="Times New Roman"/>
                <a:cs typeface="Times New Roman"/>
                <a:sym typeface="Times New Roman"/>
              </a:rPr>
              <a:t>ITIC Caribbean Office</a:t>
            </a:r>
            <a:endParaRPr sz="800">
              <a:solidFill>
                <a:schemeClr val="dk1"/>
              </a:solidFill>
              <a:latin typeface="Times New Roman"/>
              <a:ea typeface="Times New Roman"/>
              <a:cs typeface="Times New Roman"/>
              <a:sym typeface="Times New Roman"/>
            </a:endParaRPr>
          </a:p>
          <a:p>
            <a:pPr indent="0" lvl="0" marL="0" rtl="0" algn="r">
              <a:lnSpc>
                <a:spcPct val="80000"/>
              </a:lnSpc>
              <a:spcBef>
                <a:spcPts val="320"/>
              </a:spcBef>
              <a:spcAft>
                <a:spcPts val="0"/>
              </a:spcAft>
              <a:buClr>
                <a:schemeClr val="dk1"/>
              </a:buClr>
              <a:buSzPts val="350"/>
              <a:buFont typeface="Arial"/>
              <a:buNone/>
            </a:pPr>
            <a:r>
              <a:t/>
            </a:r>
            <a:endParaRPr b="1" sz="1600">
              <a:solidFill>
                <a:schemeClr val="dk1"/>
              </a:solidFill>
              <a:latin typeface="Times New Roman"/>
              <a:ea typeface="Times New Roman"/>
              <a:cs typeface="Times New Roman"/>
              <a:sym typeface="Times New Roman"/>
            </a:endParaRPr>
          </a:p>
          <a:p>
            <a:pPr indent="0" lvl="0" marL="0" marR="0" rtl="0" algn="r">
              <a:lnSpc>
                <a:spcPct val="80000"/>
              </a:lnSpc>
              <a:spcBef>
                <a:spcPts val="320"/>
              </a:spcBef>
              <a:spcAft>
                <a:spcPts val="0"/>
              </a:spcAft>
              <a:buClr>
                <a:srgbClr val="000000"/>
              </a:buClr>
              <a:buSzPts val="1400"/>
              <a:buFont typeface="Arial"/>
              <a:buNone/>
            </a:pPr>
            <a:r>
              <a:t/>
            </a:r>
            <a:endParaRPr b="1" i="0" sz="1400" u="none" cap="none" strike="noStrike">
              <a:solidFill>
                <a:schemeClr val="dk1"/>
              </a:solidFill>
              <a:latin typeface="Times New Roman"/>
              <a:ea typeface="Times New Roman"/>
              <a:cs typeface="Times New Roman"/>
              <a:sym typeface="Times New Roman"/>
            </a:endParaRPr>
          </a:p>
          <a:p>
            <a:pPr indent="0" lvl="0" marL="0" marR="0" rtl="0" algn="r">
              <a:lnSpc>
                <a:spcPct val="80000"/>
              </a:lnSpc>
              <a:spcBef>
                <a:spcPts val="320"/>
              </a:spcBef>
              <a:spcAft>
                <a:spcPts val="0"/>
              </a:spcAft>
              <a:buClr>
                <a:srgbClr val="000000"/>
              </a:buClr>
              <a:buSzPts val="1600"/>
              <a:buFont typeface="Arial"/>
              <a:buNone/>
            </a:pPr>
            <a:r>
              <a:rPr b="1" lang="en-US" sz="1600">
                <a:solidFill>
                  <a:schemeClr val="dk1"/>
                </a:solidFill>
                <a:latin typeface="Times New Roman"/>
                <a:ea typeface="Times New Roman"/>
                <a:cs typeface="Times New Roman"/>
                <a:sym typeface="Times New Roman"/>
              </a:rPr>
              <a:t>May 2,</a:t>
            </a:r>
            <a:r>
              <a:rPr b="1" i="0" lang="en-US" sz="1600" u="none" cap="none" strike="noStrike">
                <a:solidFill>
                  <a:schemeClr val="dk1"/>
                </a:solidFill>
                <a:latin typeface="Times New Roman"/>
                <a:ea typeface="Times New Roman"/>
                <a:cs typeface="Times New Roman"/>
                <a:sym typeface="Times New Roman"/>
              </a:rPr>
              <a:t> 202</a:t>
            </a:r>
            <a:r>
              <a:rPr b="1" lang="en-US" sz="1600">
                <a:solidFill>
                  <a:schemeClr val="dk1"/>
                </a:solidFill>
                <a:latin typeface="Times New Roman"/>
                <a:ea typeface="Times New Roman"/>
                <a:cs typeface="Times New Roman"/>
                <a:sym typeface="Times New Roman"/>
              </a:rPr>
              <a:t>4</a:t>
            </a:r>
            <a:endParaRPr b="0" i="0" sz="1400" u="none" cap="none" strike="noStrike">
              <a:solidFill>
                <a:srgbClr val="000000"/>
              </a:solidFill>
              <a:latin typeface="Arial"/>
              <a:ea typeface="Arial"/>
              <a:cs typeface="Arial"/>
              <a:sym typeface="Arial"/>
            </a:endParaRPr>
          </a:p>
        </p:txBody>
      </p:sp>
      <p:sp>
        <p:nvSpPr>
          <p:cNvPr id="235" name="Google Shape;235;p1"/>
          <p:cNvSpPr txBox="1"/>
          <p:nvPr/>
        </p:nvSpPr>
        <p:spPr>
          <a:xfrm>
            <a:off x="1301187" y="1875159"/>
            <a:ext cx="65748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lang="en-US" sz="4000">
                <a:solidFill>
                  <a:schemeClr val="dk1"/>
                </a:solidFill>
                <a:latin typeface="Times New Roman"/>
                <a:ea typeface="Times New Roman"/>
                <a:cs typeface="Times New Roman"/>
                <a:sym typeface="Times New Roman"/>
              </a:rPr>
              <a:t>ICG/CARIBE-EWS XVII</a:t>
            </a:r>
            <a:endParaRPr sz="40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4000"/>
              <a:buFont typeface="Arial"/>
              <a:buNone/>
            </a:pPr>
            <a:r>
              <a:rPr lang="en-US" sz="4000">
                <a:solidFill>
                  <a:schemeClr val="dk1"/>
                </a:solidFill>
                <a:latin typeface="Times New Roman"/>
                <a:ea typeface="Times New Roman"/>
                <a:cs typeface="Times New Roman"/>
                <a:sym typeface="Times New Roman"/>
              </a:rPr>
              <a:t>3.9 </a:t>
            </a:r>
            <a:r>
              <a:rPr b="0" i="0" lang="en-US" sz="4000" u="none" cap="none" strike="noStrike">
                <a:solidFill>
                  <a:schemeClr val="dk1"/>
                </a:solidFill>
                <a:latin typeface="Times New Roman"/>
                <a:ea typeface="Times New Roman"/>
                <a:cs typeface="Times New Roman"/>
                <a:sym typeface="Times New Roman"/>
              </a:rPr>
              <a:t>CARIBE WAVE 202</a:t>
            </a:r>
            <a:r>
              <a:rPr lang="en-US" sz="4000">
                <a:solidFill>
                  <a:schemeClr val="dk1"/>
                </a:solidFill>
                <a:latin typeface="Times New Roman"/>
                <a:ea typeface="Times New Roman"/>
                <a:cs typeface="Times New Roman"/>
                <a:sym typeface="Times New Roman"/>
              </a:rPr>
              <a:t>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Times New Roman"/>
                <a:ea typeface="Times New Roman"/>
                <a:cs typeface="Times New Roman"/>
                <a:sym typeface="Times New Roman"/>
              </a:rPr>
              <a:t>Summary </a:t>
            </a:r>
            <a:endParaRPr b="0" i="0" sz="1400" u="none" cap="none" strike="noStrike">
              <a:solidFill>
                <a:srgbClr val="000000"/>
              </a:solidFill>
              <a:latin typeface="Arial"/>
              <a:ea typeface="Arial"/>
              <a:cs typeface="Arial"/>
              <a:sym typeface="Arial"/>
            </a:endParaRPr>
          </a:p>
        </p:txBody>
      </p:sp>
      <p:pic>
        <p:nvPicPr>
          <p:cNvPr id="236" name="Google Shape;236;p1"/>
          <p:cNvPicPr preferRelativeResize="0"/>
          <p:nvPr/>
        </p:nvPicPr>
        <p:blipFill rotWithShape="1">
          <a:blip r:embed="rId3">
            <a:alphaModFix/>
          </a:blip>
          <a:srcRect b="0" l="0" r="0" t="0"/>
          <a:stretch/>
        </p:blipFill>
        <p:spPr>
          <a:xfrm>
            <a:off x="533400" y="3854557"/>
            <a:ext cx="2926650" cy="2484759"/>
          </a:xfrm>
          <a:prstGeom prst="rect">
            <a:avLst/>
          </a:prstGeom>
          <a:noFill/>
          <a:ln>
            <a:noFill/>
          </a:ln>
        </p:spPr>
      </p:pic>
      <p:grpSp>
        <p:nvGrpSpPr>
          <p:cNvPr id="237" name="Google Shape;237;p1"/>
          <p:cNvGrpSpPr/>
          <p:nvPr/>
        </p:nvGrpSpPr>
        <p:grpSpPr>
          <a:xfrm>
            <a:off x="852271" y="79008"/>
            <a:ext cx="7439458" cy="1038034"/>
            <a:chOff x="362753" y="74805"/>
            <a:chExt cx="7439458" cy="1038034"/>
          </a:xfrm>
        </p:grpSpPr>
        <p:pic>
          <p:nvPicPr>
            <p:cNvPr id="238" name="Google Shape;238;p1"/>
            <p:cNvPicPr preferRelativeResize="0"/>
            <p:nvPr/>
          </p:nvPicPr>
          <p:blipFill rotWithShape="1">
            <a:blip r:embed="rId4">
              <a:alphaModFix/>
            </a:blip>
            <a:srcRect b="0" l="64497" r="0" t="0"/>
            <a:stretch/>
          </p:blipFill>
          <p:spPr>
            <a:xfrm>
              <a:off x="5189755" y="103739"/>
              <a:ext cx="2612456" cy="914400"/>
            </a:xfrm>
            <a:prstGeom prst="rect">
              <a:avLst/>
            </a:prstGeom>
            <a:noFill/>
            <a:ln>
              <a:noFill/>
            </a:ln>
          </p:spPr>
        </p:pic>
        <p:pic>
          <p:nvPicPr>
            <p:cNvPr id="239" name="Google Shape;239;p1"/>
            <p:cNvPicPr preferRelativeResize="0"/>
            <p:nvPr/>
          </p:nvPicPr>
          <p:blipFill rotWithShape="1">
            <a:blip r:embed="rId5">
              <a:alphaModFix/>
            </a:blip>
            <a:srcRect b="0" l="0" r="0" t="0"/>
            <a:stretch/>
          </p:blipFill>
          <p:spPr>
            <a:xfrm>
              <a:off x="2712719" y="233323"/>
              <a:ext cx="717412" cy="720999"/>
            </a:xfrm>
            <a:prstGeom prst="rect">
              <a:avLst/>
            </a:prstGeom>
            <a:noFill/>
            <a:ln>
              <a:noFill/>
            </a:ln>
          </p:spPr>
        </p:pic>
        <p:pic>
          <p:nvPicPr>
            <p:cNvPr descr="Logo, company name&#10;&#10;Description automatically generated" id="240" name="Google Shape;240;p1"/>
            <p:cNvPicPr preferRelativeResize="0"/>
            <p:nvPr/>
          </p:nvPicPr>
          <p:blipFill rotWithShape="1">
            <a:blip r:embed="rId6">
              <a:alphaModFix/>
            </a:blip>
            <a:srcRect b="0" l="0" r="0" t="0"/>
            <a:stretch/>
          </p:blipFill>
          <p:spPr>
            <a:xfrm>
              <a:off x="362753" y="233324"/>
              <a:ext cx="836202" cy="784815"/>
            </a:xfrm>
            <a:prstGeom prst="rect">
              <a:avLst/>
            </a:prstGeom>
            <a:noFill/>
            <a:ln>
              <a:noFill/>
            </a:ln>
          </p:spPr>
        </p:pic>
        <p:pic>
          <p:nvPicPr>
            <p:cNvPr descr="Text&#10;&#10;Description automatically generated with medium confidence" id="241" name="Google Shape;241;p1"/>
            <p:cNvPicPr preferRelativeResize="0"/>
            <p:nvPr/>
          </p:nvPicPr>
          <p:blipFill rotWithShape="1">
            <a:blip r:embed="rId7">
              <a:alphaModFix/>
            </a:blip>
            <a:srcRect b="0" l="0" r="0" t="0"/>
            <a:stretch/>
          </p:blipFill>
          <p:spPr>
            <a:xfrm>
              <a:off x="1343718" y="74805"/>
              <a:ext cx="1369001" cy="1038034"/>
            </a:xfrm>
            <a:prstGeom prst="rect">
              <a:avLst/>
            </a:prstGeom>
            <a:noFill/>
            <a:ln>
              <a:noFill/>
            </a:ln>
          </p:spPr>
        </p:pic>
        <p:pic>
          <p:nvPicPr>
            <p:cNvPr descr="Logo&#10;&#10;Description automatically generated with medium confidence" id="242" name="Google Shape;242;p1"/>
            <p:cNvPicPr preferRelativeResize="0"/>
            <p:nvPr/>
          </p:nvPicPr>
          <p:blipFill rotWithShape="1">
            <a:blip r:embed="rId8">
              <a:alphaModFix/>
            </a:blip>
            <a:srcRect b="0" l="0" r="0" t="0"/>
            <a:stretch/>
          </p:blipFill>
          <p:spPr>
            <a:xfrm>
              <a:off x="3574894" y="236910"/>
              <a:ext cx="717412" cy="717412"/>
            </a:xfrm>
            <a:prstGeom prst="rect">
              <a:avLst/>
            </a:prstGeom>
            <a:noFill/>
            <a:ln>
              <a:noFill/>
            </a:ln>
          </p:spPr>
        </p:pic>
        <p:pic>
          <p:nvPicPr>
            <p:cNvPr id="243" name="Google Shape;243;p1"/>
            <p:cNvPicPr preferRelativeResize="0"/>
            <p:nvPr/>
          </p:nvPicPr>
          <p:blipFill rotWithShape="1">
            <a:blip r:embed="rId4">
              <a:alphaModFix/>
            </a:blip>
            <a:srcRect b="0" l="30509" r="60171" t="0"/>
            <a:stretch/>
          </p:blipFill>
          <p:spPr>
            <a:xfrm>
              <a:off x="4405457" y="128717"/>
              <a:ext cx="717412" cy="914399"/>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9"/>
          <p:cNvSpPr txBox="1"/>
          <p:nvPr>
            <p:ph type="title"/>
          </p:nvPr>
        </p:nvSpPr>
        <p:spPr>
          <a:xfrm>
            <a:off x="381762" y="274637"/>
            <a:ext cx="8380476"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314" name="Google Shape;314;p9"/>
          <p:cNvSpPr txBox="1"/>
          <p:nvPr>
            <p:ph idx="1" type="body"/>
          </p:nvPr>
        </p:nvSpPr>
        <p:spPr>
          <a:xfrm>
            <a:off x="381762" y="1457632"/>
            <a:ext cx="8380476" cy="4525963"/>
          </a:xfrm>
          <a:prstGeom prst="rect">
            <a:avLst/>
          </a:prstGeom>
          <a:noFill/>
          <a:ln>
            <a:noFill/>
          </a:ln>
        </p:spPr>
        <p:txBody>
          <a:bodyPr anchorCtr="0" anchor="t" bIns="91425" lIns="91425" spcFirstLastPara="1" rIns="91425" wrap="square" tIns="91425">
            <a:noAutofit/>
          </a:bodyPr>
          <a:lstStyle/>
          <a:p>
            <a:pPr indent="-165100" lvl="0" marL="520700" marR="0" rtl="0" algn="l">
              <a:lnSpc>
                <a:spcPct val="100000"/>
              </a:lnSpc>
              <a:spcBef>
                <a:spcPts val="0"/>
              </a:spcBef>
              <a:spcAft>
                <a:spcPts val="0"/>
              </a:spcAft>
              <a:buClr>
                <a:schemeClr val="dk1"/>
              </a:buClr>
              <a:buSzPts val="2000"/>
              <a:buFont typeface="Arial"/>
              <a:buChar char="•"/>
            </a:pPr>
            <a:r>
              <a:rPr lang="en-US" sz="2000">
                <a:solidFill>
                  <a:schemeClr val="dk1"/>
                </a:solidFill>
                <a:latin typeface="Times New Roman"/>
                <a:ea typeface="Times New Roman"/>
                <a:cs typeface="Times New Roman"/>
                <a:sym typeface="Times New Roman"/>
              </a:rPr>
              <a:t>The PTWC issued the “dummy” (start of exercise) message on March </a:t>
            </a:r>
            <a:r>
              <a:rPr lang="en-US" sz="2000">
                <a:latin typeface="Times New Roman"/>
                <a:ea typeface="Times New Roman"/>
                <a:cs typeface="Times New Roman"/>
                <a:sym typeface="Times New Roman"/>
              </a:rPr>
              <a:t>21</a:t>
            </a:r>
            <a:r>
              <a:rPr lang="en-US" sz="2000">
                <a:solidFill>
                  <a:schemeClr val="dk1"/>
                </a:solidFill>
                <a:latin typeface="Times New Roman"/>
                <a:ea typeface="Times New Roman"/>
                <a:cs typeface="Times New Roman"/>
                <a:sym typeface="Times New Roman"/>
              </a:rPr>
              <a:t>, 202</a:t>
            </a:r>
            <a:r>
              <a:rPr lang="en-US" sz="2000">
                <a:latin typeface="Times New Roman"/>
                <a:ea typeface="Times New Roman"/>
                <a:cs typeface="Times New Roman"/>
                <a:sym typeface="Times New Roman"/>
              </a:rPr>
              <a:t>1</a:t>
            </a:r>
            <a:r>
              <a:rPr lang="en-US" sz="2000">
                <a:solidFill>
                  <a:schemeClr val="dk1"/>
                </a:solidFill>
                <a:latin typeface="Times New Roman"/>
                <a:ea typeface="Times New Roman"/>
                <a:cs typeface="Times New Roman"/>
                <a:sym typeface="Times New Roman"/>
              </a:rPr>
              <a:t>, at 1</a:t>
            </a:r>
            <a:r>
              <a:rPr lang="en-US" sz="2000">
                <a:latin typeface="Times New Roman"/>
                <a:ea typeface="Times New Roman"/>
                <a:cs typeface="Times New Roman"/>
                <a:sym typeface="Times New Roman"/>
              </a:rPr>
              <a:t>5</a:t>
            </a:r>
            <a:r>
              <a:rPr lang="en-US" sz="2000">
                <a:solidFill>
                  <a:schemeClr val="dk1"/>
                </a:solidFill>
                <a:latin typeface="Times New Roman"/>
                <a:ea typeface="Times New Roman"/>
                <a:cs typeface="Times New Roman"/>
                <a:sym typeface="Times New Roman"/>
              </a:rPr>
              <a:t>00 UTC and disseminated over all its standard broadcast channels. </a:t>
            </a:r>
            <a:endParaRPr sz="2000">
              <a:solidFill>
                <a:schemeClr val="dk1"/>
              </a:solidFill>
            </a:endParaRPr>
          </a:p>
        </p:txBody>
      </p:sp>
      <p:pic>
        <p:nvPicPr>
          <p:cNvPr id="315" name="Google Shape;315;p9"/>
          <p:cNvPicPr preferRelativeResize="0"/>
          <p:nvPr/>
        </p:nvPicPr>
        <p:blipFill>
          <a:blip r:embed="rId3">
            <a:alphaModFix/>
          </a:blip>
          <a:stretch>
            <a:fillRect/>
          </a:stretch>
        </p:blipFill>
        <p:spPr>
          <a:xfrm>
            <a:off x="1600200" y="2715150"/>
            <a:ext cx="5943600" cy="3771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0"/>
          <p:cNvSpPr txBox="1"/>
          <p:nvPr>
            <p:ph type="title"/>
          </p:nvPr>
        </p:nvSpPr>
        <p:spPr>
          <a:xfrm>
            <a:off x="381762" y="274637"/>
            <a:ext cx="8380476" cy="944563"/>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321" name="Google Shape;321;p10"/>
          <p:cNvSpPr txBox="1"/>
          <p:nvPr>
            <p:ph idx="1" type="body"/>
          </p:nvPr>
        </p:nvSpPr>
        <p:spPr>
          <a:xfrm>
            <a:off x="381762" y="1447800"/>
            <a:ext cx="8380476" cy="4525963"/>
          </a:xfrm>
          <a:prstGeom prst="rect">
            <a:avLst/>
          </a:prstGeom>
          <a:noFill/>
          <a:ln>
            <a:noFill/>
          </a:ln>
        </p:spPr>
        <p:txBody>
          <a:bodyPr anchorCtr="0" anchor="t" bIns="91425" lIns="91425" spcFirstLastPara="1" rIns="91425" wrap="square" tIns="91425">
            <a:noAutofit/>
          </a:bodyPr>
          <a:lstStyle/>
          <a:p>
            <a:pPr indent="-165100" lvl="0" marL="520700" marR="0" rtl="0" algn="l">
              <a:lnSpc>
                <a:spcPct val="100000"/>
              </a:lnSpc>
              <a:spcBef>
                <a:spcPts val="0"/>
              </a:spcBef>
              <a:spcAft>
                <a:spcPts val="0"/>
              </a:spcAft>
              <a:buClr>
                <a:schemeClr val="dk1"/>
              </a:buClr>
              <a:buSzPts val="2000"/>
              <a:buFont typeface="Arial"/>
              <a:buChar char="•"/>
            </a:pPr>
            <a:r>
              <a:rPr lang="en-US" sz="2000">
                <a:latin typeface="Times New Roman"/>
                <a:ea typeface="Times New Roman"/>
                <a:cs typeface="Times New Roman"/>
                <a:sym typeface="Times New Roman"/>
              </a:rPr>
              <a:t>As in past years, the most common methods to receive the Dummy message were the Email</a:t>
            </a:r>
            <a:r>
              <a:rPr lang="en-US" sz="2400">
                <a:latin typeface="Times New Roman"/>
                <a:ea typeface="Times New Roman"/>
                <a:cs typeface="Times New Roman"/>
                <a:sym typeface="Times New Roman"/>
              </a:rPr>
              <a:t>. Fax and </a:t>
            </a:r>
            <a:r>
              <a:rPr lang="en-US" sz="2000">
                <a:latin typeface="Times New Roman"/>
                <a:ea typeface="Times New Roman"/>
                <a:cs typeface="Times New Roman"/>
                <a:sym typeface="Times New Roman"/>
              </a:rPr>
              <a:t>WMO Information System (GTS) were also methods where several countries received the message. </a:t>
            </a:r>
            <a:endParaRPr sz="2000">
              <a:solidFill>
                <a:schemeClr val="dk1"/>
              </a:solidFill>
            </a:endParaRPr>
          </a:p>
        </p:txBody>
      </p:sp>
      <p:pic>
        <p:nvPicPr>
          <p:cNvPr id="322" name="Google Shape;322;p10"/>
          <p:cNvPicPr preferRelativeResize="0"/>
          <p:nvPr/>
        </p:nvPicPr>
        <p:blipFill rotWithShape="1">
          <a:blip r:embed="rId3">
            <a:alphaModFix/>
          </a:blip>
          <a:srcRect b="49410" l="0" r="0" t="0"/>
          <a:stretch/>
        </p:blipFill>
        <p:spPr>
          <a:xfrm>
            <a:off x="1590375" y="2887550"/>
            <a:ext cx="5963249" cy="34019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11"/>
          <p:cNvSpPr txBox="1"/>
          <p:nvPr>
            <p:ph type="title"/>
          </p:nvPr>
        </p:nvSpPr>
        <p:spPr>
          <a:xfrm>
            <a:off x="381750" y="274625"/>
            <a:ext cx="8380500" cy="6819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328" name="Google Shape;328;p11"/>
          <p:cNvSpPr txBox="1"/>
          <p:nvPr>
            <p:ph idx="1" type="body"/>
          </p:nvPr>
        </p:nvSpPr>
        <p:spPr>
          <a:xfrm>
            <a:off x="457200" y="982800"/>
            <a:ext cx="8229600" cy="2370000"/>
          </a:xfrm>
          <a:prstGeom prst="rect">
            <a:avLst/>
          </a:prstGeom>
          <a:noFill/>
          <a:ln>
            <a:noFill/>
          </a:ln>
        </p:spPr>
        <p:txBody>
          <a:bodyPr anchorCtr="0" anchor="t" bIns="91425" lIns="91425" spcFirstLastPara="1" rIns="91425" wrap="square" tIns="91425">
            <a:noAutofit/>
          </a:bodyPr>
          <a:lstStyle/>
          <a:p>
            <a:pPr indent="-165100" lvl="0" marL="520700" marR="0" rtl="0" algn="l">
              <a:lnSpc>
                <a:spcPct val="115000"/>
              </a:lnSpc>
              <a:spcBef>
                <a:spcPts val="0"/>
              </a:spcBef>
              <a:spcAft>
                <a:spcPts val="0"/>
              </a:spcAft>
              <a:buClr>
                <a:schemeClr val="dk1"/>
              </a:buClr>
              <a:buSzPts val="2000"/>
              <a:buFont typeface="Arial"/>
              <a:buChar char="•"/>
            </a:pPr>
            <a:r>
              <a:rPr lang="en-US" sz="2000">
                <a:latin typeface="Times New Roman"/>
                <a:ea typeface="Times New Roman"/>
                <a:cs typeface="Times New Roman"/>
                <a:sym typeface="Times New Roman"/>
              </a:rPr>
              <a:t>The time at which the PTWC message was received by the TWFP/NTWC in the different systems.</a:t>
            </a:r>
            <a:endParaRPr sz="2000">
              <a:latin typeface="Times New Roman"/>
              <a:ea typeface="Times New Roman"/>
              <a:cs typeface="Times New Roman"/>
              <a:sym typeface="Times New Roman"/>
            </a:endParaRPr>
          </a:p>
          <a:p>
            <a:pPr indent="-165100" lvl="0" marL="520700" marR="0" rtl="0" algn="l">
              <a:lnSpc>
                <a:spcPct val="115000"/>
              </a:lnSpc>
              <a:spcBef>
                <a:spcPts val="0"/>
              </a:spcBef>
              <a:spcAft>
                <a:spcPts val="0"/>
              </a:spcAft>
              <a:buSzPts val="2000"/>
              <a:buFont typeface="Times New Roman"/>
              <a:buChar char="•"/>
            </a:pPr>
            <a:r>
              <a:rPr lang="en-US" sz="2000">
                <a:latin typeface="Times New Roman"/>
                <a:ea typeface="Times New Roman"/>
                <a:cs typeface="Times New Roman"/>
                <a:sym typeface="Times New Roman"/>
              </a:rPr>
              <a:t>The majority stated that they received the dummy message aat 1500 UTC with only a </a:t>
            </a:r>
            <a:r>
              <a:rPr lang="en-US" sz="2000">
                <a:latin typeface="Times New Roman"/>
                <a:ea typeface="Times New Roman"/>
                <a:cs typeface="Times New Roman"/>
                <a:sym typeface="Times New Roman"/>
              </a:rPr>
              <a:t>few reporting delays and others reporting the time as 1400 UTC.</a:t>
            </a:r>
            <a:endParaRPr sz="2000">
              <a:latin typeface="Times New Roman"/>
              <a:ea typeface="Times New Roman"/>
              <a:cs typeface="Times New Roman"/>
              <a:sym typeface="Times New Roman"/>
            </a:endParaRPr>
          </a:p>
          <a:p>
            <a:pPr indent="-165100" lvl="0" marL="520700" marR="0" rtl="0" algn="l">
              <a:lnSpc>
                <a:spcPct val="115000"/>
              </a:lnSpc>
              <a:spcBef>
                <a:spcPts val="560"/>
              </a:spcBef>
              <a:spcAft>
                <a:spcPts val="0"/>
              </a:spcAft>
              <a:buClr>
                <a:schemeClr val="dk1"/>
              </a:buClr>
              <a:buSzPts val="2000"/>
              <a:buFont typeface="Arial"/>
              <a:buChar char="•"/>
            </a:pPr>
            <a:r>
              <a:rPr lang="en-US" sz="2000">
                <a:latin typeface="Times New Roman"/>
                <a:ea typeface="Times New Roman"/>
                <a:cs typeface="Times New Roman"/>
                <a:sym typeface="Times New Roman"/>
              </a:rPr>
              <a:t>It is crucial to seek other communication systems to avoid messages delays. </a:t>
            </a:r>
            <a:endParaRPr/>
          </a:p>
        </p:txBody>
      </p:sp>
      <p:pic>
        <p:nvPicPr>
          <p:cNvPr id="329" name="Google Shape;329;p11" title="Chart"/>
          <p:cNvPicPr preferRelativeResize="0"/>
          <p:nvPr/>
        </p:nvPicPr>
        <p:blipFill>
          <a:blip r:embed="rId3">
            <a:alphaModFix/>
          </a:blip>
          <a:stretch>
            <a:fillRect/>
          </a:stretch>
        </p:blipFill>
        <p:spPr>
          <a:xfrm>
            <a:off x="166938" y="3647075"/>
            <a:ext cx="8810127" cy="3080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2"/>
          <p:cNvSpPr txBox="1"/>
          <p:nvPr>
            <p:ph type="title"/>
          </p:nvPr>
        </p:nvSpPr>
        <p:spPr>
          <a:xfrm>
            <a:off x="381000" y="182077"/>
            <a:ext cx="8382000" cy="6570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Dummy Message</a:t>
            </a:r>
            <a:endParaRPr/>
          </a:p>
        </p:txBody>
      </p:sp>
      <p:sp>
        <p:nvSpPr>
          <p:cNvPr id="336" name="Google Shape;336;p12"/>
          <p:cNvSpPr txBox="1"/>
          <p:nvPr/>
        </p:nvSpPr>
        <p:spPr>
          <a:xfrm>
            <a:off x="218250" y="4719375"/>
            <a:ext cx="8815800" cy="2039400"/>
          </a:xfrm>
          <a:prstGeom prst="rect">
            <a:avLst/>
          </a:prstGeom>
          <a:noFill/>
          <a:ln>
            <a:noFill/>
          </a:ln>
        </p:spPr>
        <p:txBody>
          <a:bodyPr anchorCtr="0" anchor="t" bIns="45700" lIns="91425" spcFirstLastPara="1" rIns="91425" wrap="square" tIns="45700">
            <a:spAutoFit/>
          </a:bodyPr>
          <a:lstStyle/>
          <a:p>
            <a:pPr indent="-298450" lvl="0" marL="457200" rtl="0" algn="l">
              <a:lnSpc>
                <a:spcPct val="150000"/>
              </a:lnSpc>
              <a:spcBef>
                <a:spcPts val="0"/>
              </a:spcBef>
              <a:spcAft>
                <a:spcPts val="0"/>
              </a:spcAft>
              <a:buClr>
                <a:schemeClr val="dk1"/>
              </a:buClr>
              <a:buSzPts val="1100"/>
              <a:buChar char="●"/>
            </a:pPr>
            <a:r>
              <a:rPr b="1" lang="en-US" sz="1100">
                <a:solidFill>
                  <a:schemeClr val="dk1"/>
                </a:solidFill>
              </a:rPr>
              <a:t>Costa Rica:</a:t>
            </a:r>
            <a:r>
              <a:rPr lang="en-US" sz="1100">
                <a:solidFill>
                  <a:schemeClr val="dk1"/>
                </a:solidFill>
              </a:rPr>
              <a:t> Comisión Nacional de Prevención del Riesgo y Atención de Emergencia (CNE) Sistema Nacional de Monitoreo de Tsunamis (SINAMOT)</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b="1" lang="en-US" sz="1100">
                <a:solidFill>
                  <a:schemeClr val="dk1"/>
                </a:solidFill>
              </a:rPr>
              <a:t>Dominican Republic &amp; US Virgin Islands: </a:t>
            </a:r>
            <a:r>
              <a:rPr lang="en-US" sz="1100">
                <a:solidFill>
                  <a:schemeClr val="dk1"/>
                </a:solidFill>
              </a:rPr>
              <a:t>PRSN</a:t>
            </a:r>
            <a:endParaRPr b="1" sz="1100">
              <a:solidFill>
                <a:schemeClr val="dk1"/>
              </a:solidFill>
            </a:endParaRPr>
          </a:p>
          <a:p>
            <a:pPr indent="-298450" lvl="0" marL="457200" rtl="0" algn="l">
              <a:lnSpc>
                <a:spcPct val="150000"/>
              </a:lnSpc>
              <a:spcBef>
                <a:spcPts val="0"/>
              </a:spcBef>
              <a:spcAft>
                <a:spcPts val="0"/>
              </a:spcAft>
              <a:buClr>
                <a:schemeClr val="dk1"/>
              </a:buClr>
              <a:buSzPts val="1100"/>
              <a:buChar char="●"/>
            </a:pPr>
            <a:r>
              <a:rPr b="1" lang="en-US" sz="1100">
                <a:solidFill>
                  <a:schemeClr val="dk1"/>
                </a:solidFill>
              </a:rPr>
              <a:t>Guatemala &amp; Panama: </a:t>
            </a:r>
            <a:r>
              <a:rPr lang="en-US" sz="1100">
                <a:solidFill>
                  <a:schemeClr val="dk1"/>
                </a:solidFill>
              </a:rPr>
              <a:t>CATAC</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b="1" lang="en-US" sz="1100">
                <a:solidFill>
                  <a:schemeClr val="dk1"/>
                </a:solidFill>
              </a:rPr>
              <a:t>Jamaica:</a:t>
            </a:r>
            <a:r>
              <a:rPr lang="en-US" sz="1100">
                <a:solidFill>
                  <a:schemeClr val="dk1"/>
                </a:solidFill>
              </a:rPr>
              <a:t> CDEMA</a:t>
            </a:r>
            <a:endParaRPr b="1" sz="1100">
              <a:solidFill>
                <a:schemeClr val="dk1"/>
              </a:solidFill>
            </a:endParaRPr>
          </a:p>
          <a:p>
            <a:pPr indent="-298450" lvl="0" marL="457200" rtl="0" algn="l">
              <a:lnSpc>
                <a:spcPct val="150000"/>
              </a:lnSpc>
              <a:spcBef>
                <a:spcPts val="0"/>
              </a:spcBef>
              <a:spcAft>
                <a:spcPts val="0"/>
              </a:spcAft>
              <a:buClr>
                <a:schemeClr val="dk1"/>
              </a:buClr>
              <a:buSzPts val="1100"/>
              <a:buChar char="●"/>
            </a:pPr>
            <a:r>
              <a:rPr b="1" lang="en-US" sz="1100">
                <a:solidFill>
                  <a:schemeClr val="dk1"/>
                </a:solidFill>
              </a:rPr>
              <a:t>UK - Cayman Islands: </a:t>
            </a:r>
            <a:r>
              <a:rPr lang="en-US" sz="1100">
                <a:solidFill>
                  <a:schemeClr val="dk1"/>
                </a:solidFill>
              </a:rPr>
              <a:t>HMCI</a:t>
            </a:r>
            <a:endParaRPr b="1" sz="1100">
              <a:solidFill>
                <a:schemeClr val="dk1"/>
              </a:solidFill>
            </a:endParaRPr>
          </a:p>
          <a:p>
            <a:pPr indent="-298450" lvl="0" marL="457200" rtl="0" algn="l">
              <a:lnSpc>
                <a:spcPct val="150000"/>
              </a:lnSpc>
              <a:spcBef>
                <a:spcPts val="0"/>
              </a:spcBef>
              <a:spcAft>
                <a:spcPts val="0"/>
              </a:spcAft>
              <a:buClr>
                <a:schemeClr val="dk1"/>
              </a:buClr>
              <a:buSzPts val="1100"/>
              <a:buChar char="●"/>
            </a:pPr>
            <a:r>
              <a:rPr b="1" lang="en-US" sz="1100">
                <a:solidFill>
                  <a:schemeClr val="dk1"/>
                </a:solidFill>
              </a:rPr>
              <a:t>USA - Puerto Rico:</a:t>
            </a:r>
            <a:r>
              <a:rPr lang="en-US" sz="1100">
                <a:solidFill>
                  <a:schemeClr val="dk1"/>
                </a:solidFill>
              </a:rPr>
              <a:t> PRSN and NWS-San Juan Forecast Office </a:t>
            </a:r>
            <a:endParaRPr sz="1100">
              <a:solidFill>
                <a:schemeClr val="dk1"/>
              </a:solidFill>
            </a:endParaRPr>
          </a:p>
          <a:p>
            <a:pPr indent="-298450" lvl="0" marL="457200" rtl="0" algn="l">
              <a:lnSpc>
                <a:spcPct val="150000"/>
              </a:lnSpc>
              <a:spcBef>
                <a:spcPts val="0"/>
              </a:spcBef>
              <a:spcAft>
                <a:spcPts val="0"/>
              </a:spcAft>
              <a:buClr>
                <a:schemeClr val="dk1"/>
              </a:buClr>
              <a:buSzPts val="1100"/>
              <a:buChar char="●"/>
            </a:pPr>
            <a:r>
              <a:rPr b="1" lang="en-US" sz="1100">
                <a:solidFill>
                  <a:schemeClr val="dk1"/>
                </a:solidFill>
              </a:rPr>
              <a:t>Venezuela:</a:t>
            </a:r>
            <a:r>
              <a:rPr lang="en-US" sz="1100">
                <a:solidFill>
                  <a:schemeClr val="dk1"/>
                </a:solidFill>
              </a:rPr>
              <a:t> El Servicio Sismológico Venezolano</a:t>
            </a:r>
            <a:endParaRPr b="1" sz="1600">
              <a:solidFill>
                <a:schemeClr val="dk1"/>
              </a:solidFill>
              <a:latin typeface="Times New Roman"/>
              <a:ea typeface="Times New Roman"/>
              <a:cs typeface="Times New Roman"/>
              <a:sym typeface="Times New Roman"/>
            </a:endParaRPr>
          </a:p>
        </p:txBody>
      </p:sp>
      <p:pic>
        <p:nvPicPr>
          <p:cNvPr id="337" name="Google Shape;337;p12"/>
          <p:cNvPicPr preferRelativeResize="0"/>
          <p:nvPr/>
        </p:nvPicPr>
        <p:blipFill rotWithShape="1">
          <a:blip r:embed="rId3">
            <a:alphaModFix/>
          </a:blip>
          <a:srcRect b="2153" l="0" r="0" t="2153"/>
          <a:stretch/>
        </p:blipFill>
        <p:spPr>
          <a:xfrm>
            <a:off x="2034575" y="1165425"/>
            <a:ext cx="5074825" cy="3371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3"/>
          <p:cNvSpPr txBox="1"/>
          <p:nvPr>
            <p:ph type="title"/>
          </p:nvPr>
        </p:nvSpPr>
        <p:spPr>
          <a:xfrm>
            <a:off x="381000" y="182083"/>
            <a:ext cx="8382000"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Threat Messages</a:t>
            </a:r>
            <a:endParaRPr/>
          </a:p>
        </p:txBody>
      </p:sp>
      <p:sp>
        <p:nvSpPr>
          <p:cNvPr id="344" name="Google Shape;344;p13"/>
          <p:cNvSpPr txBox="1"/>
          <p:nvPr/>
        </p:nvSpPr>
        <p:spPr>
          <a:xfrm>
            <a:off x="381000" y="5070625"/>
            <a:ext cx="8382000" cy="16161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US" sz="1100">
                <a:solidFill>
                  <a:schemeClr val="dk1"/>
                </a:solidFill>
              </a:rPr>
              <a:t>Colombia: </a:t>
            </a:r>
            <a:r>
              <a:rPr lang="en-US" sz="1100">
                <a:solidFill>
                  <a:schemeClr val="dk1"/>
                </a:solidFill>
              </a:rPr>
              <a:t>we received Inicial tsunami threat 3 minutes before the timeline and tsunami bulletin 2 after 6 minutes</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b="1" lang="en-US" sz="1100">
                <a:solidFill>
                  <a:schemeClr val="dk1"/>
                </a:solidFill>
              </a:rPr>
              <a:t>Haiti: </a:t>
            </a:r>
            <a:r>
              <a:rPr lang="en-US" sz="1100">
                <a:solidFill>
                  <a:schemeClr val="dk1"/>
                </a:solidFill>
              </a:rPr>
              <a:t>Exact on AISR and WMO, but no on email for the dummy message</a:t>
            </a:r>
            <a:endParaRPr sz="11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t/>
            </a:r>
            <a:endParaRPr sz="11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b="1" lang="en-US" sz="1100">
                <a:solidFill>
                  <a:schemeClr val="dk1"/>
                </a:solidFill>
              </a:rPr>
              <a:t>Panama: </a:t>
            </a:r>
            <a:r>
              <a:rPr lang="en-US" sz="1100">
                <a:solidFill>
                  <a:schemeClr val="dk1"/>
                </a:solidFill>
              </a:rPr>
              <a:t>The messages from PTWC were on time and in order, but the messages from CATAC were not. </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b="1" sz="11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b="1" lang="en-US" sz="1100">
                <a:solidFill>
                  <a:schemeClr val="dk1"/>
                </a:solidFill>
              </a:rPr>
              <a:t>UK - British Islands: </a:t>
            </a:r>
            <a:r>
              <a:rPr lang="en-US" sz="1100">
                <a:solidFill>
                  <a:schemeClr val="dk1"/>
                </a:solidFill>
              </a:rPr>
              <a:t>Message were prompt as well as the phone calls</a:t>
            </a:r>
            <a:endParaRPr sz="1000">
              <a:solidFill>
                <a:srgbClr val="333E48"/>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b="1" sz="1100">
              <a:solidFill>
                <a:schemeClr val="dk1"/>
              </a:solidFill>
              <a:highlight>
                <a:srgbClr val="FFFF00"/>
              </a:highlight>
            </a:endParaRPr>
          </a:p>
          <a:p>
            <a:pPr indent="0" lvl="0" marL="0" rtl="0" algn="l">
              <a:spcBef>
                <a:spcPts val="0"/>
              </a:spcBef>
              <a:spcAft>
                <a:spcPts val="0"/>
              </a:spcAft>
              <a:buClr>
                <a:schemeClr val="dk1"/>
              </a:buClr>
              <a:buSzPts val="1100"/>
              <a:buFont typeface="Arial"/>
              <a:buNone/>
            </a:pPr>
            <a:r>
              <a:rPr b="1" lang="en-US" sz="1100">
                <a:solidFill>
                  <a:schemeClr val="dk1"/>
                </a:solidFill>
              </a:rPr>
              <a:t>USA - US Virgin Islands:</a:t>
            </a:r>
            <a:r>
              <a:rPr lang="en-US" sz="1100">
                <a:solidFill>
                  <a:schemeClr val="dk1"/>
                </a:solidFill>
              </a:rPr>
              <a:t> Times were in local (AST) for the USVI</a:t>
            </a:r>
            <a:endParaRPr b="1" sz="1600">
              <a:solidFill>
                <a:schemeClr val="dk1"/>
              </a:solidFill>
              <a:latin typeface="Times New Roman"/>
              <a:ea typeface="Times New Roman"/>
              <a:cs typeface="Times New Roman"/>
              <a:sym typeface="Times New Roman"/>
            </a:endParaRPr>
          </a:p>
        </p:txBody>
      </p:sp>
      <p:pic>
        <p:nvPicPr>
          <p:cNvPr id="345" name="Google Shape;345;p13"/>
          <p:cNvPicPr preferRelativeResize="0"/>
          <p:nvPr/>
        </p:nvPicPr>
        <p:blipFill>
          <a:blip r:embed="rId3">
            <a:alphaModFix/>
          </a:blip>
          <a:stretch>
            <a:fillRect/>
          </a:stretch>
        </p:blipFill>
        <p:spPr>
          <a:xfrm>
            <a:off x="1828800" y="1186675"/>
            <a:ext cx="5486400" cy="3666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4"/>
          <p:cNvSpPr txBox="1"/>
          <p:nvPr>
            <p:ph type="title"/>
          </p:nvPr>
        </p:nvSpPr>
        <p:spPr>
          <a:xfrm>
            <a:off x="381000" y="182075"/>
            <a:ext cx="8382000" cy="6753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Type of Participation</a:t>
            </a:r>
            <a:endParaRPr/>
          </a:p>
        </p:txBody>
      </p:sp>
      <p:pic>
        <p:nvPicPr>
          <p:cNvPr id="352" name="Google Shape;352;p14"/>
          <p:cNvPicPr preferRelativeResize="0"/>
          <p:nvPr/>
        </p:nvPicPr>
        <p:blipFill>
          <a:blip r:embed="rId3">
            <a:alphaModFix/>
          </a:blip>
          <a:stretch>
            <a:fillRect/>
          </a:stretch>
        </p:blipFill>
        <p:spPr>
          <a:xfrm>
            <a:off x="1600200" y="911900"/>
            <a:ext cx="5943600" cy="5819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2"/>
          <p:cNvSpPr txBox="1"/>
          <p:nvPr>
            <p:ph type="title"/>
          </p:nvPr>
        </p:nvSpPr>
        <p:spPr>
          <a:xfrm>
            <a:off x="316523" y="257053"/>
            <a:ext cx="8531352" cy="1026624"/>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Social Scientists Engagement</a:t>
            </a:r>
            <a:endParaRPr>
              <a:latin typeface="Times New Roman"/>
              <a:ea typeface="Times New Roman"/>
              <a:cs typeface="Times New Roman"/>
              <a:sym typeface="Times New Roman"/>
            </a:endParaRPr>
          </a:p>
        </p:txBody>
      </p:sp>
      <p:pic>
        <p:nvPicPr>
          <p:cNvPr id="358" name="Google Shape;358;p52"/>
          <p:cNvPicPr preferRelativeResize="0"/>
          <p:nvPr/>
        </p:nvPicPr>
        <p:blipFill>
          <a:blip r:embed="rId3">
            <a:alphaModFix/>
          </a:blip>
          <a:stretch>
            <a:fillRect/>
          </a:stretch>
        </p:blipFill>
        <p:spPr>
          <a:xfrm>
            <a:off x="1460825" y="1361575"/>
            <a:ext cx="5943600" cy="3571875"/>
          </a:xfrm>
          <a:prstGeom prst="rect">
            <a:avLst/>
          </a:prstGeom>
          <a:noFill/>
          <a:ln>
            <a:noFill/>
          </a:ln>
        </p:spPr>
      </p:pic>
      <p:sp>
        <p:nvSpPr>
          <p:cNvPr id="359" name="Google Shape;359;p52"/>
          <p:cNvSpPr txBox="1"/>
          <p:nvPr/>
        </p:nvSpPr>
        <p:spPr>
          <a:xfrm>
            <a:off x="316525" y="5133475"/>
            <a:ext cx="87720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rPr>
              <a:t>Costa Rica: </a:t>
            </a:r>
            <a:r>
              <a:rPr lang="en-US" sz="1100">
                <a:solidFill>
                  <a:schemeClr val="dk1"/>
                </a:solidFill>
              </a:rPr>
              <a:t>Raul Ortega, Psychologist</a:t>
            </a:r>
            <a:endParaRPr sz="1100">
              <a:solidFill>
                <a:schemeClr val="dk1"/>
              </a:solidFill>
            </a:endParaRPr>
          </a:p>
          <a:p>
            <a:pPr indent="0" lvl="0" marL="0" rtl="0" algn="l">
              <a:spcBef>
                <a:spcPts val="0"/>
              </a:spcBef>
              <a:spcAft>
                <a:spcPts val="0"/>
              </a:spcAft>
              <a:buNone/>
            </a:pPr>
            <a:r>
              <a:t/>
            </a:r>
            <a:endParaRPr b="1" sz="1100">
              <a:solidFill>
                <a:schemeClr val="dk1"/>
              </a:solidFill>
            </a:endParaRPr>
          </a:p>
          <a:p>
            <a:pPr indent="0" lvl="0" marL="0" rtl="0" algn="l">
              <a:spcBef>
                <a:spcPts val="0"/>
              </a:spcBef>
              <a:spcAft>
                <a:spcPts val="0"/>
              </a:spcAft>
              <a:buNone/>
            </a:pPr>
            <a:r>
              <a:rPr b="1" lang="en-US" sz="1100">
                <a:solidFill>
                  <a:schemeClr val="dk1"/>
                </a:solidFill>
              </a:rPr>
              <a:t>Jamaica: </a:t>
            </a:r>
            <a:r>
              <a:rPr lang="en-US" sz="1100">
                <a:solidFill>
                  <a:schemeClr val="dk1"/>
                </a:solidFill>
              </a:rPr>
              <a:t>The exercise was planned by the ODPEM</a:t>
            </a:r>
            <a:endParaRPr b="1" sz="1100">
              <a:solidFill>
                <a:schemeClr val="dk1"/>
              </a:solidFill>
            </a:endParaRPr>
          </a:p>
          <a:p>
            <a:pPr indent="0" lvl="0" marL="0" rtl="0" algn="l">
              <a:spcBef>
                <a:spcPts val="0"/>
              </a:spcBef>
              <a:spcAft>
                <a:spcPts val="0"/>
              </a:spcAft>
              <a:buNone/>
            </a:pPr>
            <a:r>
              <a:t/>
            </a:r>
            <a:endParaRPr b="1" sz="1100">
              <a:solidFill>
                <a:schemeClr val="dk1"/>
              </a:solidFill>
            </a:endParaRPr>
          </a:p>
          <a:p>
            <a:pPr indent="0" lvl="0" marL="0" rtl="0" algn="l">
              <a:spcBef>
                <a:spcPts val="0"/>
              </a:spcBef>
              <a:spcAft>
                <a:spcPts val="0"/>
              </a:spcAft>
              <a:buNone/>
            </a:pPr>
            <a:r>
              <a:rPr b="1" lang="en-US" sz="1100">
                <a:solidFill>
                  <a:schemeClr val="dk1"/>
                </a:solidFill>
              </a:rPr>
              <a:t>Panama: </a:t>
            </a:r>
            <a:r>
              <a:rPr lang="en-US" sz="1100">
                <a:solidFill>
                  <a:schemeClr val="dk1"/>
                </a:solidFill>
              </a:rPr>
              <a:t>They were members of institutions part of the "Comité Nacional de Tsunami de Panamá".</a:t>
            </a:r>
            <a:endParaRPr b="1" sz="1100">
              <a:solidFill>
                <a:schemeClr val="dk1"/>
              </a:solidFill>
            </a:endParaRPr>
          </a:p>
          <a:p>
            <a:pPr indent="0" lvl="0" marL="0" rtl="0" algn="l">
              <a:spcBef>
                <a:spcPts val="0"/>
              </a:spcBef>
              <a:spcAft>
                <a:spcPts val="0"/>
              </a:spcAft>
              <a:buNone/>
            </a:pPr>
            <a:r>
              <a:t/>
            </a:r>
            <a:endParaRPr sz="1100">
              <a:solidFill>
                <a:schemeClr val="dk1"/>
              </a:solidFill>
              <a:highlight>
                <a:srgbClr val="FFFF00"/>
              </a:highlight>
            </a:endParaRPr>
          </a:p>
          <a:p>
            <a:pPr indent="0" lvl="0" marL="0" rtl="0" algn="l">
              <a:spcBef>
                <a:spcPts val="0"/>
              </a:spcBef>
              <a:spcAft>
                <a:spcPts val="0"/>
              </a:spcAft>
              <a:buNone/>
            </a:pPr>
            <a:r>
              <a:rPr b="1" lang="en-US" sz="1100">
                <a:solidFill>
                  <a:schemeClr val="dk1"/>
                </a:solidFill>
              </a:rPr>
              <a:t>Venezuela:</a:t>
            </a:r>
            <a:r>
              <a:rPr lang="en-US" sz="1100">
                <a:solidFill>
                  <a:schemeClr val="dk1"/>
                </a:solidFill>
              </a:rPr>
              <a:t> Yes, several geological scientists, seismologists, geophysicists and environmental scientists debated the effects of the earthquake and tsunami.</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3"/>
          <p:cNvSpPr txBox="1"/>
          <p:nvPr>
            <p:ph type="title"/>
          </p:nvPr>
        </p:nvSpPr>
        <p:spPr>
          <a:xfrm>
            <a:off x="306325" y="283426"/>
            <a:ext cx="8531400" cy="6459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People with Disability</a:t>
            </a:r>
            <a:endParaRPr>
              <a:latin typeface="Times New Roman"/>
              <a:ea typeface="Times New Roman"/>
              <a:cs typeface="Times New Roman"/>
              <a:sym typeface="Times New Roman"/>
            </a:endParaRPr>
          </a:p>
        </p:txBody>
      </p:sp>
      <p:pic>
        <p:nvPicPr>
          <p:cNvPr id="365" name="Google Shape;365;p53"/>
          <p:cNvPicPr preferRelativeResize="0"/>
          <p:nvPr/>
        </p:nvPicPr>
        <p:blipFill>
          <a:blip r:embed="rId3">
            <a:alphaModFix/>
          </a:blip>
          <a:stretch>
            <a:fillRect/>
          </a:stretch>
        </p:blipFill>
        <p:spPr>
          <a:xfrm>
            <a:off x="1600225" y="1018675"/>
            <a:ext cx="5943600" cy="3762375"/>
          </a:xfrm>
          <a:prstGeom prst="rect">
            <a:avLst/>
          </a:prstGeom>
          <a:noFill/>
          <a:ln>
            <a:noFill/>
          </a:ln>
        </p:spPr>
      </p:pic>
      <p:sp>
        <p:nvSpPr>
          <p:cNvPr id="366" name="Google Shape;366;p53"/>
          <p:cNvSpPr txBox="1"/>
          <p:nvPr/>
        </p:nvSpPr>
        <p:spPr>
          <a:xfrm>
            <a:off x="202525" y="4781050"/>
            <a:ext cx="8991600" cy="205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US" sz="1100">
                <a:solidFill>
                  <a:schemeClr val="dk1"/>
                </a:solidFill>
              </a:rPr>
              <a:t>St. Vincent and the Grenadines: </a:t>
            </a:r>
            <a:r>
              <a:rPr lang="en-US" sz="1100">
                <a:solidFill>
                  <a:schemeClr val="dk1"/>
                </a:solidFill>
              </a:rPr>
              <a:t>However some persons with a few injuries participated in full</a:t>
            </a:r>
            <a:endParaRPr sz="1100">
              <a:solidFill>
                <a:schemeClr val="dk1"/>
              </a:solidFill>
            </a:endParaRPr>
          </a:p>
          <a:p>
            <a:pPr indent="0" lvl="0" marL="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b="1" lang="en-US" sz="1100">
                <a:solidFill>
                  <a:schemeClr val="dk1"/>
                </a:solidFill>
              </a:rPr>
              <a:t>UK - Anguila:</a:t>
            </a:r>
            <a:r>
              <a:rPr lang="en-US" sz="1100">
                <a:solidFill>
                  <a:schemeClr val="dk1"/>
                </a:solidFill>
              </a:rPr>
              <a:t> Though we did not target this group, messages were sent out to the general public. Once they received these messages the assumption is they would use assistive technology to access these messages. </a:t>
            </a:r>
            <a:endParaRPr sz="1100">
              <a:solidFill>
                <a:schemeClr val="dk1"/>
              </a:solidFill>
            </a:endParaRPr>
          </a:p>
          <a:p>
            <a:pPr indent="0" lvl="0" marL="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b="1" lang="en-US" sz="1100">
                <a:solidFill>
                  <a:schemeClr val="dk1"/>
                </a:solidFill>
              </a:rPr>
              <a:t>UK - British Virgin Islands: </a:t>
            </a:r>
            <a:r>
              <a:rPr lang="en-US" sz="1100">
                <a:solidFill>
                  <a:schemeClr val="dk1"/>
                </a:solidFill>
              </a:rPr>
              <a:t>These institutions were engaged prior to the exercise to ensure they are knowledgeable of their procedures.</a:t>
            </a:r>
            <a:endParaRPr sz="1100">
              <a:solidFill>
                <a:schemeClr val="dk1"/>
              </a:solidFill>
            </a:endParaRPr>
          </a:p>
          <a:p>
            <a:pPr indent="0" lvl="0" marL="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b="1" lang="en-US" sz="1100">
                <a:solidFill>
                  <a:schemeClr val="dk1"/>
                </a:solidFill>
              </a:rPr>
              <a:t>US - Puerto Rico:</a:t>
            </a:r>
            <a:r>
              <a:rPr lang="en-US" sz="1100">
                <a:solidFill>
                  <a:schemeClr val="dk1"/>
                </a:solidFill>
              </a:rPr>
              <a:t> Individuals from Centro Sor Isolina Ferre</a:t>
            </a:r>
            <a:endParaRPr sz="1100">
              <a:solidFill>
                <a:schemeClr val="dk1"/>
              </a:solidFill>
            </a:endParaRPr>
          </a:p>
          <a:p>
            <a:pPr indent="0" lvl="0" marL="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b="1" lang="en-US" sz="1100">
                <a:solidFill>
                  <a:schemeClr val="dk1"/>
                </a:solidFill>
              </a:rPr>
              <a:t>USA - US Virgin Islands:</a:t>
            </a:r>
            <a:r>
              <a:rPr lang="en-US" sz="1100">
                <a:solidFill>
                  <a:schemeClr val="dk1"/>
                </a:solidFill>
              </a:rPr>
              <a:t> Shared by the Government House ADA Coordinator to their contacts within the USVI. </a:t>
            </a:r>
            <a:endParaRPr sz="1100">
              <a:solidFill>
                <a:schemeClr val="dk1"/>
              </a:solidFill>
            </a:endParaRPr>
          </a:p>
          <a:p>
            <a:pPr indent="0" lvl="0" marL="0" rtl="0" algn="l">
              <a:lnSpc>
                <a:spcPct val="115000"/>
              </a:lnSpc>
              <a:spcBef>
                <a:spcPts val="0"/>
              </a:spcBef>
              <a:spcAft>
                <a:spcPts val="0"/>
              </a:spcAft>
              <a:buNone/>
            </a:pPr>
            <a:r>
              <a:t/>
            </a:r>
            <a:endParaRPr sz="600">
              <a:solidFill>
                <a:schemeClr val="dk1"/>
              </a:solidFill>
            </a:endParaRPr>
          </a:p>
          <a:p>
            <a:pPr indent="0" lvl="0" marL="0" rtl="0" algn="l">
              <a:lnSpc>
                <a:spcPct val="115000"/>
              </a:lnSpc>
              <a:spcBef>
                <a:spcPts val="0"/>
              </a:spcBef>
              <a:spcAft>
                <a:spcPts val="0"/>
              </a:spcAft>
              <a:buNone/>
            </a:pPr>
            <a:r>
              <a:rPr b="1" lang="en-US" sz="1100">
                <a:solidFill>
                  <a:schemeClr val="dk1"/>
                </a:solidFill>
              </a:rPr>
              <a:t>Venezuela: </a:t>
            </a:r>
            <a:r>
              <a:rPr lang="en-US" sz="1100">
                <a:solidFill>
                  <a:schemeClr val="dk1"/>
                </a:solidFill>
              </a:rPr>
              <a:t>In Funvisis and DNPC there are people with disabilities and they participated in the exercise</a:t>
            </a:r>
            <a:endParaRPr sz="11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5"/>
          <p:cNvSpPr txBox="1"/>
          <p:nvPr>
            <p:ph type="title"/>
          </p:nvPr>
        </p:nvSpPr>
        <p:spPr>
          <a:xfrm>
            <a:off x="381000" y="182077"/>
            <a:ext cx="8382000" cy="7383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Tsunami Ready</a:t>
            </a:r>
            <a:endParaRPr/>
          </a:p>
        </p:txBody>
      </p:sp>
      <p:sp>
        <p:nvSpPr>
          <p:cNvPr id="373" name="Google Shape;373;p15"/>
          <p:cNvSpPr txBox="1"/>
          <p:nvPr/>
        </p:nvSpPr>
        <p:spPr>
          <a:xfrm>
            <a:off x="380988" y="1060449"/>
            <a:ext cx="8382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According to Member States and Territories, there are about 6</a:t>
            </a:r>
            <a:r>
              <a:rPr lang="en-US" sz="2000">
                <a:solidFill>
                  <a:schemeClr val="dk1"/>
                </a:solidFill>
                <a:latin typeface="Times New Roman"/>
                <a:ea typeface="Times New Roman"/>
                <a:cs typeface="Times New Roman"/>
                <a:sym typeface="Times New Roman"/>
              </a:rPr>
              <a:t>8</a:t>
            </a:r>
            <a:r>
              <a:rPr b="0" i="0" lang="en-US" sz="2000" u="none" cap="none" strike="noStrike">
                <a:solidFill>
                  <a:schemeClr val="dk1"/>
                </a:solidFill>
                <a:latin typeface="Times New Roman"/>
                <a:ea typeface="Times New Roman"/>
                <a:cs typeface="Times New Roman"/>
                <a:sym typeface="Times New Roman"/>
              </a:rPr>
              <a:t> communities recognized for TsunamiReady® or Tsunami Ready.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Times New Roman"/>
              <a:ea typeface="Times New Roman"/>
              <a:cs typeface="Times New Roman"/>
              <a:sym typeface="Times New Roman"/>
            </a:endParaRPr>
          </a:p>
        </p:txBody>
      </p:sp>
      <p:pic>
        <p:nvPicPr>
          <p:cNvPr id="374" name="Google Shape;374;p15"/>
          <p:cNvPicPr preferRelativeResize="0"/>
          <p:nvPr/>
        </p:nvPicPr>
        <p:blipFill>
          <a:blip r:embed="rId3">
            <a:alphaModFix/>
          </a:blip>
          <a:stretch>
            <a:fillRect/>
          </a:stretch>
        </p:blipFill>
        <p:spPr>
          <a:xfrm>
            <a:off x="1691863" y="1802625"/>
            <a:ext cx="5760275" cy="491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16"/>
          <p:cNvSpPr txBox="1"/>
          <p:nvPr>
            <p:ph type="title"/>
          </p:nvPr>
        </p:nvSpPr>
        <p:spPr>
          <a:xfrm>
            <a:off x="381000" y="182083"/>
            <a:ext cx="8382000"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Tsunami Ready</a:t>
            </a:r>
            <a:endParaRPr/>
          </a:p>
        </p:txBody>
      </p:sp>
      <p:sp>
        <p:nvSpPr>
          <p:cNvPr id="381" name="Google Shape;381;p16"/>
          <p:cNvSpPr txBox="1"/>
          <p:nvPr/>
        </p:nvSpPr>
        <p:spPr>
          <a:xfrm>
            <a:off x="381000" y="1219200"/>
            <a:ext cx="8382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Times New Roman"/>
                <a:ea typeface="Times New Roman"/>
                <a:cs typeface="Times New Roman"/>
                <a:sym typeface="Times New Roman"/>
              </a:rPr>
              <a:t>The results indicated that </a:t>
            </a:r>
            <a:r>
              <a:rPr lang="en-US" sz="2000">
                <a:solidFill>
                  <a:schemeClr val="dk1"/>
                </a:solidFill>
                <a:latin typeface="Times New Roman"/>
                <a:ea typeface="Times New Roman"/>
                <a:cs typeface="Times New Roman"/>
                <a:sym typeface="Times New Roman"/>
              </a:rPr>
              <a:t>89</a:t>
            </a:r>
            <a:r>
              <a:rPr b="0" i="0" lang="en-US" sz="2000" u="none" cap="none" strike="noStrike">
                <a:solidFill>
                  <a:schemeClr val="dk1"/>
                </a:solidFill>
                <a:latin typeface="Times New Roman"/>
                <a:ea typeface="Times New Roman"/>
                <a:cs typeface="Times New Roman"/>
                <a:sym typeface="Times New Roman"/>
              </a:rPr>
              <a:t>% of the countries are interested in implementing Tsunami Ready, with </a:t>
            </a:r>
            <a:r>
              <a:rPr lang="en-US" sz="2000">
                <a:solidFill>
                  <a:schemeClr val="dk1"/>
                </a:solidFill>
                <a:latin typeface="Times New Roman"/>
                <a:ea typeface="Times New Roman"/>
                <a:cs typeface="Times New Roman"/>
                <a:sym typeface="Times New Roman"/>
              </a:rPr>
              <a:t>114</a:t>
            </a:r>
            <a:r>
              <a:rPr b="0" i="0" lang="en-US" sz="2000" u="none" cap="none" strike="noStrike">
                <a:solidFill>
                  <a:schemeClr val="dk1"/>
                </a:solidFill>
                <a:latin typeface="Times New Roman"/>
                <a:ea typeface="Times New Roman"/>
                <a:cs typeface="Times New Roman"/>
                <a:sym typeface="Times New Roman"/>
              </a:rPr>
              <a:t> as total number of target communities to be recognized</a:t>
            </a:r>
            <a:r>
              <a:rPr lang="en-US" sz="2000">
                <a:solidFill>
                  <a:schemeClr val="dk1"/>
                </a:solidFill>
                <a:latin typeface="Times New Roman"/>
                <a:ea typeface="Times New Roman"/>
                <a:cs typeface="Times New Roman"/>
                <a:sym typeface="Times New Roman"/>
              </a:rPr>
              <a:t>.</a:t>
            </a:r>
            <a:endParaRPr b="0" i="0" sz="1800" u="none" cap="none" strike="noStrike">
              <a:solidFill>
                <a:schemeClr val="dk1"/>
              </a:solidFill>
              <a:latin typeface="Times New Roman"/>
              <a:ea typeface="Times New Roman"/>
              <a:cs typeface="Times New Roman"/>
              <a:sym typeface="Times New Roman"/>
            </a:endParaRPr>
          </a:p>
        </p:txBody>
      </p:sp>
      <p:pic>
        <p:nvPicPr>
          <p:cNvPr id="382" name="Google Shape;382;p16"/>
          <p:cNvPicPr preferRelativeResize="0"/>
          <p:nvPr/>
        </p:nvPicPr>
        <p:blipFill>
          <a:blip r:embed="rId3">
            <a:alphaModFix/>
          </a:blip>
          <a:stretch>
            <a:fillRect/>
          </a:stretch>
        </p:blipFill>
        <p:spPr>
          <a:xfrm>
            <a:off x="1600200" y="2471475"/>
            <a:ext cx="5943600" cy="381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
          <p:cNvSpPr txBox="1"/>
          <p:nvPr/>
        </p:nvSpPr>
        <p:spPr>
          <a:xfrm>
            <a:off x="458596" y="1447800"/>
            <a:ext cx="8255100" cy="1169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chemeClr val="dk1"/>
              </a:buClr>
              <a:buSzPts val="2800"/>
              <a:buFont typeface="Arial"/>
              <a:buChar char="•"/>
            </a:pPr>
            <a:r>
              <a:rPr b="0" i="0" lang="en-US" sz="2800" u="none" cap="none" strike="noStrike">
                <a:solidFill>
                  <a:schemeClr val="dk1"/>
                </a:solidFill>
                <a:latin typeface="Times New Roman"/>
                <a:ea typeface="Times New Roman"/>
                <a:cs typeface="Times New Roman"/>
                <a:sym typeface="Times New Roman"/>
              </a:rPr>
              <a:t>Summary of CARIBE WAVE 2</a:t>
            </a:r>
            <a:r>
              <a:rPr lang="en-US" sz="2800">
                <a:solidFill>
                  <a:schemeClr val="dk1"/>
                </a:solidFill>
                <a:latin typeface="Times New Roman"/>
                <a:ea typeface="Times New Roman"/>
                <a:cs typeface="Times New Roman"/>
                <a:sym typeface="Times New Roman"/>
              </a:rPr>
              <a:t>4</a:t>
            </a:r>
            <a:r>
              <a:rPr b="0" i="0" lang="en-US" sz="2800" u="none" cap="none" strike="noStrike">
                <a:solidFill>
                  <a:schemeClr val="dk1"/>
                </a:solidFill>
                <a:latin typeface="Times New Roman"/>
                <a:ea typeface="Times New Roman"/>
                <a:cs typeface="Times New Roman"/>
                <a:sym typeface="Times New Roman"/>
              </a:rPr>
              <a:t>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chemeClr val="dk1"/>
              </a:buClr>
              <a:buSzPts val="2800"/>
              <a:buFont typeface="Arial"/>
              <a:buChar char="•"/>
            </a:pPr>
            <a:r>
              <a:rPr lang="en-US" sz="2800">
                <a:solidFill>
                  <a:schemeClr val="dk1"/>
                </a:solidFill>
                <a:latin typeface="Times New Roman"/>
                <a:ea typeface="Times New Roman"/>
                <a:cs typeface="Times New Roman"/>
                <a:sym typeface="Times New Roman"/>
              </a:rPr>
              <a:t>Survey</a:t>
            </a:r>
            <a:r>
              <a:rPr b="0" i="0" lang="en-US" sz="2800" u="none" cap="none" strike="noStrike">
                <a:solidFill>
                  <a:schemeClr val="dk1"/>
                </a:solidFill>
                <a:latin typeface="Times New Roman"/>
                <a:ea typeface="Times New Roman"/>
                <a:cs typeface="Times New Roman"/>
                <a:sym typeface="Times New Roman"/>
              </a:rPr>
              <a:t> results</a:t>
            </a:r>
            <a:endParaRPr b="0" i="0" sz="1400" u="none" cap="none" strike="noStrike">
              <a:solidFill>
                <a:srgbClr val="000000"/>
              </a:solidFill>
              <a:latin typeface="Arial"/>
              <a:ea typeface="Arial"/>
              <a:cs typeface="Arial"/>
              <a:sym typeface="Arial"/>
            </a:endParaRPr>
          </a:p>
        </p:txBody>
      </p:sp>
      <p:sp>
        <p:nvSpPr>
          <p:cNvPr id="250" name="Google Shape;250;p2"/>
          <p:cNvSpPr txBox="1"/>
          <p:nvPr/>
        </p:nvSpPr>
        <p:spPr>
          <a:xfrm>
            <a:off x="431800" y="381000"/>
            <a:ext cx="8229600"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600"/>
              <a:buFont typeface="Calibri"/>
              <a:buNone/>
            </a:pPr>
            <a:r>
              <a:rPr b="0" i="0" lang="en-US" sz="3600" u="none" cap="none" strike="noStrike">
                <a:solidFill>
                  <a:srgbClr val="FFFFFF"/>
                </a:solidFill>
                <a:latin typeface="Times New Roman"/>
                <a:ea typeface="Times New Roman"/>
                <a:cs typeface="Times New Roman"/>
                <a:sym typeface="Times New Roman"/>
              </a:rPr>
              <a:t>Objectives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7"/>
          <p:cNvSpPr txBox="1"/>
          <p:nvPr>
            <p:ph type="title"/>
          </p:nvPr>
        </p:nvSpPr>
        <p:spPr>
          <a:xfrm>
            <a:off x="381000" y="182083"/>
            <a:ext cx="8382000"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 – Exercise Satisfaction </a:t>
            </a:r>
            <a:endParaRPr/>
          </a:p>
        </p:txBody>
      </p:sp>
      <p:sp>
        <p:nvSpPr>
          <p:cNvPr id="389" name="Google Shape;389;p17"/>
          <p:cNvSpPr txBox="1"/>
          <p:nvPr/>
        </p:nvSpPr>
        <p:spPr>
          <a:xfrm>
            <a:off x="381000" y="4847475"/>
            <a:ext cx="83820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Times New Roman"/>
                <a:ea typeface="Times New Roman"/>
                <a:cs typeface="Times New Roman"/>
                <a:sym typeface="Times New Roman"/>
              </a:rPr>
              <a:t>Curacao: </a:t>
            </a:r>
            <a:r>
              <a:rPr lang="en-US" sz="1600">
                <a:solidFill>
                  <a:schemeClr val="dk1"/>
                </a:solidFill>
                <a:latin typeface="Times New Roman"/>
                <a:ea typeface="Times New Roman"/>
                <a:cs typeface="Times New Roman"/>
                <a:sym typeface="Times New Roman"/>
              </a:rPr>
              <a:t>Exercise served as an eyeopener for the members of the NDMO</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1"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Times New Roman"/>
                <a:ea typeface="Times New Roman"/>
                <a:cs typeface="Times New Roman"/>
                <a:sym typeface="Times New Roman"/>
              </a:rPr>
              <a:t>France: </a:t>
            </a:r>
            <a:r>
              <a:rPr lang="en-US" sz="1600">
                <a:solidFill>
                  <a:schemeClr val="dk1"/>
                </a:solidFill>
                <a:latin typeface="Times New Roman"/>
                <a:ea typeface="Times New Roman"/>
                <a:cs typeface="Times New Roman"/>
                <a:sym typeface="Times New Roman"/>
              </a:rPr>
              <a:t>One remark: the schedule of the exercise might be sooner in the morning, so that the wave arrival does not occur during lunch time (which is problematic for schools)</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t/>
            </a:r>
            <a:endParaRPr b="1" sz="160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Times New Roman"/>
                <a:ea typeface="Times New Roman"/>
                <a:cs typeface="Times New Roman"/>
                <a:sym typeface="Times New Roman"/>
              </a:rPr>
              <a:t>Panama: </a:t>
            </a:r>
            <a:r>
              <a:rPr lang="en-US" sz="1600">
                <a:solidFill>
                  <a:schemeClr val="dk1"/>
                </a:solidFill>
                <a:latin typeface="Times New Roman"/>
                <a:ea typeface="Times New Roman"/>
                <a:cs typeface="Times New Roman"/>
                <a:sym typeface="Times New Roman"/>
              </a:rPr>
              <a:t>The CARIBE WAVE Exercises are great, but we as a country have many things to improve.</a:t>
            </a:r>
            <a:endParaRPr sz="1600">
              <a:solidFill>
                <a:schemeClr val="dk1"/>
              </a:solidFill>
              <a:latin typeface="Times New Roman"/>
              <a:ea typeface="Times New Roman"/>
              <a:cs typeface="Times New Roman"/>
              <a:sym typeface="Times New Roman"/>
            </a:endParaRPr>
          </a:p>
        </p:txBody>
      </p:sp>
      <p:pic>
        <p:nvPicPr>
          <p:cNvPr id="390" name="Google Shape;390;p17"/>
          <p:cNvPicPr preferRelativeResize="0"/>
          <p:nvPr/>
        </p:nvPicPr>
        <p:blipFill>
          <a:blip r:embed="rId3">
            <a:alphaModFix/>
          </a:blip>
          <a:stretch>
            <a:fillRect/>
          </a:stretch>
        </p:blipFill>
        <p:spPr>
          <a:xfrm>
            <a:off x="1600200" y="1214613"/>
            <a:ext cx="5943600" cy="3514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8"/>
          <p:cNvSpPr txBox="1"/>
          <p:nvPr>
            <p:ph type="title"/>
          </p:nvPr>
        </p:nvSpPr>
        <p:spPr>
          <a:xfrm>
            <a:off x="355869" y="253885"/>
            <a:ext cx="8432261" cy="861969"/>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200"/>
              <a:buFont typeface="Calibri"/>
              <a:buNone/>
            </a:pPr>
            <a:r>
              <a:rPr lang="en-US" sz="3200">
                <a:latin typeface="Times New Roman"/>
                <a:ea typeface="Times New Roman"/>
                <a:cs typeface="Times New Roman"/>
                <a:sym typeface="Times New Roman"/>
              </a:rPr>
              <a:t>Status of Sea Level Stations during the exercise</a:t>
            </a:r>
            <a:endParaRPr/>
          </a:p>
        </p:txBody>
      </p:sp>
      <p:sp>
        <p:nvSpPr>
          <p:cNvPr id="396" name="Google Shape;396;p18"/>
          <p:cNvSpPr txBox="1"/>
          <p:nvPr>
            <p:ph idx="1" type="body"/>
          </p:nvPr>
        </p:nvSpPr>
        <p:spPr>
          <a:xfrm>
            <a:off x="355868" y="5462434"/>
            <a:ext cx="8298847" cy="1173164"/>
          </a:xfrm>
          <a:prstGeom prst="rect">
            <a:avLst/>
          </a:prstGeom>
          <a:noFill/>
          <a:ln>
            <a:noFill/>
          </a:ln>
        </p:spPr>
        <p:txBody>
          <a:bodyPr anchorCtr="0" anchor="t" bIns="91425" lIns="91425" spcFirstLastPara="1" rIns="91425" wrap="square" tIns="91425">
            <a:noAutofit/>
          </a:bodyPr>
          <a:lstStyle/>
          <a:p>
            <a:pPr indent="-165100" lvl="0" marL="520700" marR="0" rtl="0" algn="l">
              <a:lnSpc>
                <a:spcPct val="100000"/>
              </a:lnSpc>
              <a:spcBef>
                <a:spcPts val="0"/>
              </a:spcBef>
              <a:spcAft>
                <a:spcPts val="0"/>
              </a:spcAft>
              <a:buClr>
                <a:schemeClr val="dk1"/>
              </a:buClr>
              <a:buSzPts val="1600"/>
              <a:buFont typeface="Arial"/>
              <a:buChar char="•"/>
            </a:pPr>
            <a:r>
              <a:rPr lang="en-US" sz="1600">
                <a:latin typeface="Times New Roman"/>
                <a:ea typeface="Times New Roman"/>
                <a:cs typeface="Times New Roman"/>
                <a:sym typeface="Times New Roman"/>
              </a:rPr>
              <a:t>The PTWC provided simulated forecasted maximum wave heights for 100 CARIBE EWS stations in the simulated bulletins.</a:t>
            </a:r>
            <a:endParaRPr/>
          </a:p>
          <a:p>
            <a:pPr indent="-165100" lvl="0" marL="520700" marR="0" rtl="0" algn="l">
              <a:lnSpc>
                <a:spcPct val="100000"/>
              </a:lnSpc>
              <a:spcBef>
                <a:spcPts val="560"/>
              </a:spcBef>
              <a:spcAft>
                <a:spcPts val="0"/>
              </a:spcAft>
              <a:buClr>
                <a:schemeClr val="dk1"/>
              </a:buClr>
              <a:buSzPts val="1600"/>
              <a:buFont typeface="Arial"/>
              <a:buChar char="•"/>
            </a:pPr>
            <a:r>
              <a:rPr lang="en-US" sz="1600">
                <a:latin typeface="Times New Roman"/>
                <a:ea typeface="Times New Roman"/>
                <a:cs typeface="Times New Roman"/>
                <a:sym typeface="Times New Roman"/>
              </a:rPr>
              <a:t> Only about 66% of these sea level stations were online on the IOC Sea Level facility during the exercise period.</a:t>
            </a:r>
            <a:endParaRPr/>
          </a:p>
        </p:txBody>
      </p:sp>
      <p:sp>
        <p:nvSpPr>
          <p:cNvPr id="397" name="Google Shape;397;p18"/>
          <p:cNvSpPr txBox="1"/>
          <p:nvPr/>
        </p:nvSpPr>
        <p:spPr>
          <a:xfrm>
            <a:off x="4571999" y="1459542"/>
            <a:ext cx="32273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Northern Panama scenario</a:t>
            </a:r>
            <a:endParaRPr b="0" i="0" sz="1400" u="none" cap="none" strike="noStrike">
              <a:solidFill>
                <a:srgbClr val="000000"/>
              </a:solidFill>
              <a:latin typeface="Arial"/>
              <a:ea typeface="Arial"/>
              <a:cs typeface="Arial"/>
              <a:sym typeface="Arial"/>
            </a:endParaRPr>
          </a:p>
        </p:txBody>
      </p:sp>
      <p:sp>
        <p:nvSpPr>
          <p:cNvPr id="398" name="Google Shape;398;p18"/>
          <p:cNvSpPr txBox="1"/>
          <p:nvPr/>
        </p:nvSpPr>
        <p:spPr>
          <a:xfrm>
            <a:off x="326965" y="1459542"/>
            <a:ext cx="34252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Times New Roman"/>
                <a:ea typeface="Times New Roman"/>
                <a:cs typeface="Times New Roman"/>
                <a:sym typeface="Times New Roman"/>
              </a:rPr>
              <a:t>Western Muertos Trough scenario</a:t>
            </a:r>
            <a:endParaRPr b="0" i="0" sz="1400" u="none" cap="none" strike="noStrike">
              <a:solidFill>
                <a:srgbClr val="000000"/>
              </a:solidFill>
              <a:latin typeface="Arial"/>
              <a:ea typeface="Arial"/>
              <a:cs typeface="Arial"/>
              <a:sym typeface="Arial"/>
            </a:endParaRPr>
          </a:p>
        </p:txBody>
      </p:sp>
      <p:pic>
        <p:nvPicPr>
          <p:cNvPr id="399" name="Google Shape;399;p18"/>
          <p:cNvPicPr preferRelativeResize="0"/>
          <p:nvPr/>
        </p:nvPicPr>
        <p:blipFill>
          <a:blip r:embed="rId3">
            <a:alphaModFix/>
          </a:blip>
          <a:stretch>
            <a:fillRect/>
          </a:stretch>
        </p:blipFill>
        <p:spPr>
          <a:xfrm>
            <a:off x="1163975" y="1341088"/>
            <a:ext cx="6816047" cy="4121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9"/>
          <p:cNvSpPr txBox="1"/>
          <p:nvPr>
            <p:ph type="title"/>
          </p:nvPr>
        </p:nvSpPr>
        <p:spPr>
          <a:xfrm>
            <a:off x="304800" y="274637"/>
            <a:ext cx="8534400" cy="715963"/>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2F2F2"/>
              </a:buClr>
              <a:buSzPts val="2800"/>
              <a:buFont typeface="Calibri"/>
              <a:buNone/>
            </a:pPr>
            <a:r>
              <a:rPr lang="en-US" sz="2800">
                <a:latin typeface="Times New Roman"/>
                <a:ea typeface="Times New Roman"/>
                <a:cs typeface="Times New Roman"/>
                <a:sym typeface="Times New Roman"/>
              </a:rPr>
              <a:t>Status of DART’s</a:t>
            </a:r>
            <a:endParaRPr/>
          </a:p>
        </p:txBody>
      </p:sp>
      <p:sp>
        <p:nvSpPr>
          <p:cNvPr id="405" name="Google Shape;405;p19"/>
          <p:cNvSpPr txBox="1"/>
          <p:nvPr/>
        </p:nvSpPr>
        <p:spPr>
          <a:xfrm>
            <a:off x="533400" y="1219200"/>
            <a:ext cx="8077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chemeClr val="dk1"/>
                </a:solidFill>
                <a:latin typeface="Times New Roman"/>
                <a:ea typeface="Times New Roman"/>
                <a:cs typeface="Times New Roman"/>
                <a:sym typeface="Times New Roman"/>
              </a:rPr>
              <a:t>3 </a:t>
            </a:r>
            <a:r>
              <a:rPr b="0" i="0" lang="en-US" sz="1800" u="none" cap="none" strike="noStrike">
                <a:solidFill>
                  <a:schemeClr val="dk1"/>
                </a:solidFill>
                <a:latin typeface="Times New Roman"/>
                <a:ea typeface="Times New Roman"/>
                <a:cs typeface="Times New Roman"/>
                <a:sym typeface="Times New Roman"/>
              </a:rPr>
              <a:t>DART stations were streaming data in the Caribbean</a:t>
            </a:r>
            <a:r>
              <a:rPr lang="en-US" sz="1800">
                <a:solidFill>
                  <a:schemeClr val="dk1"/>
                </a:solidFill>
                <a:latin typeface="Times New Roman"/>
                <a:ea typeface="Times New Roman"/>
                <a:cs typeface="Times New Roman"/>
                <a:sym typeface="Times New Roman"/>
              </a:rPr>
              <a:t> </a:t>
            </a:r>
            <a:r>
              <a:rPr b="0" i="0" lang="en-US" sz="1800" u="none" cap="none" strike="noStrike">
                <a:solidFill>
                  <a:schemeClr val="dk1"/>
                </a:solidFill>
                <a:latin typeface="Times New Roman"/>
                <a:ea typeface="Times New Roman"/>
                <a:cs typeface="Times New Roman"/>
                <a:sym typeface="Times New Roman"/>
              </a:rPr>
              <a:t>and Atlantic thr</a:t>
            </a:r>
            <a:r>
              <a:rPr lang="en-US" sz="1800">
                <a:solidFill>
                  <a:schemeClr val="dk1"/>
                </a:solidFill>
                <a:latin typeface="Times New Roman"/>
                <a:ea typeface="Times New Roman"/>
                <a:cs typeface="Times New Roman"/>
                <a:sym typeface="Times New Roman"/>
              </a:rPr>
              <a:t>ough</a:t>
            </a:r>
            <a:r>
              <a:rPr b="0" i="0" lang="en-US" sz="1800" u="none" cap="none" strike="noStrike">
                <a:solidFill>
                  <a:schemeClr val="dk1"/>
                </a:solidFill>
                <a:latin typeface="Times New Roman"/>
                <a:ea typeface="Times New Roman"/>
                <a:cs typeface="Times New Roman"/>
                <a:sym typeface="Times New Roman"/>
              </a:rPr>
              <a:t> the National Buoy Center during the day of the exercise.</a:t>
            </a:r>
            <a:endParaRPr b="0" i="0" sz="1600" u="none" cap="none" strike="noStrike">
              <a:solidFill>
                <a:schemeClr val="dk1"/>
              </a:solidFill>
              <a:latin typeface="Times New Roman"/>
              <a:ea typeface="Times New Roman"/>
              <a:cs typeface="Times New Roman"/>
              <a:sym typeface="Times New Roman"/>
            </a:endParaRPr>
          </a:p>
        </p:txBody>
      </p:sp>
      <p:pic>
        <p:nvPicPr>
          <p:cNvPr id="406" name="Google Shape;406;p19"/>
          <p:cNvPicPr preferRelativeResize="0"/>
          <p:nvPr/>
        </p:nvPicPr>
        <p:blipFill>
          <a:blip r:embed="rId3">
            <a:alphaModFix/>
          </a:blip>
          <a:stretch>
            <a:fillRect/>
          </a:stretch>
        </p:blipFill>
        <p:spPr>
          <a:xfrm>
            <a:off x="1092875" y="2094300"/>
            <a:ext cx="6958250" cy="41726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0"/>
          <p:cNvSpPr txBox="1"/>
          <p:nvPr>
            <p:ph type="title"/>
          </p:nvPr>
        </p:nvSpPr>
        <p:spPr>
          <a:xfrm>
            <a:off x="457200" y="274627"/>
            <a:ext cx="8229600" cy="7269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Media Arrangements</a:t>
            </a:r>
            <a:endParaRPr/>
          </a:p>
        </p:txBody>
      </p:sp>
      <p:sp>
        <p:nvSpPr>
          <p:cNvPr id="413" name="Google Shape;413;p20"/>
          <p:cNvSpPr txBox="1"/>
          <p:nvPr>
            <p:ph idx="1" type="body"/>
          </p:nvPr>
        </p:nvSpPr>
        <p:spPr>
          <a:xfrm>
            <a:off x="457200" y="4654200"/>
            <a:ext cx="8229600" cy="1759500"/>
          </a:xfrm>
          <a:prstGeom prst="rect">
            <a:avLst/>
          </a:prstGeom>
          <a:noFill/>
          <a:ln>
            <a:noFill/>
          </a:ln>
        </p:spPr>
        <p:txBody>
          <a:bodyPr anchorCtr="0" anchor="t" bIns="91425" lIns="91425" spcFirstLastPara="1" rIns="91425" wrap="square" tIns="91425">
            <a:noAutofit/>
          </a:bodyPr>
          <a:lstStyle/>
          <a:p>
            <a:pPr indent="-152400" lvl="0" marL="520700" marR="0" rtl="0" algn="l">
              <a:lnSpc>
                <a:spcPct val="100000"/>
              </a:lnSpc>
              <a:spcBef>
                <a:spcPts val="0"/>
              </a:spcBef>
              <a:spcAft>
                <a:spcPts val="0"/>
              </a:spcAft>
              <a:buClr>
                <a:schemeClr val="dk1"/>
              </a:buClr>
              <a:buSzPts val="1800"/>
              <a:buFont typeface="Arial"/>
              <a:buChar char="•"/>
            </a:pPr>
            <a:r>
              <a:rPr lang="en-US" sz="1800">
                <a:latin typeface="Times New Roman"/>
                <a:ea typeface="Times New Roman"/>
                <a:cs typeface="Times New Roman"/>
                <a:sym typeface="Times New Roman"/>
              </a:rPr>
              <a:t>There were difficulties obtaining exact metrics with the hashtag tracker Brand24 due to changes in Instagram and </a:t>
            </a:r>
            <a:r>
              <a:rPr lang="en-US" sz="1800">
                <a:latin typeface="Times New Roman"/>
                <a:ea typeface="Times New Roman"/>
                <a:cs typeface="Times New Roman"/>
                <a:sym typeface="Times New Roman"/>
              </a:rPr>
              <a:t>Facebook's</a:t>
            </a:r>
            <a:r>
              <a:rPr lang="en-US" sz="1800">
                <a:latin typeface="Times New Roman"/>
                <a:ea typeface="Times New Roman"/>
                <a:cs typeface="Times New Roman"/>
                <a:sym typeface="Times New Roman"/>
              </a:rPr>
              <a:t> terms and conditions. </a:t>
            </a:r>
            <a:endParaRPr sz="1800">
              <a:latin typeface="Times New Roman"/>
              <a:ea typeface="Times New Roman"/>
              <a:cs typeface="Times New Roman"/>
              <a:sym typeface="Times New Roman"/>
            </a:endParaRPr>
          </a:p>
          <a:p>
            <a:pPr indent="-152400" lvl="0" marL="520700" marR="0" rtl="0" algn="l">
              <a:lnSpc>
                <a:spcPct val="100000"/>
              </a:lnSpc>
              <a:spcBef>
                <a:spcPts val="1000"/>
              </a:spcBef>
              <a:spcAft>
                <a:spcPts val="0"/>
              </a:spcAft>
              <a:buClr>
                <a:schemeClr val="dk1"/>
              </a:buClr>
              <a:buSzPts val="1800"/>
              <a:buFont typeface="Arial"/>
              <a:buChar char="•"/>
            </a:pPr>
            <a:r>
              <a:rPr lang="en-US" sz="1800">
                <a:latin typeface="Times New Roman"/>
                <a:ea typeface="Times New Roman"/>
                <a:cs typeface="Times New Roman"/>
                <a:sym typeface="Times New Roman"/>
              </a:rPr>
              <a:t>However, it was noted that there was less social media </a:t>
            </a:r>
            <a:r>
              <a:rPr lang="en-US" sz="1800">
                <a:latin typeface="Times New Roman"/>
                <a:ea typeface="Times New Roman"/>
                <a:cs typeface="Times New Roman"/>
                <a:sym typeface="Times New Roman"/>
              </a:rPr>
              <a:t>presence</a:t>
            </a:r>
            <a:r>
              <a:rPr lang="en-US" sz="1800">
                <a:latin typeface="Times New Roman"/>
                <a:ea typeface="Times New Roman"/>
                <a:cs typeface="Times New Roman"/>
                <a:sym typeface="Times New Roman"/>
              </a:rPr>
              <a:t> than previous exercises, but the </a:t>
            </a:r>
            <a:r>
              <a:rPr lang="en-US" sz="1800">
                <a:latin typeface="Times New Roman"/>
                <a:ea typeface="Times New Roman"/>
                <a:cs typeface="Times New Roman"/>
                <a:sym typeface="Times New Roman"/>
              </a:rPr>
              <a:t>presence</a:t>
            </a:r>
            <a:r>
              <a:rPr lang="en-US" sz="1800">
                <a:latin typeface="Times New Roman"/>
                <a:ea typeface="Times New Roman"/>
                <a:cs typeface="Times New Roman"/>
                <a:sym typeface="Times New Roman"/>
              </a:rPr>
              <a:t> was still relatively large.</a:t>
            </a:r>
            <a:endParaRPr sz="1800">
              <a:latin typeface="Times New Roman"/>
              <a:ea typeface="Times New Roman"/>
              <a:cs typeface="Times New Roman"/>
              <a:sym typeface="Times New Roman"/>
            </a:endParaRPr>
          </a:p>
          <a:p>
            <a:pPr indent="-152400" lvl="0" marL="520700" marR="0" rtl="0" algn="l">
              <a:lnSpc>
                <a:spcPct val="100000"/>
              </a:lnSpc>
              <a:spcBef>
                <a:spcPts val="1000"/>
              </a:spcBef>
              <a:spcAft>
                <a:spcPts val="1000"/>
              </a:spcAft>
              <a:buSzPts val="1800"/>
              <a:buFont typeface="Times New Roman"/>
              <a:buChar char="•"/>
            </a:pPr>
            <a:r>
              <a:rPr lang="en-US" sz="1800">
                <a:latin typeface="Times New Roman"/>
                <a:ea typeface="Times New Roman"/>
                <a:cs typeface="Times New Roman"/>
                <a:sym typeface="Times New Roman"/>
              </a:rPr>
              <a:t>The CARIBE WAVE 24 Media Report includes an overview of different countries’ publications on their exercises.</a:t>
            </a:r>
            <a:endParaRPr sz="1800">
              <a:latin typeface="Times New Roman"/>
              <a:ea typeface="Times New Roman"/>
              <a:cs typeface="Times New Roman"/>
              <a:sym typeface="Times New Roman"/>
            </a:endParaRPr>
          </a:p>
        </p:txBody>
      </p:sp>
      <p:pic>
        <p:nvPicPr>
          <p:cNvPr id="414" name="Google Shape;414;p20"/>
          <p:cNvPicPr preferRelativeResize="0"/>
          <p:nvPr/>
        </p:nvPicPr>
        <p:blipFill rotWithShape="1">
          <a:blip r:embed="rId3">
            <a:alphaModFix/>
          </a:blip>
          <a:srcRect b="0" l="18347" r="27908" t="6384"/>
          <a:stretch/>
        </p:blipFill>
        <p:spPr>
          <a:xfrm>
            <a:off x="4463725" y="1115413"/>
            <a:ext cx="4177948" cy="3424876"/>
          </a:xfrm>
          <a:prstGeom prst="rect">
            <a:avLst/>
          </a:prstGeom>
          <a:noFill/>
          <a:ln>
            <a:noFill/>
          </a:ln>
        </p:spPr>
      </p:pic>
      <p:pic>
        <p:nvPicPr>
          <p:cNvPr id="415" name="Google Shape;415;p20"/>
          <p:cNvPicPr preferRelativeResize="0"/>
          <p:nvPr/>
        </p:nvPicPr>
        <p:blipFill rotWithShape="1">
          <a:blip r:embed="rId3">
            <a:alphaModFix/>
          </a:blip>
          <a:srcRect b="53542" l="73037" r="3179" t="16891"/>
          <a:stretch/>
        </p:blipFill>
        <p:spPr>
          <a:xfrm>
            <a:off x="830200" y="2055150"/>
            <a:ext cx="3400884" cy="198973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g2cba8d0373a_0_430"/>
          <p:cNvSpPr txBox="1"/>
          <p:nvPr>
            <p:ph type="title"/>
          </p:nvPr>
        </p:nvSpPr>
        <p:spPr>
          <a:xfrm>
            <a:off x="304850" y="76200"/>
            <a:ext cx="8531400" cy="2997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Calibri"/>
              <a:buNone/>
            </a:pPr>
            <a:r>
              <a:rPr lang="en-US" sz="2800">
                <a:latin typeface="Times New Roman"/>
                <a:ea typeface="Times New Roman"/>
                <a:cs typeface="Times New Roman"/>
                <a:sym typeface="Times New Roman"/>
              </a:rPr>
              <a:t>CARIBE WAVE 24 Task Team</a:t>
            </a:r>
            <a:endParaRPr/>
          </a:p>
        </p:txBody>
      </p:sp>
      <p:graphicFrame>
        <p:nvGraphicFramePr>
          <p:cNvPr id="421" name="Google Shape;421;g2cba8d0373a_0_430"/>
          <p:cNvGraphicFramePr/>
          <p:nvPr/>
        </p:nvGraphicFramePr>
        <p:xfrm>
          <a:off x="304873" y="461550"/>
          <a:ext cx="3000000" cy="3000000"/>
        </p:xfrm>
        <a:graphic>
          <a:graphicData uri="http://schemas.openxmlformats.org/drawingml/2006/table">
            <a:tbl>
              <a:tblPr bandRow="1">
                <a:noFill/>
                <a:tableStyleId>{6377B30F-F1A9-47B8-B39C-2ABE39975F62}</a:tableStyleId>
              </a:tblPr>
              <a:tblGrid>
                <a:gridCol w="4092875"/>
                <a:gridCol w="1413900"/>
                <a:gridCol w="3024575"/>
              </a:tblGrid>
              <a:tr h="180150">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100" u="none" cap="none" strike="noStrike">
                          <a:latin typeface="Times New Roman"/>
                          <a:ea typeface="Times New Roman"/>
                          <a:cs typeface="Times New Roman"/>
                          <a:sym typeface="Times New Roman"/>
                        </a:rPr>
                        <a:t>Persona</a:t>
                      </a:r>
                      <a:endParaRPr b="1" sz="1100" u="none" cap="none" strike="noStrike">
                        <a:latin typeface="Times New Roman"/>
                        <a:ea typeface="Times New Roman"/>
                        <a:cs typeface="Times New Roman"/>
                        <a:sym typeface="Times New Roman"/>
                      </a:endParaRPr>
                    </a:p>
                  </a:txBody>
                  <a:tcPr marT="0" marB="0" marR="40325" marL="40325" anchor="ctr">
                    <a:lnB cap="flat" cmpd="sng" w="12700">
                      <a:solidFill>
                        <a:schemeClr val="dk1"/>
                      </a:solidFill>
                      <a:prstDash val="solid"/>
                      <a:round/>
                      <a:headEnd len="sm" w="sm" type="none"/>
                      <a:tailEnd len="sm" w="sm" type="none"/>
                    </a:lnB>
                    <a:solidFill>
                      <a:srgbClr val="93B3D7"/>
                    </a:solidFill>
                  </a:tcPr>
                </a:tc>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100" u="none" cap="none" strike="noStrike">
                          <a:latin typeface="Times New Roman"/>
                          <a:ea typeface="Times New Roman"/>
                          <a:cs typeface="Times New Roman"/>
                          <a:sym typeface="Times New Roman"/>
                        </a:rPr>
                        <a:t>Teléfono #</a:t>
                      </a:r>
                      <a:endParaRPr b="1" sz="1100" u="none" cap="none" strike="noStrike">
                        <a:latin typeface="Times New Roman"/>
                        <a:ea typeface="Times New Roman"/>
                        <a:cs typeface="Times New Roman"/>
                        <a:sym typeface="Times New Roman"/>
                      </a:endParaRPr>
                    </a:p>
                  </a:txBody>
                  <a:tcPr marT="0" marB="0" marR="40325" marL="40325" anchor="ctr">
                    <a:lnB cap="flat" cmpd="sng" w="12700">
                      <a:solidFill>
                        <a:schemeClr val="dk1"/>
                      </a:solidFill>
                      <a:prstDash val="solid"/>
                      <a:round/>
                      <a:headEnd len="sm" w="sm" type="none"/>
                      <a:tailEnd len="sm" w="sm" type="none"/>
                    </a:lnB>
                    <a:solidFill>
                      <a:srgbClr val="93B3D7"/>
                    </a:solidFill>
                  </a:tcPr>
                </a:tc>
                <a:tc>
                  <a:txBody>
                    <a:bodyPr/>
                    <a:lstStyle/>
                    <a:p>
                      <a:pPr indent="0" lvl="0" marL="0" marR="0" rtl="0" algn="ctr">
                        <a:lnSpc>
                          <a:spcPct val="107000"/>
                        </a:lnSpc>
                        <a:spcBef>
                          <a:spcPts val="0"/>
                        </a:spcBef>
                        <a:spcAft>
                          <a:spcPts val="0"/>
                        </a:spcAft>
                        <a:buClr>
                          <a:srgbClr val="000000"/>
                        </a:buClr>
                        <a:buSzPts val="1100"/>
                        <a:buFont typeface="Times New Roman"/>
                        <a:buNone/>
                      </a:pPr>
                      <a:r>
                        <a:rPr b="1" lang="en-US" sz="1100" u="none" cap="none" strike="noStrike">
                          <a:latin typeface="Times New Roman"/>
                          <a:ea typeface="Times New Roman"/>
                          <a:cs typeface="Times New Roman"/>
                          <a:sym typeface="Times New Roman"/>
                        </a:rPr>
                        <a:t>Correo electrónico</a:t>
                      </a:r>
                      <a:endParaRPr b="1" sz="1100" u="none" cap="none" strike="noStrike">
                        <a:latin typeface="Times New Roman"/>
                        <a:ea typeface="Times New Roman"/>
                        <a:cs typeface="Times New Roman"/>
                        <a:sym typeface="Times New Roman"/>
                      </a:endParaRPr>
                    </a:p>
                  </a:txBody>
                  <a:tcPr marT="0" marB="0" marR="40325" marL="40325" anchor="ctr">
                    <a:lnB cap="flat" cmpd="sng" w="12700">
                      <a:solidFill>
                        <a:schemeClr val="dk1"/>
                      </a:solidFill>
                      <a:prstDash val="solid"/>
                      <a:round/>
                      <a:headEnd len="sm" w="sm" type="none"/>
                      <a:tailEnd len="sm" w="sm" type="none"/>
                    </a:lnB>
                    <a:solidFill>
                      <a:srgbClr val="93B3D7"/>
                    </a:solidFill>
                  </a:tcPr>
                </a:tc>
              </a:tr>
              <a:tr h="311175">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Antonio Aguilar</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CARIBE WAVE Vice Chair, FUNVISIS, Venezuela</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+58 4168009876</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3">
                            <a:extLst>
                              <a:ext uri="{A12FA001-AC4F-418D-AE19-62706E023703}">
                                <ahyp:hlinkClr val="tx"/>
                              </a:ext>
                            </a:extLst>
                          </a:hlinkClick>
                        </a:rPr>
                        <a:t>antoniodesastres@gmail.com</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287225">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Gisela Báez-Sánchez</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CARIBE WAVE Vice Chair,  Puerto Rico Seismic Network, USA</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1-787-833-8433</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4">
                            <a:extLst>
                              <a:ext uri="{A12FA001-AC4F-418D-AE19-62706E023703}">
                                <ahyp:hlinkClr val="tx"/>
                              </a:ext>
                            </a:extLst>
                          </a:hlinkClick>
                        </a:rPr>
                        <a:t>gisela.baez1@upr.edu</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33775">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Gerard Metayer, </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CARIBE EWS Chair, Service Maritime et de Navigation Haiti</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509-48 93 7805</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5">
                            <a:extLst>
                              <a:ext uri="{A12FA001-AC4F-418D-AE19-62706E023703}">
                                <ahyp:hlinkClr val="tx"/>
                              </a:ext>
                            </a:extLst>
                          </a:hlinkClick>
                        </a:rPr>
                        <a:t>gerard_metayer@yahoo.fr</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r>
              <a:tr h="263550">
                <a:tc>
                  <a:txBody>
                    <a:bodyPr/>
                    <a:lstStyle/>
                    <a:p>
                      <a:pPr indent="0" lvl="0" marL="0" rtl="0" algn="ctr">
                        <a:lnSpc>
                          <a:spcPct val="106666"/>
                        </a:lnSpc>
                        <a:spcBef>
                          <a:spcPts val="0"/>
                        </a:spcBef>
                        <a:spcAft>
                          <a:spcPts val="0"/>
                        </a:spcAft>
                        <a:buNone/>
                      </a:pPr>
                      <a:r>
                        <a:rPr lang="en-US" sz="1000">
                          <a:latin typeface="Times New Roman"/>
                          <a:ea typeface="Times New Roman"/>
                          <a:cs typeface="Times New Roman"/>
                          <a:sym typeface="Times New Roman"/>
                        </a:rPr>
                        <a:t>Frederic Dondin</a:t>
                      </a:r>
                      <a:endParaRPr sz="1000">
                        <a:latin typeface="Calibri"/>
                        <a:ea typeface="Calibri"/>
                        <a:cs typeface="Calibri"/>
                        <a:sym typeface="Calibri"/>
                      </a:endParaRPr>
                    </a:p>
                    <a:p>
                      <a:pPr indent="0" lvl="0" marL="0" rtl="0" algn="ctr">
                        <a:spcBef>
                          <a:spcPts val="0"/>
                        </a:spcBef>
                        <a:spcAft>
                          <a:spcPts val="0"/>
                        </a:spcAft>
                        <a:buNone/>
                      </a:pPr>
                      <a:r>
                        <a:rPr b="1" lang="en-US" sz="1000">
                          <a:latin typeface="Times New Roman"/>
                          <a:ea typeface="Times New Roman"/>
                          <a:cs typeface="Times New Roman"/>
                          <a:sym typeface="Times New Roman"/>
                        </a:rPr>
                        <a:t>Chair WG 1 Risk Knowledge</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1868 6624659</a:t>
                      </a:r>
                      <a:endParaRPr sz="1000">
                        <a:latin typeface="Times New Roman"/>
                        <a:ea typeface="Times New Roman"/>
                        <a:cs typeface="Times New Roman"/>
                        <a:sym typeface="Times New Roman"/>
                      </a:endParaRPr>
                    </a:p>
                  </a:txBody>
                  <a:tcPr marT="0" marB="0" marR="73025" marL="730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6">
                            <a:extLst>
                              <a:ext uri="{A12FA001-AC4F-418D-AE19-62706E023703}">
                                <ahyp:hlinkClr val="tx"/>
                              </a:ext>
                            </a:extLst>
                          </a:hlinkClick>
                        </a:rPr>
                        <a:t>fredericdondin@gmail.com</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952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r>
              <a:tr h="368200">
                <a:tc>
                  <a:txBody>
                    <a:bodyPr/>
                    <a:lstStyle/>
                    <a:p>
                      <a:pPr indent="0" lvl="0" marL="0" rtl="0" algn="ctr">
                        <a:lnSpc>
                          <a:spcPct val="106666"/>
                        </a:lnSpc>
                        <a:spcBef>
                          <a:spcPts val="0"/>
                        </a:spcBef>
                        <a:spcAft>
                          <a:spcPts val="0"/>
                        </a:spcAft>
                        <a:buNone/>
                      </a:pPr>
                      <a:r>
                        <a:rPr lang="en-US" sz="1000">
                          <a:latin typeface="Times New Roman"/>
                          <a:ea typeface="Times New Roman"/>
                          <a:cs typeface="Times New Roman"/>
                          <a:sym typeface="Times New Roman"/>
                        </a:rPr>
                        <a:t>Elizabeth Vanacore, PRSN</a:t>
                      </a:r>
                      <a:endParaRPr sz="1000">
                        <a:latin typeface="Calibri"/>
                        <a:ea typeface="Calibri"/>
                        <a:cs typeface="Calibri"/>
                        <a:sym typeface="Calibri"/>
                      </a:endParaRPr>
                    </a:p>
                    <a:p>
                      <a:pPr indent="0" lvl="0" marL="0" rtl="0" algn="ctr">
                        <a:spcBef>
                          <a:spcPts val="0"/>
                        </a:spcBef>
                        <a:spcAft>
                          <a:spcPts val="0"/>
                        </a:spcAft>
                        <a:buNone/>
                      </a:pPr>
                      <a:r>
                        <a:rPr b="1" lang="en-US" sz="1000">
                          <a:latin typeface="Times New Roman"/>
                          <a:ea typeface="Times New Roman"/>
                          <a:cs typeface="Times New Roman"/>
                          <a:sym typeface="Times New Roman"/>
                        </a:rPr>
                        <a:t>Chair WG 2 Tsunami Detection, Analysis and Forecasting and Scientific Expert Puerto Rico Trench Scenario</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1-787-833-8433</a:t>
                      </a:r>
                      <a:endParaRPr sz="1000">
                        <a:latin typeface="Times New Roman"/>
                        <a:ea typeface="Times New Roman"/>
                        <a:cs typeface="Times New Roman"/>
                        <a:sym typeface="Times New Roman"/>
                      </a:endParaRPr>
                    </a:p>
                  </a:txBody>
                  <a:tcPr marT="0" marB="0" marR="73025" marL="730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7">
                            <a:extLst>
                              <a:ext uri="{A12FA001-AC4F-418D-AE19-62706E023703}">
                                <ahyp:hlinkClr val="tx"/>
                              </a:ext>
                            </a:extLst>
                          </a:hlinkClick>
                        </a:rPr>
                        <a:t>elizabeth.vanacore@upr.edu</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952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447150">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Christa von Hillebrandt-Andrade; </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Chair WG 3 Tsunami Warning Dissemination and Communication, Deputy Director/ITIC-CAR</a:t>
                      </a:r>
                      <a:endParaRPr b="1"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1-787-249-8307</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8">
                            <a:extLst>
                              <a:ext uri="{A12FA001-AC4F-418D-AE19-62706E023703}">
                                <ahyp:hlinkClr val="tx"/>
                              </a:ext>
                            </a:extLst>
                          </a:hlinkClick>
                        </a:rPr>
                        <a:t>christa.vonh@noaa.gov</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46300">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Silvia Chacón-Barrantes </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Chair WG 4  Preparedness, Readiness and Resilience</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506-830-96690</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9">
                            <a:extLst>
                              <a:ext uri="{A12FA001-AC4F-418D-AE19-62706E023703}">
                                <ahyp:hlinkClr val="tx"/>
                              </a:ext>
                            </a:extLst>
                          </a:hlinkClick>
                        </a:rPr>
                        <a:t>silviach@una.ac.cr</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46300">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Alberto Lopez</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Scientific Expert – Puerto Rico Trench Scenario</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1-787-833-8433</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0">
                            <a:extLst>
                              <a:ext uri="{A12FA001-AC4F-418D-AE19-62706E023703}">
                                <ahyp:hlinkClr val="tx"/>
                              </a:ext>
                            </a:extLst>
                          </a:hlinkClick>
                        </a:rPr>
                        <a:t>alberto.lopez3@upr.edu</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DEEBF6"/>
                    </a:solidFill>
                  </a:tcPr>
                </a:tc>
              </a:tr>
              <a:tr h="368325">
                <a:tc>
                  <a:txBody>
                    <a:bodyPr/>
                    <a:lstStyle/>
                    <a:p>
                      <a:pPr indent="0" lvl="0" marL="0" rtl="0" algn="ctr">
                        <a:lnSpc>
                          <a:spcPct val="106666"/>
                        </a:lnSpc>
                        <a:spcBef>
                          <a:spcPts val="0"/>
                        </a:spcBef>
                        <a:spcAft>
                          <a:spcPts val="0"/>
                        </a:spcAft>
                        <a:buNone/>
                      </a:pPr>
                      <a:r>
                        <a:rPr lang="en-US" sz="1000">
                          <a:latin typeface="Times New Roman"/>
                          <a:ea typeface="Times New Roman"/>
                          <a:cs typeface="Times New Roman"/>
                          <a:sym typeface="Times New Roman"/>
                        </a:rPr>
                        <a:t>Nestor Luque</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Scientific Expert – Panama Scenario</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507-523-5562</a:t>
                      </a:r>
                      <a:endParaRPr sz="1000">
                        <a:latin typeface="Times New Roman"/>
                        <a:ea typeface="Times New Roman"/>
                        <a:cs typeface="Times New Roman"/>
                        <a:sym typeface="Times New Roman"/>
                      </a:endParaRPr>
                    </a:p>
                  </a:txBody>
                  <a:tcPr marT="0" marB="0" marR="73025" marL="730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1">
                            <a:extLst>
                              <a:ext uri="{A12FA001-AC4F-418D-AE19-62706E023703}">
                                <ahyp:hlinkClr val="tx"/>
                              </a:ext>
                            </a:extLst>
                          </a:hlinkClick>
                        </a:rPr>
                        <a:t>nestor.luque@up.ac.pa</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952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68325">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Elizabeth Riley</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Director CDEMA</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246-434-4880</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2">
                            <a:extLst>
                              <a:ext uri="{A12FA001-AC4F-418D-AE19-62706E023703}">
                                <ahyp:hlinkClr val="tx"/>
                              </a:ext>
                            </a:extLst>
                          </a:hlinkClick>
                        </a:rPr>
                        <a:t>elizabeth.riley@cdema.org</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68325">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Claudia Herrera Melgar</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Executive Secretary CEPREDENAC</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502-2390-0200</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3">
                            <a:extLst>
                              <a:ext uri="{A12FA001-AC4F-418D-AE19-62706E023703}">
                                <ahyp:hlinkClr val="tx"/>
                              </a:ext>
                            </a:extLst>
                          </a:hlinkClick>
                        </a:rPr>
                        <a:t>iajche@cepredenac.org</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4">
                            <a:extLst>
                              <a:ext uri="{A12FA001-AC4F-418D-AE19-62706E023703}">
                                <ahyp:hlinkClr val="tx"/>
                              </a:ext>
                            </a:extLst>
                          </a:hlinkClick>
                        </a:rPr>
                        <a:t>memendez@cepredenac.org</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68325">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Lt. Colonel Daniel Polinacci</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Chief EMIZ Antilles</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596-596-393-937</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900" u="sng">
                          <a:solidFill>
                            <a:srgbClr val="1155CC"/>
                          </a:solidFill>
                          <a:latin typeface="Times New Roman"/>
                          <a:ea typeface="Times New Roman"/>
                          <a:cs typeface="Times New Roman"/>
                          <a:sym typeface="Times New Roman"/>
                          <a:hlinkClick r:id="rId15">
                            <a:extLst>
                              <a:ext uri="{A12FA001-AC4F-418D-AE19-62706E023703}">
                                <ahyp:hlinkClr val="tx"/>
                              </a:ext>
                            </a:extLst>
                          </a:hlinkClick>
                        </a:rPr>
                        <a:t>daniel.polinacci@martinique.pref.gouv.fr</a:t>
                      </a:r>
                      <a:r>
                        <a:rPr lang="en-US" sz="900">
                          <a:solidFill>
                            <a:srgbClr val="0000FF"/>
                          </a:solidFill>
                          <a:latin typeface="Times New Roman"/>
                          <a:ea typeface="Times New Roman"/>
                          <a:cs typeface="Times New Roman"/>
                          <a:sym typeface="Times New Roman"/>
                        </a:rPr>
                        <a:t> </a:t>
                      </a:r>
                      <a:endParaRPr sz="9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12000">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Charles McCreery, </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PTWC </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1-808-689-8207</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6">
                            <a:extLst>
                              <a:ext uri="{A12FA001-AC4F-418D-AE19-62706E023703}">
                                <ahyp:hlinkClr val="tx"/>
                              </a:ext>
                            </a:extLst>
                          </a:hlinkClick>
                        </a:rPr>
                        <a:t>charles.mccreery@noaa.gov</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68325">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Emilio Talavera </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CATAC</a:t>
                      </a:r>
                      <a:endParaRPr b="1"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505-22492761</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0563C1"/>
                          </a:solidFill>
                          <a:latin typeface="Times New Roman"/>
                          <a:ea typeface="Times New Roman"/>
                          <a:cs typeface="Times New Roman"/>
                          <a:sym typeface="Times New Roman"/>
                          <a:hlinkClick r:id="rId17">
                            <a:extLst>
                              <a:ext uri="{A12FA001-AC4F-418D-AE19-62706E023703}">
                                <ahyp:hlinkClr val="tx"/>
                              </a:ext>
                            </a:extLst>
                          </a:hlinkClick>
                        </a:rPr>
                        <a:t>emilio.talavera@ineter.gob.ni</a:t>
                      </a:r>
                      <a:endParaRPr sz="12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DEEBF6"/>
                    </a:solidFill>
                  </a:tcPr>
                </a:tc>
              </a:tr>
              <a:tr h="360750">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David Wald, USGS; Kristin Marano</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Scientific Experts –  Earthquake Impact Products</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1-303-273-8441</a:t>
                      </a:r>
                      <a:endParaRPr sz="1000">
                        <a:latin typeface="Times New Roman"/>
                        <a:ea typeface="Times New Roman"/>
                        <a:cs typeface="Times New Roman"/>
                        <a:sym typeface="Times New Roman"/>
                      </a:endParaRPr>
                    </a:p>
                    <a:p>
                      <a:pPr indent="0" lvl="0" marL="0" rtl="0" algn="ctr">
                        <a:spcBef>
                          <a:spcPts val="0"/>
                        </a:spcBef>
                        <a:spcAft>
                          <a:spcPts val="0"/>
                        </a:spcAft>
                        <a:buNone/>
                      </a:pPr>
                      <a:r>
                        <a:rPr lang="en-US" sz="1000">
                          <a:latin typeface="Times New Roman"/>
                          <a:ea typeface="Times New Roman"/>
                          <a:cs typeface="Times New Roman"/>
                          <a:sym typeface="Times New Roman"/>
                        </a:rPr>
                        <a:t>303-273-8602</a:t>
                      </a:r>
                      <a:endParaRPr sz="1000">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8">
                            <a:extLst>
                              <a:ext uri="{A12FA001-AC4F-418D-AE19-62706E023703}">
                                <ahyp:hlinkClr val="tx"/>
                              </a:ext>
                            </a:extLst>
                          </a:hlinkClick>
                        </a:rPr>
                        <a:t>wald@usgs.gov</a:t>
                      </a:r>
                      <a:endParaRPr sz="1000">
                        <a:solidFill>
                          <a:srgbClr val="0000FF"/>
                        </a:solidFill>
                        <a:latin typeface="Times New Roman"/>
                        <a:ea typeface="Times New Roman"/>
                        <a:cs typeface="Times New Roman"/>
                        <a:sym typeface="Times New Roman"/>
                      </a:endParaRPr>
                    </a:p>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19">
                            <a:extLst>
                              <a:ext uri="{A12FA001-AC4F-418D-AE19-62706E023703}">
                                <ahyp:hlinkClr val="tx"/>
                              </a:ext>
                            </a:extLst>
                          </a:hlinkClick>
                        </a:rPr>
                        <a:t>kmarano@usgs.gov</a:t>
                      </a:r>
                      <a:r>
                        <a:rPr lang="en-US" sz="1000">
                          <a:solidFill>
                            <a:srgbClr val="222222"/>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r>
              <a:tr h="312000">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Ocal Necmioglu</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Technical Secretary CARIBE EWS</a:t>
                      </a:r>
                      <a:endParaRPr sz="1000">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33-1-45683980</a:t>
                      </a:r>
                      <a:endParaRPr sz="1000">
                        <a:latin typeface="Times New Roman"/>
                        <a:ea typeface="Times New Roman"/>
                        <a:cs typeface="Times New Roman"/>
                        <a:sym typeface="Times New Roman"/>
                      </a:endParaRPr>
                    </a:p>
                  </a:txBody>
                  <a:tcPr marT="0" marB="0" marR="73025" marL="730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20">
                            <a:extLst>
                              <a:ext uri="{A12FA001-AC4F-418D-AE19-62706E023703}">
                                <ahyp:hlinkClr val="tx"/>
                              </a:ext>
                            </a:extLst>
                          </a:hlinkClick>
                        </a:rPr>
                        <a:t>o.necmioglu@unesco.org</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9525">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r>
              <a:tr h="312000">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Alison Brome</a:t>
                      </a:r>
                      <a:endParaRPr sz="1000">
                        <a:latin typeface="Times New Roman"/>
                        <a:ea typeface="Times New Roman"/>
                        <a:cs typeface="Times New Roman"/>
                        <a:sym typeface="Times New Roman"/>
                      </a:endParaRPr>
                    </a:p>
                    <a:p>
                      <a:pPr indent="0" lvl="0" marL="0" rtl="0" algn="ctr">
                        <a:spcBef>
                          <a:spcPts val="0"/>
                        </a:spcBef>
                        <a:spcAft>
                          <a:spcPts val="0"/>
                        </a:spcAft>
                        <a:buNone/>
                      </a:pPr>
                      <a:r>
                        <a:rPr b="1" lang="en-US" sz="1000">
                          <a:latin typeface="Times New Roman"/>
                          <a:ea typeface="Times New Roman"/>
                          <a:cs typeface="Times New Roman"/>
                          <a:sym typeface="Times New Roman"/>
                        </a:rPr>
                        <a:t>Director CTIC</a:t>
                      </a:r>
                      <a:endParaRPr sz="1000">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246-243-7626</a:t>
                      </a:r>
                      <a:endParaRPr sz="1000">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c>
                  <a:txBody>
                    <a:bodyPr/>
                    <a:lstStyle/>
                    <a:p>
                      <a:pPr indent="0" lvl="0" marL="0" rtl="0" algn="ctr">
                        <a:spcBef>
                          <a:spcPts val="0"/>
                        </a:spcBef>
                        <a:spcAft>
                          <a:spcPts val="0"/>
                        </a:spcAft>
                        <a:buNone/>
                      </a:pPr>
                      <a:r>
                        <a:rPr lang="en-US" sz="1000" u="sng">
                          <a:solidFill>
                            <a:srgbClr val="1155CC"/>
                          </a:solidFill>
                          <a:latin typeface="Times New Roman"/>
                          <a:ea typeface="Times New Roman"/>
                          <a:cs typeface="Times New Roman"/>
                          <a:sym typeface="Times New Roman"/>
                          <a:hlinkClick r:id="rId21">
                            <a:extLst>
                              <a:ext uri="{A12FA001-AC4F-418D-AE19-62706E023703}">
                                <ahyp:hlinkClr val="tx"/>
                              </a:ext>
                            </a:extLst>
                          </a:hlinkClick>
                        </a:rPr>
                        <a:t>a.brome@unesco.org</a:t>
                      </a:r>
                      <a:r>
                        <a:rPr lang="en-US" sz="1000">
                          <a:solidFill>
                            <a:srgbClr val="0000FF"/>
                          </a:solidFill>
                          <a:latin typeface="Times New Roman"/>
                          <a:ea typeface="Times New Roman"/>
                          <a:cs typeface="Times New Roman"/>
                          <a:sym typeface="Times New Roman"/>
                        </a:rPr>
                        <a:t> </a:t>
                      </a:r>
                      <a:endParaRPr sz="1000">
                        <a:solidFill>
                          <a:srgbClr val="0000FF"/>
                        </a:solidFill>
                        <a:latin typeface="Times New Roman"/>
                        <a:ea typeface="Times New Roman"/>
                        <a:cs typeface="Times New Roman"/>
                        <a:sym typeface="Times New Roman"/>
                      </a:endParaRPr>
                    </a:p>
                  </a:txBody>
                  <a:tcPr marT="0" marB="0" marR="73025" marL="730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DEEBF6"/>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2"/>
          <p:cNvSpPr txBox="1"/>
          <p:nvPr>
            <p:ph type="title"/>
          </p:nvPr>
        </p:nvSpPr>
        <p:spPr>
          <a:xfrm>
            <a:off x="117300" y="265600"/>
            <a:ext cx="8915400"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b="1" lang="en-US">
                <a:latin typeface="Times New Roman"/>
                <a:ea typeface="Times New Roman"/>
                <a:cs typeface="Times New Roman"/>
                <a:sym typeface="Times New Roman"/>
              </a:rPr>
              <a:t>Hot-Wash</a:t>
            </a:r>
            <a:endParaRPr/>
          </a:p>
        </p:txBody>
      </p:sp>
      <p:sp>
        <p:nvSpPr>
          <p:cNvPr id="427" name="Google Shape;427;p22"/>
          <p:cNvSpPr txBox="1"/>
          <p:nvPr>
            <p:ph idx="1" type="body"/>
          </p:nvPr>
        </p:nvSpPr>
        <p:spPr>
          <a:xfrm>
            <a:off x="207525" y="1388200"/>
            <a:ext cx="2707200" cy="2505000"/>
          </a:xfrm>
          <a:prstGeom prst="rect">
            <a:avLst/>
          </a:prstGeom>
          <a:noFill/>
          <a:ln>
            <a:noFill/>
          </a:ln>
        </p:spPr>
        <p:txBody>
          <a:bodyPr anchorCtr="0" anchor="t" bIns="91425" lIns="91425" spcFirstLastPara="1" rIns="91425" wrap="square" tIns="91425">
            <a:noAutofit/>
          </a:bodyPr>
          <a:lstStyle/>
          <a:p>
            <a:pPr indent="-163576" lvl="0" marL="219456" marR="0" rtl="0" algn="just">
              <a:lnSpc>
                <a:spcPct val="100000"/>
              </a:lnSpc>
              <a:spcBef>
                <a:spcPts val="0"/>
              </a:spcBef>
              <a:spcAft>
                <a:spcPts val="0"/>
              </a:spcAft>
              <a:buClr>
                <a:schemeClr val="dk1"/>
              </a:buClr>
              <a:buSzPts val="2000"/>
              <a:buFont typeface="Arial"/>
              <a:buChar char="•"/>
            </a:pPr>
            <a:r>
              <a:rPr lang="en-US" sz="1800">
                <a:latin typeface="Times New Roman"/>
                <a:ea typeface="Times New Roman"/>
                <a:cs typeface="Times New Roman"/>
                <a:sym typeface="Times New Roman"/>
              </a:rPr>
              <a:t>After the exercise, the CARIBE WAVE 24 Task Team organized a post-exercise “hot-wash” webinar to permit Member States and Territories discuss and provide feedback on the exercise in an open forum on April 2, 2024.</a:t>
            </a:r>
            <a:endParaRPr sz="1800"/>
          </a:p>
        </p:txBody>
      </p:sp>
      <p:sp>
        <p:nvSpPr>
          <p:cNvPr id="428" name="Google Shape;428;p22"/>
          <p:cNvSpPr txBox="1"/>
          <p:nvPr/>
        </p:nvSpPr>
        <p:spPr>
          <a:xfrm>
            <a:off x="4674300" y="4630550"/>
            <a:ext cx="4358400" cy="2308800"/>
          </a:xfrm>
          <a:prstGeom prst="rect">
            <a:avLst/>
          </a:prstGeom>
          <a:noFill/>
          <a:ln>
            <a:noFill/>
          </a:ln>
        </p:spPr>
        <p:txBody>
          <a:bodyPr anchorCtr="0" anchor="t" bIns="45700" lIns="91425" spcFirstLastPara="1" rIns="91425" wrap="square" tIns="45700">
            <a:spAutoFit/>
          </a:bodyPr>
          <a:lstStyle/>
          <a:p>
            <a:pPr indent="-288036" lvl="0" marL="356616" marR="0" rtl="0" algn="just">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Times New Roman"/>
                <a:ea typeface="Times New Roman"/>
                <a:cs typeface="Times New Roman"/>
                <a:sym typeface="Times New Roman"/>
                <a:extLst>
                  <a:ext uri="http://customooxmlschemas.google.com/">
                    <go:slidesCustomData xmlns:go="http://customooxmlschemas.google.com/" textRoundtripDataId="0"/>
                  </a:ext>
                </a:extLst>
              </a:rPr>
              <a:t>Future CARIBE WAVE exercise scenarios w</a:t>
            </a:r>
            <a:r>
              <a:rPr lang="en-US" sz="1800">
                <a:latin typeface="Times New Roman"/>
                <a:ea typeface="Times New Roman"/>
                <a:cs typeface="Times New Roman"/>
                <a:sym typeface="Times New Roman"/>
                <a:extLst>
                  <a:ext uri="http://customooxmlschemas.google.com/">
                    <go:slidesCustomData xmlns:go="http://customooxmlschemas.google.com/" textRoundtripDataId="1"/>
                  </a:ext>
                </a:extLst>
              </a:rPr>
              <a:t>ere</a:t>
            </a:r>
            <a:r>
              <a:rPr b="0" i="0" lang="en-US" sz="1800" u="none" cap="none" strike="noStrike">
                <a:solidFill>
                  <a:srgbClr val="000000"/>
                </a:solidFill>
                <a:latin typeface="Times New Roman"/>
                <a:ea typeface="Times New Roman"/>
                <a:cs typeface="Times New Roman"/>
                <a:sym typeface="Times New Roman"/>
                <a:extLst>
                  <a:ext uri="http://customooxmlschemas.google.com/">
                    <go:slidesCustomData xmlns:go="http://customooxmlschemas.google.com/" textRoundtripDataId="2"/>
                  </a:ext>
                </a:extLst>
              </a:rPr>
              <a:t> discussed during the webinar, the </a:t>
            </a:r>
            <a:r>
              <a:rPr lang="en-US" sz="1800">
                <a:latin typeface="Times New Roman"/>
                <a:ea typeface="Times New Roman"/>
                <a:cs typeface="Times New Roman"/>
                <a:sym typeface="Times New Roman"/>
                <a:extLst>
                  <a:ext uri="http://customooxmlschemas.google.com/">
                    <go:slidesCustomData xmlns:go="http://customooxmlschemas.google.com/" textRoundtripDataId="3"/>
                  </a:ext>
                </a:extLst>
              </a:rPr>
              <a:t>ICG CARIBE EWS participants agreed with the ICG XVI recommendation to use of</a:t>
            </a:r>
            <a:r>
              <a:rPr b="0" i="0" lang="en-US" sz="1800" u="none" cap="none" strike="noStrike">
                <a:solidFill>
                  <a:srgbClr val="000000"/>
                </a:solidFill>
                <a:latin typeface="Times New Roman"/>
                <a:ea typeface="Times New Roman"/>
                <a:cs typeface="Times New Roman"/>
                <a:sym typeface="Times New Roman"/>
                <a:extLst>
                  <a:ext uri="http://customooxmlschemas.google.com/">
                    <go:slidesCustomData xmlns:go="http://customooxmlschemas.google.com/" textRoundtripDataId="4"/>
                  </a:ext>
                </a:extLst>
              </a:rPr>
              <a:t> the Jamaica 1692 Port Royal earthquake, and </a:t>
            </a:r>
            <a:r>
              <a:rPr lang="en-US" sz="1800">
                <a:latin typeface="Times New Roman"/>
                <a:ea typeface="Times New Roman"/>
                <a:cs typeface="Times New Roman"/>
                <a:sym typeface="Times New Roman"/>
                <a:extLst>
                  <a:ext uri="http://customooxmlschemas.google.com/">
                    <go:slidesCustomData xmlns:go="http://customooxmlschemas.google.com/" textRoundtripDataId="5"/>
                  </a:ext>
                </a:extLst>
              </a:rPr>
              <a:t>the 1755 earthquake in Lisbon, Portugal as scenarios</a:t>
            </a:r>
            <a:r>
              <a:rPr lang="en-US" sz="1800">
                <a:latin typeface="Times New Roman"/>
                <a:ea typeface="Times New Roman"/>
                <a:cs typeface="Times New Roman"/>
                <a:sym typeface="Times New Roman"/>
              </a:rPr>
              <a:t> for 2025.</a:t>
            </a:r>
            <a:endParaRPr b="0" i="0" sz="1800" u="none" cap="none" strike="noStrike">
              <a:solidFill>
                <a:srgbClr val="000000"/>
              </a:solidFill>
              <a:latin typeface="Times New Roman"/>
              <a:ea typeface="Times New Roman"/>
              <a:cs typeface="Times New Roman"/>
              <a:sym typeface="Times New Roman"/>
            </a:endParaRPr>
          </a:p>
        </p:txBody>
      </p:sp>
      <p:pic>
        <p:nvPicPr>
          <p:cNvPr id="429" name="Google Shape;429;p22"/>
          <p:cNvPicPr preferRelativeResize="0"/>
          <p:nvPr/>
        </p:nvPicPr>
        <p:blipFill>
          <a:blip r:embed="rId3">
            <a:alphaModFix/>
          </a:blip>
          <a:stretch>
            <a:fillRect/>
          </a:stretch>
        </p:blipFill>
        <p:spPr>
          <a:xfrm>
            <a:off x="3284625" y="1285175"/>
            <a:ext cx="5702949" cy="3145274"/>
          </a:xfrm>
          <a:prstGeom prst="rect">
            <a:avLst/>
          </a:prstGeom>
          <a:noFill/>
          <a:ln>
            <a:noFill/>
          </a:ln>
        </p:spPr>
      </p:pic>
      <p:sp>
        <p:nvSpPr>
          <p:cNvPr id="430" name="Google Shape;430;p22"/>
          <p:cNvSpPr txBox="1"/>
          <p:nvPr/>
        </p:nvSpPr>
        <p:spPr>
          <a:xfrm>
            <a:off x="207525" y="4430450"/>
            <a:ext cx="4400700" cy="2709000"/>
          </a:xfrm>
          <a:prstGeom prst="rect">
            <a:avLst/>
          </a:prstGeom>
          <a:noFill/>
          <a:ln>
            <a:noFill/>
          </a:ln>
        </p:spPr>
        <p:txBody>
          <a:bodyPr anchorCtr="0" anchor="t" bIns="91425" lIns="91425" spcFirstLastPara="1" rIns="91425" wrap="square" tIns="91425">
            <a:spAutoFit/>
          </a:bodyPr>
          <a:lstStyle/>
          <a:p>
            <a:pPr indent="-163576" lvl="0" marL="219456" rtl="0" algn="just">
              <a:spcBef>
                <a:spcPts val="0"/>
              </a:spcBef>
              <a:spcAft>
                <a:spcPts val="0"/>
              </a:spcAft>
              <a:buClr>
                <a:schemeClr val="dk1"/>
              </a:buClr>
              <a:buSzPts val="2000"/>
              <a:buChar char="•"/>
            </a:pPr>
            <a:r>
              <a:rPr lang="en-US" sz="1800">
                <a:solidFill>
                  <a:schemeClr val="dk1"/>
                </a:solidFill>
                <a:latin typeface="Times New Roman"/>
                <a:ea typeface="Times New Roman"/>
                <a:cs typeface="Times New Roman"/>
                <a:sym typeface="Times New Roman"/>
              </a:rPr>
              <a:t>Some of the feedback was on the successful reception of the dummy messages, but some delays in CATAC simulated products via email. The exercise also helped Emergency Managers identify gaps in communication and to adjust their Standard Operating Procedures. Many schools, businesses/hotels, and government officials participated.</a:t>
            </a:r>
            <a:r>
              <a:rPr lang="en-US" sz="1800">
                <a:solidFill>
                  <a:schemeClr val="dk1"/>
                </a:solidFill>
                <a:latin typeface="Times New Roman"/>
                <a:ea typeface="Times New Roman"/>
                <a:cs typeface="Times New Roman"/>
                <a:sym typeface="Times New Roman"/>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23"/>
          <p:cNvSpPr txBox="1"/>
          <p:nvPr>
            <p:ph type="title"/>
          </p:nvPr>
        </p:nvSpPr>
        <p:spPr>
          <a:xfrm>
            <a:off x="304800" y="152400"/>
            <a:ext cx="8531352"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Times New Roman"/>
                <a:ea typeface="Times New Roman"/>
                <a:cs typeface="Times New Roman"/>
                <a:sym typeface="Times New Roman"/>
              </a:rPr>
              <a:t>Resources</a:t>
            </a:r>
            <a:endParaRPr/>
          </a:p>
        </p:txBody>
      </p:sp>
      <p:sp>
        <p:nvSpPr>
          <p:cNvPr id="437" name="Google Shape;437;p23"/>
          <p:cNvSpPr txBox="1"/>
          <p:nvPr>
            <p:ph idx="1" type="body"/>
          </p:nvPr>
        </p:nvSpPr>
        <p:spPr>
          <a:xfrm>
            <a:off x="304800" y="1219200"/>
            <a:ext cx="8513767" cy="5410200"/>
          </a:xfrm>
          <a:prstGeom prst="rect">
            <a:avLst/>
          </a:prstGeom>
          <a:noFill/>
          <a:ln cap="flat" cmpd="sng" w="19050">
            <a:solidFill>
              <a:srgbClr val="366092"/>
            </a:solidFill>
            <a:prstDash val="solid"/>
            <a:round/>
            <a:headEnd len="sm" w="sm" type="none"/>
            <a:tailEnd len="sm" w="sm" type="none"/>
          </a:ln>
        </p:spPr>
        <p:txBody>
          <a:bodyPr anchorCtr="0" anchor="ctr" bIns="45700" lIns="91425" spcFirstLastPara="1" rIns="91425" wrap="square" tIns="45700">
            <a:noAutofit/>
          </a:bodyPr>
          <a:lstStyle/>
          <a:p>
            <a:pPr indent="-165100" lvl="0" marL="342900" rtl="0" algn="just">
              <a:lnSpc>
                <a:spcPct val="200000"/>
              </a:lnSpc>
              <a:spcBef>
                <a:spcPts val="0"/>
              </a:spcBef>
              <a:spcAft>
                <a:spcPts val="0"/>
              </a:spcAft>
              <a:buSzPts val="2800"/>
              <a:buNone/>
            </a:pPr>
            <a:r>
              <a:t/>
            </a:r>
            <a:endParaRPr b="0" i="0" u="none" cap="none" strike="noStrike">
              <a:solidFill>
                <a:schemeClr val="dk1"/>
              </a:solidFill>
              <a:latin typeface="Times New Roman"/>
              <a:ea typeface="Times New Roman"/>
              <a:cs typeface="Times New Roman"/>
              <a:sym typeface="Times New Roman"/>
            </a:endParaRPr>
          </a:p>
          <a:p>
            <a:pPr indent="-342900" lvl="0" marL="342900" rtl="0" algn="l">
              <a:lnSpc>
                <a:spcPct val="100000"/>
              </a:lnSpc>
              <a:spcBef>
                <a:spcPts val="0"/>
              </a:spcBef>
              <a:spcAft>
                <a:spcPts val="0"/>
              </a:spcAft>
              <a:buSzPts val="1800"/>
              <a:buChar char="•"/>
            </a:pPr>
            <a:r>
              <a:rPr lang="en-US" sz="1800">
                <a:solidFill>
                  <a:schemeClr val="dk1"/>
                </a:solidFill>
                <a:latin typeface="Times New Roman"/>
                <a:ea typeface="Times New Roman"/>
                <a:cs typeface="Times New Roman"/>
                <a:sym typeface="Times New Roman"/>
              </a:rPr>
              <a:t>Manual and Guides 86: Multi-Annual Community Tsunami Exercise Programme Guidelines for the Tsunami and Other Coastal Hazards Warning System for the Caribbean and Adjacent Regions.</a:t>
            </a:r>
            <a:r>
              <a:rPr lang="en-US" sz="1800">
                <a:solidFill>
                  <a:srgbClr val="FF0000"/>
                </a:solidFill>
                <a:latin typeface="Times New Roman"/>
                <a:ea typeface="Times New Roman"/>
                <a:cs typeface="Times New Roman"/>
                <a:sym typeface="Times New Roman"/>
              </a:rPr>
              <a:t> </a:t>
            </a:r>
            <a:br>
              <a:rPr lang="en-US" sz="1800">
                <a:solidFill>
                  <a:srgbClr val="FF0000"/>
                </a:solidFill>
                <a:latin typeface="Times New Roman"/>
                <a:ea typeface="Times New Roman"/>
                <a:cs typeface="Times New Roman"/>
                <a:sym typeface="Times New Roman"/>
              </a:rPr>
            </a:br>
            <a:endParaRPr sz="1800">
              <a:solidFill>
                <a:srgbClr val="FF0000"/>
              </a:solidFill>
              <a:latin typeface="Times New Roman"/>
              <a:ea typeface="Times New Roman"/>
              <a:cs typeface="Times New Roman"/>
              <a:sym typeface="Times New Roman"/>
            </a:endParaRPr>
          </a:p>
          <a:p>
            <a:pPr indent="-342900" lvl="0" marL="342900" rtl="0" algn="just">
              <a:lnSpc>
                <a:spcPct val="100000"/>
              </a:lnSpc>
              <a:spcBef>
                <a:spcPts val="0"/>
              </a:spcBef>
              <a:spcAft>
                <a:spcPts val="0"/>
              </a:spcAft>
              <a:buSzPts val="1800"/>
              <a:buChar char="•"/>
            </a:pPr>
            <a:r>
              <a:rPr lang="en-US" sz="1800">
                <a:solidFill>
                  <a:schemeClr val="dk1"/>
                </a:solidFill>
                <a:latin typeface="Times New Roman"/>
                <a:ea typeface="Times New Roman"/>
                <a:cs typeface="Times New Roman"/>
                <a:sym typeface="Times New Roman"/>
              </a:rPr>
              <a:t>PTWC Enhanced Products and Staging for the Caribbean and Pacific, English</a:t>
            </a:r>
            <a:br>
              <a:rPr lang="en-US" sz="1800">
                <a:solidFill>
                  <a:srgbClr val="FF0000"/>
                </a:solidFill>
                <a:latin typeface="Times New Roman"/>
                <a:ea typeface="Times New Roman"/>
                <a:cs typeface="Times New Roman"/>
                <a:sym typeface="Times New Roman"/>
              </a:rPr>
            </a:br>
            <a:endParaRPr b="0" i="0" sz="1800" u="none" cap="none" strike="noStrike">
              <a:solidFill>
                <a:srgbClr val="FF0000"/>
              </a:solidFill>
              <a:latin typeface="Times New Roman"/>
              <a:ea typeface="Times New Roman"/>
              <a:cs typeface="Times New Roman"/>
              <a:sym typeface="Times New Roman"/>
            </a:endParaRPr>
          </a:p>
          <a:p>
            <a:pPr indent="-342900" lvl="0" marL="342900" rtl="0" algn="l">
              <a:lnSpc>
                <a:spcPct val="100000"/>
              </a:lnSpc>
              <a:spcBef>
                <a:spcPts val="0"/>
              </a:spcBef>
              <a:spcAft>
                <a:spcPts val="0"/>
              </a:spcAft>
              <a:buSzPts val="1800"/>
              <a:buChar char="•"/>
            </a:pPr>
            <a:r>
              <a:rPr b="0" i="0" lang="en-US" sz="1800" u="none" cap="none" strike="noStrike">
                <a:solidFill>
                  <a:schemeClr val="dk1"/>
                </a:solidFill>
                <a:latin typeface="Times New Roman"/>
                <a:ea typeface="Times New Roman"/>
                <a:cs typeface="Times New Roman"/>
                <a:sym typeface="Times New Roman"/>
              </a:rPr>
              <a:t>IOC Manuals “</a:t>
            </a:r>
            <a:r>
              <a:rPr b="0" i="0" lang="en-US" sz="1800" u="sng" cap="none" strike="noStrike">
                <a:solidFill>
                  <a:schemeClr val="hlink"/>
                </a:solidFill>
                <a:latin typeface="Times New Roman"/>
                <a:ea typeface="Times New Roman"/>
                <a:cs typeface="Times New Roman"/>
                <a:sym typeface="Times New Roman"/>
                <a:hlinkClick r:id="rId3"/>
              </a:rPr>
              <a:t>How to plan, conduct and evaluate tsunami exercises</a:t>
            </a:r>
            <a:r>
              <a:rPr b="0" i="0" lang="en-US" sz="1800" u="none" cap="none" strike="noStrike">
                <a:solidFill>
                  <a:schemeClr val="dk1"/>
                </a:solidFill>
                <a:latin typeface="Times New Roman"/>
                <a:ea typeface="Times New Roman"/>
                <a:cs typeface="Times New Roman"/>
                <a:sym typeface="Times New Roman"/>
              </a:rPr>
              <a:t>” </a:t>
            </a:r>
            <a:r>
              <a:rPr lang="en-US" sz="1800">
                <a:latin typeface="Times New Roman"/>
                <a:ea typeface="Times New Roman"/>
                <a:cs typeface="Times New Roman"/>
                <a:sym typeface="Times New Roman"/>
              </a:rPr>
              <a:t>and “</a:t>
            </a:r>
            <a:r>
              <a:rPr lang="en-US" sz="1800" u="sng">
                <a:solidFill>
                  <a:schemeClr val="hlink"/>
                </a:solidFill>
                <a:latin typeface="Times New Roman"/>
                <a:ea typeface="Times New Roman"/>
                <a:cs typeface="Times New Roman"/>
                <a:sym typeface="Times New Roman"/>
                <a:hlinkClick r:id="rId4"/>
              </a:rPr>
              <a:t>Module on Tsunami Exercise</a:t>
            </a:r>
            <a:r>
              <a:rPr lang="en-US" sz="1800">
                <a:latin typeface="Times New Roman"/>
                <a:ea typeface="Times New Roman"/>
                <a:cs typeface="Times New Roman"/>
                <a:sym typeface="Times New Roman"/>
              </a:rPr>
              <a:t>” </a:t>
            </a:r>
            <a:r>
              <a:rPr b="0" i="0" lang="en-US" sz="1800" u="none" cap="none" strike="noStrike">
                <a:solidFill>
                  <a:schemeClr val="dk1"/>
                </a:solidFill>
                <a:latin typeface="Times New Roman"/>
                <a:ea typeface="Times New Roman"/>
                <a:cs typeface="Times New Roman"/>
                <a:sym typeface="Times New Roman"/>
              </a:rPr>
              <a:t>are useful resources.</a:t>
            </a:r>
            <a:br>
              <a:rPr b="0" i="0" lang="en-US" sz="1800" u="none" cap="none" strike="noStrike">
                <a:solidFill>
                  <a:schemeClr val="dk1"/>
                </a:solidFill>
                <a:latin typeface="Times New Roman"/>
                <a:ea typeface="Times New Roman"/>
                <a:cs typeface="Times New Roman"/>
                <a:sym typeface="Times New Roman"/>
              </a:rPr>
            </a:br>
            <a:endParaRPr b="0" i="0" sz="1800" u="none" cap="none" strike="noStrike">
              <a:solidFill>
                <a:schemeClr val="dk1"/>
              </a:solidFill>
              <a:latin typeface="Times New Roman"/>
              <a:ea typeface="Times New Roman"/>
              <a:cs typeface="Times New Roman"/>
              <a:sym typeface="Times New Roman"/>
            </a:endParaRPr>
          </a:p>
          <a:p>
            <a:pPr indent="-342900" lvl="0" marL="342900" rtl="0" algn="l">
              <a:lnSpc>
                <a:spcPct val="100000"/>
              </a:lnSpc>
              <a:spcBef>
                <a:spcPts val="560"/>
              </a:spcBef>
              <a:spcAft>
                <a:spcPts val="0"/>
              </a:spcAft>
              <a:buSzPts val="1800"/>
              <a:buChar char="•"/>
            </a:pPr>
            <a:r>
              <a:rPr b="0" i="0" lang="en-US" sz="1800" u="none" cap="none" strike="noStrike">
                <a:solidFill>
                  <a:schemeClr val="dk1"/>
                </a:solidFill>
                <a:latin typeface="Times New Roman"/>
                <a:ea typeface="Times New Roman"/>
                <a:cs typeface="Times New Roman"/>
                <a:sym typeface="Times New Roman"/>
              </a:rPr>
              <a:t>CARIBE WAVE 2011 through 202</a:t>
            </a:r>
            <a:r>
              <a:rPr lang="en-US" sz="1800">
                <a:latin typeface="Times New Roman"/>
                <a:ea typeface="Times New Roman"/>
                <a:cs typeface="Times New Roman"/>
                <a:sym typeface="Times New Roman"/>
              </a:rPr>
              <a:t>4</a:t>
            </a:r>
            <a:r>
              <a:rPr b="0" i="0" lang="en-US" sz="1800" u="none" cap="none" strike="noStrike">
                <a:solidFill>
                  <a:schemeClr val="dk1"/>
                </a:solidFill>
                <a:latin typeface="Times New Roman"/>
                <a:ea typeface="Times New Roman"/>
                <a:cs typeface="Times New Roman"/>
                <a:sym typeface="Times New Roman"/>
              </a:rPr>
              <a:t> Handbooks </a:t>
            </a:r>
            <a:endParaRPr/>
          </a:p>
          <a:p>
            <a:pPr indent="-228600" lvl="0" marL="342900" rtl="0" algn="l">
              <a:lnSpc>
                <a:spcPct val="100000"/>
              </a:lnSpc>
              <a:spcBef>
                <a:spcPts val="560"/>
              </a:spcBef>
              <a:spcAft>
                <a:spcPts val="0"/>
              </a:spcAft>
              <a:buSzPts val="1800"/>
              <a:buNone/>
            </a:pPr>
            <a:r>
              <a:t/>
            </a:r>
            <a:endParaRPr b="0" i="0" sz="1800" u="none" cap="none" strike="noStrike">
              <a:solidFill>
                <a:schemeClr val="dk1"/>
              </a:solidFill>
              <a:latin typeface="Times New Roman"/>
              <a:ea typeface="Times New Roman"/>
              <a:cs typeface="Times New Roman"/>
              <a:sym typeface="Times New Roman"/>
            </a:endParaRPr>
          </a:p>
          <a:p>
            <a:pPr indent="-342900" lvl="0" marL="342900" rtl="0" algn="l">
              <a:lnSpc>
                <a:spcPct val="100000"/>
              </a:lnSpc>
              <a:spcBef>
                <a:spcPts val="560"/>
              </a:spcBef>
              <a:spcAft>
                <a:spcPts val="0"/>
              </a:spcAft>
              <a:buSzPts val="1800"/>
              <a:buChar char="•"/>
            </a:pPr>
            <a:r>
              <a:rPr lang="en-US" sz="1800">
                <a:latin typeface="Times New Roman"/>
                <a:ea typeface="Times New Roman"/>
                <a:cs typeface="Times New Roman"/>
                <a:sym typeface="Times New Roman"/>
              </a:rPr>
              <a:t>CARIBE </a:t>
            </a:r>
            <a:r>
              <a:rPr b="0" i="0" lang="en-US" sz="1800" u="none" cap="none" strike="noStrike">
                <a:solidFill>
                  <a:schemeClr val="dk1"/>
                </a:solidFill>
                <a:latin typeface="Times New Roman"/>
                <a:ea typeface="Times New Roman"/>
                <a:cs typeface="Times New Roman"/>
                <a:sym typeface="Times New Roman"/>
              </a:rPr>
              <a:t>WAVE 2013 through 202</a:t>
            </a:r>
            <a:r>
              <a:rPr lang="en-US" sz="1800">
                <a:latin typeface="Times New Roman"/>
                <a:ea typeface="Times New Roman"/>
                <a:cs typeface="Times New Roman"/>
                <a:sym typeface="Times New Roman"/>
              </a:rPr>
              <a:t>3</a:t>
            </a:r>
            <a:r>
              <a:rPr b="0" i="0" lang="en-US" sz="1800" u="none" cap="none" strike="noStrike">
                <a:solidFill>
                  <a:schemeClr val="dk1"/>
                </a:solidFill>
                <a:latin typeface="Times New Roman"/>
                <a:ea typeface="Times New Roman"/>
                <a:cs typeface="Times New Roman"/>
                <a:sym typeface="Times New Roman"/>
              </a:rPr>
              <a:t> Final and Media Report</a:t>
            </a:r>
            <a:r>
              <a:rPr b="1" lang="en-US" sz="1800">
                <a:latin typeface="Times New Roman"/>
                <a:ea typeface="Times New Roman"/>
                <a:cs typeface="Times New Roman"/>
                <a:sym typeface="Times New Roman"/>
              </a:rPr>
              <a:t> </a:t>
            </a:r>
            <a:endParaRPr/>
          </a:p>
          <a:p>
            <a:pPr indent="-254000" lvl="0" marL="342900" rtl="0" algn="l">
              <a:lnSpc>
                <a:spcPct val="100000"/>
              </a:lnSpc>
              <a:spcBef>
                <a:spcPts val="560"/>
              </a:spcBef>
              <a:spcAft>
                <a:spcPts val="0"/>
              </a:spcAft>
              <a:buSzPts val="1400"/>
              <a:buNone/>
            </a:pPr>
            <a:r>
              <a:t/>
            </a:r>
            <a:endParaRPr sz="1400">
              <a:latin typeface="Times New Roman"/>
              <a:ea typeface="Times New Roman"/>
              <a:cs typeface="Times New Roman"/>
              <a:sym typeface="Times New Roman"/>
            </a:endParaRPr>
          </a:p>
          <a:p>
            <a:pPr indent="-342900" lvl="0" marL="342900" rtl="0" algn="l">
              <a:lnSpc>
                <a:spcPct val="100000"/>
              </a:lnSpc>
              <a:spcBef>
                <a:spcPts val="560"/>
              </a:spcBef>
              <a:spcAft>
                <a:spcPts val="0"/>
              </a:spcAft>
              <a:buSzPts val="1800"/>
              <a:buChar char="•"/>
            </a:pPr>
            <a:r>
              <a:rPr b="0" i="0" lang="en-US" sz="1800" u="none" cap="none" strike="noStrike">
                <a:solidFill>
                  <a:schemeClr val="dk1"/>
                </a:solidFill>
                <a:latin typeface="Times New Roman"/>
                <a:ea typeface="Times New Roman"/>
                <a:cs typeface="Times New Roman"/>
                <a:sym typeface="Times New Roman"/>
              </a:rPr>
              <a:t>PTWC Communications Plan for the Caribbean</a:t>
            </a:r>
            <a:br>
              <a:rPr lang="en-US" sz="1400">
                <a:latin typeface="Times New Roman"/>
                <a:ea typeface="Times New Roman"/>
                <a:cs typeface="Times New Roman"/>
                <a:sym typeface="Times New Roman"/>
              </a:rPr>
            </a:br>
            <a:endParaRPr sz="1400">
              <a:latin typeface="Times New Roman"/>
              <a:ea typeface="Times New Roman"/>
              <a:cs typeface="Times New Roman"/>
              <a:sym typeface="Times New Roman"/>
            </a:endParaRPr>
          </a:p>
          <a:p>
            <a:pPr indent="-342900" lvl="0" marL="342900" rtl="0" algn="just">
              <a:lnSpc>
                <a:spcPct val="100000"/>
              </a:lnSpc>
              <a:spcBef>
                <a:spcPts val="560"/>
              </a:spcBef>
              <a:spcAft>
                <a:spcPts val="0"/>
              </a:spcAft>
              <a:buSzPts val="1800"/>
              <a:buChar char="•"/>
            </a:pPr>
            <a:r>
              <a:rPr b="0" i="0" lang="en-US" sz="1800" u="none" cap="none" strike="noStrike">
                <a:solidFill>
                  <a:schemeClr val="dk1"/>
                </a:solidFill>
                <a:latin typeface="Times New Roman"/>
                <a:ea typeface="Times New Roman"/>
                <a:cs typeface="Times New Roman"/>
                <a:sym typeface="Times New Roman"/>
              </a:rPr>
              <a:t>Questions on the exercise can be addressed to the members of the CARIBE WAVE 2</a:t>
            </a:r>
            <a:r>
              <a:rPr lang="en-US" sz="1800">
                <a:latin typeface="Times New Roman"/>
                <a:ea typeface="Times New Roman"/>
                <a:cs typeface="Times New Roman"/>
                <a:sym typeface="Times New Roman"/>
              </a:rPr>
              <a:t>4</a:t>
            </a:r>
            <a:r>
              <a:rPr b="0" i="0" lang="en-US" sz="1800" u="none" cap="none" strike="noStrike">
                <a:solidFill>
                  <a:schemeClr val="dk1"/>
                </a:solidFill>
                <a:latin typeface="Times New Roman"/>
                <a:ea typeface="Times New Roman"/>
                <a:cs typeface="Times New Roman"/>
                <a:sym typeface="Times New Roman"/>
              </a:rPr>
              <a:t> Task Team.</a:t>
            </a:r>
            <a:endParaRPr sz="1800">
              <a:solidFill>
                <a:srgbClr val="FF0000"/>
              </a:solidFill>
              <a:latin typeface="Times New Roman"/>
              <a:ea typeface="Times New Roman"/>
              <a:cs typeface="Times New Roman"/>
              <a:sym typeface="Times New Roman"/>
            </a:endParaRPr>
          </a:p>
          <a:p>
            <a:pPr indent="-342900" lvl="0" marL="342900" marR="0" rtl="0" algn="just">
              <a:lnSpc>
                <a:spcPct val="90000"/>
              </a:lnSpc>
              <a:spcBef>
                <a:spcPts val="560"/>
              </a:spcBef>
              <a:spcAft>
                <a:spcPts val="0"/>
              </a:spcAft>
              <a:buClr>
                <a:schemeClr val="dk1"/>
              </a:buClr>
              <a:buSzPts val="600"/>
              <a:buFont typeface="Arial"/>
              <a:buNone/>
            </a:pPr>
            <a:r>
              <a:t/>
            </a:r>
            <a:endParaRPr sz="2400"/>
          </a:p>
          <a:p>
            <a:pPr indent="-342900" lvl="0" marL="342900" marR="0" rtl="0" algn="just">
              <a:lnSpc>
                <a:spcPct val="90000"/>
              </a:lnSpc>
              <a:spcBef>
                <a:spcPts val="560"/>
              </a:spcBef>
              <a:spcAft>
                <a:spcPts val="0"/>
              </a:spcAft>
              <a:buClr>
                <a:schemeClr val="dk1"/>
              </a:buClr>
              <a:buSzPts val="7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54"/>
          <p:cNvSpPr txBox="1"/>
          <p:nvPr>
            <p:ph type="title"/>
          </p:nvPr>
        </p:nvSpPr>
        <p:spPr>
          <a:xfrm>
            <a:off x="457200" y="274637"/>
            <a:ext cx="8229600" cy="11430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2F2F2"/>
              </a:buClr>
              <a:buSzPts val="3200"/>
              <a:buFont typeface="Calibri"/>
              <a:buNone/>
            </a:pPr>
            <a:r>
              <a:rPr lang="en-US"/>
              <a:t>Publication on CARIBE WAVE</a:t>
            </a:r>
            <a:endParaRPr/>
          </a:p>
        </p:txBody>
      </p:sp>
      <p:pic>
        <p:nvPicPr>
          <p:cNvPr id="443" name="Google Shape;443;p54"/>
          <p:cNvPicPr preferRelativeResize="0"/>
          <p:nvPr/>
        </p:nvPicPr>
        <p:blipFill rotWithShape="1">
          <a:blip r:embed="rId3">
            <a:alphaModFix/>
          </a:blip>
          <a:srcRect b="0" l="0" r="0" t="0"/>
          <a:stretch/>
        </p:blipFill>
        <p:spPr>
          <a:xfrm>
            <a:off x="597855" y="2109778"/>
            <a:ext cx="7948289" cy="32042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4"/>
          <p:cNvSpPr txBox="1"/>
          <p:nvPr/>
        </p:nvSpPr>
        <p:spPr>
          <a:xfrm>
            <a:off x="1518825" y="4512594"/>
            <a:ext cx="64008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560"/>
              </a:spcBef>
              <a:spcAft>
                <a:spcPts val="0"/>
              </a:spcAft>
              <a:buClr>
                <a:srgbClr val="888888"/>
              </a:buClr>
              <a:buSzPts val="600"/>
              <a:buFont typeface="Arial"/>
              <a:buNone/>
            </a:pPr>
            <a:r>
              <a:rPr b="0" i="0" lang="en-US" sz="2400" u="none" cap="none" strike="noStrike">
                <a:solidFill>
                  <a:srgbClr val="888888"/>
                </a:solidFill>
                <a:latin typeface="Times New Roman"/>
                <a:ea typeface="Times New Roman"/>
                <a:cs typeface="Times New Roman"/>
                <a:sym typeface="Times New Roman"/>
              </a:rPr>
              <a:t>christa.vonh@noaa.gov</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560"/>
              </a:spcBef>
              <a:spcAft>
                <a:spcPts val="0"/>
              </a:spcAft>
              <a:buClr>
                <a:srgbClr val="888888"/>
              </a:buClr>
              <a:buSzPts val="600"/>
              <a:buFont typeface="Arial"/>
              <a:buNone/>
            </a:pPr>
            <a:r>
              <a:t/>
            </a:r>
            <a:endParaRPr b="0" i="0" sz="2400" u="none" cap="none" strike="noStrike">
              <a:solidFill>
                <a:srgbClr val="888888"/>
              </a:solidFill>
              <a:latin typeface="Calibri"/>
              <a:ea typeface="Calibri"/>
              <a:cs typeface="Calibri"/>
              <a:sym typeface="Calibri"/>
            </a:endParaRPr>
          </a:p>
        </p:txBody>
      </p:sp>
      <p:pic>
        <p:nvPicPr>
          <p:cNvPr id="449" name="Google Shape;449;p24"/>
          <p:cNvPicPr preferRelativeResize="0"/>
          <p:nvPr/>
        </p:nvPicPr>
        <p:blipFill rotWithShape="1">
          <a:blip r:embed="rId3">
            <a:alphaModFix/>
          </a:blip>
          <a:srcRect b="0" l="0" r="0" t="0"/>
          <a:stretch/>
        </p:blipFill>
        <p:spPr>
          <a:xfrm>
            <a:off x="3146156" y="1852446"/>
            <a:ext cx="3028279" cy="2404422"/>
          </a:xfrm>
          <a:prstGeom prst="rect">
            <a:avLst/>
          </a:prstGeom>
          <a:noFill/>
          <a:ln>
            <a:noFill/>
          </a:ln>
        </p:spPr>
      </p:pic>
      <p:sp>
        <p:nvSpPr>
          <p:cNvPr id="450" name="Google Shape;450;p24"/>
          <p:cNvSpPr txBox="1"/>
          <p:nvPr/>
        </p:nvSpPr>
        <p:spPr>
          <a:xfrm>
            <a:off x="2828435" y="431277"/>
            <a:ext cx="36576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Times New Roman"/>
                <a:ea typeface="Times New Roman"/>
                <a:cs typeface="Times New Roman"/>
                <a:sym typeface="Times New Roman"/>
              </a:rPr>
              <a:t>Questions, Comments</a:t>
            </a:r>
            <a:endParaRPr b="0" i="0" sz="1400" u="none" cap="none" strike="noStrike">
              <a:solidFill>
                <a:srgbClr val="000000"/>
              </a:solidFill>
              <a:latin typeface="Arial"/>
              <a:ea typeface="Arial"/>
              <a:cs typeface="Arial"/>
              <a:sym typeface="Arial"/>
            </a:endParaRPr>
          </a:p>
        </p:txBody>
      </p:sp>
      <p:sp>
        <p:nvSpPr>
          <p:cNvPr id="451" name="Google Shape;451;p24"/>
          <p:cNvSpPr txBox="1"/>
          <p:nvPr/>
        </p:nvSpPr>
        <p:spPr>
          <a:xfrm>
            <a:off x="3819036" y="1076945"/>
            <a:ext cx="1676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7F7F7F"/>
                </a:solidFill>
                <a:latin typeface="Times New Roman"/>
                <a:ea typeface="Times New Roman"/>
                <a:cs typeface="Times New Roman"/>
                <a:sym typeface="Times New Roman"/>
              </a:rPr>
              <a:t>Thank You!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32fd8f1d3e_0_414"/>
          <p:cNvSpPr txBox="1"/>
          <p:nvPr>
            <p:ph type="title"/>
          </p:nvPr>
        </p:nvSpPr>
        <p:spPr>
          <a:xfrm>
            <a:off x="304800" y="304800"/>
            <a:ext cx="85314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Times New Roman"/>
                <a:ea typeface="Times New Roman"/>
                <a:cs typeface="Times New Roman"/>
                <a:sym typeface="Times New Roman"/>
              </a:rPr>
              <a:t>CARIBE WAVE 202</a:t>
            </a:r>
            <a:r>
              <a:rPr lang="en-US" sz="3200">
                <a:latin typeface="Times New Roman"/>
                <a:ea typeface="Times New Roman"/>
                <a:cs typeface="Times New Roman"/>
                <a:sym typeface="Times New Roman"/>
              </a:rPr>
              <a:t>4</a:t>
            </a:r>
            <a:endParaRPr/>
          </a:p>
        </p:txBody>
      </p:sp>
      <p:sp>
        <p:nvSpPr>
          <p:cNvPr id="256" name="Google Shape;256;g232fd8f1d3e_0_414"/>
          <p:cNvSpPr txBox="1"/>
          <p:nvPr>
            <p:ph idx="1" type="body"/>
          </p:nvPr>
        </p:nvSpPr>
        <p:spPr>
          <a:xfrm>
            <a:off x="304800" y="1363662"/>
            <a:ext cx="3616271" cy="5356800"/>
          </a:xfrm>
          <a:prstGeom prst="rect">
            <a:avLst/>
          </a:prstGeom>
          <a:noFill/>
          <a:ln cap="flat" cmpd="sng" w="19050">
            <a:solidFill>
              <a:srgbClr val="366092"/>
            </a:solidFill>
            <a:prstDash val="solid"/>
            <a:round/>
            <a:headEnd len="sm" w="sm" type="none"/>
            <a:tailEnd len="sm" w="sm" type="none"/>
          </a:ln>
        </p:spPr>
        <p:txBody>
          <a:bodyPr anchorCtr="0" anchor="t" bIns="45700" lIns="91425" spcFirstLastPara="1" rIns="91425" wrap="square" tIns="45700">
            <a:noAutofit/>
          </a:bodyPr>
          <a:lstStyle/>
          <a:p>
            <a:pPr indent="0" lvl="0" marL="0" rtl="0" algn="just">
              <a:lnSpc>
                <a:spcPct val="90000"/>
              </a:lnSpc>
              <a:spcBef>
                <a:spcPts val="0"/>
              </a:spcBef>
              <a:spcAft>
                <a:spcPts val="0"/>
              </a:spcAft>
              <a:buSzPts val="1779"/>
              <a:buNone/>
            </a:pPr>
            <a:r>
              <a:rPr b="0" i="0" lang="en-US" sz="1800" u="none" cap="none" strike="noStrike">
                <a:solidFill>
                  <a:schemeClr val="dk1"/>
                </a:solidFill>
                <a:latin typeface="Times New Roman"/>
                <a:ea typeface="Times New Roman"/>
                <a:cs typeface="Times New Roman"/>
                <a:sym typeface="Times New Roman"/>
              </a:rPr>
              <a:t>CARIBE WAVE 2</a:t>
            </a:r>
            <a:r>
              <a:rPr lang="en-US" sz="1800">
                <a:latin typeface="Times New Roman"/>
                <a:ea typeface="Times New Roman"/>
                <a:cs typeface="Times New Roman"/>
                <a:sym typeface="Times New Roman"/>
              </a:rPr>
              <a:t>4</a:t>
            </a:r>
            <a:r>
              <a:rPr b="0" i="0" lang="en-US" sz="1800" u="none" cap="none" strike="noStrike">
                <a:solidFill>
                  <a:schemeClr val="dk1"/>
                </a:solidFill>
                <a:latin typeface="Times New Roman"/>
                <a:ea typeface="Times New Roman"/>
                <a:cs typeface="Times New Roman"/>
                <a:sym typeface="Times New Roman"/>
              </a:rPr>
              <a:t> was held </a:t>
            </a:r>
            <a:r>
              <a:rPr lang="en-US" sz="1800">
                <a:latin typeface="Times New Roman"/>
                <a:ea typeface="Times New Roman"/>
                <a:cs typeface="Times New Roman"/>
                <a:sym typeface="Times New Roman"/>
              </a:rPr>
              <a:t>on 21 March 2024. Member States and Territories  chose from the two scenarios (Puerto Rico Trench and Panama) and decided if any additional activity would be carried out.</a:t>
            </a:r>
            <a:endParaRPr/>
          </a:p>
          <a:p>
            <a:pPr indent="0" lvl="0" marL="0" marR="0" rtl="0" algn="just">
              <a:lnSpc>
                <a:spcPct val="90000"/>
              </a:lnSpc>
              <a:spcBef>
                <a:spcPts val="0"/>
              </a:spcBef>
              <a:spcAft>
                <a:spcPts val="0"/>
              </a:spcAft>
              <a:buClr>
                <a:schemeClr val="dk1"/>
              </a:buClr>
              <a:buSzPts val="1779"/>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l">
              <a:lnSpc>
                <a:spcPct val="90000"/>
              </a:lnSpc>
              <a:spcBef>
                <a:spcPts val="0"/>
              </a:spcBef>
              <a:spcAft>
                <a:spcPts val="0"/>
              </a:spcAft>
              <a:buClr>
                <a:schemeClr val="dk1"/>
              </a:buClr>
              <a:buSzPts val="1779"/>
              <a:buNone/>
            </a:pPr>
            <a:r>
              <a:rPr b="0" i="0" lang="en-US" sz="1800" u="none" cap="none" strike="noStrike">
                <a:solidFill>
                  <a:schemeClr val="dk1"/>
                </a:solidFill>
                <a:latin typeface="Times New Roman"/>
                <a:ea typeface="Times New Roman"/>
                <a:cs typeface="Times New Roman"/>
                <a:sym typeface="Times New Roman"/>
              </a:rPr>
              <a:t>In the Caribbean and Adjacent Regions, </a:t>
            </a:r>
            <a:r>
              <a:rPr b="1" i="0" lang="en-US" sz="1800" u="none" cap="none" strike="noStrike">
                <a:solidFill>
                  <a:schemeClr val="dk1"/>
                </a:solidFill>
                <a:latin typeface="Times New Roman"/>
                <a:ea typeface="Times New Roman"/>
                <a:cs typeface="Times New Roman"/>
                <a:sym typeface="Times New Roman"/>
              </a:rPr>
              <a:t>4</a:t>
            </a:r>
            <a:r>
              <a:rPr b="1" lang="en-US" sz="1800">
                <a:latin typeface="Times New Roman"/>
                <a:ea typeface="Times New Roman"/>
                <a:cs typeface="Times New Roman"/>
                <a:sym typeface="Times New Roman"/>
              </a:rPr>
              <a:t>6</a:t>
            </a:r>
            <a:r>
              <a:rPr b="0" i="0" lang="en-US" sz="1800" u="none" cap="none" strike="noStrike">
                <a:solidFill>
                  <a:schemeClr val="dk1"/>
                </a:solidFill>
                <a:latin typeface="Times New Roman"/>
                <a:ea typeface="Times New Roman"/>
                <a:cs typeface="Times New Roman"/>
                <a:sym typeface="Times New Roman"/>
              </a:rPr>
              <a:t> Member States and Territories participated with a total of over </a:t>
            </a:r>
            <a:r>
              <a:rPr b="1" lang="en-US" sz="1800">
                <a:latin typeface="Times New Roman"/>
                <a:ea typeface="Times New Roman"/>
                <a:cs typeface="Times New Roman"/>
                <a:sym typeface="Times New Roman"/>
              </a:rPr>
              <a:t>4</a:t>
            </a:r>
            <a:r>
              <a:rPr b="1" lang="en-US" sz="1800">
                <a:latin typeface="Times New Roman"/>
                <a:ea typeface="Times New Roman"/>
                <a:cs typeface="Times New Roman"/>
                <a:sym typeface="Times New Roman"/>
              </a:rPr>
              <a:t>75,147</a:t>
            </a:r>
            <a:r>
              <a:rPr b="0" i="0" lang="en-US" sz="1800" u="none" cap="none" strike="noStrike">
                <a:solidFill>
                  <a:schemeClr val="dk1"/>
                </a:solidFill>
                <a:latin typeface="Times New Roman"/>
                <a:ea typeface="Times New Roman"/>
                <a:cs typeface="Times New Roman"/>
                <a:sym typeface="Times New Roman"/>
              </a:rPr>
              <a:t> people</a:t>
            </a:r>
            <a:r>
              <a:rPr lang="en-US" sz="1800">
                <a:latin typeface="Times New Roman"/>
                <a:ea typeface="Times New Roman"/>
                <a:cs typeface="Times New Roman"/>
                <a:sym typeface="Times New Roman"/>
              </a:rPr>
              <a:t> </a:t>
            </a:r>
            <a:r>
              <a:rPr b="0" i="0" lang="en-US" sz="1800" u="none" cap="none" strike="noStrike">
                <a:solidFill>
                  <a:schemeClr val="dk1"/>
                </a:solidFill>
                <a:latin typeface="Times New Roman"/>
                <a:ea typeface="Times New Roman"/>
                <a:cs typeface="Times New Roman"/>
                <a:sym typeface="Times New Roman"/>
              </a:rPr>
              <a:t>engaged (according to TsunamiZone.org).</a:t>
            </a:r>
            <a:br>
              <a:rPr b="0" i="0" lang="en-US" sz="1800" u="none" cap="none" strike="noStrike">
                <a:solidFill>
                  <a:schemeClr val="dk1"/>
                </a:solidFill>
                <a:latin typeface="Times New Roman"/>
                <a:ea typeface="Times New Roman"/>
                <a:cs typeface="Times New Roman"/>
                <a:sym typeface="Times New Roman"/>
              </a:rPr>
            </a:br>
            <a:endParaRPr b="0" i="0" sz="1800" u="none" cap="none" strike="noStrike">
              <a:solidFill>
                <a:schemeClr val="dk1"/>
              </a:solidFill>
              <a:latin typeface="Times New Roman"/>
              <a:ea typeface="Times New Roman"/>
              <a:cs typeface="Times New Roman"/>
              <a:sym typeface="Times New Roman"/>
            </a:endParaRPr>
          </a:p>
          <a:p>
            <a:pPr indent="0" lvl="0" marL="0" rtl="0" algn="just">
              <a:lnSpc>
                <a:spcPct val="90000"/>
              </a:lnSpc>
              <a:spcBef>
                <a:spcPts val="0"/>
              </a:spcBef>
              <a:spcAft>
                <a:spcPts val="0"/>
              </a:spcAft>
              <a:buSzPts val="1779"/>
              <a:buNone/>
            </a:pPr>
            <a:r>
              <a:rPr b="0" i="0" lang="en-US" sz="1800" u="none" cap="none" strike="noStrike">
                <a:solidFill>
                  <a:schemeClr val="dk1"/>
                </a:solidFill>
                <a:latin typeface="Times New Roman"/>
                <a:ea typeface="Times New Roman"/>
                <a:cs typeface="Times New Roman"/>
                <a:sym typeface="Times New Roman"/>
              </a:rPr>
              <a:t>Th</a:t>
            </a:r>
            <a:r>
              <a:rPr lang="en-US" sz="1800">
                <a:latin typeface="Times New Roman"/>
                <a:ea typeface="Times New Roman"/>
                <a:cs typeface="Times New Roman"/>
                <a:sym typeface="Times New Roman"/>
              </a:rPr>
              <a:t>e participation of </a:t>
            </a:r>
            <a:r>
              <a:rPr b="0" i="0" lang="en-US" sz="1800" u="none" cap="none" strike="noStrike">
                <a:solidFill>
                  <a:schemeClr val="dk1"/>
                </a:solidFill>
                <a:latin typeface="Times New Roman"/>
                <a:ea typeface="Times New Roman"/>
                <a:cs typeface="Times New Roman"/>
                <a:sym typeface="Times New Roman"/>
              </a:rPr>
              <a:t>MS represents a rate of </a:t>
            </a:r>
            <a:r>
              <a:rPr b="1" lang="en-US" sz="1800">
                <a:latin typeface="Times New Roman"/>
                <a:ea typeface="Times New Roman"/>
                <a:cs typeface="Times New Roman"/>
                <a:sym typeface="Times New Roman"/>
              </a:rPr>
              <a:t>96</a:t>
            </a:r>
            <a:r>
              <a:rPr b="1" i="0" lang="en-US" sz="1800" u="none" cap="none" strike="noStrike">
                <a:solidFill>
                  <a:schemeClr val="dk1"/>
                </a:solidFill>
                <a:latin typeface="Times New Roman"/>
                <a:ea typeface="Times New Roman"/>
                <a:cs typeface="Times New Roman"/>
                <a:sym typeface="Times New Roman"/>
              </a:rPr>
              <a:t>%</a:t>
            </a:r>
            <a:r>
              <a:rPr b="0" i="0" lang="en-US" sz="1800" u="none" cap="none" strike="noStrike">
                <a:solidFill>
                  <a:schemeClr val="dk1"/>
                </a:solidFill>
                <a:latin typeface="Times New Roman"/>
                <a:ea typeface="Times New Roman"/>
                <a:cs typeface="Times New Roman"/>
                <a:sym typeface="Times New Roman"/>
              </a:rPr>
              <a:t> (</a:t>
            </a:r>
            <a:r>
              <a:rPr lang="en-US" sz="1800">
                <a:latin typeface="Times New Roman"/>
                <a:ea typeface="Times New Roman"/>
                <a:cs typeface="Times New Roman"/>
                <a:sym typeface="Times New Roman"/>
              </a:rPr>
              <a:t>up</a:t>
            </a:r>
            <a:r>
              <a:rPr b="0" i="0" lang="en-US" sz="1800" u="none" cap="none" strike="noStrike">
                <a:solidFill>
                  <a:schemeClr val="dk1"/>
                </a:solidFill>
                <a:latin typeface="Times New Roman"/>
                <a:ea typeface="Times New Roman"/>
                <a:cs typeface="Times New Roman"/>
                <a:sym typeface="Times New Roman"/>
              </a:rPr>
              <a:t> from </a:t>
            </a:r>
            <a:r>
              <a:rPr lang="en-US" sz="1800">
                <a:latin typeface="Times New Roman"/>
                <a:ea typeface="Times New Roman"/>
                <a:cs typeface="Times New Roman"/>
                <a:sym typeface="Times New Roman"/>
              </a:rPr>
              <a:t>94</a:t>
            </a:r>
            <a:r>
              <a:rPr b="0" i="0" lang="en-US" sz="1800" u="none" cap="none" strike="noStrike">
                <a:solidFill>
                  <a:schemeClr val="dk1"/>
                </a:solidFill>
                <a:latin typeface="Times New Roman"/>
                <a:ea typeface="Times New Roman"/>
                <a:cs typeface="Times New Roman"/>
                <a:sym typeface="Times New Roman"/>
              </a:rPr>
              <a:t>% in 202</a:t>
            </a:r>
            <a:r>
              <a:rPr lang="en-US" sz="1800">
                <a:latin typeface="Times New Roman"/>
                <a:ea typeface="Times New Roman"/>
                <a:cs typeface="Times New Roman"/>
                <a:sym typeface="Times New Roman"/>
              </a:rPr>
              <a:t>3</a:t>
            </a:r>
            <a:r>
              <a:rPr b="0" i="0" lang="en-US" sz="1800" u="none" cap="none" strike="noStrike">
                <a:solidFill>
                  <a:schemeClr val="dk1"/>
                </a:solidFill>
                <a:latin typeface="Times New Roman"/>
                <a:ea typeface="Times New Roman"/>
                <a:cs typeface="Times New Roman"/>
                <a:sym typeface="Times New Roman"/>
              </a:rPr>
              <a:t>).  </a:t>
            </a:r>
            <a:endParaRPr/>
          </a:p>
        </p:txBody>
      </p:sp>
      <p:sp>
        <p:nvSpPr>
          <p:cNvPr descr="Displaying TS6.jpg" id="257" name="Google Shape;257;g232fd8f1d3e_0_414"/>
          <p:cNvSpPr/>
          <p:nvPr/>
        </p:nvSpPr>
        <p:spPr>
          <a:xfrm>
            <a:off x="155575" y="-144463"/>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descr="Displaying TS6.jpg" id="258" name="Google Shape;258;g232fd8f1d3e_0_414"/>
          <p:cNvSpPr/>
          <p:nvPr/>
        </p:nvSpPr>
        <p:spPr>
          <a:xfrm>
            <a:off x="307975" y="7937"/>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g232fd8f1d3e_0_414"/>
          <p:cNvSpPr txBox="1"/>
          <p:nvPr/>
        </p:nvSpPr>
        <p:spPr>
          <a:xfrm>
            <a:off x="4216555" y="5965061"/>
            <a:ext cx="381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60" name="Google Shape;260;g232fd8f1d3e_0_414"/>
          <p:cNvSpPr txBox="1"/>
          <p:nvPr/>
        </p:nvSpPr>
        <p:spPr>
          <a:xfrm>
            <a:off x="6356003" y="4722506"/>
            <a:ext cx="381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61" name="Google Shape;261;g232fd8f1d3e_0_414"/>
          <p:cNvSpPr txBox="1"/>
          <p:nvPr/>
        </p:nvSpPr>
        <p:spPr>
          <a:xfrm>
            <a:off x="328869" y="6197193"/>
            <a:ext cx="27126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b="0" i="0" lang="en-US" sz="1400" u="none" cap="none" strike="noStrike">
                <a:solidFill>
                  <a:srgbClr val="000000"/>
                </a:solidFill>
                <a:latin typeface="Times New Roman"/>
                <a:ea typeface="Times New Roman"/>
                <a:cs typeface="Times New Roman"/>
                <a:sym typeface="Times New Roman"/>
              </a:rPr>
              <a:t>#CARIBEWAVE #TSUNAMIREADY</a:t>
            </a:r>
            <a:endParaRPr b="0" i="0" sz="1400" u="none" cap="none" strike="noStrike">
              <a:solidFill>
                <a:srgbClr val="000000"/>
              </a:solidFill>
              <a:latin typeface="Arial"/>
              <a:ea typeface="Arial"/>
              <a:cs typeface="Arial"/>
              <a:sym typeface="Arial"/>
            </a:endParaRPr>
          </a:p>
        </p:txBody>
      </p:sp>
      <p:pic>
        <p:nvPicPr>
          <p:cNvPr id="262" name="Google Shape;262;g232fd8f1d3e_0_414"/>
          <p:cNvPicPr preferRelativeResize="0"/>
          <p:nvPr/>
        </p:nvPicPr>
        <p:blipFill>
          <a:blip r:embed="rId3">
            <a:alphaModFix/>
          </a:blip>
          <a:stretch>
            <a:fillRect/>
          </a:stretch>
        </p:blipFill>
        <p:spPr>
          <a:xfrm>
            <a:off x="4216550" y="1876925"/>
            <a:ext cx="4619649" cy="3569732"/>
          </a:xfrm>
          <a:prstGeom prst="rect">
            <a:avLst/>
          </a:prstGeom>
          <a:noFill/>
          <a:ln>
            <a:noFill/>
          </a:ln>
        </p:spPr>
      </p:pic>
      <p:sp>
        <p:nvSpPr>
          <p:cNvPr id="263" name="Google Shape;263;g232fd8f1d3e_0_414"/>
          <p:cNvSpPr txBox="1"/>
          <p:nvPr/>
        </p:nvSpPr>
        <p:spPr>
          <a:xfrm>
            <a:off x="4277225" y="5410950"/>
            <a:ext cx="45591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100">
                <a:latin typeface="Times New Roman"/>
                <a:ea typeface="Times New Roman"/>
                <a:cs typeface="Times New Roman"/>
                <a:sym typeface="Times New Roman"/>
              </a:rPr>
              <a:t> From left to right, top to bottom, is Turks and Caicos, St. Kitts and Nevis, Panama, PTWC, Grenada, Antigua and Barbuda, Venezuela, and Puerto Rico.</a:t>
            </a:r>
            <a:endParaRPr sz="1100">
              <a:latin typeface="Times New Roman"/>
              <a:ea typeface="Times New Roman"/>
              <a:cs typeface="Times New Roman"/>
              <a:sym typeface="Times New Roman"/>
            </a:endParaRPr>
          </a:p>
          <a:p>
            <a:pPr indent="0" lvl="0" marL="0" rtl="0" algn="l">
              <a:spcBef>
                <a:spcPts val="0"/>
              </a:spcBef>
              <a:spcAft>
                <a:spcPts val="0"/>
              </a:spcAft>
              <a:buNone/>
            </a:pPr>
            <a:r>
              <a:t/>
            </a:r>
            <a:endParaRPr sz="11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2cba8d0373a_0_97"/>
          <p:cNvSpPr txBox="1"/>
          <p:nvPr>
            <p:ph type="title"/>
          </p:nvPr>
        </p:nvSpPr>
        <p:spPr>
          <a:xfrm>
            <a:off x="294050" y="304801"/>
            <a:ext cx="84837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Times New Roman"/>
                <a:ea typeface="Times New Roman"/>
                <a:cs typeface="Times New Roman"/>
                <a:sym typeface="Times New Roman"/>
              </a:rPr>
              <a:t>CARIBE WAVE </a:t>
            </a:r>
            <a:r>
              <a:rPr lang="en-US" sz="3200">
                <a:latin typeface="Times New Roman"/>
                <a:ea typeface="Times New Roman"/>
                <a:cs typeface="Times New Roman"/>
                <a:sym typeface="Times New Roman"/>
              </a:rPr>
              <a:t>24</a:t>
            </a:r>
            <a:br>
              <a:rPr b="1" i="0" lang="en-US" sz="3600" u="none" cap="none" strike="noStrike">
                <a:solidFill>
                  <a:schemeClr val="lt1"/>
                </a:solidFill>
                <a:latin typeface="Times New Roman"/>
                <a:ea typeface="Times New Roman"/>
                <a:cs typeface="Times New Roman"/>
                <a:sym typeface="Times New Roman"/>
              </a:rPr>
            </a:br>
            <a:r>
              <a:rPr b="1" i="0" lang="en-US" sz="2400" u="none" cap="none" strike="noStrike">
                <a:solidFill>
                  <a:schemeClr val="lt1"/>
                </a:solidFill>
                <a:latin typeface="Times New Roman"/>
                <a:ea typeface="Times New Roman"/>
                <a:cs typeface="Times New Roman"/>
                <a:sym typeface="Times New Roman"/>
              </a:rPr>
              <a:t>Earthquake and Tsunami Scenarios</a:t>
            </a:r>
            <a:endParaRPr/>
          </a:p>
        </p:txBody>
      </p:sp>
      <p:sp>
        <p:nvSpPr>
          <p:cNvPr id="269" name="Google Shape;269;g2cba8d0373a_0_97"/>
          <p:cNvSpPr/>
          <p:nvPr/>
        </p:nvSpPr>
        <p:spPr>
          <a:xfrm>
            <a:off x="0" y="0"/>
            <a:ext cx="9144000" cy="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aphicFrame>
        <p:nvGraphicFramePr>
          <p:cNvPr id="270" name="Google Shape;270;g2cba8d0373a_0_97"/>
          <p:cNvGraphicFramePr/>
          <p:nvPr/>
        </p:nvGraphicFramePr>
        <p:xfrm>
          <a:off x="1125948" y="5645364"/>
          <a:ext cx="3000000" cy="3000000"/>
        </p:xfrm>
        <a:graphic>
          <a:graphicData uri="http://schemas.openxmlformats.org/drawingml/2006/table">
            <a:tbl>
              <a:tblPr bandRow="1" firstRow="1">
                <a:noFill/>
                <a:tableStyleId>{246658E2-CDA8-4ACC-994E-F86BF79B182A}</a:tableStyleId>
              </a:tblPr>
              <a:tblGrid>
                <a:gridCol w="2590800"/>
                <a:gridCol w="1738675"/>
                <a:gridCol w="818325"/>
                <a:gridCol w="1672100"/>
              </a:tblGrid>
              <a:tr h="261325">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Scenario</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Origin Time</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Mw</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rgbClr val="000000"/>
                        </a:buClr>
                        <a:buSzPts val="2000"/>
                        <a:buFont typeface="Times New Roman"/>
                        <a:buNone/>
                      </a:pPr>
                      <a:r>
                        <a:rPr lang="en-US" sz="2000" u="none" cap="none" strike="noStrike">
                          <a:latin typeface="Times New Roman"/>
                          <a:ea typeface="Times New Roman"/>
                          <a:cs typeface="Times New Roman"/>
                          <a:sym typeface="Times New Roman"/>
                        </a:rPr>
                        <a:t>Epicenter</a:t>
                      </a:r>
                      <a:endParaRPr sz="1050" u="none" cap="none" strike="noStrike">
                        <a:latin typeface="Times New Roman"/>
                        <a:ea typeface="Times New Roman"/>
                        <a:cs typeface="Times New Roman"/>
                        <a:sym typeface="Times New Roman"/>
                      </a:endParaRPr>
                    </a:p>
                  </a:txBody>
                  <a:tcPr marT="45725" marB="45725" marR="91450" marL="91450" anchor="ctr"/>
                </a:tc>
              </a:tr>
              <a:tr h="221175">
                <a:tc>
                  <a:txBody>
                    <a:bodyPr/>
                    <a:lstStyle/>
                    <a:p>
                      <a:pPr indent="0" lvl="0" marL="0" marR="0" rtl="0" algn="ctr">
                        <a:lnSpc>
                          <a:spcPct val="107000"/>
                        </a:lnSpc>
                        <a:spcBef>
                          <a:spcPts val="0"/>
                        </a:spcBef>
                        <a:spcAft>
                          <a:spcPts val="0"/>
                        </a:spcAft>
                        <a:buClr>
                          <a:schemeClr val="dk1"/>
                        </a:buClr>
                        <a:buSzPts val="1600"/>
                        <a:buFont typeface="Times New Roman"/>
                        <a:buNone/>
                      </a:pPr>
                      <a:r>
                        <a:rPr b="1" lang="en-US" sz="1600">
                          <a:latin typeface="Times New Roman"/>
                          <a:ea typeface="Times New Roman"/>
                          <a:cs typeface="Times New Roman"/>
                          <a:sym typeface="Times New Roman"/>
                        </a:rPr>
                        <a:t>Puerto Rico Trench</a:t>
                      </a:r>
                      <a:endParaRPr b="1" sz="1050" u="none" cap="none" strike="noStrike">
                        <a:solidFill>
                          <a:schemeClr val="dk1"/>
                        </a:solidFill>
                        <a:latin typeface="Times New Roman"/>
                        <a:ea typeface="Times New Roman"/>
                        <a:cs typeface="Times New Roman"/>
                        <a:sym typeface="Times New Roman"/>
                      </a:endParaRPr>
                    </a:p>
                  </a:txBody>
                  <a:tcPr marT="45725" marB="45725" marR="91450" marL="91450" anchor="ctr"/>
                </a:tc>
                <a:tc rowSpan="2">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u="none" cap="none" strike="noStrike">
                          <a:solidFill>
                            <a:schemeClr val="dk1"/>
                          </a:solidFill>
                          <a:latin typeface="Times New Roman"/>
                          <a:ea typeface="Times New Roman"/>
                          <a:cs typeface="Times New Roman"/>
                          <a:sym typeface="Times New Roman"/>
                        </a:rPr>
                        <a:t>1</a:t>
                      </a:r>
                      <a:r>
                        <a:rPr lang="en-US" sz="1600">
                          <a:latin typeface="Times New Roman"/>
                          <a:ea typeface="Times New Roman"/>
                          <a:cs typeface="Times New Roman"/>
                          <a:sym typeface="Times New Roman"/>
                        </a:rPr>
                        <a:t>5</a:t>
                      </a:r>
                      <a:r>
                        <a:rPr lang="en-US" sz="1600" u="none" cap="none" strike="noStrike">
                          <a:solidFill>
                            <a:schemeClr val="dk1"/>
                          </a:solidFill>
                          <a:latin typeface="Times New Roman"/>
                          <a:ea typeface="Times New Roman"/>
                          <a:cs typeface="Times New Roman"/>
                          <a:sym typeface="Times New Roman"/>
                        </a:rPr>
                        <a:t>:00:00 UTC </a:t>
                      </a:r>
                      <a:endParaRPr sz="1050" u="none" cap="none" strike="noStrike">
                        <a:solidFill>
                          <a:schemeClr val="dk1"/>
                        </a:solidFill>
                        <a:latin typeface="Times New Roman"/>
                        <a:ea typeface="Times New Roman"/>
                        <a:cs typeface="Times New Roman"/>
                        <a:sym typeface="Times New Roman"/>
                      </a:endParaRPr>
                    </a:p>
                    <a:p>
                      <a:pPr indent="0" lvl="0" marL="0" marR="0" rtl="0" algn="ctr">
                        <a:lnSpc>
                          <a:spcPct val="107000"/>
                        </a:lnSpc>
                        <a:spcBef>
                          <a:spcPts val="0"/>
                        </a:spcBef>
                        <a:spcAft>
                          <a:spcPts val="0"/>
                        </a:spcAft>
                        <a:buClr>
                          <a:srgbClr val="000000"/>
                        </a:buClr>
                        <a:buSzPts val="1600"/>
                        <a:buFont typeface="Times New Roman"/>
                        <a:buNone/>
                      </a:pPr>
                      <a:r>
                        <a:rPr lang="en-US" sz="1600" u="none" cap="none" strike="noStrike">
                          <a:latin typeface="Times New Roman"/>
                          <a:ea typeface="Times New Roman"/>
                          <a:cs typeface="Times New Roman"/>
                          <a:sym typeface="Times New Roman"/>
                        </a:rPr>
                        <a:t>2</a:t>
                      </a:r>
                      <a:r>
                        <a:rPr lang="en-US" sz="1600">
                          <a:latin typeface="Times New Roman"/>
                          <a:ea typeface="Times New Roman"/>
                          <a:cs typeface="Times New Roman"/>
                          <a:sym typeface="Times New Roman"/>
                        </a:rPr>
                        <a:t>1</a:t>
                      </a:r>
                      <a:r>
                        <a:rPr lang="en-US" sz="1600" u="none" cap="none" strike="noStrike">
                          <a:latin typeface="Times New Roman"/>
                          <a:ea typeface="Times New Roman"/>
                          <a:cs typeface="Times New Roman"/>
                          <a:sym typeface="Times New Roman"/>
                        </a:rPr>
                        <a:t> March 202</a:t>
                      </a:r>
                      <a:r>
                        <a:rPr lang="en-US" sz="1600">
                          <a:latin typeface="Times New Roman"/>
                          <a:ea typeface="Times New Roman"/>
                          <a:cs typeface="Times New Roman"/>
                          <a:sym typeface="Times New Roman"/>
                        </a:rPr>
                        <a:t>4</a:t>
                      </a:r>
                      <a:endParaRPr sz="1050" u="none" cap="none" strike="noStrike">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a:latin typeface="Times New Roman"/>
                          <a:ea typeface="Times New Roman"/>
                          <a:cs typeface="Times New Roman"/>
                          <a:sym typeface="Times New Roman"/>
                        </a:rPr>
                        <a:t>8.7</a:t>
                      </a:r>
                      <a:endParaRPr sz="1050" u="none" cap="none" strike="noStrike">
                        <a:solidFill>
                          <a:schemeClr val="dk1"/>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a:latin typeface="Times New Roman"/>
                          <a:ea typeface="Times New Roman"/>
                          <a:cs typeface="Times New Roman"/>
                          <a:sym typeface="Times New Roman"/>
                        </a:rPr>
                        <a:t>19.25ºN</a:t>
                      </a:r>
                      <a:r>
                        <a:rPr lang="en-US" sz="1600" u="none" cap="none" strike="noStrike">
                          <a:solidFill>
                            <a:schemeClr val="dk1"/>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66.5ºW</a:t>
                      </a:r>
                      <a:endParaRPr sz="1050" u="none" cap="none" strike="noStrike">
                        <a:solidFill>
                          <a:schemeClr val="dk1"/>
                        </a:solidFill>
                        <a:latin typeface="Times New Roman"/>
                        <a:ea typeface="Times New Roman"/>
                        <a:cs typeface="Times New Roman"/>
                        <a:sym typeface="Times New Roman"/>
                      </a:endParaRPr>
                    </a:p>
                  </a:txBody>
                  <a:tcPr marT="45725" marB="45725" marR="91450" marL="91450" anchor="ctr"/>
                </a:tc>
              </a:tr>
              <a:tr h="393575">
                <a:tc>
                  <a:txBody>
                    <a:bodyPr/>
                    <a:lstStyle/>
                    <a:p>
                      <a:pPr indent="0" lvl="0" marL="0" marR="0" rtl="0" algn="ctr">
                        <a:lnSpc>
                          <a:spcPct val="107000"/>
                        </a:lnSpc>
                        <a:spcBef>
                          <a:spcPts val="0"/>
                        </a:spcBef>
                        <a:spcAft>
                          <a:spcPts val="0"/>
                        </a:spcAft>
                        <a:buClr>
                          <a:schemeClr val="dk1"/>
                        </a:buClr>
                        <a:buSzPts val="1600"/>
                        <a:buFont typeface="Times New Roman"/>
                        <a:buNone/>
                      </a:pPr>
                      <a:r>
                        <a:rPr b="1" lang="en-US" sz="1600">
                          <a:latin typeface="Times New Roman"/>
                          <a:ea typeface="Times New Roman"/>
                          <a:cs typeface="Times New Roman"/>
                          <a:sym typeface="Times New Roman"/>
                        </a:rPr>
                        <a:t>Panama</a:t>
                      </a:r>
                      <a:endParaRPr b="1" sz="1050" u="none" cap="none" strike="noStrike">
                        <a:solidFill>
                          <a:schemeClr val="dk1"/>
                        </a:solidFill>
                        <a:latin typeface="Times New Roman"/>
                        <a:ea typeface="Times New Roman"/>
                        <a:cs typeface="Times New Roman"/>
                        <a:sym typeface="Times New Roman"/>
                      </a:endParaRPr>
                    </a:p>
                  </a:txBody>
                  <a:tcPr marT="45725" marB="45725" marR="91450" marL="91450" anchor="ctr"/>
                </a:tc>
                <a:tc vMerge="1"/>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a:latin typeface="Times New Roman"/>
                          <a:ea typeface="Times New Roman"/>
                          <a:cs typeface="Times New Roman"/>
                          <a:sym typeface="Times New Roman"/>
                        </a:rPr>
                        <a:t>8.47</a:t>
                      </a:r>
                      <a:endParaRPr sz="1600" u="none" cap="none" strike="noStrike">
                        <a:solidFill>
                          <a:schemeClr val="dk1"/>
                        </a:solidFill>
                        <a:latin typeface="Times New Roman"/>
                        <a:ea typeface="Times New Roman"/>
                        <a:cs typeface="Times New Roman"/>
                        <a:sym typeface="Times New Roman"/>
                      </a:endParaRPr>
                    </a:p>
                  </a:txBody>
                  <a:tcPr marT="45725" marB="45725" marR="91450" marL="91450" anchor="ctr"/>
                </a:tc>
                <a:tc>
                  <a:txBody>
                    <a:bodyPr/>
                    <a:lstStyle/>
                    <a:p>
                      <a:pPr indent="0" lvl="0" marL="0" marR="0" rtl="0" algn="ctr">
                        <a:lnSpc>
                          <a:spcPct val="107000"/>
                        </a:lnSpc>
                        <a:spcBef>
                          <a:spcPts val="0"/>
                        </a:spcBef>
                        <a:spcAft>
                          <a:spcPts val="0"/>
                        </a:spcAft>
                        <a:buClr>
                          <a:schemeClr val="dk1"/>
                        </a:buClr>
                        <a:buSzPts val="1600"/>
                        <a:buFont typeface="Times New Roman"/>
                        <a:buNone/>
                      </a:pPr>
                      <a:r>
                        <a:rPr lang="en-US" sz="1600">
                          <a:latin typeface="Times New Roman"/>
                          <a:ea typeface="Times New Roman"/>
                          <a:cs typeface="Times New Roman"/>
                          <a:sym typeface="Times New Roman"/>
                        </a:rPr>
                        <a:t>9.80ºN</a:t>
                      </a:r>
                      <a:r>
                        <a:rPr lang="en-US" sz="1600" u="none" cap="none" strike="noStrike">
                          <a:solidFill>
                            <a:schemeClr val="dk1"/>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77.75ºW</a:t>
                      </a:r>
                      <a:endParaRPr sz="1600">
                        <a:latin typeface="Times New Roman"/>
                        <a:ea typeface="Times New Roman"/>
                        <a:cs typeface="Times New Roman"/>
                        <a:sym typeface="Times New Roman"/>
                      </a:endParaRPr>
                    </a:p>
                  </a:txBody>
                  <a:tcPr marT="45725" marB="45725" marR="91450" marL="91450" anchor="ctr"/>
                </a:tc>
              </a:tr>
            </a:tbl>
          </a:graphicData>
        </a:graphic>
      </p:graphicFrame>
      <p:pic>
        <p:nvPicPr>
          <p:cNvPr descr="C:\Users\christa.vonh\AppData\Local\Temp\94b52dbe-27a3-4bec-bcee-dfc6eaaf9a22_CW24_files.zip.a22\CaribeWave_map_24.png" id="271" name="Google Shape;271;g2cba8d0373a_0_97"/>
          <p:cNvPicPr preferRelativeResize="0"/>
          <p:nvPr/>
        </p:nvPicPr>
        <p:blipFill>
          <a:blip r:embed="rId3">
            <a:alphaModFix/>
          </a:blip>
          <a:stretch>
            <a:fillRect/>
          </a:stretch>
        </p:blipFill>
        <p:spPr>
          <a:xfrm>
            <a:off x="2454450" y="1371600"/>
            <a:ext cx="4592050" cy="4000025"/>
          </a:xfrm>
          <a:prstGeom prst="rect">
            <a:avLst/>
          </a:prstGeom>
          <a:noFill/>
          <a:ln>
            <a:noFill/>
          </a:ln>
        </p:spPr>
      </p:pic>
      <p:grpSp>
        <p:nvGrpSpPr>
          <p:cNvPr id="272" name="Google Shape;272;g2cba8d0373a_0_97"/>
          <p:cNvGrpSpPr/>
          <p:nvPr/>
        </p:nvGrpSpPr>
        <p:grpSpPr>
          <a:xfrm>
            <a:off x="1784250" y="1714272"/>
            <a:ext cx="6790221" cy="2589898"/>
            <a:chOff x="1765222" y="1714272"/>
            <a:chExt cx="6790221" cy="2589898"/>
          </a:xfrm>
        </p:grpSpPr>
        <p:sp>
          <p:nvSpPr>
            <p:cNvPr id="273" name="Google Shape;273;g2cba8d0373a_0_97"/>
            <p:cNvSpPr txBox="1"/>
            <p:nvPr/>
          </p:nvSpPr>
          <p:spPr>
            <a:xfrm>
              <a:off x="7028443" y="1714272"/>
              <a:ext cx="1527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Times New Roman"/>
                <a:buNone/>
              </a:pPr>
              <a:r>
                <a:rPr lang="en-US">
                  <a:latin typeface="Times New Roman"/>
                  <a:ea typeface="Times New Roman"/>
                  <a:cs typeface="Times New Roman"/>
                  <a:sym typeface="Times New Roman"/>
                </a:rPr>
                <a:t>Puerto Rico Trench</a:t>
              </a:r>
              <a:endParaRPr b="0" i="0" sz="1400" u="none" cap="none" strike="noStrike">
                <a:solidFill>
                  <a:srgbClr val="000000"/>
                </a:solidFill>
                <a:latin typeface="Arial"/>
                <a:ea typeface="Arial"/>
                <a:cs typeface="Arial"/>
                <a:sym typeface="Arial"/>
              </a:endParaRPr>
            </a:p>
          </p:txBody>
        </p:sp>
        <p:sp>
          <p:nvSpPr>
            <p:cNvPr id="274" name="Google Shape;274;g2cba8d0373a_0_97"/>
            <p:cNvSpPr txBox="1"/>
            <p:nvPr/>
          </p:nvSpPr>
          <p:spPr>
            <a:xfrm>
              <a:off x="1765222" y="3787775"/>
              <a:ext cx="851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Times New Roman"/>
                <a:buNone/>
              </a:pPr>
              <a:r>
                <a:rPr lang="en-US">
                  <a:latin typeface="Times New Roman"/>
                  <a:ea typeface="Times New Roman"/>
                  <a:cs typeface="Times New Roman"/>
                  <a:sym typeface="Times New Roman"/>
                </a:rPr>
                <a:t>Panama</a:t>
              </a:r>
              <a:endParaRPr b="0" i="0" sz="1400" u="none" cap="none" strike="noStrike">
                <a:solidFill>
                  <a:srgbClr val="000000"/>
                </a:solidFill>
                <a:latin typeface="Arial"/>
                <a:ea typeface="Arial"/>
                <a:cs typeface="Arial"/>
                <a:sym typeface="Arial"/>
              </a:endParaRPr>
            </a:p>
          </p:txBody>
        </p:sp>
        <p:cxnSp>
          <p:nvCxnSpPr>
            <p:cNvPr id="275" name="Google Shape;275;g2cba8d0373a_0_97"/>
            <p:cNvCxnSpPr/>
            <p:nvPr/>
          </p:nvCxnSpPr>
          <p:spPr>
            <a:xfrm flipH="1">
              <a:off x="6254744" y="2135395"/>
              <a:ext cx="773700" cy="442200"/>
            </a:xfrm>
            <a:prstGeom prst="straightConnector1">
              <a:avLst/>
            </a:prstGeom>
            <a:noFill/>
            <a:ln cap="flat" cmpd="sng" w="57150">
              <a:solidFill>
                <a:srgbClr val="FF0000"/>
              </a:solidFill>
              <a:prstDash val="solid"/>
              <a:round/>
              <a:headEnd len="sm" w="sm" type="none"/>
              <a:tailEnd len="med" w="med" type="triangle"/>
            </a:ln>
          </p:spPr>
        </p:cxnSp>
        <p:cxnSp>
          <p:nvCxnSpPr>
            <p:cNvPr id="276" name="Google Shape;276;g2cba8d0373a_0_97"/>
            <p:cNvCxnSpPr/>
            <p:nvPr/>
          </p:nvCxnSpPr>
          <p:spPr>
            <a:xfrm>
              <a:off x="2616617" y="3957670"/>
              <a:ext cx="1141200" cy="346500"/>
            </a:xfrm>
            <a:prstGeom prst="straightConnector1">
              <a:avLst/>
            </a:prstGeom>
            <a:noFill/>
            <a:ln cap="flat" cmpd="sng" w="57150">
              <a:solidFill>
                <a:srgbClr val="FF0000"/>
              </a:solidFill>
              <a:prstDash val="solid"/>
              <a:round/>
              <a:headEnd len="sm" w="sm" type="none"/>
              <a:tailEnd len="med" w="med" type="triangl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2cba8d0373a_0_186"/>
          <p:cNvSpPr txBox="1"/>
          <p:nvPr>
            <p:ph type="title"/>
          </p:nvPr>
        </p:nvSpPr>
        <p:spPr>
          <a:xfrm>
            <a:off x="304800" y="228600"/>
            <a:ext cx="85314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900"/>
              <a:buFont typeface="Calibri"/>
              <a:buNone/>
            </a:pPr>
            <a:r>
              <a:rPr b="0" i="0" lang="en-US" sz="3600" u="none" cap="none" strike="noStrike">
                <a:solidFill>
                  <a:schemeClr val="lt1"/>
                </a:solidFill>
                <a:latin typeface="Times New Roman"/>
                <a:ea typeface="Times New Roman"/>
                <a:cs typeface="Times New Roman"/>
                <a:sym typeface="Times New Roman"/>
              </a:rPr>
              <a:t>Timeline</a:t>
            </a:r>
            <a:r>
              <a:rPr b="0" i="0" lang="en-US" sz="3600" u="none" cap="none" strike="noStrike">
                <a:solidFill>
                  <a:schemeClr val="lt1"/>
                </a:solidFill>
                <a:latin typeface="Calibri"/>
                <a:ea typeface="Calibri"/>
                <a:cs typeface="Calibri"/>
                <a:sym typeface="Calibri"/>
              </a:rPr>
              <a:t> </a:t>
            </a:r>
            <a:endParaRPr/>
          </a:p>
        </p:txBody>
      </p:sp>
      <p:graphicFrame>
        <p:nvGraphicFramePr>
          <p:cNvPr id="282" name="Google Shape;282;g2cba8d0373a_0_186"/>
          <p:cNvGraphicFramePr/>
          <p:nvPr/>
        </p:nvGraphicFramePr>
        <p:xfrm>
          <a:off x="304800" y="1447800"/>
          <a:ext cx="3000000" cy="3000000"/>
        </p:xfrm>
        <a:graphic>
          <a:graphicData uri="http://schemas.openxmlformats.org/drawingml/2006/table">
            <a:tbl>
              <a:tblPr bandRow="1" firstCol="1" firstRow="1">
                <a:noFill/>
                <a:tableStyleId>{246658E2-CDA8-4ACC-994E-F86BF79B182A}</a:tableStyleId>
              </a:tblPr>
              <a:tblGrid>
                <a:gridCol w="4972225"/>
                <a:gridCol w="3562175"/>
              </a:tblGrid>
              <a:tr h="378250">
                <a:tc>
                  <a:txBody>
                    <a:bodyPr/>
                    <a:lstStyle/>
                    <a:p>
                      <a:pPr indent="0" lvl="0" marL="0" marR="0" rtl="0" algn="ctr">
                        <a:lnSpc>
                          <a:spcPct val="100000"/>
                        </a:lnSpc>
                        <a:spcBef>
                          <a:spcPts val="0"/>
                        </a:spcBef>
                        <a:spcAft>
                          <a:spcPts val="0"/>
                        </a:spcAft>
                        <a:buClr>
                          <a:srgbClr val="000000"/>
                        </a:buClr>
                        <a:buSzPts val="300"/>
                        <a:buFont typeface="Calibri"/>
                        <a:buNone/>
                      </a:pPr>
                      <a:r>
                        <a:rPr lang="en-US" sz="1200" u="none" cap="none" strike="noStrike">
                          <a:solidFill>
                            <a:srgbClr val="000000"/>
                          </a:solidFill>
                          <a:latin typeface="Times New Roman"/>
                          <a:ea typeface="Times New Roman"/>
                          <a:cs typeface="Times New Roman"/>
                          <a:sym typeface="Times New Roman"/>
                        </a:rPr>
                        <a:t>ACTION</a:t>
                      </a:r>
                      <a:endParaRPr sz="1400" u="none" cap="none" strike="noStrike"/>
                    </a:p>
                  </a:txBody>
                  <a:tcPr marT="0" marB="0" marR="68575" marL="68575" anchor="ctr"/>
                </a:tc>
                <a:tc>
                  <a:txBody>
                    <a:bodyPr/>
                    <a:lstStyle/>
                    <a:p>
                      <a:pPr indent="0" lvl="0" marL="0" marR="0" rtl="0" algn="ctr">
                        <a:lnSpc>
                          <a:spcPct val="100000"/>
                        </a:lnSpc>
                        <a:spcBef>
                          <a:spcPts val="0"/>
                        </a:spcBef>
                        <a:spcAft>
                          <a:spcPts val="0"/>
                        </a:spcAft>
                        <a:buClr>
                          <a:srgbClr val="000000"/>
                        </a:buClr>
                        <a:buSzPts val="300"/>
                        <a:buFont typeface="Calibri"/>
                        <a:buNone/>
                      </a:pPr>
                      <a:r>
                        <a:rPr lang="en-US" sz="1200" u="none" cap="none" strike="noStrike">
                          <a:solidFill>
                            <a:srgbClr val="000000"/>
                          </a:solidFill>
                          <a:latin typeface="Times New Roman"/>
                          <a:ea typeface="Times New Roman"/>
                          <a:cs typeface="Times New Roman"/>
                          <a:sym typeface="Times New Roman"/>
                        </a:rPr>
                        <a:t>TIMELINE</a:t>
                      </a:r>
                      <a:endParaRPr sz="1400" u="none" cap="none" strike="noStrike"/>
                    </a:p>
                  </a:txBody>
                  <a:tcPr marT="0" marB="0" marR="68575" marL="68575"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Circular Letter Issued by IOC to MS</a:t>
                      </a:r>
                      <a:endParaRPr b="1" i="0" sz="1200" u="none" cap="none" strike="noStrike">
                        <a:solidFill>
                          <a:srgbClr val="000000"/>
                        </a:solidFill>
                        <a:latin typeface="Times New Roman"/>
                        <a:ea typeface="Times New Roman"/>
                        <a:cs typeface="Times New Roman"/>
                        <a:sym typeface="Times New Roman"/>
                      </a:endParaRPr>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chemeClr val="dk1"/>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October</a:t>
                      </a:r>
                      <a:r>
                        <a:rPr b="0" i="0" lang="en-US" sz="1200" u="none" cap="none" strike="noStrike">
                          <a:solidFill>
                            <a:schemeClr val="dk1"/>
                          </a:solidFill>
                          <a:latin typeface="Times New Roman"/>
                          <a:ea typeface="Times New Roman"/>
                          <a:cs typeface="Times New Roman"/>
                          <a:sym typeface="Times New Roman"/>
                        </a:rPr>
                        <a:t> 202</a:t>
                      </a:r>
                      <a:r>
                        <a:rPr lang="en-US" sz="1200">
                          <a:latin typeface="Times New Roman"/>
                          <a:ea typeface="Times New Roman"/>
                          <a:cs typeface="Times New Roman"/>
                          <a:sym typeface="Times New Roman"/>
                        </a:rPr>
                        <a:t>3 </a:t>
                      </a:r>
                      <a:r>
                        <a:rPr lang="en-US" sz="1200">
                          <a:latin typeface="Times New Roman"/>
                          <a:ea typeface="Times New Roman"/>
                          <a:cs typeface="Times New Roman"/>
                          <a:sym typeface="Times New Roman"/>
                        </a:rPr>
                        <a:t>(late)</a:t>
                      </a:r>
                      <a:endParaRPr sz="1200" u="none" cap="none" strike="noStrike"/>
                    </a:p>
                  </a:txBody>
                  <a:tcPr marT="45725" marB="45725" marR="73025" marL="73025"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Handbook Draft Circulated among ICG CARIBE EWS, TWFP/NTWC contacts and TT CARIBE WAVE 2</a:t>
                      </a:r>
                      <a:r>
                        <a:rPr lang="en-US" sz="1200">
                          <a:solidFill>
                            <a:srgbClr val="000000"/>
                          </a:solidFill>
                          <a:latin typeface="Times New Roman"/>
                          <a:ea typeface="Times New Roman"/>
                          <a:cs typeface="Times New Roman"/>
                          <a:sym typeface="Times New Roman"/>
                        </a:rPr>
                        <a:t>4</a:t>
                      </a:r>
                      <a:endParaRPr b="1" i="0" sz="1200" u="none" cap="none" strike="noStrike">
                        <a:solidFill>
                          <a:srgbClr val="000000"/>
                        </a:solidFill>
                        <a:latin typeface="Times New Roman"/>
                        <a:ea typeface="Times New Roman"/>
                        <a:cs typeface="Times New Roman"/>
                        <a:sym typeface="Times New Roman"/>
                      </a:endParaRPr>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50"/>
                        <a:buFont typeface="Arial"/>
                        <a:buNone/>
                      </a:pPr>
                      <a:r>
                        <a:rPr b="0" i="0" lang="en-US" sz="1400" u="none" cap="none" strike="noStrike">
                          <a:solidFill>
                            <a:schemeClr val="dk1"/>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November</a:t>
                      </a:r>
                      <a:r>
                        <a:rPr b="0" i="0" lang="en-US" sz="1200" u="none" cap="none" strike="noStrike">
                          <a:solidFill>
                            <a:schemeClr val="dk1"/>
                          </a:solidFill>
                          <a:latin typeface="Times New Roman"/>
                          <a:ea typeface="Times New Roman"/>
                          <a:cs typeface="Times New Roman"/>
                          <a:sym typeface="Times New Roman"/>
                        </a:rPr>
                        <a:t> 202</a:t>
                      </a:r>
                      <a:r>
                        <a:rPr lang="en-US" sz="1200">
                          <a:latin typeface="Times New Roman"/>
                          <a:ea typeface="Times New Roman"/>
                          <a:cs typeface="Times New Roman"/>
                          <a:sym typeface="Times New Roman"/>
                        </a:rPr>
                        <a:t>3</a:t>
                      </a:r>
                      <a:endParaRPr sz="1400" u="none" cap="none" strike="noStrike"/>
                    </a:p>
                  </a:txBody>
                  <a:tcPr marT="45725" marB="45725" marR="73025" marL="73025"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Deadline for Comments</a:t>
                      </a:r>
                      <a:endParaRPr sz="1400" u="none" cap="none" strike="noStrike"/>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b="0" i="0" lang="en-US" sz="1200" u="none" cap="none" strike="noStrike">
                          <a:solidFill>
                            <a:schemeClr val="dk1"/>
                          </a:solidFill>
                          <a:latin typeface="Times New Roman"/>
                          <a:ea typeface="Times New Roman"/>
                          <a:cs typeface="Times New Roman"/>
                          <a:sym typeface="Times New Roman"/>
                        </a:rPr>
                        <a:t>✓ December 202</a:t>
                      </a:r>
                      <a:r>
                        <a:rPr lang="en-US" sz="1200">
                          <a:latin typeface="Times New Roman"/>
                          <a:ea typeface="Times New Roman"/>
                          <a:cs typeface="Times New Roman"/>
                          <a:sym typeface="Times New Roman"/>
                        </a:rPr>
                        <a:t>3</a:t>
                      </a:r>
                      <a:endParaRPr sz="1400" u="none" cap="none" strike="noStrike"/>
                    </a:p>
                  </a:txBody>
                  <a:tcPr marT="45725" marB="45725" marR="91450" marL="91450"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Exercise Handbook Available Online </a:t>
                      </a:r>
                      <a:endParaRPr sz="1400" u="none" cap="none" strike="noStrike"/>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b="0" i="0" lang="en-US" sz="1200" u="none" cap="none" strike="noStrike">
                          <a:solidFill>
                            <a:schemeClr val="dk1"/>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December</a:t>
                      </a:r>
                      <a:r>
                        <a:rPr b="0" i="0" lang="en-US" sz="1200" u="none" cap="none" strike="noStrike">
                          <a:solidFill>
                            <a:schemeClr val="dk1"/>
                          </a:solidFill>
                          <a:latin typeface="Times New Roman"/>
                          <a:ea typeface="Times New Roman"/>
                          <a:cs typeface="Times New Roman"/>
                          <a:sym typeface="Times New Roman"/>
                        </a:rPr>
                        <a:t> 202</a:t>
                      </a:r>
                      <a:r>
                        <a:rPr lang="en-US" sz="1200">
                          <a:latin typeface="Times New Roman"/>
                          <a:ea typeface="Times New Roman"/>
                          <a:cs typeface="Times New Roman"/>
                          <a:sym typeface="Times New Roman"/>
                        </a:rPr>
                        <a:t>3</a:t>
                      </a:r>
                      <a:endParaRPr sz="1400" u="none" cap="none" strike="noStrike"/>
                    </a:p>
                  </a:txBody>
                  <a:tcPr marT="45725" marB="45725" marR="73025" marL="73025" anchor="ctr"/>
                </a:tc>
              </a:tr>
              <a:tr h="3867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1</a:t>
                      </a:r>
                      <a:r>
                        <a:rPr b="1" baseline="30000" i="0" lang="en-US" sz="1200" u="none" cap="none" strike="noStrike">
                          <a:solidFill>
                            <a:srgbClr val="000000"/>
                          </a:solidFill>
                          <a:latin typeface="Times New Roman"/>
                          <a:ea typeface="Times New Roman"/>
                          <a:cs typeface="Times New Roman"/>
                          <a:sym typeface="Times New Roman"/>
                        </a:rPr>
                        <a:t>st</a:t>
                      </a:r>
                      <a:r>
                        <a:rPr b="1" i="0" lang="en-US" sz="1200" u="none" cap="none" strike="noStrike">
                          <a:solidFill>
                            <a:srgbClr val="000000"/>
                          </a:solidFill>
                          <a:latin typeface="Times New Roman"/>
                          <a:ea typeface="Times New Roman"/>
                          <a:cs typeface="Times New Roman"/>
                          <a:sym typeface="Times New Roman"/>
                        </a:rPr>
                        <a:t> Webinar CW</a:t>
                      </a:r>
                      <a:endParaRPr sz="1400" u="none" cap="none" strike="noStrike"/>
                    </a:p>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(Overview, PTWC Products)</a:t>
                      </a:r>
                      <a:endParaRPr b="1" i="0" sz="1200" u="none" cap="none" strike="noStrike">
                        <a:solidFill>
                          <a:srgbClr val="000000"/>
                        </a:solidFill>
                        <a:latin typeface="Times New Roman"/>
                        <a:ea typeface="Times New Roman"/>
                        <a:cs typeface="Times New Roman"/>
                        <a:sym typeface="Times New Roman"/>
                      </a:endParaRPr>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a:t>
                      </a:r>
                      <a:r>
                        <a:rPr b="0" i="0" lang="en-US" sz="1200" u="none" cap="none" strike="noStrike">
                          <a:solidFill>
                            <a:schemeClr val="dk1"/>
                          </a:solidFill>
                          <a:latin typeface="Times New Roman"/>
                          <a:ea typeface="Times New Roman"/>
                          <a:cs typeface="Times New Roman"/>
                          <a:sym typeface="Times New Roman"/>
                        </a:rPr>
                        <a:t> </a:t>
                      </a:r>
                      <a:r>
                        <a:rPr b="0" i="0" lang="en-US" sz="1200" u="none" cap="none" strike="noStrike">
                          <a:solidFill>
                            <a:schemeClr val="dk1"/>
                          </a:solidFill>
                          <a:latin typeface="Times New Roman"/>
                          <a:ea typeface="Times New Roman"/>
                          <a:cs typeface="Times New Roman"/>
                          <a:sym typeface="Times New Roman"/>
                        </a:rPr>
                        <a:t>2</a:t>
                      </a:r>
                      <a:r>
                        <a:rPr lang="en-US" sz="1200">
                          <a:latin typeface="Times New Roman"/>
                          <a:ea typeface="Times New Roman"/>
                          <a:cs typeface="Times New Roman"/>
                          <a:sym typeface="Times New Roman"/>
                        </a:rPr>
                        <a:t>3</a:t>
                      </a:r>
                      <a:r>
                        <a:rPr b="0" i="0" lang="en-US" sz="1200" u="none" cap="none" strike="noStrike">
                          <a:solidFill>
                            <a:schemeClr val="dk1"/>
                          </a:solidFill>
                          <a:latin typeface="Times New Roman"/>
                          <a:ea typeface="Times New Roman"/>
                          <a:cs typeface="Times New Roman"/>
                          <a:sym typeface="Times New Roman"/>
                        </a:rPr>
                        <a:t> January 202</a:t>
                      </a:r>
                      <a:r>
                        <a:rPr lang="en-US" sz="1200">
                          <a:latin typeface="Times New Roman"/>
                          <a:ea typeface="Times New Roman"/>
                          <a:cs typeface="Times New Roman"/>
                          <a:sym typeface="Times New Roman"/>
                        </a:rPr>
                        <a:t>4</a:t>
                      </a:r>
                      <a:r>
                        <a:rPr b="0" i="0" lang="en-US" sz="1200" u="none" cap="none" strike="noStrike">
                          <a:solidFill>
                            <a:schemeClr val="dk1"/>
                          </a:solidFill>
                          <a:latin typeface="Times New Roman"/>
                          <a:ea typeface="Times New Roman"/>
                          <a:cs typeface="Times New Roman"/>
                          <a:sym typeface="Times New Roman"/>
                        </a:rPr>
                        <a:t> – English</a:t>
                      </a:r>
                      <a:endParaRPr sz="1400" u="none" cap="none" strike="noStrike"/>
                    </a:p>
                    <a:p>
                      <a:pPr indent="0" lvl="0" marL="0" marR="0" rtl="0" algn="l">
                        <a:lnSpc>
                          <a:spcPct val="100000"/>
                        </a:lnSpc>
                        <a:spcBef>
                          <a:spcPts val="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2</a:t>
                      </a:r>
                      <a:r>
                        <a:rPr lang="en-US" sz="1200">
                          <a:latin typeface="Times New Roman"/>
                          <a:ea typeface="Times New Roman"/>
                          <a:cs typeface="Times New Roman"/>
                          <a:sym typeface="Times New Roman"/>
                        </a:rPr>
                        <a:t>4</a:t>
                      </a:r>
                      <a:r>
                        <a:rPr b="0" i="0" lang="en-US" sz="1200" u="none" cap="none" strike="noStrike">
                          <a:solidFill>
                            <a:schemeClr val="dk1"/>
                          </a:solidFill>
                          <a:latin typeface="Times New Roman"/>
                          <a:ea typeface="Times New Roman"/>
                          <a:cs typeface="Times New Roman"/>
                          <a:sym typeface="Times New Roman"/>
                        </a:rPr>
                        <a:t> January 202</a:t>
                      </a:r>
                      <a:r>
                        <a:rPr lang="en-US" sz="1200">
                          <a:latin typeface="Times New Roman"/>
                          <a:ea typeface="Times New Roman"/>
                          <a:cs typeface="Times New Roman"/>
                          <a:sym typeface="Times New Roman"/>
                        </a:rPr>
                        <a:t>4</a:t>
                      </a:r>
                      <a:r>
                        <a:rPr b="0" i="0" lang="en-US" sz="1200" u="none" cap="none" strike="noStrike">
                          <a:solidFill>
                            <a:schemeClr val="dk1"/>
                          </a:solidFill>
                          <a:latin typeface="Times New Roman"/>
                          <a:ea typeface="Times New Roman"/>
                          <a:cs typeface="Times New Roman"/>
                          <a:sym typeface="Times New Roman"/>
                        </a:rPr>
                        <a:t> – Spanish</a:t>
                      </a:r>
                      <a:endParaRPr sz="1400" u="none" cap="none" strike="noStrike"/>
                    </a:p>
                    <a:p>
                      <a:pPr indent="0" lvl="0" marL="0" marR="0" rtl="0" algn="l">
                        <a:lnSpc>
                          <a:spcPct val="100000"/>
                        </a:lnSpc>
                        <a:spcBef>
                          <a:spcPts val="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2</a:t>
                      </a:r>
                      <a:r>
                        <a:rPr lang="en-US" sz="1200">
                          <a:latin typeface="Times New Roman"/>
                          <a:ea typeface="Times New Roman"/>
                          <a:cs typeface="Times New Roman"/>
                          <a:sym typeface="Times New Roman"/>
                        </a:rPr>
                        <a:t>5</a:t>
                      </a:r>
                      <a:r>
                        <a:rPr b="0" i="0" lang="en-US" sz="1200" u="none" cap="none" strike="noStrike">
                          <a:solidFill>
                            <a:schemeClr val="dk1"/>
                          </a:solidFill>
                          <a:latin typeface="Times New Roman"/>
                          <a:ea typeface="Times New Roman"/>
                          <a:cs typeface="Times New Roman"/>
                          <a:sym typeface="Times New Roman"/>
                        </a:rPr>
                        <a:t> January 202</a:t>
                      </a:r>
                      <a:r>
                        <a:rPr lang="en-US" sz="1200">
                          <a:latin typeface="Times New Roman"/>
                          <a:ea typeface="Times New Roman"/>
                          <a:cs typeface="Times New Roman"/>
                          <a:sym typeface="Times New Roman"/>
                        </a:rPr>
                        <a:t>4</a:t>
                      </a:r>
                      <a:r>
                        <a:rPr b="0" i="0" lang="en-US" sz="1200" u="none" cap="none" strike="noStrike">
                          <a:solidFill>
                            <a:schemeClr val="dk1"/>
                          </a:solidFill>
                          <a:latin typeface="Times New Roman"/>
                          <a:ea typeface="Times New Roman"/>
                          <a:cs typeface="Times New Roman"/>
                          <a:sym typeface="Times New Roman"/>
                        </a:rPr>
                        <a:t> – French</a:t>
                      </a:r>
                      <a:endParaRPr sz="1400" u="none" cap="none" strike="noStrike"/>
                    </a:p>
                  </a:txBody>
                  <a:tcPr marT="45725" marB="45725" marR="91450" marL="91450" anchor="ctr"/>
                </a:tc>
              </a:tr>
              <a:tr h="3867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2</a:t>
                      </a:r>
                      <a:r>
                        <a:rPr b="1" baseline="30000" i="0" lang="en-US" sz="1200" u="none" cap="none" strike="noStrike">
                          <a:solidFill>
                            <a:srgbClr val="000000"/>
                          </a:solidFill>
                          <a:latin typeface="Times New Roman"/>
                          <a:ea typeface="Times New Roman"/>
                          <a:cs typeface="Times New Roman"/>
                          <a:sym typeface="Times New Roman"/>
                        </a:rPr>
                        <a:t>nd</a:t>
                      </a:r>
                      <a:r>
                        <a:rPr b="1" i="0" lang="en-US" sz="1200" u="none" cap="none" strike="noStrike">
                          <a:solidFill>
                            <a:srgbClr val="000000"/>
                          </a:solidFill>
                          <a:latin typeface="Times New Roman"/>
                          <a:ea typeface="Times New Roman"/>
                          <a:cs typeface="Times New Roman"/>
                          <a:sym typeface="Times New Roman"/>
                        </a:rPr>
                        <a:t> Webinar CW</a:t>
                      </a:r>
                      <a:endParaRPr sz="1400" u="none" cap="none" strike="noStrike"/>
                    </a:p>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(Update, Communication Methods, Registration, Questionnaire, Uploading Pictures/Videos )</a:t>
                      </a:r>
                      <a:endParaRPr b="1" i="0" sz="1200" u="none" cap="none" strike="noStrike">
                        <a:solidFill>
                          <a:srgbClr val="000000"/>
                        </a:solidFill>
                        <a:latin typeface="Times New Roman"/>
                        <a:ea typeface="Times New Roman"/>
                        <a:cs typeface="Times New Roman"/>
                        <a:sym typeface="Times New Roman"/>
                      </a:endParaRPr>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2</a:t>
                      </a:r>
                      <a:r>
                        <a:rPr lang="en-US" sz="1200">
                          <a:latin typeface="Times New Roman"/>
                          <a:ea typeface="Times New Roman"/>
                          <a:cs typeface="Times New Roman"/>
                          <a:sym typeface="Times New Roman"/>
                        </a:rPr>
                        <a:t>7</a:t>
                      </a:r>
                      <a:r>
                        <a:rPr b="0" i="0" lang="en-US" sz="1200" u="none" cap="none" strike="noStrike">
                          <a:solidFill>
                            <a:schemeClr val="dk1"/>
                          </a:solidFill>
                          <a:latin typeface="Times New Roman"/>
                          <a:ea typeface="Times New Roman"/>
                          <a:cs typeface="Times New Roman"/>
                          <a:sym typeface="Times New Roman"/>
                        </a:rPr>
                        <a:t> February 202</a:t>
                      </a:r>
                      <a:r>
                        <a:rPr lang="en-US" sz="1200">
                          <a:latin typeface="Times New Roman"/>
                          <a:ea typeface="Times New Roman"/>
                          <a:cs typeface="Times New Roman"/>
                          <a:sym typeface="Times New Roman"/>
                        </a:rPr>
                        <a:t>4</a:t>
                      </a:r>
                      <a:r>
                        <a:rPr b="0" i="0" lang="en-US" sz="1200" u="none" cap="none" strike="noStrike">
                          <a:solidFill>
                            <a:schemeClr val="dk1"/>
                          </a:solidFill>
                          <a:latin typeface="Times New Roman"/>
                          <a:ea typeface="Times New Roman"/>
                          <a:cs typeface="Times New Roman"/>
                          <a:sym typeface="Times New Roman"/>
                        </a:rPr>
                        <a:t> - English</a:t>
                      </a:r>
                      <a:endParaRPr sz="1400" u="none" cap="none" strike="noStrike"/>
                    </a:p>
                    <a:p>
                      <a:pPr indent="0" lvl="0" marL="0" marR="0" rtl="0" algn="l">
                        <a:lnSpc>
                          <a:spcPct val="100000"/>
                        </a:lnSpc>
                        <a:spcBef>
                          <a:spcPts val="20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2</a:t>
                      </a:r>
                      <a:r>
                        <a:rPr lang="en-US" sz="1200">
                          <a:latin typeface="Times New Roman"/>
                          <a:ea typeface="Times New Roman"/>
                          <a:cs typeface="Times New Roman"/>
                          <a:sym typeface="Times New Roman"/>
                        </a:rPr>
                        <a:t>8</a:t>
                      </a:r>
                      <a:r>
                        <a:rPr b="0" i="0" lang="en-US" sz="1200" u="none" cap="none" strike="noStrike">
                          <a:solidFill>
                            <a:schemeClr val="dk1"/>
                          </a:solidFill>
                          <a:latin typeface="Times New Roman"/>
                          <a:ea typeface="Times New Roman"/>
                          <a:cs typeface="Times New Roman"/>
                          <a:sym typeface="Times New Roman"/>
                        </a:rPr>
                        <a:t> February 202</a:t>
                      </a:r>
                      <a:r>
                        <a:rPr lang="en-US" sz="1200">
                          <a:latin typeface="Times New Roman"/>
                          <a:ea typeface="Times New Roman"/>
                          <a:cs typeface="Times New Roman"/>
                          <a:sym typeface="Times New Roman"/>
                        </a:rPr>
                        <a:t>4</a:t>
                      </a:r>
                      <a:r>
                        <a:rPr b="0" i="0" lang="en-US" sz="1200" u="none" cap="none" strike="noStrike">
                          <a:solidFill>
                            <a:schemeClr val="dk1"/>
                          </a:solidFill>
                          <a:latin typeface="Times New Roman"/>
                          <a:ea typeface="Times New Roman"/>
                          <a:cs typeface="Times New Roman"/>
                          <a:sym typeface="Times New Roman"/>
                        </a:rPr>
                        <a:t> - Spanish</a:t>
                      </a:r>
                      <a:endParaRPr sz="1400" u="none" cap="none" strike="noStrike"/>
                    </a:p>
                    <a:p>
                      <a:pPr indent="0" lvl="0" marL="0" marR="0" rtl="0" algn="l">
                        <a:lnSpc>
                          <a:spcPct val="100000"/>
                        </a:lnSpc>
                        <a:spcBef>
                          <a:spcPts val="20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2</a:t>
                      </a:r>
                      <a:r>
                        <a:rPr lang="en-US" sz="1200">
                          <a:latin typeface="Times New Roman"/>
                          <a:ea typeface="Times New Roman"/>
                          <a:cs typeface="Times New Roman"/>
                          <a:sym typeface="Times New Roman"/>
                        </a:rPr>
                        <a:t>9</a:t>
                      </a:r>
                      <a:r>
                        <a:rPr b="0" i="0" lang="en-US" sz="1200" u="none" cap="none" strike="noStrike">
                          <a:solidFill>
                            <a:schemeClr val="dk1"/>
                          </a:solidFill>
                          <a:latin typeface="Times New Roman"/>
                          <a:ea typeface="Times New Roman"/>
                          <a:cs typeface="Times New Roman"/>
                          <a:sym typeface="Times New Roman"/>
                        </a:rPr>
                        <a:t> February 202</a:t>
                      </a:r>
                      <a:r>
                        <a:rPr lang="en-US" sz="1200">
                          <a:latin typeface="Times New Roman"/>
                          <a:ea typeface="Times New Roman"/>
                          <a:cs typeface="Times New Roman"/>
                          <a:sym typeface="Times New Roman"/>
                        </a:rPr>
                        <a:t>4</a:t>
                      </a:r>
                      <a:r>
                        <a:rPr b="0" i="0" lang="en-US" sz="1200" u="none" cap="none" strike="noStrike">
                          <a:solidFill>
                            <a:schemeClr val="dk1"/>
                          </a:solidFill>
                          <a:latin typeface="Times New Roman"/>
                          <a:ea typeface="Times New Roman"/>
                          <a:cs typeface="Times New Roman"/>
                          <a:sym typeface="Times New Roman"/>
                        </a:rPr>
                        <a:t> – French</a:t>
                      </a:r>
                      <a:endParaRPr sz="1400" u="none" cap="none" strike="noStrike"/>
                    </a:p>
                  </a:txBody>
                  <a:tcPr marT="45725" marB="45725" marR="73025" marL="73025"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Countries Indicate Selected Scenario </a:t>
                      </a:r>
                      <a:endParaRPr sz="1400" u="none" cap="none" strike="noStrike"/>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a:t>
                      </a:r>
                      <a:r>
                        <a:rPr lang="en-US" sz="1200">
                          <a:latin typeface="Times New Roman"/>
                          <a:ea typeface="Times New Roman"/>
                          <a:cs typeface="Times New Roman"/>
                          <a:sym typeface="Times New Roman"/>
                        </a:rPr>
                        <a:t>7</a:t>
                      </a:r>
                      <a:r>
                        <a:rPr b="0" i="0" lang="en-US" sz="1200" u="none" cap="none" strike="noStrike">
                          <a:solidFill>
                            <a:schemeClr val="dk1"/>
                          </a:solidFill>
                          <a:latin typeface="Times New Roman"/>
                          <a:ea typeface="Times New Roman"/>
                          <a:cs typeface="Times New Roman"/>
                          <a:sym typeface="Times New Roman"/>
                        </a:rPr>
                        <a:t> March 202</a:t>
                      </a:r>
                      <a:r>
                        <a:rPr lang="en-US" sz="1200">
                          <a:latin typeface="Times New Roman"/>
                          <a:ea typeface="Times New Roman"/>
                          <a:cs typeface="Times New Roman"/>
                          <a:sym typeface="Times New Roman"/>
                        </a:rPr>
                        <a:t>4</a:t>
                      </a:r>
                      <a:endParaRPr b="0" i="0" sz="1200" u="none" cap="none" strike="noStrike">
                        <a:solidFill>
                          <a:schemeClr val="dk1"/>
                        </a:solidFill>
                        <a:latin typeface="Times New Roman"/>
                        <a:ea typeface="Times New Roman"/>
                        <a:cs typeface="Times New Roman"/>
                        <a:sym typeface="Times New Roman"/>
                      </a:endParaRPr>
                    </a:p>
                  </a:txBody>
                  <a:tcPr marT="45725" marB="45725" marR="73025" marL="73025"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Exercise</a:t>
                      </a:r>
                      <a:endParaRPr sz="1400" u="none" cap="none" strike="noStrike"/>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b="0" i="0" lang="en-US" sz="1200" u="none" cap="none" strike="noStrike">
                          <a:solidFill>
                            <a:schemeClr val="dk1"/>
                          </a:solidFill>
                          <a:latin typeface="Times New Roman"/>
                          <a:ea typeface="Times New Roman"/>
                          <a:cs typeface="Times New Roman"/>
                          <a:sym typeface="Times New Roman"/>
                        </a:rPr>
                        <a:t> </a:t>
                      </a: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2</a:t>
                      </a:r>
                      <a:r>
                        <a:rPr lang="en-US" sz="1200">
                          <a:latin typeface="Times New Roman"/>
                          <a:ea typeface="Times New Roman"/>
                          <a:cs typeface="Times New Roman"/>
                          <a:sym typeface="Times New Roman"/>
                        </a:rPr>
                        <a:t>1</a:t>
                      </a:r>
                      <a:r>
                        <a:rPr b="0" i="0" lang="en-US" sz="1200" u="none" cap="none" strike="noStrike">
                          <a:solidFill>
                            <a:schemeClr val="dk1"/>
                          </a:solidFill>
                          <a:latin typeface="Times New Roman"/>
                          <a:ea typeface="Times New Roman"/>
                          <a:cs typeface="Times New Roman"/>
                          <a:sym typeface="Times New Roman"/>
                        </a:rPr>
                        <a:t> March 202</a:t>
                      </a:r>
                      <a:r>
                        <a:rPr lang="en-US" sz="1200">
                          <a:latin typeface="Times New Roman"/>
                          <a:ea typeface="Times New Roman"/>
                          <a:cs typeface="Times New Roman"/>
                          <a:sym typeface="Times New Roman"/>
                        </a:rPr>
                        <a:t>4</a:t>
                      </a:r>
                      <a:endParaRPr sz="1400" u="none" cap="none" strike="noStrike"/>
                    </a:p>
                  </a:txBody>
                  <a:tcPr marT="45725" marB="45725" marR="73025" marL="73025"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lang="en-US" sz="1200" u="none" cap="none" strike="noStrike">
                          <a:latin typeface="Times New Roman"/>
                          <a:ea typeface="Times New Roman"/>
                          <a:cs typeface="Times New Roman"/>
                          <a:sym typeface="Times New Roman"/>
                        </a:rPr>
                        <a:t>Hot-Wash</a:t>
                      </a:r>
                      <a:endParaRPr sz="1200" u="none" cap="none" strike="noStrike">
                        <a:latin typeface="Times New Roman"/>
                        <a:ea typeface="Times New Roman"/>
                        <a:cs typeface="Times New Roman"/>
                        <a:sym typeface="Times New Roman"/>
                      </a:endParaRPr>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lang="en-US" sz="1400" u="none" cap="none" strike="noStrike"/>
                        <a:t> </a:t>
                      </a:r>
                      <a:r>
                        <a:rPr lang="en-US">
                          <a:latin typeface="Times New Roman"/>
                          <a:ea typeface="Times New Roman"/>
                          <a:cs typeface="Times New Roman"/>
                          <a:sym typeface="Times New Roman"/>
                        </a:rPr>
                        <a:t>✓</a:t>
                      </a:r>
                      <a:r>
                        <a:rPr lang="en-US" sz="1400" u="none" cap="none" strike="noStrike"/>
                        <a:t>  </a:t>
                      </a:r>
                      <a:r>
                        <a:rPr lang="en-US" sz="1200">
                          <a:latin typeface="Times New Roman"/>
                          <a:ea typeface="Times New Roman"/>
                          <a:cs typeface="Times New Roman"/>
                          <a:sym typeface="Times New Roman"/>
                        </a:rPr>
                        <a:t>2</a:t>
                      </a:r>
                      <a:r>
                        <a:rPr lang="en-US" sz="1200" u="none" cap="none" strike="noStrike">
                          <a:latin typeface="Times New Roman"/>
                          <a:ea typeface="Times New Roman"/>
                          <a:cs typeface="Times New Roman"/>
                          <a:sym typeface="Times New Roman"/>
                        </a:rPr>
                        <a:t> April 202</a:t>
                      </a:r>
                      <a:r>
                        <a:rPr lang="en-US" sz="1200">
                          <a:latin typeface="Times New Roman"/>
                          <a:ea typeface="Times New Roman"/>
                          <a:cs typeface="Times New Roman"/>
                          <a:sym typeface="Times New Roman"/>
                        </a:rPr>
                        <a:t>4</a:t>
                      </a:r>
                      <a:endParaRPr sz="1400" u="none" cap="none" strike="noStrike">
                        <a:latin typeface="Times New Roman"/>
                        <a:ea typeface="Times New Roman"/>
                        <a:cs typeface="Times New Roman"/>
                        <a:sym typeface="Times New Roman"/>
                      </a:endParaRPr>
                    </a:p>
                  </a:txBody>
                  <a:tcPr marT="45725" marB="45725" marR="73025" marL="73025" anchor="ctr"/>
                </a:tc>
              </a:tr>
              <a:tr h="378250">
                <a:tc>
                  <a:txBody>
                    <a:bodyPr/>
                    <a:lstStyle/>
                    <a:p>
                      <a:pPr indent="0" lvl="0" marL="0" marR="0" rtl="0" algn="l">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Exercise Evaluation Due</a:t>
                      </a:r>
                      <a:endParaRPr sz="1400" u="none" cap="none" strike="noStrike"/>
                    </a:p>
                  </a:txBody>
                  <a:tcPr marT="45725" marB="45725" marR="73025" marL="73025" anchor="ctr"/>
                </a:tc>
                <a:tc>
                  <a:txBody>
                    <a:bodyPr/>
                    <a:lstStyle/>
                    <a:p>
                      <a:pPr indent="0" lvl="0" marL="0" marR="0" rtl="0" algn="l">
                        <a:lnSpc>
                          <a:spcPct val="100000"/>
                        </a:lnSpc>
                        <a:spcBef>
                          <a:spcPts val="0"/>
                        </a:spcBef>
                        <a:spcAft>
                          <a:spcPts val="0"/>
                        </a:spcAft>
                        <a:buClr>
                          <a:srgbClr val="000000"/>
                        </a:buClr>
                        <a:buSzPts val="300"/>
                        <a:buFont typeface="Arial"/>
                        <a:buNone/>
                      </a:pPr>
                      <a:r>
                        <a:rPr lang="en-US">
                          <a:latin typeface="Times New Roman"/>
                          <a:ea typeface="Times New Roman"/>
                          <a:cs typeface="Times New Roman"/>
                          <a:sym typeface="Times New Roman"/>
                        </a:rPr>
                        <a:t>✓</a:t>
                      </a:r>
                      <a:r>
                        <a:rPr b="0" i="0" lang="en-US" sz="1200" u="none" cap="none" strike="noStrike">
                          <a:solidFill>
                            <a:schemeClr val="dk1"/>
                          </a:solidFill>
                          <a:latin typeface="Times New Roman"/>
                          <a:ea typeface="Times New Roman"/>
                          <a:cs typeface="Times New Roman"/>
                          <a:sym typeface="Times New Roman"/>
                        </a:rPr>
                        <a:t>  1</a:t>
                      </a:r>
                      <a:r>
                        <a:rPr lang="en-US" sz="1200">
                          <a:latin typeface="Times New Roman"/>
                          <a:ea typeface="Times New Roman"/>
                          <a:cs typeface="Times New Roman"/>
                          <a:sym typeface="Times New Roman"/>
                        </a:rPr>
                        <a:t>1</a:t>
                      </a:r>
                      <a:r>
                        <a:rPr b="0" i="0" lang="en-US" sz="1200" u="none" cap="none" strike="noStrike">
                          <a:solidFill>
                            <a:schemeClr val="dk1"/>
                          </a:solidFill>
                          <a:latin typeface="Times New Roman"/>
                          <a:ea typeface="Times New Roman"/>
                          <a:cs typeface="Times New Roman"/>
                          <a:sym typeface="Times New Roman"/>
                        </a:rPr>
                        <a:t> April 202</a:t>
                      </a:r>
                      <a:r>
                        <a:rPr lang="en-US" sz="1200">
                          <a:latin typeface="Times New Roman"/>
                          <a:ea typeface="Times New Roman"/>
                          <a:cs typeface="Times New Roman"/>
                          <a:sym typeface="Times New Roman"/>
                        </a:rPr>
                        <a:t>4 </a:t>
                      </a:r>
                      <a:r>
                        <a:rPr lang="en-US" sz="1200">
                          <a:latin typeface="Times New Roman"/>
                          <a:ea typeface="Times New Roman"/>
                          <a:cs typeface="Times New Roman"/>
                          <a:sym typeface="Times New Roman"/>
                        </a:rPr>
                        <a:t>(late)</a:t>
                      </a:r>
                      <a:endParaRPr sz="1400" u="none" cap="none" strike="noStrike"/>
                    </a:p>
                  </a:txBody>
                  <a:tcPr marT="45725" marB="45725" marR="91450" marL="91450" anchor="ctr"/>
                </a:tc>
              </a:tr>
              <a:tr h="378250">
                <a:tc gridSpan="2">
                  <a:txBody>
                    <a:bodyPr/>
                    <a:lstStyle/>
                    <a:p>
                      <a:pPr indent="0" lvl="0" marL="0" marR="0" rtl="0" algn="ctr">
                        <a:lnSpc>
                          <a:spcPct val="100000"/>
                        </a:lnSpc>
                        <a:spcBef>
                          <a:spcPts val="0"/>
                        </a:spcBef>
                        <a:spcAft>
                          <a:spcPts val="0"/>
                        </a:spcAft>
                        <a:buClr>
                          <a:srgbClr val="000000"/>
                        </a:buClr>
                        <a:buSzPts val="300"/>
                        <a:buFont typeface="Arial"/>
                        <a:buNone/>
                      </a:pPr>
                      <a:r>
                        <a:rPr b="1" i="0" lang="en-US" sz="1200" u="none" cap="none" strike="noStrike">
                          <a:solidFill>
                            <a:srgbClr val="000000"/>
                          </a:solidFill>
                          <a:latin typeface="Times New Roman"/>
                          <a:ea typeface="Times New Roman"/>
                          <a:cs typeface="Times New Roman"/>
                          <a:sym typeface="Times New Roman"/>
                        </a:rPr>
                        <a:t>Final Draft Caribe Wave 2</a:t>
                      </a:r>
                      <a:r>
                        <a:rPr lang="en-US" sz="1200">
                          <a:solidFill>
                            <a:srgbClr val="000000"/>
                          </a:solidFill>
                          <a:latin typeface="Times New Roman"/>
                          <a:ea typeface="Times New Roman"/>
                          <a:cs typeface="Times New Roman"/>
                          <a:sym typeface="Times New Roman"/>
                        </a:rPr>
                        <a:t>4</a:t>
                      </a:r>
                      <a:r>
                        <a:rPr b="1" i="0" lang="en-US" sz="1200" u="none" cap="none" strike="noStrike">
                          <a:solidFill>
                            <a:srgbClr val="000000"/>
                          </a:solidFill>
                          <a:latin typeface="Times New Roman"/>
                          <a:ea typeface="Times New Roman"/>
                          <a:cs typeface="Times New Roman"/>
                          <a:sym typeface="Times New Roman"/>
                        </a:rPr>
                        <a:t> Report</a:t>
                      </a:r>
                      <a:endParaRPr sz="1400" u="none" cap="none" strike="noStrike"/>
                    </a:p>
                    <a:p>
                      <a:pPr indent="0" lvl="0" marL="0" marR="0" rtl="0" algn="ctr">
                        <a:lnSpc>
                          <a:spcPct val="100000"/>
                        </a:lnSpc>
                        <a:spcBef>
                          <a:spcPts val="0"/>
                        </a:spcBef>
                        <a:spcAft>
                          <a:spcPts val="0"/>
                        </a:spcAft>
                        <a:buClr>
                          <a:srgbClr val="000000"/>
                        </a:buClr>
                        <a:buSzPts val="300"/>
                        <a:buFont typeface="Arial"/>
                        <a:buNone/>
                      </a:pPr>
                      <a:r>
                        <a:rPr lang="en-US" sz="1200">
                          <a:latin typeface="Times New Roman"/>
                          <a:ea typeface="Times New Roman"/>
                          <a:cs typeface="Times New Roman"/>
                          <a:sym typeface="Times New Roman"/>
                        </a:rPr>
                        <a:t>19</a:t>
                      </a:r>
                      <a:r>
                        <a:rPr b="1" i="0" lang="en-US" sz="1200" u="none" cap="none" strike="noStrike">
                          <a:solidFill>
                            <a:schemeClr val="dk1"/>
                          </a:solidFill>
                          <a:latin typeface="Times New Roman"/>
                          <a:ea typeface="Times New Roman"/>
                          <a:cs typeface="Times New Roman"/>
                          <a:sym typeface="Times New Roman"/>
                        </a:rPr>
                        <a:t> April </a:t>
                      </a:r>
                      <a:r>
                        <a:rPr b="1" i="0" lang="en-US" sz="1200" u="none" cap="none" strike="noStrike">
                          <a:solidFill>
                            <a:srgbClr val="000000"/>
                          </a:solidFill>
                          <a:latin typeface="Times New Roman"/>
                          <a:ea typeface="Times New Roman"/>
                          <a:cs typeface="Times New Roman"/>
                          <a:sym typeface="Times New Roman"/>
                        </a:rPr>
                        <a:t>202</a:t>
                      </a:r>
                      <a:r>
                        <a:rPr lang="en-US" sz="1200">
                          <a:solidFill>
                            <a:srgbClr val="000000"/>
                          </a:solidFill>
                          <a:latin typeface="Times New Roman"/>
                          <a:ea typeface="Times New Roman"/>
                          <a:cs typeface="Times New Roman"/>
                          <a:sym typeface="Times New Roman"/>
                        </a:rPr>
                        <a:t>4</a:t>
                      </a:r>
                      <a:endParaRPr b="1" i="0" sz="1200" u="none" cap="none" strike="noStrike">
                        <a:solidFill>
                          <a:srgbClr val="000000"/>
                        </a:solidFill>
                        <a:latin typeface="Times New Roman"/>
                        <a:ea typeface="Times New Roman"/>
                        <a:cs typeface="Times New Roman"/>
                        <a:sym typeface="Times New Roman"/>
                      </a:endParaRPr>
                    </a:p>
                  </a:txBody>
                  <a:tcPr marT="45725" marB="45725" marR="73025" marL="73025" anchor="ctr"/>
                </a:tc>
                <a:tc hMerge="1"/>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cba8d0373a_0_266"/>
          <p:cNvSpPr txBox="1"/>
          <p:nvPr>
            <p:ph type="title"/>
          </p:nvPr>
        </p:nvSpPr>
        <p:spPr>
          <a:xfrm>
            <a:off x="304800" y="304800"/>
            <a:ext cx="8531400" cy="914400"/>
          </a:xfrm>
          <a:prstGeom prst="rect">
            <a:avLst/>
          </a:prstGeom>
          <a:solidFill>
            <a:srgbClr val="3660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800"/>
              <a:buFont typeface="Calibri"/>
              <a:buNone/>
            </a:pPr>
            <a:r>
              <a:rPr b="0" i="0" lang="en-US" sz="3200" u="none" cap="none" strike="noStrike">
                <a:solidFill>
                  <a:schemeClr val="lt1"/>
                </a:solidFill>
                <a:latin typeface="Times New Roman"/>
                <a:ea typeface="Times New Roman"/>
                <a:cs typeface="Times New Roman"/>
                <a:sym typeface="Times New Roman"/>
              </a:rPr>
              <a:t>Goals / Metrics</a:t>
            </a:r>
            <a:endParaRPr/>
          </a:p>
        </p:txBody>
      </p:sp>
      <p:graphicFrame>
        <p:nvGraphicFramePr>
          <p:cNvPr id="288" name="Google Shape;288;g2cba8d0373a_0_266"/>
          <p:cNvGraphicFramePr/>
          <p:nvPr/>
        </p:nvGraphicFramePr>
        <p:xfrm>
          <a:off x="304800" y="1371600"/>
          <a:ext cx="3000000" cy="3000000"/>
        </p:xfrm>
        <a:graphic>
          <a:graphicData uri="http://schemas.openxmlformats.org/drawingml/2006/table">
            <a:tbl>
              <a:tblPr bandRow="1" firstRow="1">
                <a:noFill/>
                <a:tableStyleId>{6377B30F-F1A9-47B8-B39C-2ABE39975F62}</a:tableStyleId>
              </a:tblPr>
              <a:tblGrid>
                <a:gridCol w="1471975"/>
                <a:gridCol w="705950"/>
                <a:gridCol w="705950"/>
                <a:gridCol w="705950"/>
                <a:gridCol w="705950"/>
                <a:gridCol w="705950"/>
                <a:gridCol w="705950"/>
                <a:gridCol w="705950"/>
                <a:gridCol w="705950"/>
                <a:gridCol w="705950"/>
                <a:gridCol w="705950"/>
              </a:tblGrid>
              <a:tr h="577100">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Goals</a:t>
                      </a:r>
                      <a:endParaRPr b="1" sz="1000">
                        <a:solidFill>
                          <a:srgbClr val="FFFFFF"/>
                        </a:solidFill>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2016 </a:t>
                      </a:r>
                      <a:endParaRPr b="1" sz="10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2017</a:t>
                      </a:r>
                      <a:endParaRPr b="1" sz="10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2018</a:t>
                      </a:r>
                      <a:endParaRPr b="1" sz="10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2019</a:t>
                      </a:r>
                      <a:endParaRPr b="1" sz="10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2020</a:t>
                      </a:r>
                      <a:endParaRPr b="1" sz="1000">
                        <a:solidFill>
                          <a:srgbClr val="FFFFFF"/>
                        </a:solidFill>
                        <a:latin typeface="Calibri"/>
                        <a:ea typeface="Calibri"/>
                        <a:cs typeface="Calibri"/>
                        <a:sym typeface="Calibri"/>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2021</a:t>
                      </a:r>
                      <a:endParaRPr b="1" sz="10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2022</a:t>
                      </a:r>
                      <a:endParaRPr b="1" sz="1000">
                        <a:solidFill>
                          <a:srgbClr val="FFFFFF"/>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2023 </a:t>
                      </a:r>
                      <a:endParaRPr b="1" sz="1000">
                        <a:solidFill>
                          <a:srgbClr val="FFFFFF"/>
                        </a:solidFill>
                        <a:latin typeface="Calibri"/>
                        <a:ea typeface="Calibri"/>
                        <a:cs typeface="Calibri"/>
                        <a:sym typeface="Calibri"/>
                      </a:endParaRPr>
                    </a:p>
                    <a:p>
                      <a:pPr indent="0" lvl="0" marL="0" rtl="0" algn="ctr">
                        <a:lnSpc>
                          <a:spcPct val="106000"/>
                        </a:lnSpc>
                        <a:spcBef>
                          <a:spcPts val="0"/>
                        </a:spcBef>
                        <a:spcAft>
                          <a:spcPts val="0"/>
                        </a:spcAft>
                        <a:buNone/>
                      </a:pPr>
                      <a:r>
                        <a:rPr b="1" lang="en-US" sz="1000">
                          <a:solidFill>
                            <a:srgbClr val="FFFFFF"/>
                          </a:solidFill>
                          <a:latin typeface="Times New Roman"/>
                          <a:ea typeface="Times New Roman"/>
                          <a:cs typeface="Times New Roman"/>
                          <a:sym typeface="Times New Roman"/>
                        </a:rPr>
                        <a:t>Results</a:t>
                      </a:r>
                      <a:endParaRPr b="1" sz="1000">
                        <a:solidFill>
                          <a:srgbClr val="FFFFFF"/>
                        </a:solidFill>
                        <a:latin typeface="Calibri"/>
                        <a:ea typeface="Calibri"/>
                        <a:cs typeface="Calibri"/>
                        <a:sym typeface="Calibri"/>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00"/>
                          </a:solidFill>
                          <a:latin typeface="Times New Roman"/>
                          <a:ea typeface="Times New Roman"/>
                          <a:cs typeface="Times New Roman"/>
                          <a:sym typeface="Times New Roman"/>
                        </a:rPr>
                        <a:t>2024</a:t>
                      </a:r>
                      <a:endParaRPr b="1" sz="1000">
                        <a:solidFill>
                          <a:srgbClr val="FFFF00"/>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00"/>
                          </a:solidFill>
                          <a:latin typeface="Times New Roman"/>
                          <a:ea typeface="Times New Roman"/>
                          <a:cs typeface="Times New Roman"/>
                          <a:sym typeface="Times New Roman"/>
                        </a:rPr>
                        <a:t>Metrics</a:t>
                      </a:r>
                      <a:endParaRPr b="1" sz="1000">
                        <a:solidFill>
                          <a:srgbClr val="FFFF00"/>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b="1" lang="en-US" sz="1000">
                          <a:solidFill>
                            <a:srgbClr val="FFFF00"/>
                          </a:solidFill>
                          <a:latin typeface="Times New Roman"/>
                          <a:ea typeface="Times New Roman"/>
                          <a:cs typeface="Times New Roman"/>
                          <a:sym typeface="Times New Roman"/>
                        </a:rPr>
                        <a:t>2024</a:t>
                      </a:r>
                      <a:endParaRPr b="1" sz="1000">
                        <a:solidFill>
                          <a:srgbClr val="FFFF00"/>
                        </a:solidFill>
                        <a:latin typeface="Times New Roman"/>
                        <a:ea typeface="Times New Roman"/>
                        <a:cs typeface="Times New Roman"/>
                        <a:sym typeface="Times New Roman"/>
                      </a:endParaRPr>
                    </a:p>
                    <a:p>
                      <a:pPr indent="0" lvl="0" marL="0" rtl="0" algn="ctr">
                        <a:lnSpc>
                          <a:spcPct val="106000"/>
                        </a:lnSpc>
                        <a:spcBef>
                          <a:spcPts val="0"/>
                        </a:spcBef>
                        <a:spcAft>
                          <a:spcPts val="0"/>
                        </a:spcAft>
                        <a:buNone/>
                      </a:pPr>
                      <a:r>
                        <a:rPr b="1" lang="en-US" sz="1000">
                          <a:solidFill>
                            <a:srgbClr val="FFFF00"/>
                          </a:solidFill>
                          <a:latin typeface="Times New Roman"/>
                          <a:ea typeface="Times New Roman"/>
                          <a:cs typeface="Times New Roman"/>
                          <a:sym typeface="Times New Roman"/>
                        </a:rPr>
                        <a:t>Results</a:t>
                      </a:r>
                      <a:endParaRPr b="1" sz="1000">
                        <a:solidFill>
                          <a:srgbClr val="FFFF00"/>
                        </a:solidFill>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492750">
                <a:tc>
                  <a:txBody>
                    <a:bodyPr/>
                    <a:lstStyle/>
                    <a:p>
                      <a:pPr indent="0" lvl="0" marL="0" rtl="0" algn="ctr">
                        <a:lnSpc>
                          <a:spcPct val="106000"/>
                        </a:lnSpc>
                        <a:spcBef>
                          <a:spcPts val="0"/>
                        </a:spcBef>
                        <a:spcAft>
                          <a:spcPts val="0"/>
                        </a:spcAft>
                        <a:buNone/>
                      </a:pPr>
                      <a:r>
                        <a:rPr b="1" lang="en-US" sz="1000">
                          <a:latin typeface="Times New Roman"/>
                          <a:ea typeface="Times New Roman"/>
                          <a:cs typeface="Times New Roman"/>
                          <a:sym typeface="Times New Roman"/>
                        </a:rPr>
                        <a:t>TWFP receive the dummy message</a:t>
                      </a:r>
                      <a:endParaRPr b="1" sz="1000">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84%</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95%</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89%</a:t>
                      </a:r>
                      <a:endParaRPr sz="10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97%</a:t>
                      </a:r>
                      <a:endParaRPr sz="10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97%</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91%</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97%</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1067500">
                <a:tc>
                  <a:txBody>
                    <a:bodyPr/>
                    <a:lstStyle/>
                    <a:p>
                      <a:pPr indent="0" lvl="0" marL="0" rtl="0" algn="ctr">
                        <a:lnSpc>
                          <a:spcPct val="106000"/>
                        </a:lnSpc>
                        <a:spcBef>
                          <a:spcPts val="0"/>
                        </a:spcBef>
                        <a:spcAft>
                          <a:spcPts val="0"/>
                        </a:spcAft>
                        <a:buNone/>
                      </a:pPr>
                      <a:r>
                        <a:rPr b="1" lang="en-US" sz="1000">
                          <a:latin typeface="Times New Roman"/>
                          <a:ea typeface="Times New Roman"/>
                          <a:cs typeface="Times New Roman"/>
                          <a:sym typeface="Times New Roman"/>
                        </a:rPr>
                        <a:t>Participation of Member States of ICG/CARIBE-EWS with designated focal warning point</a:t>
                      </a:r>
                      <a:endParaRPr b="1" sz="1000">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97%</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92%</a:t>
                      </a:r>
                      <a:endParaRPr sz="10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98%</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94%</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96</a:t>
                      </a:r>
                      <a:r>
                        <a:rPr lang="en-US" sz="1000">
                          <a:latin typeface="Times New Roman"/>
                          <a:ea typeface="Times New Roman"/>
                          <a:cs typeface="Times New Roman"/>
                          <a:sym typeface="Times New Roman"/>
                        </a:rPr>
                        <a:t>%</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875900">
                <a:tc>
                  <a:txBody>
                    <a:bodyPr/>
                    <a:lstStyle/>
                    <a:p>
                      <a:pPr indent="0" lvl="0" marL="0" rtl="0" algn="ctr">
                        <a:lnSpc>
                          <a:spcPct val="106000"/>
                        </a:lnSpc>
                        <a:spcBef>
                          <a:spcPts val="0"/>
                        </a:spcBef>
                        <a:spcAft>
                          <a:spcPts val="0"/>
                        </a:spcAft>
                        <a:buNone/>
                      </a:pPr>
                      <a:r>
                        <a:rPr b="1" lang="en-US" sz="1000">
                          <a:latin typeface="Times New Roman"/>
                          <a:ea typeface="Times New Roman"/>
                          <a:cs typeface="Times New Roman"/>
                          <a:sym typeface="Times New Roman"/>
                        </a:rPr>
                        <a:t>Community involvement (including agencies beyond TWFP)</a:t>
                      </a:r>
                      <a:endParaRPr b="1" sz="1000">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73%</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82%</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77%</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66%</a:t>
                      </a:r>
                      <a:endParaRPr sz="10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38% </a:t>
                      </a:r>
                      <a:endParaRPr sz="10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56%</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43%</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41%</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95%</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79%</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492750">
                <a:tc>
                  <a:txBody>
                    <a:bodyPr/>
                    <a:lstStyle/>
                    <a:p>
                      <a:pPr indent="0" lvl="0" marL="0" rtl="0" algn="ctr">
                        <a:lnSpc>
                          <a:spcPct val="106000"/>
                        </a:lnSpc>
                        <a:spcBef>
                          <a:spcPts val="0"/>
                        </a:spcBef>
                        <a:spcAft>
                          <a:spcPts val="0"/>
                        </a:spcAft>
                        <a:buNone/>
                      </a:pPr>
                      <a:r>
                        <a:rPr b="1" lang="en-US" sz="1000">
                          <a:latin typeface="Times New Roman"/>
                          <a:ea typeface="Times New Roman"/>
                          <a:cs typeface="Times New Roman"/>
                          <a:sym typeface="Times New Roman"/>
                        </a:rPr>
                        <a:t>Number of participants*</a:t>
                      </a:r>
                      <a:endParaRPr b="1" sz="1000">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332,812</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latin typeface="Times New Roman"/>
                          <a:ea typeface="Times New Roman"/>
                          <a:cs typeface="Times New Roman"/>
                          <a:sym typeface="Times New Roman"/>
                        </a:rPr>
                        <a:t>679,985</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643,403</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793,353</a:t>
                      </a:r>
                      <a:endParaRPr sz="10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4,622</a:t>
                      </a:r>
                      <a:endParaRPr sz="10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333,518</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413,281</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1000">
                        <a:latin typeface="Calibri"/>
                        <a:ea typeface="Calibri"/>
                        <a:cs typeface="Calibri"/>
                        <a:sym typeface="Calibri"/>
                      </a:endParaRPr>
                    </a:p>
                    <a:p>
                      <a:pPr indent="0" lvl="0" marL="0" rtl="0" algn="ctr">
                        <a:spcBef>
                          <a:spcPts val="0"/>
                        </a:spcBef>
                        <a:spcAft>
                          <a:spcPts val="0"/>
                        </a:spcAft>
                        <a:buNone/>
                      </a:pPr>
                      <a:r>
                        <a:rPr lang="en-US" sz="1000">
                          <a:latin typeface="Times New Roman"/>
                          <a:ea typeface="Times New Roman"/>
                          <a:cs typeface="Times New Roman"/>
                          <a:sym typeface="Times New Roman"/>
                        </a:rPr>
                        <a:t>422,913</a:t>
                      </a:r>
                      <a:endParaRPr sz="1000">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Calibri"/>
                        <a:ea typeface="Calibri"/>
                        <a:cs typeface="Calibri"/>
                        <a:sym typeface="Calibri"/>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467,685</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875900">
                <a:tc>
                  <a:txBody>
                    <a:bodyPr/>
                    <a:lstStyle/>
                    <a:p>
                      <a:pPr indent="0" lvl="0" marL="0" rtl="0" algn="ctr">
                        <a:lnSpc>
                          <a:spcPct val="106000"/>
                        </a:lnSpc>
                        <a:spcBef>
                          <a:spcPts val="0"/>
                        </a:spcBef>
                        <a:spcAft>
                          <a:spcPts val="0"/>
                        </a:spcAft>
                        <a:buNone/>
                      </a:pPr>
                      <a:r>
                        <a:rPr b="1" lang="en-US" sz="1000">
                          <a:latin typeface="Times New Roman"/>
                          <a:ea typeface="Times New Roman"/>
                          <a:cs typeface="Times New Roman"/>
                          <a:sym typeface="Times New Roman"/>
                        </a:rPr>
                        <a:t>Countries who participate submit exercise questionnaire</a:t>
                      </a:r>
                      <a:endParaRPr b="1" sz="1000">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91%</a:t>
                      </a:r>
                      <a:endParaRPr sz="1000">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82%</a:t>
                      </a:r>
                      <a:endParaRPr sz="10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92%</a:t>
                      </a:r>
                      <a:endParaRPr sz="10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95%</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93%</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US" sz="1000">
                          <a:latin typeface="Times New Roman"/>
                          <a:ea typeface="Times New Roman"/>
                          <a:cs typeface="Times New Roman"/>
                          <a:sym typeface="Times New Roman"/>
                        </a:rPr>
                        <a:t>80%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r h="875900">
                <a:tc>
                  <a:txBody>
                    <a:bodyPr/>
                    <a:lstStyle/>
                    <a:p>
                      <a:pPr indent="0" lvl="0" marL="0" rtl="0" algn="ctr">
                        <a:lnSpc>
                          <a:spcPct val="106000"/>
                        </a:lnSpc>
                        <a:spcBef>
                          <a:spcPts val="0"/>
                        </a:spcBef>
                        <a:spcAft>
                          <a:spcPts val="0"/>
                        </a:spcAft>
                        <a:buNone/>
                      </a:pPr>
                      <a:r>
                        <a:rPr b="1" lang="en-US" sz="1000">
                          <a:latin typeface="Times New Roman"/>
                          <a:ea typeface="Times New Roman"/>
                          <a:cs typeface="Times New Roman"/>
                          <a:sym typeface="Times New Roman"/>
                        </a:rPr>
                        <a:t>Members State and territories are satisfied with exercise </a:t>
                      </a:r>
                      <a:endParaRPr b="1" sz="1000">
                        <a:latin typeface="Times New Roman"/>
                        <a:ea typeface="Times New Roman"/>
                        <a:cs typeface="Times New Roman"/>
                        <a:sym typeface="Times New Roman"/>
                      </a:endParaRPr>
                    </a:p>
                  </a:txBody>
                  <a:tcPr marT="38100" marB="38100" marR="76200" marL="762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1000" u="none" cap="none" strike="noStrike">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1000" u="none" cap="none" strike="noStrike">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l">
                        <a:spcBef>
                          <a:spcPts val="0"/>
                        </a:spcBef>
                        <a:spcAft>
                          <a:spcPts val="0"/>
                        </a:spcAft>
                        <a:buNone/>
                      </a:pPr>
                      <a:r>
                        <a:t/>
                      </a:r>
                      <a:endParaRPr sz="1000" u="none" cap="none" strike="noStrike">
                        <a:latin typeface="Times New Roman"/>
                        <a:ea typeface="Times New Roman"/>
                        <a:cs typeface="Times New Roman"/>
                        <a:sym typeface="Times New Roman"/>
                      </a:endParaRPr>
                    </a:p>
                  </a:txBody>
                  <a:tcPr marT="38100" marB="3810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82%</a:t>
                      </a:r>
                      <a:endParaRPr sz="1000">
                        <a:latin typeface="Times New Roman"/>
                        <a:ea typeface="Times New Roman"/>
                        <a:cs typeface="Times New Roman"/>
                        <a:sym typeface="Times New Roman"/>
                      </a:endParaRPr>
                    </a:p>
                  </a:txBody>
                  <a:tcPr marT="1270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76%</a:t>
                      </a:r>
                      <a:endParaRPr sz="1000">
                        <a:latin typeface="Times New Roman"/>
                        <a:ea typeface="Times New Roman"/>
                        <a:cs typeface="Times New Roman"/>
                        <a:sym typeface="Times New Roman"/>
                      </a:endParaRPr>
                    </a:p>
                  </a:txBody>
                  <a:tcPr marT="0" marB="0" marR="38100" marL="3810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96%</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88%</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97%</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a:txBody>
                    <a:bodyPr/>
                    <a:lstStyle/>
                    <a:p>
                      <a:pPr indent="0" lvl="0" marL="0" rtl="0" algn="ctr">
                        <a:spcBef>
                          <a:spcPts val="0"/>
                        </a:spcBef>
                        <a:spcAft>
                          <a:spcPts val="0"/>
                        </a:spcAft>
                        <a:buNone/>
                      </a:pPr>
                      <a:r>
                        <a:rPr lang="en-US" sz="1000">
                          <a:latin typeface="Times New Roman"/>
                          <a:ea typeface="Times New Roman"/>
                          <a:cs typeface="Times New Roman"/>
                          <a:sym typeface="Times New Roman"/>
                        </a:rPr>
                        <a:t>100%</a:t>
                      </a:r>
                      <a:endParaRPr sz="1000">
                        <a:latin typeface="Times New Roman"/>
                        <a:ea typeface="Times New Roman"/>
                        <a:cs typeface="Times New Roman"/>
                        <a:sym typeface="Times New Roman"/>
                      </a:endParaRPr>
                    </a:p>
                  </a:txBody>
                  <a:tcPr marT="0" marB="0" marR="0" marL="0"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7"/>
          <p:cNvSpPr/>
          <p:nvPr/>
        </p:nvSpPr>
        <p:spPr>
          <a:xfrm>
            <a:off x="304800" y="92157"/>
            <a:ext cx="8534400" cy="822243"/>
          </a:xfrm>
          <a:prstGeom prst="rect">
            <a:avLst/>
          </a:prstGeom>
          <a:solidFill>
            <a:srgbClr val="366092"/>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Times New Roman"/>
                <a:ea typeface="Times New Roman"/>
                <a:cs typeface="Times New Roman"/>
                <a:sym typeface="Times New Roman"/>
              </a:rPr>
              <a:t>Participation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Times New Roman"/>
                <a:ea typeface="Times New Roman"/>
                <a:cs typeface="Times New Roman"/>
                <a:sym typeface="Times New Roman"/>
              </a:rPr>
              <a:t>*</a:t>
            </a:r>
            <a:r>
              <a:rPr b="0" i="0" lang="en-US" sz="1200" u="none" cap="none" strike="noStrike">
                <a:solidFill>
                  <a:schemeClr val="lt1"/>
                </a:solidFill>
                <a:latin typeface="Times New Roman"/>
                <a:ea typeface="Times New Roman"/>
                <a:cs typeface="Times New Roman"/>
                <a:sym typeface="Times New Roman"/>
              </a:rPr>
              <a:t>Number taken from TsunamiZone.org for cases where countries did not report number of participants in the survey. </a:t>
            </a:r>
            <a:endParaRPr b="0" i="0" sz="1400" u="none" cap="none" strike="noStrike">
              <a:solidFill>
                <a:srgbClr val="000000"/>
              </a:solidFill>
              <a:latin typeface="Arial"/>
              <a:ea typeface="Arial"/>
              <a:cs typeface="Arial"/>
              <a:sym typeface="Arial"/>
            </a:endParaRPr>
          </a:p>
        </p:txBody>
      </p:sp>
      <p:graphicFrame>
        <p:nvGraphicFramePr>
          <p:cNvPr id="294" name="Google Shape;294;p7"/>
          <p:cNvGraphicFramePr/>
          <p:nvPr/>
        </p:nvGraphicFramePr>
        <p:xfrm>
          <a:off x="108275" y="966538"/>
          <a:ext cx="3000000" cy="3000000"/>
        </p:xfrm>
        <a:graphic>
          <a:graphicData uri="http://schemas.openxmlformats.org/drawingml/2006/table">
            <a:tbl>
              <a:tblPr>
                <a:noFill/>
                <a:tableStyleId>{4C618A19-B25B-4202-A8AA-F4544EF62767}</a:tableStyleId>
              </a:tblPr>
              <a:tblGrid>
                <a:gridCol w="631175"/>
                <a:gridCol w="1013150"/>
                <a:gridCol w="1288775"/>
                <a:gridCol w="1289225"/>
              </a:tblGrid>
              <a:tr h="412750">
                <a:tc gridSpan="2">
                  <a:txBody>
                    <a:bodyPr/>
                    <a:lstStyle/>
                    <a:p>
                      <a:pPr indent="0" lvl="0" marL="0" rtl="0" algn="ctr">
                        <a:spcBef>
                          <a:spcPts val="200"/>
                        </a:spcBef>
                        <a:spcAft>
                          <a:spcPts val="200"/>
                        </a:spcAft>
                        <a:buNone/>
                      </a:pPr>
                      <a:r>
                        <a:rPr b="1" lang="en-US" sz="800"/>
                        <a:t>Country</a:t>
                      </a:r>
                      <a:endParaRPr b="1" sz="800"/>
                    </a:p>
                  </a:txBody>
                  <a:tcPr marT="63500" marB="63500" marR="63500" marL="63500" anchor="ctr">
                    <a:lnB cap="flat" cmpd="sng" w="6350">
                      <a:solidFill>
                        <a:srgbClr val="000000"/>
                      </a:solidFill>
                      <a:prstDash val="solid"/>
                      <a:round/>
                      <a:headEnd len="sm" w="sm" type="none"/>
                      <a:tailEnd len="sm" w="sm" type="none"/>
                    </a:lnB>
                    <a:solidFill>
                      <a:srgbClr val="E5DFEC"/>
                    </a:solidFill>
                  </a:tcPr>
                </a:tc>
                <a:tc hMerge="1"/>
                <a:tc>
                  <a:txBody>
                    <a:bodyPr/>
                    <a:lstStyle/>
                    <a:p>
                      <a:pPr indent="0" lvl="0" marL="0" rtl="0" algn="ctr">
                        <a:spcBef>
                          <a:spcPts val="200"/>
                        </a:spcBef>
                        <a:spcAft>
                          <a:spcPts val="200"/>
                        </a:spcAft>
                        <a:buNone/>
                      </a:pPr>
                      <a:r>
                        <a:rPr b="1" lang="en-US" sz="800"/>
                        <a:t>Participants according to Member States</a:t>
                      </a:r>
                      <a:endParaRPr b="1" sz="800"/>
                    </a:p>
                  </a:txBody>
                  <a:tcPr marT="63500" marB="63500" marR="63500" marL="63500" anchor="ctr">
                    <a:lnB cap="flat" cmpd="sng" w="6350">
                      <a:solidFill>
                        <a:srgbClr val="000000"/>
                      </a:solidFill>
                      <a:prstDash val="solid"/>
                      <a:round/>
                      <a:headEnd len="sm" w="sm" type="none"/>
                      <a:tailEnd len="sm" w="sm" type="none"/>
                    </a:lnB>
                    <a:solidFill>
                      <a:srgbClr val="E5DFEC"/>
                    </a:solidFill>
                  </a:tcPr>
                </a:tc>
                <a:tc>
                  <a:txBody>
                    <a:bodyPr/>
                    <a:lstStyle/>
                    <a:p>
                      <a:pPr indent="0" lvl="0" marL="0" rtl="0" algn="ctr">
                        <a:spcBef>
                          <a:spcPts val="200"/>
                        </a:spcBef>
                        <a:spcAft>
                          <a:spcPts val="200"/>
                        </a:spcAft>
                        <a:buNone/>
                      </a:pPr>
                      <a:r>
                        <a:rPr b="1" lang="en-US" sz="800"/>
                        <a:t>Participants according to Tsunami Zone</a:t>
                      </a:r>
                      <a:endParaRPr b="1" sz="800"/>
                    </a:p>
                  </a:txBody>
                  <a:tcPr marT="63500" marB="63500" marR="73025" marL="73025" anchor="ctr">
                    <a:lnB cap="flat" cmpd="sng" w="6350">
                      <a:solidFill>
                        <a:srgbClr val="000000"/>
                      </a:solidFill>
                      <a:prstDash val="solid"/>
                      <a:round/>
                      <a:headEnd len="sm" w="sm" type="none"/>
                      <a:tailEnd len="sm" w="sm" type="none"/>
                    </a:lnB>
                    <a:solidFill>
                      <a:srgbClr val="E5DFEC"/>
                    </a:solidFill>
                  </a:tcPr>
                </a:tc>
              </a:tr>
              <a:tr h="256725">
                <a:tc gridSpan="2">
                  <a:txBody>
                    <a:bodyPr/>
                    <a:lstStyle/>
                    <a:p>
                      <a:pPr indent="0" lvl="0" marL="0" rtl="0" algn="ctr">
                        <a:spcBef>
                          <a:spcPts val="0"/>
                        </a:spcBef>
                        <a:spcAft>
                          <a:spcPts val="0"/>
                        </a:spcAft>
                        <a:buNone/>
                      </a:pPr>
                      <a:r>
                        <a:rPr b="1" lang="en-US" sz="800"/>
                        <a:t>Antigua and Barbuda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7,034*</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7,034</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Aruba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27,000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7,190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Bahamas</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Barbados</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500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872</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Belize</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2*</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Brazil</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13*</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13</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Colombia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50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43</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Costa Rica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120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124</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Cuba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200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Curacao</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20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50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Dominica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19*</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19</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25">
                <a:tc gridSpan="2">
                  <a:txBody>
                    <a:bodyPr/>
                    <a:lstStyle/>
                    <a:p>
                      <a:pPr indent="0" lvl="0" marL="0" rtl="0" algn="ctr">
                        <a:spcBef>
                          <a:spcPts val="0"/>
                        </a:spcBef>
                        <a:spcAft>
                          <a:spcPts val="0"/>
                        </a:spcAft>
                        <a:buNone/>
                      </a:pPr>
                      <a:r>
                        <a:rPr b="1" lang="en-US" sz="800"/>
                        <a:t>Dominican Republic</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1,500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808</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385775">
                <a:tc gridSpan="2">
                  <a:txBody>
                    <a:bodyPr/>
                    <a:lstStyle/>
                    <a:p>
                      <a:pPr indent="0" lvl="0" marL="0" rtl="0" algn="ctr">
                        <a:spcBef>
                          <a:spcPts val="0"/>
                        </a:spcBef>
                        <a:spcAft>
                          <a:spcPts val="0"/>
                        </a:spcAft>
                        <a:buNone/>
                      </a:pPr>
                      <a:r>
                        <a:rPr b="1" lang="en-US" sz="800"/>
                        <a:t>France</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173,823</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173,823</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50">
                <a:tc gridSpan="2">
                  <a:txBody>
                    <a:bodyPr/>
                    <a:lstStyle/>
                    <a:p>
                      <a:pPr indent="0" lvl="0" marL="0" rtl="0" algn="ctr">
                        <a:spcBef>
                          <a:spcPts val="0"/>
                        </a:spcBef>
                        <a:spcAft>
                          <a:spcPts val="0"/>
                        </a:spcAft>
                        <a:buNone/>
                      </a:pPr>
                      <a:r>
                        <a:rPr b="1" lang="en-US" sz="800"/>
                        <a:t>Grenada</a:t>
                      </a:r>
                      <a:endParaRPr b="1" sz="800">
                        <a:highlight>
                          <a:srgbClr val="FFFF00"/>
                        </a:highlight>
                      </a:endParaRPr>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14,724*</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14,724</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50">
                <a:tc gridSpan="2">
                  <a:txBody>
                    <a:bodyPr/>
                    <a:lstStyle/>
                    <a:p>
                      <a:pPr indent="0" lvl="0" marL="0" rtl="0" algn="ctr">
                        <a:spcBef>
                          <a:spcPts val="0"/>
                        </a:spcBef>
                        <a:spcAft>
                          <a:spcPts val="0"/>
                        </a:spcAft>
                        <a:buNone/>
                      </a:pPr>
                      <a:r>
                        <a:rPr b="1" lang="en-US" sz="800"/>
                        <a:t>Guatemala</a:t>
                      </a:r>
                      <a:endParaRPr b="1" sz="800">
                        <a:highlight>
                          <a:srgbClr val="FFFF00"/>
                        </a:highlight>
                      </a:endParaRPr>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1,500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27</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50">
                <a:tc gridSpan="2">
                  <a:txBody>
                    <a:bodyPr/>
                    <a:lstStyle/>
                    <a:p>
                      <a:pPr indent="0" lvl="0" marL="0" rtl="0" algn="ctr">
                        <a:spcBef>
                          <a:spcPts val="0"/>
                        </a:spcBef>
                        <a:spcAft>
                          <a:spcPts val="0"/>
                        </a:spcAft>
                        <a:buNone/>
                      </a:pPr>
                      <a:r>
                        <a:rPr b="1" lang="en-US" sz="800"/>
                        <a:t>Guyana</a:t>
                      </a:r>
                      <a:endParaRPr b="1" sz="800">
                        <a:highlight>
                          <a:srgbClr val="FFFF00"/>
                        </a:highlight>
                      </a:endParaRPr>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1,240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50">
                <a:tc gridSpan="2">
                  <a:txBody>
                    <a:bodyPr/>
                    <a:lstStyle/>
                    <a:p>
                      <a:pPr indent="0" lvl="0" marL="0" rtl="0" algn="ctr">
                        <a:spcBef>
                          <a:spcPts val="0"/>
                        </a:spcBef>
                        <a:spcAft>
                          <a:spcPts val="0"/>
                        </a:spcAft>
                        <a:buNone/>
                      </a:pPr>
                      <a:r>
                        <a:rPr b="1" lang="en-US" sz="800"/>
                        <a:t>Haiti</a:t>
                      </a:r>
                      <a:endParaRPr b="1" sz="800">
                        <a:highlight>
                          <a:srgbClr val="FFFF00"/>
                        </a:highlight>
                      </a:endParaRPr>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40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322</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50">
                <a:tc gridSpan="2">
                  <a:txBody>
                    <a:bodyPr/>
                    <a:lstStyle/>
                    <a:p>
                      <a:pPr indent="0" lvl="0" marL="0" rtl="0" algn="ctr">
                        <a:spcBef>
                          <a:spcPts val="0"/>
                        </a:spcBef>
                        <a:spcAft>
                          <a:spcPts val="0"/>
                        </a:spcAft>
                        <a:buNone/>
                      </a:pPr>
                      <a:r>
                        <a:rPr b="1" lang="en-US" sz="800"/>
                        <a:t>Honduras</a:t>
                      </a:r>
                      <a:endParaRPr b="1" sz="800">
                        <a:highlight>
                          <a:srgbClr val="FFFF00"/>
                        </a:highlight>
                      </a:endParaRPr>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50">
                <a:tc gridSpan="2">
                  <a:txBody>
                    <a:bodyPr/>
                    <a:lstStyle/>
                    <a:p>
                      <a:pPr indent="0" lvl="0" marL="0" rtl="0" algn="ctr">
                        <a:spcBef>
                          <a:spcPts val="0"/>
                        </a:spcBef>
                        <a:spcAft>
                          <a:spcPts val="0"/>
                        </a:spcAft>
                        <a:buNone/>
                      </a:pPr>
                      <a:r>
                        <a:rPr b="1" lang="en-US" sz="800"/>
                        <a:t>Jamaica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85</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555</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56750">
                <a:tc gridSpan="2">
                  <a:txBody>
                    <a:bodyPr/>
                    <a:lstStyle/>
                    <a:p>
                      <a:pPr indent="0" lvl="0" marL="0" rtl="0" algn="ctr">
                        <a:spcBef>
                          <a:spcPts val="0"/>
                        </a:spcBef>
                        <a:spcAft>
                          <a:spcPts val="0"/>
                        </a:spcAft>
                        <a:buNone/>
                      </a:pPr>
                      <a:r>
                        <a:rPr b="1" lang="en-US" sz="800"/>
                        <a:t>Mexico</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11,000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658</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bl>
          </a:graphicData>
        </a:graphic>
      </p:graphicFrame>
      <p:graphicFrame>
        <p:nvGraphicFramePr>
          <p:cNvPr id="295" name="Google Shape;295;p7"/>
          <p:cNvGraphicFramePr/>
          <p:nvPr/>
        </p:nvGraphicFramePr>
        <p:xfrm>
          <a:off x="4470475" y="966550"/>
          <a:ext cx="3000000" cy="3000000"/>
        </p:xfrm>
        <a:graphic>
          <a:graphicData uri="http://schemas.openxmlformats.org/drawingml/2006/table">
            <a:tbl>
              <a:tblPr>
                <a:noFill/>
                <a:tableStyleId>{4C618A19-B25B-4202-A8AA-F4544EF62767}</a:tableStyleId>
              </a:tblPr>
              <a:tblGrid>
                <a:gridCol w="687475"/>
                <a:gridCol w="1103500"/>
                <a:gridCol w="1403700"/>
                <a:gridCol w="1404175"/>
              </a:tblGrid>
              <a:tr h="409500">
                <a:tc gridSpan="2">
                  <a:txBody>
                    <a:bodyPr/>
                    <a:lstStyle/>
                    <a:p>
                      <a:pPr indent="0" lvl="0" marL="0" rtl="0" algn="ctr">
                        <a:spcBef>
                          <a:spcPts val="200"/>
                        </a:spcBef>
                        <a:spcAft>
                          <a:spcPts val="200"/>
                        </a:spcAft>
                        <a:buNone/>
                      </a:pPr>
                      <a:r>
                        <a:rPr b="1" lang="en-US" sz="800"/>
                        <a:t>Country</a:t>
                      </a:r>
                      <a:endParaRPr b="1" sz="800"/>
                    </a:p>
                  </a:txBody>
                  <a:tcPr marT="63500" marB="63500" marR="63500" marL="63500" anchor="ctr">
                    <a:lnB cap="flat" cmpd="sng" w="6350">
                      <a:solidFill>
                        <a:srgbClr val="000000"/>
                      </a:solidFill>
                      <a:prstDash val="solid"/>
                      <a:round/>
                      <a:headEnd len="sm" w="sm" type="none"/>
                      <a:tailEnd len="sm" w="sm" type="none"/>
                    </a:lnB>
                    <a:solidFill>
                      <a:srgbClr val="E5DFEC"/>
                    </a:solidFill>
                  </a:tcPr>
                </a:tc>
                <a:tc hMerge="1"/>
                <a:tc>
                  <a:txBody>
                    <a:bodyPr/>
                    <a:lstStyle/>
                    <a:p>
                      <a:pPr indent="0" lvl="0" marL="0" rtl="0" algn="ctr">
                        <a:spcBef>
                          <a:spcPts val="200"/>
                        </a:spcBef>
                        <a:spcAft>
                          <a:spcPts val="200"/>
                        </a:spcAft>
                        <a:buNone/>
                      </a:pPr>
                      <a:r>
                        <a:rPr b="1" lang="en-US" sz="800"/>
                        <a:t>Participants according to Member States</a:t>
                      </a:r>
                      <a:endParaRPr b="1" sz="800"/>
                    </a:p>
                  </a:txBody>
                  <a:tcPr marT="63500" marB="63500" marR="63500" marL="63500" anchor="ctr">
                    <a:lnB cap="flat" cmpd="sng" w="6350">
                      <a:solidFill>
                        <a:srgbClr val="000000"/>
                      </a:solidFill>
                      <a:prstDash val="solid"/>
                      <a:round/>
                      <a:headEnd len="sm" w="sm" type="none"/>
                      <a:tailEnd len="sm" w="sm" type="none"/>
                    </a:lnB>
                    <a:solidFill>
                      <a:srgbClr val="E5DFEC"/>
                    </a:solidFill>
                  </a:tcPr>
                </a:tc>
                <a:tc>
                  <a:txBody>
                    <a:bodyPr/>
                    <a:lstStyle/>
                    <a:p>
                      <a:pPr indent="0" lvl="0" marL="0" rtl="0" algn="ctr">
                        <a:spcBef>
                          <a:spcPts val="200"/>
                        </a:spcBef>
                        <a:spcAft>
                          <a:spcPts val="200"/>
                        </a:spcAft>
                        <a:buNone/>
                      </a:pPr>
                      <a:r>
                        <a:rPr b="1" lang="en-US" sz="800"/>
                        <a:t>Participants according to Tsunami Zone</a:t>
                      </a:r>
                      <a:endParaRPr b="1" sz="800"/>
                    </a:p>
                  </a:txBody>
                  <a:tcPr marT="63500" marB="63500" marR="73025" marL="73025" anchor="ctr">
                    <a:lnB cap="flat" cmpd="sng" w="6350">
                      <a:solidFill>
                        <a:srgbClr val="000000"/>
                      </a:solidFill>
                      <a:prstDash val="solid"/>
                      <a:round/>
                      <a:headEnd len="sm" w="sm" type="none"/>
                      <a:tailEnd len="sm" w="sm" type="none"/>
                    </a:lnB>
                    <a:solidFill>
                      <a:srgbClr val="E5DFEC"/>
                    </a:solidFill>
                  </a:tcPr>
                </a:tc>
              </a:tr>
              <a:tr h="371700">
                <a:tc gridSpan="2">
                  <a:txBody>
                    <a:bodyPr/>
                    <a:lstStyle/>
                    <a:p>
                      <a:pPr indent="0" lvl="0" marL="0" rtl="0" algn="ctr">
                        <a:spcBef>
                          <a:spcPts val="0"/>
                        </a:spcBef>
                        <a:spcAft>
                          <a:spcPts val="0"/>
                        </a:spcAft>
                        <a:buNone/>
                      </a:pPr>
                      <a:r>
                        <a:rPr b="1" lang="en-US" sz="800"/>
                        <a:t>Netherlands</a:t>
                      </a:r>
                      <a:endParaRPr b="1" sz="800"/>
                    </a:p>
                    <a:p>
                      <a:pPr indent="0" lvl="0" marL="0" rtl="0" algn="ctr">
                        <a:spcBef>
                          <a:spcPts val="0"/>
                        </a:spcBef>
                        <a:spcAft>
                          <a:spcPts val="0"/>
                        </a:spcAft>
                        <a:buNone/>
                      </a:pPr>
                      <a:r>
                        <a:rPr lang="en-US" sz="800"/>
                        <a:t>(Bonaire, Saba, Sint Eustatius, other)</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40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41</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Nicaragua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30*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30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Panama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1,240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10,784</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Saint Kitts and Nevis</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2,100*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2,100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Saint Lucia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313*</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313</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Saint Vincent and the Grenadines</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35</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203</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Sint Maarten</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25</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Suriname</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Trinidad and Tobago</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450*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450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rowSpan="6">
                  <a:txBody>
                    <a:bodyPr/>
                    <a:lstStyle/>
                    <a:p>
                      <a:pPr indent="0" lvl="0" marL="0" rtl="0" algn="ctr">
                        <a:spcBef>
                          <a:spcPts val="0"/>
                        </a:spcBef>
                        <a:spcAft>
                          <a:spcPts val="0"/>
                        </a:spcAft>
                        <a:buNone/>
                      </a:pPr>
                      <a:r>
                        <a:rPr b="1" lang="en-US" sz="800"/>
                        <a:t>United Kingdom</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800"/>
                        <a:t>Anguilla</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51*</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51</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vMerge="1"/>
                <a:tc>
                  <a:txBody>
                    <a:bodyPr/>
                    <a:lstStyle/>
                    <a:p>
                      <a:pPr indent="0" lvl="0" marL="0" rtl="0" algn="ctr">
                        <a:spcBef>
                          <a:spcPts val="0"/>
                        </a:spcBef>
                        <a:spcAft>
                          <a:spcPts val="0"/>
                        </a:spcAft>
                        <a:buNone/>
                      </a:pPr>
                      <a:r>
                        <a:rPr b="1" lang="en-US" sz="800"/>
                        <a:t>Bermuda</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324</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324</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vMerge="1"/>
                <a:tc>
                  <a:txBody>
                    <a:bodyPr/>
                    <a:lstStyle/>
                    <a:p>
                      <a:pPr indent="0" lvl="0" marL="0" rtl="0" algn="ctr">
                        <a:spcBef>
                          <a:spcPts val="0"/>
                        </a:spcBef>
                        <a:spcAft>
                          <a:spcPts val="0"/>
                        </a:spcAft>
                        <a:buNone/>
                      </a:pPr>
                      <a:r>
                        <a:rPr b="1" lang="en-US" sz="800"/>
                        <a:t>British Virgin Islands</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4,000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634</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vMerge="1"/>
                <a:tc>
                  <a:txBody>
                    <a:bodyPr/>
                    <a:lstStyle/>
                    <a:p>
                      <a:pPr indent="0" lvl="0" marL="0" rtl="0" algn="ctr">
                        <a:spcBef>
                          <a:spcPts val="0"/>
                        </a:spcBef>
                        <a:spcAft>
                          <a:spcPts val="0"/>
                        </a:spcAft>
                        <a:buNone/>
                      </a:pPr>
                      <a:r>
                        <a:rPr b="1" lang="en-US" sz="800"/>
                        <a:t>Cayman Islands</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25</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7,424</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vMerge="1"/>
                <a:tc>
                  <a:txBody>
                    <a:bodyPr/>
                    <a:lstStyle/>
                    <a:p>
                      <a:pPr indent="0" lvl="0" marL="0" rtl="0" algn="ctr">
                        <a:spcBef>
                          <a:spcPts val="0"/>
                        </a:spcBef>
                        <a:spcAft>
                          <a:spcPts val="0"/>
                        </a:spcAft>
                        <a:buNone/>
                      </a:pPr>
                      <a:r>
                        <a:rPr b="1" lang="en-US" sz="800"/>
                        <a:t>Montserrat</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vMerge="1"/>
                <a:tc>
                  <a:txBody>
                    <a:bodyPr/>
                    <a:lstStyle/>
                    <a:p>
                      <a:pPr indent="0" lvl="0" marL="0" rtl="0" algn="ctr">
                        <a:spcBef>
                          <a:spcPts val="0"/>
                        </a:spcBef>
                        <a:spcAft>
                          <a:spcPts val="0"/>
                        </a:spcAft>
                        <a:buNone/>
                      </a:pPr>
                      <a:r>
                        <a:rPr b="1" lang="en-US" sz="800"/>
                        <a:t>Turks and Caicos</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10*</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10</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rowSpan="2">
                  <a:txBody>
                    <a:bodyPr/>
                    <a:lstStyle/>
                    <a:p>
                      <a:pPr indent="0" lvl="0" marL="0" rtl="0" algn="ctr">
                        <a:spcBef>
                          <a:spcPts val="0"/>
                        </a:spcBef>
                        <a:spcAft>
                          <a:spcPts val="0"/>
                        </a:spcAft>
                        <a:buNone/>
                      </a:pPr>
                      <a:r>
                        <a:rPr b="1" lang="en-US" sz="800"/>
                        <a:t>United States</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US" sz="800"/>
                        <a:t>Puerto Rico</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135,952</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136,111</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60975">
                <a:tc vMerge="1"/>
                <a:tc>
                  <a:txBody>
                    <a:bodyPr/>
                    <a:lstStyle/>
                    <a:p>
                      <a:pPr indent="0" lvl="0" marL="0" rtl="0" algn="ctr">
                        <a:spcBef>
                          <a:spcPts val="0"/>
                        </a:spcBef>
                        <a:spcAft>
                          <a:spcPts val="0"/>
                        </a:spcAft>
                        <a:buNone/>
                      </a:pPr>
                      <a:r>
                        <a:rPr b="1" lang="en-US" sz="800"/>
                        <a:t>US Virgin Island</a:t>
                      </a:r>
                      <a:endParaRPr b="1"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23,672</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23,672</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Venezuela</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hMerge="1"/>
                <a:tc>
                  <a:txBody>
                    <a:bodyPr/>
                    <a:lstStyle/>
                    <a:p>
                      <a:pPr indent="0" lvl="0" marL="0" rtl="0" algn="ctr">
                        <a:spcBef>
                          <a:spcPts val="0"/>
                        </a:spcBef>
                        <a:spcAft>
                          <a:spcPts val="0"/>
                        </a:spcAft>
                        <a:buNone/>
                      </a:pPr>
                      <a:r>
                        <a:rPr lang="en-US" sz="800"/>
                        <a:t>60,573</a:t>
                      </a:r>
                      <a:endParaRPr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800"/>
                        <a:t>86,701</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248850">
                <a:tc gridSpan="2">
                  <a:txBody>
                    <a:bodyPr/>
                    <a:lstStyle/>
                    <a:p>
                      <a:pPr indent="0" lvl="0" marL="0" rtl="0" algn="ctr">
                        <a:spcBef>
                          <a:spcPts val="0"/>
                        </a:spcBef>
                        <a:spcAft>
                          <a:spcPts val="0"/>
                        </a:spcAft>
                        <a:buNone/>
                      </a:pPr>
                      <a:r>
                        <a:rPr b="1" lang="en-US" sz="800"/>
                        <a:t>TOTAL</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5DFEC"/>
                    </a:solidFill>
                  </a:tcPr>
                </a:tc>
                <a:tc hMerge="1"/>
                <a:tc>
                  <a:txBody>
                    <a:bodyPr/>
                    <a:lstStyle/>
                    <a:p>
                      <a:pPr indent="0" lvl="0" marL="0" rtl="0" algn="ctr">
                        <a:spcBef>
                          <a:spcPts val="0"/>
                        </a:spcBef>
                        <a:spcAft>
                          <a:spcPts val="0"/>
                        </a:spcAft>
                        <a:buNone/>
                      </a:pPr>
                      <a:r>
                        <a:rPr b="1" lang="en-US" sz="800"/>
                        <a:t>467,685</a:t>
                      </a:r>
                      <a:endParaRPr b="1" sz="800"/>
                    </a:p>
                  </a:txBody>
                  <a:tcPr marT="63500" marB="63500" marR="63500" marL="63500"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5DFEC"/>
                    </a:solidFill>
                  </a:tcPr>
                </a:tc>
                <a:tc>
                  <a:txBody>
                    <a:bodyPr/>
                    <a:lstStyle/>
                    <a:p>
                      <a:pPr indent="0" lvl="0" marL="0" rtl="0" algn="ctr">
                        <a:spcBef>
                          <a:spcPts val="0"/>
                        </a:spcBef>
                        <a:spcAft>
                          <a:spcPts val="0"/>
                        </a:spcAft>
                        <a:buNone/>
                      </a:pPr>
                      <a:r>
                        <a:rPr lang="en-US" sz="800"/>
                        <a:t>475,147</a:t>
                      </a:r>
                      <a:endParaRPr sz="800"/>
                    </a:p>
                  </a:txBody>
                  <a:tcPr marT="63500" marB="63500" marR="73025" marL="73025" anchor="ctr">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5DFEC"/>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48"/>
          <p:cNvSpPr txBox="1"/>
          <p:nvPr>
            <p:ph type="title"/>
          </p:nvPr>
        </p:nvSpPr>
        <p:spPr>
          <a:xfrm>
            <a:off x="457200" y="274637"/>
            <a:ext cx="8531352"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TsunamiZone Participation Categories</a:t>
            </a:r>
            <a:endParaRPr>
              <a:latin typeface="Times New Roman"/>
              <a:ea typeface="Times New Roman"/>
              <a:cs typeface="Times New Roman"/>
              <a:sym typeface="Times New Roman"/>
            </a:endParaRPr>
          </a:p>
        </p:txBody>
      </p:sp>
      <p:pic>
        <p:nvPicPr>
          <p:cNvPr id="301" name="Google Shape;301;p48"/>
          <p:cNvPicPr preferRelativeResize="0"/>
          <p:nvPr/>
        </p:nvPicPr>
        <p:blipFill>
          <a:blip r:embed="rId3">
            <a:alphaModFix/>
          </a:blip>
          <a:stretch>
            <a:fillRect/>
          </a:stretch>
        </p:blipFill>
        <p:spPr>
          <a:xfrm>
            <a:off x="2822488" y="1300462"/>
            <a:ext cx="3800785" cy="53641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8"/>
          <p:cNvSpPr txBox="1"/>
          <p:nvPr>
            <p:ph type="title"/>
          </p:nvPr>
        </p:nvSpPr>
        <p:spPr>
          <a:xfrm>
            <a:off x="381762" y="274637"/>
            <a:ext cx="8380476" cy="914400"/>
          </a:xfrm>
          <a:prstGeom prst="rect">
            <a:avLst/>
          </a:prstGeom>
          <a:solidFill>
            <a:srgbClr val="36609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3600"/>
              <a:buFont typeface="Calibri"/>
              <a:buNone/>
            </a:pPr>
            <a:r>
              <a:rPr lang="en-US">
                <a:latin typeface="Times New Roman"/>
                <a:ea typeface="Times New Roman"/>
                <a:cs typeface="Times New Roman"/>
                <a:sym typeface="Times New Roman"/>
              </a:rPr>
              <a:t>Evaluation Form</a:t>
            </a:r>
            <a:endParaRPr/>
          </a:p>
        </p:txBody>
      </p:sp>
      <p:sp>
        <p:nvSpPr>
          <p:cNvPr id="307" name="Google Shape;307;p8"/>
          <p:cNvSpPr txBox="1"/>
          <p:nvPr>
            <p:ph idx="1" type="body"/>
          </p:nvPr>
        </p:nvSpPr>
        <p:spPr>
          <a:xfrm>
            <a:off x="381762" y="1371600"/>
            <a:ext cx="8380476" cy="4525963"/>
          </a:xfrm>
          <a:prstGeom prst="rect">
            <a:avLst/>
          </a:prstGeom>
          <a:noFill/>
          <a:ln>
            <a:noFill/>
          </a:ln>
        </p:spPr>
        <p:txBody>
          <a:bodyPr anchorCtr="0" anchor="t" bIns="91425" lIns="91425" spcFirstLastPara="1" rIns="91425" wrap="square" tIns="91425">
            <a:noAutofit/>
          </a:bodyPr>
          <a:lstStyle/>
          <a:p>
            <a:pPr indent="-165100" lvl="0" marL="520700" marR="0" rtl="0" algn="l">
              <a:lnSpc>
                <a:spcPct val="100000"/>
              </a:lnSpc>
              <a:spcBef>
                <a:spcPts val="0"/>
              </a:spcBef>
              <a:spcAft>
                <a:spcPts val="0"/>
              </a:spcAft>
              <a:buClr>
                <a:schemeClr val="dk1"/>
              </a:buClr>
              <a:buSzPts val="2000"/>
              <a:buFont typeface="Arial"/>
              <a:buChar char="•"/>
            </a:pPr>
            <a:r>
              <a:rPr lang="en-US" sz="2000">
                <a:latin typeface="Times New Roman"/>
                <a:ea typeface="Times New Roman"/>
                <a:cs typeface="Times New Roman"/>
                <a:sym typeface="Times New Roman"/>
              </a:rPr>
              <a:t>The questionnaire contained 39 questions for participating countries to provide feedback on the exercise.</a:t>
            </a:r>
            <a:endParaRPr/>
          </a:p>
          <a:p>
            <a:pPr indent="-165100" lvl="0" marL="520700" marR="0" rtl="0" algn="l">
              <a:lnSpc>
                <a:spcPct val="100000"/>
              </a:lnSpc>
              <a:spcBef>
                <a:spcPts val="560"/>
              </a:spcBef>
              <a:spcAft>
                <a:spcPts val="0"/>
              </a:spcAft>
              <a:buClr>
                <a:schemeClr val="dk1"/>
              </a:buClr>
              <a:buSzPts val="2000"/>
              <a:buFont typeface="Arial"/>
              <a:buChar char="•"/>
            </a:pPr>
            <a:r>
              <a:rPr lang="en-US" sz="2000">
                <a:latin typeface="Times New Roman"/>
                <a:ea typeface="Times New Roman"/>
                <a:cs typeface="Times New Roman"/>
                <a:sym typeface="Times New Roman"/>
              </a:rPr>
              <a:t>Deadline was extended until made available until</a:t>
            </a:r>
            <a:r>
              <a:rPr lang="en-US" sz="2000">
                <a:latin typeface="Times New Roman"/>
                <a:ea typeface="Times New Roman"/>
                <a:cs typeface="Times New Roman"/>
                <a:sym typeface="Times New Roman"/>
              </a:rPr>
              <a:t> April 15.</a:t>
            </a:r>
            <a:endParaRPr/>
          </a:p>
          <a:p>
            <a:pPr indent="-165100" lvl="0" marL="520700" marR="0" rtl="0" algn="l">
              <a:lnSpc>
                <a:spcPct val="100000"/>
              </a:lnSpc>
              <a:spcBef>
                <a:spcPts val="560"/>
              </a:spcBef>
              <a:spcAft>
                <a:spcPts val="0"/>
              </a:spcAft>
              <a:buClr>
                <a:schemeClr val="dk1"/>
              </a:buClr>
              <a:buSzPts val="2000"/>
              <a:buFont typeface="Arial"/>
              <a:buChar char="•"/>
            </a:pPr>
            <a:r>
              <a:rPr lang="en-US" sz="2000">
                <a:latin typeface="Times New Roman"/>
                <a:ea typeface="Times New Roman"/>
                <a:cs typeface="Times New Roman"/>
                <a:sym typeface="Times New Roman"/>
              </a:rPr>
              <a:t>Responses from 80% of participating MS and territories. A total of 28 surveys were completed from  thirty-seven of the forty-eight Member States and Territories. </a:t>
            </a:r>
            <a:r>
              <a:rPr lang="en-US" sz="2000">
                <a:highlight>
                  <a:srgbClr val="FFFF00"/>
                </a:highlight>
                <a:latin typeface="Times New Roman"/>
                <a:ea typeface="Times New Roman"/>
                <a:cs typeface="Times New Roman"/>
                <a:sym typeface="Times New Roman"/>
              </a:rPr>
              <a:t> </a:t>
            </a:r>
            <a:endParaRPr>
              <a:highlight>
                <a:srgbClr val="FFFF00"/>
              </a:highlight>
            </a:endParaRPr>
          </a:p>
          <a:p>
            <a:pPr indent="12700" lvl="0" marL="520700" marR="0" rtl="0" algn="l">
              <a:lnSpc>
                <a:spcPct val="100000"/>
              </a:lnSpc>
              <a:spcBef>
                <a:spcPts val="560"/>
              </a:spcBef>
              <a:spcAft>
                <a:spcPts val="0"/>
              </a:spcAft>
              <a:buClr>
                <a:schemeClr val="dk1"/>
              </a:buClr>
              <a:buSzPts val="2800"/>
              <a:buFont typeface="Arial"/>
              <a:buNone/>
            </a:pPr>
            <a:r>
              <a:t/>
            </a:r>
            <a:endParaRPr/>
          </a:p>
        </p:txBody>
      </p:sp>
      <p:pic>
        <p:nvPicPr>
          <p:cNvPr id="308" name="Google Shape;308;p8"/>
          <p:cNvPicPr preferRelativeResize="0"/>
          <p:nvPr/>
        </p:nvPicPr>
        <p:blipFill>
          <a:blip r:embed="rId4">
            <a:alphaModFix/>
          </a:blip>
          <a:stretch>
            <a:fillRect/>
          </a:stretch>
        </p:blipFill>
        <p:spPr>
          <a:xfrm>
            <a:off x="2013788" y="3494050"/>
            <a:ext cx="5116426" cy="3255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2017-11-27T13:10:18Z</dcterms:created>
  <dc:creator>CTWP.SAD</dc:creator>
</cp:coreProperties>
</file>