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700" y="6972300"/>
            <a:ext cx="2771878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3175000" y="2857500"/>
            <a:ext cx="19050000" cy="35560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108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0" y="7747000"/>
            <a:ext cx="19050000" cy="25400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70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19693" y="12719050"/>
            <a:ext cx="419101" cy="457200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74900" y="8980351"/>
            <a:ext cx="19621500" cy="698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06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5400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-100666" y="-1981200"/>
            <a:ext cx="24601223" cy="1640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3850765" y="-260764"/>
            <a:ext cx="16622963" cy="110871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044700" y="9779000"/>
            <a:ext cx="20320000" cy="190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44700" y="11684000"/>
            <a:ext cx="203200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800" i="1"/>
            </a:lvl1pPr>
            <a:lvl2pPr marL="0" indent="0" algn="ctr">
              <a:spcBef>
                <a:spcPts val="0"/>
              </a:spcBef>
              <a:buSzTx/>
              <a:buNone/>
              <a:defRPr sz="4800" i="1"/>
            </a:lvl2pPr>
            <a:lvl3pPr marL="0" indent="0" algn="ctr">
              <a:spcBef>
                <a:spcPts val="0"/>
              </a:spcBef>
              <a:buSzTx/>
              <a:buNone/>
              <a:defRPr sz="4800" i="1"/>
            </a:lvl3pPr>
            <a:lvl4pPr marL="0" indent="0" algn="ctr">
              <a:spcBef>
                <a:spcPts val="0"/>
              </a:spcBef>
              <a:buSzTx/>
              <a:buNone/>
              <a:defRPr sz="4800" i="1"/>
            </a:lvl4pPr>
            <a:lvl5pPr marL="0" indent="0" algn="ctr">
              <a:spcBef>
                <a:spcPts val="0"/>
              </a:spcBef>
              <a:buSzTx/>
              <a:buNone/>
              <a:defRPr sz="48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2890500"/>
            <a:ext cx="419101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2032000" y="5270500"/>
            <a:ext cx="20320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2706350"/>
            <a:ext cx="419101" cy="457200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25" y="6920086"/>
            <a:ext cx="2771878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11016969" y="2088583"/>
            <a:ext cx="14354838" cy="95743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762000" y="2070100"/>
            <a:ext cx="12065000" cy="4406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7810500"/>
            <a:ext cx="12065000" cy="379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 i="1"/>
            </a:lvl1pPr>
            <a:lvl2pPr marL="0" indent="0" algn="ctr">
              <a:spcBef>
                <a:spcPts val="0"/>
              </a:spcBef>
              <a:buSzTx/>
              <a:buNone/>
              <a:defRPr sz="4800" i="1"/>
            </a:lvl2pPr>
            <a:lvl3pPr marL="0" indent="0" algn="ctr">
              <a:spcBef>
                <a:spcPts val="0"/>
              </a:spcBef>
              <a:buSzTx/>
              <a:buNone/>
              <a:defRPr sz="4800" i="1"/>
            </a:lvl3pPr>
            <a:lvl4pPr marL="0" indent="0" algn="ctr">
              <a:spcBef>
                <a:spcPts val="0"/>
              </a:spcBef>
              <a:buSzTx/>
              <a:buNone/>
              <a:defRPr sz="4800" i="1"/>
            </a:lvl4pPr>
            <a:lvl5pPr marL="0" indent="0" algn="ctr">
              <a:spcBef>
                <a:spcPts val="0"/>
              </a:spcBef>
              <a:buSzTx/>
              <a:buNone/>
              <a:defRPr sz="48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lack and white photo of a rocky coastline"/>
          <p:cNvSpPr>
            <a:spLocks noGrp="1"/>
          </p:cNvSpPr>
          <p:nvPr>
            <p:ph type="pic" sz="half" idx="21"/>
          </p:nvPr>
        </p:nvSpPr>
        <p:spPr>
          <a:xfrm>
            <a:off x="10123995" y="3094123"/>
            <a:ext cx="13830301" cy="92244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32000" y="3175000"/>
            <a:ext cx="9525000" cy="9017000"/>
          </a:xfrm>
          <a:prstGeom prst="rect">
            <a:avLst/>
          </a:prstGeom>
        </p:spPr>
        <p:txBody>
          <a:bodyPr/>
          <a:lstStyle>
            <a:lvl1pPr marL="596900" indent="-596900">
              <a:spcBef>
                <a:spcPts val="5500"/>
              </a:spcBef>
              <a:buBlip>
                <a:blip r:embed="rId2"/>
              </a:buBlip>
              <a:defRPr sz="4200"/>
            </a:lvl1pPr>
            <a:lvl2pPr marL="1193800" indent="-596900">
              <a:spcBef>
                <a:spcPts val="5500"/>
              </a:spcBef>
              <a:buBlip>
                <a:blip r:embed="rId2"/>
              </a:buBlip>
              <a:defRPr sz="4200"/>
            </a:lvl2pPr>
            <a:lvl3pPr marL="1790700" indent="-596900">
              <a:spcBef>
                <a:spcPts val="5500"/>
              </a:spcBef>
              <a:buBlip>
                <a:blip r:embed="rId2"/>
              </a:buBlip>
              <a:defRPr sz="4200"/>
            </a:lvl3pPr>
            <a:lvl4pPr marL="2387600" indent="-596900">
              <a:spcBef>
                <a:spcPts val="5500"/>
              </a:spcBef>
              <a:buBlip>
                <a:blip r:embed="rId2"/>
              </a:buBlip>
              <a:defRPr sz="4200"/>
            </a:lvl4pPr>
            <a:lvl5pPr marL="2984500" indent="-596900">
              <a:spcBef>
                <a:spcPts val="5500"/>
              </a:spcBef>
              <a:buBlip>
                <a:blip r:embed="rId2"/>
              </a:buBlip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0" y="1778000"/>
            <a:ext cx="20320000" cy="1016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lack and white photo of a rocky coastline"/>
          <p:cNvSpPr>
            <a:spLocks noGrp="1"/>
          </p:cNvSpPr>
          <p:nvPr>
            <p:ph type="pic" idx="21"/>
          </p:nvPr>
        </p:nvSpPr>
        <p:spPr>
          <a:xfrm>
            <a:off x="-1701800" y="755816"/>
            <a:ext cx="17883053" cy="1192755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Black and white photo of a meandering river with hills in the background"/>
          <p:cNvSpPr>
            <a:spLocks noGrp="1"/>
          </p:cNvSpPr>
          <p:nvPr>
            <p:ph type="pic" sz="quarter" idx="22"/>
          </p:nvPr>
        </p:nvSpPr>
        <p:spPr>
          <a:xfrm>
            <a:off x="13677900" y="863600"/>
            <a:ext cx="8940800" cy="644080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Black and white photo of Arch Rock in Joshua Tree National Park, California"/>
          <p:cNvSpPr>
            <a:spLocks noGrp="1"/>
          </p:cNvSpPr>
          <p:nvPr>
            <p:ph type="pic" sz="half" idx="23"/>
          </p:nvPr>
        </p:nvSpPr>
        <p:spPr>
          <a:xfrm>
            <a:off x="12179300" y="5764608"/>
            <a:ext cx="10655300" cy="710353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032000" y="558800"/>
            <a:ext cx="203200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0" y="3810000"/>
            <a:ext cx="203200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2725400"/>
            <a:ext cx="419101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6858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3716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20574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7432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34290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41148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48006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54864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61722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600" b="0" i="0" u="none" strike="noStrike" cap="none" spc="0" baseline="0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oposal Strategy for Group 4.1 - Integrating Creative Engagement in Disaster Risk Reduction Program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84073">
              <a:defRPr sz="7884">
                <a:effectLst>
                  <a:outerShdw blurRad="27813" dist="18542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Proposal Strategy for Group 4.1 - Integrating Creative Engagement in Disaster Risk Reduction Programs</a:t>
            </a:r>
          </a:p>
        </p:txBody>
      </p:sp>
      <p:sp>
        <p:nvSpPr>
          <p:cNvPr id="122" name="Jacob Ngumbah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Jacob Ngumbah</a:t>
            </a:r>
          </a:p>
          <a:p>
            <a:r>
              <a:t>Deputy Director NDMD, Vice-Chair Group 4.1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ecutive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Executive Summary</a:t>
            </a:r>
          </a:p>
        </p:txBody>
      </p:sp>
      <p:sp>
        <p:nvSpPr>
          <p:cNvPr id="125" name="Tithe Purpose: Enhance disaster risk reduction (DRR) and emergency management across Member Stat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b="1" dirty="0"/>
              <a:t>Purpose</a:t>
            </a:r>
            <a:r>
              <a:rPr dirty="0"/>
              <a:t>: Enhance disaster risk reduction (DRR) and emergency management across Member States. </a:t>
            </a:r>
          </a:p>
          <a:p>
            <a:pPr>
              <a:buBlip>
                <a:blip r:embed="rId2"/>
              </a:buBlip>
            </a:pPr>
            <a:r>
              <a:rPr b="1" dirty="0"/>
              <a:t>Innovation</a:t>
            </a:r>
            <a:r>
              <a:rPr dirty="0"/>
              <a:t>: Incorporate creative mediums such as storytelling, arts, and digital media to improve community involvement and preparedness.</a:t>
            </a:r>
          </a:p>
          <a:p>
            <a:pPr>
              <a:buBlip>
                <a:blip r:embed="rId2"/>
              </a:buBlip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Executive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Executive Summary</a:t>
            </a:r>
          </a:p>
        </p:txBody>
      </p:sp>
      <p:sp>
        <p:nvSpPr>
          <p:cNvPr id="128" name="Enhance Public Awareness: Use creative mediums to simplify complex DRR concept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6918" indent="-486918" defTabSz="568070">
              <a:spcBef>
                <a:spcPts val="4000"/>
              </a:spcBef>
              <a:buBlip>
                <a:blip r:embed="rId2"/>
              </a:buBlip>
              <a:defRPr sz="4189"/>
            </a:pPr>
            <a:r>
              <a:t> </a:t>
            </a:r>
            <a:r>
              <a:rPr b="1"/>
              <a:t>Enhance Public Awareness</a:t>
            </a:r>
            <a:r>
              <a:t>: Use creative mediums to simplify complex DRR concepts. </a:t>
            </a:r>
          </a:p>
          <a:p>
            <a:pPr marL="486918" indent="-486918" defTabSz="568070">
              <a:spcBef>
                <a:spcPts val="4000"/>
              </a:spcBef>
              <a:buBlip>
                <a:blip r:embed="rId2"/>
              </a:buBlip>
              <a:defRPr sz="4189"/>
            </a:pPr>
            <a:r>
              <a:rPr b="1"/>
              <a:t>Cultivate Community Resilience</a:t>
            </a:r>
            <a:r>
              <a:t>: Integrate DRR into community culture through localized storytelling and art. </a:t>
            </a:r>
          </a:p>
          <a:p>
            <a:pPr marL="486918" indent="-486918" defTabSz="568070">
              <a:spcBef>
                <a:spcPts val="4000"/>
              </a:spcBef>
              <a:buBlip>
                <a:blip r:embed="rId2"/>
              </a:buBlip>
              <a:defRPr sz="4189"/>
            </a:pPr>
            <a:r>
              <a:rPr b="1"/>
              <a:t>Strengthen Preparedness</a:t>
            </a:r>
            <a:r>
              <a:t>: Utilize creative engagement to boost the effectiveness of early warning systems.</a:t>
            </a:r>
          </a:p>
          <a:p>
            <a:pPr marL="364687" lvl="1" indent="-364687" defTabSz="252475">
              <a:spcBef>
                <a:spcPts val="0"/>
              </a:spcBef>
              <a:buSzPct val="80000"/>
              <a:buFont typeface="Menlo Regular"/>
              <a:buChar char="•"/>
              <a:defRPr sz="92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364687" lvl="1" indent="-364687" defTabSz="252475">
              <a:spcBef>
                <a:spcPts val="0"/>
              </a:spcBef>
              <a:buSzPct val="80000"/>
              <a:buFont typeface="Menlo Regular"/>
              <a:buChar char="•"/>
              <a:defRPr sz="92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486918" indent="-486918" defTabSz="568070">
              <a:spcBef>
                <a:spcPts val="4000"/>
              </a:spcBef>
              <a:buBlip>
                <a:blip r:embed="rId2"/>
              </a:buBlip>
              <a:defRPr sz="3975"/>
            </a:pPr>
            <a:r>
              <a:t>.</a:t>
            </a:r>
          </a:p>
          <a:p>
            <a:pPr marL="486918" indent="-486918" defTabSz="568070">
              <a:spcBef>
                <a:spcPts val="4000"/>
              </a:spcBef>
              <a:buBlip>
                <a:blip r:embed="rId2"/>
              </a:buBlip>
              <a:defRPr sz="3975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nitia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Initiatives</a:t>
            </a:r>
          </a:p>
        </p:txBody>
      </p:sp>
      <p:sp>
        <p:nvSpPr>
          <p:cNvPr id="131" name="Educational Outreach: Partner with schools for DRR-themed curricul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4923" indent="-534923" defTabSz="624077">
              <a:spcBef>
                <a:spcPts val="4400"/>
              </a:spcBef>
              <a:buBlip>
                <a:blip r:embed="rId2"/>
              </a:buBlip>
              <a:defRPr sz="4601"/>
            </a:pPr>
            <a:endParaRPr/>
          </a:p>
          <a:p>
            <a:pPr marL="534923" indent="-534923" defTabSz="624077">
              <a:spcBef>
                <a:spcPts val="4400"/>
              </a:spcBef>
              <a:buBlip>
                <a:blip r:embed="rId2"/>
              </a:buBlip>
              <a:defRPr sz="4601"/>
            </a:pPr>
            <a:r>
              <a:rPr b="1"/>
              <a:t>Educational Outreach</a:t>
            </a:r>
            <a:r>
              <a:t>: Partner with schools for DRR-themed curricula. </a:t>
            </a:r>
          </a:p>
          <a:p>
            <a:pPr marL="534923" indent="-534923" defTabSz="624077">
              <a:spcBef>
                <a:spcPts val="4400"/>
              </a:spcBef>
              <a:buBlip>
                <a:blip r:embed="rId2"/>
              </a:buBlip>
              <a:defRPr sz="4601"/>
            </a:pPr>
            <a:r>
              <a:rPr b="1"/>
              <a:t>Workshops</a:t>
            </a:r>
            <a:r>
              <a:t>: Facilitate co-creation with artists, educators, and DRR experts. </a:t>
            </a:r>
          </a:p>
          <a:p>
            <a:pPr marL="534923" indent="-534923" defTabSz="624077">
              <a:spcBef>
                <a:spcPts val="4400"/>
              </a:spcBef>
              <a:buBlip>
                <a:blip r:embed="rId2"/>
              </a:buBlip>
              <a:defRPr sz="4601"/>
            </a:pPr>
            <a:r>
              <a:rPr b="1"/>
              <a:t>Public Art</a:t>
            </a:r>
            <a:r>
              <a:t>: Commission art that visualizes DRR messages. </a:t>
            </a:r>
          </a:p>
          <a:p>
            <a:pPr marL="534923" indent="-534923" defTabSz="624077">
              <a:spcBef>
                <a:spcPts val="4400"/>
              </a:spcBef>
              <a:buBlip>
                <a:blip r:embed="rId2"/>
              </a:buBlip>
              <a:defRPr sz="4601"/>
            </a:pPr>
            <a:r>
              <a:rPr b="1"/>
              <a:t>Digital Platforms</a:t>
            </a:r>
            <a:r>
              <a:t>: Develop digital storytelling assets like animations and games. </a:t>
            </a:r>
          </a:p>
          <a:p>
            <a:pPr marL="534923" indent="-534923" defTabSz="624077">
              <a:spcBef>
                <a:spcPts val="4400"/>
              </a:spcBef>
              <a:buBlip>
                <a:blip r:embed="rId2"/>
              </a:buBlip>
              <a:defRPr sz="4601"/>
            </a:pPr>
            <a:r>
              <a:rPr b="1"/>
              <a:t>Performance Arts</a:t>
            </a:r>
            <a:r>
              <a:t>: Support local theater that dramatizes disaster scenarios.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mplementation Pha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Implementation Phases</a:t>
            </a:r>
          </a:p>
        </p:txBody>
      </p:sp>
      <p:sp>
        <p:nvSpPr>
          <p:cNvPr id="134" name="Phase 1: Conceptualization and partnership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4078" indent="-624078" defTabSz="728091">
              <a:spcBef>
                <a:spcPts val="5100"/>
              </a:spcBef>
              <a:buBlip>
                <a:blip r:embed="rId2"/>
              </a:buBlip>
              <a:defRPr sz="5369"/>
            </a:pPr>
            <a:endParaRPr/>
          </a:p>
          <a:p>
            <a:pPr marL="624078" indent="-624078" defTabSz="728091">
              <a:spcBef>
                <a:spcPts val="5100"/>
              </a:spcBef>
              <a:buBlip>
                <a:blip r:embed="rId2"/>
              </a:buBlip>
              <a:defRPr sz="5369"/>
            </a:pPr>
            <a:r>
              <a:rPr b="1"/>
              <a:t>Phase 1</a:t>
            </a:r>
            <a:r>
              <a:t>: Conceptualization and partnerships. </a:t>
            </a:r>
          </a:p>
          <a:p>
            <a:pPr marL="624078" indent="-624078" defTabSz="728091">
              <a:spcBef>
                <a:spcPts val="5100"/>
              </a:spcBef>
              <a:buBlip>
                <a:blip r:embed="rId2"/>
              </a:buBlip>
              <a:defRPr sz="5369"/>
            </a:pPr>
            <a:r>
              <a:rPr b="1"/>
              <a:t>Phase 2</a:t>
            </a:r>
            <a:r>
              <a:t>: Content development. </a:t>
            </a:r>
          </a:p>
          <a:p>
            <a:pPr marL="624078" indent="-624078" defTabSz="728091">
              <a:spcBef>
                <a:spcPts val="5100"/>
              </a:spcBef>
              <a:buBlip>
                <a:blip r:embed="rId2"/>
              </a:buBlip>
              <a:defRPr sz="5369"/>
            </a:pPr>
            <a:r>
              <a:rPr b="1"/>
              <a:t>Phase 3</a:t>
            </a:r>
            <a:r>
              <a:t>: Dissemination via multi-channel campaigns. </a:t>
            </a:r>
          </a:p>
          <a:p>
            <a:pPr marL="624078" indent="-624078" defTabSz="728091">
              <a:spcBef>
                <a:spcPts val="5100"/>
              </a:spcBef>
              <a:buBlip>
                <a:blip r:embed="rId2"/>
              </a:buBlip>
              <a:defRPr sz="5369"/>
            </a:pPr>
            <a:r>
              <a:rPr b="1"/>
              <a:t>Phase 4</a:t>
            </a:r>
            <a:r>
              <a:t>: Monitoring and adaptation.</a:t>
            </a:r>
          </a:p>
          <a:p>
            <a:pPr marL="467416" lvl="1" indent="-467416" defTabSz="323596">
              <a:spcBef>
                <a:spcPts val="0"/>
              </a:spcBef>
              <a:buSzPct val="80000"/>
              <a:buFont typeface="Menlo Regular"/>
              <a:buChar char="•"/>
              <a:defRPr sz="118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Expected Outc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Expected Outcomes</a:t>
            </a:r>
          </a:p>
        </p:txBody>
      </p:sp>
      <p:sp>
        <p:nvSpPr>
          <p:cNvPr id="137" name="Increased public engagement and community resilienc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5900"/>
            </a:pPr>
            <a:endParaRPr/>
          </a:p>
          <a:p>
            <a:pPr>
              <a:buBlip>
                <a:blip r:embed="rId2"/>
              </a:buBlip>
              <a:defRPr sz="5900"/>
            </a:pPr>
            <a:r>
              <a:t>Increased public engagement and community resilience.</a:t>
            </a:r>
          </a:p>
          <a:p>
            <a:pPr>
              <a:buBlip>
                <a:blip r:embed="rId2"/>
              </a:buBlip>
              <a:defRPr sz="5900"/>
            </a:pPr>
            <a:r>
              <a:t>Strengthened partnerships between DRR stakeholders and the creative sector.</a:t>
            </a:r>
          </a:p>
          <a:p>
            <a:pPr marL="513644" lvl="1" indent="-513644" defTabSz="355600">
              <a:spcBef>
                <a:spcPts val="0"/>
              </a:spcBef>
              <a:buSzPct val="8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140" name="A transformative approach to DRR through creative engagement, enhancing the efficacy of community-centric early warning system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5900"/>
            </a:pPr>
            <a:r>
              <a:t>A transformative approach to DRR through creative engagement, enhancing the efficacy of community-centric early warning systems.</a:t>
            </a:r>
          </a:p>
          <a:p>
            <a:pPr>
              <a:buBlip>
                <a:blip r:embed="rId2"/>
              </a:buBlip>
              <a:defRPr sz="5900"/>
            </a:pPr>
            <a:r>
              <a:t>engagement and community resilience.</a:t>
            </a:r>
          </a:p>
          <a:p>
            <a:pPr>
              <a:buBlip>
                <a:blip r:embed="rId2"/>
              </a:buBlip>
              <a:defRPr sz="5900"/>
            </a:pPr>
            <a:r>
              <a:t>Strengthened partnerships between DRR stakeholders and the creative sector.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Macintosh PowerPoint</Application>
  <PresentationFormat>Personalizado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Baskerville</vt:lpstr>
      <vt:lpstr>Helvetica Neue</vt:lpstr>
      <vt:lpstr>Menlo Regular</vt:lpstr>
      <vt:lpstr>LeatherBook</vt:lpstr>
      <vt:lpstr>Proposal Strategy for Group 4.1 - Integrating Creative Engagement in Disaster Risk Reduction Programs</vt:lpstr>
      <vt:lpstr>Executive Summary</vt:lpstr>
      <vt:lpstr>Executive Summary</vt:lpstr>
      <vt:lpstr>Initiatives</vt:lpstr>
      <vt:lpstr>Implementation Phases</vt:lpstr>
      <vt:lpstr>Expected Outcomes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Strategy for Group 4.1 - Integrating Creative Engagement in Disaster Risk Reduction Programs</dc:title>
  <cp:lastModifiedBy>SILVIA CHACON  BARRANTES</cp:lastModifiedBy>
  <cp:revision>1</cp:revision>
  <dcterms:modified xsi:type="dcterms:W3CDTF">2024-04-29T19:36:53Z</dcterms:modified>
</cp:coreProperties>
</file>