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85" r:id="rId15"/>
  </p:sldMasterIdLst>
  <p:notesMasterIdLst>
    <p:notesMasterId r:id="rId40"/>
  </p:notesMasterIdLst>
  <p:handoutMasterIdLst>
    <p:handoutMasterId r:id="rId41"/>
  </p:handoutMasterIdLst>
  <p:sldIdLst>
    <p:sldId id="256" r:id="rId16"/>
    <p:sldId id="320" r:id="rId17"/>
    <p:sldId id="319" r:id="rId18"/>
    <p:sldId id="329" r:id="rId19"/>
    <p:sldId id="407" r:id="rId20"/>
    <p:sldId id="396" r:id="rId21"/>
    <p:sldId id="330" r:id="rId22"/>
    <p:sldId id="335" r:id="rId23"/>
    <p:sldId id="336" r:id="rId24"/>
    <p:sldId id="321" r:id="rId25"/>
    <p:sldId id="303" r:id="rId26"/>
    <p:sldId id="304" r:id="rId27"/>
    <p:sldId id="317" r:id="rId28"/>
    <p:sldId id="302" r:id="rId29"/>
    <p:sldId id="313" r:id="rId30"/>
    <p:sldId id="305" r:id="rId31"/>
    <p:sldId id="309" r:id="rId32"/>
    <p:sldId id="314" r:id="rId33"/>
    <p:sldId id="300" r:id="rId34"/>
    <p:sldId id="296" r:id="rId35"/>
    <p:sldId id="316" r:id="rId36"/>
    <p:sldId id="295" r:id="rId37"/>
    <p:sldId id="299" r:id="rId38"/>
    <p:sldId id="307" r:id="rId39"/>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3447" autoAdjust="0"/>
  </p:normalViewPr>
  <p:slideViewPr>
    <p:cSldViewPr snapToGrid="0" showGuides="1">
      <p:cViewPr varScale="1">
        <p:scale>
          <a:sx n="56" d="100"/>
          <a:sy n="56" d="100"/>
        </p:scale>
        <p:origin x="804" y="44"/>
      </p:cViewPr>
      <p:guideLst>
        <p:guide orient="horz" pos="2137"/>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1926"/>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0" Type="http://schemas.openxmlformats.org/officeDocument/2006/relationships/slide" Target="slides/slide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2024/2/21</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4869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10</a:t>
            </a:fld>
            <a:endParaRPr kumimoji="1" lang="ja-JP" altLang="en-US"/>
          </a:p>
        </p:txBody>
      </p:sp>
    </p:spTree>
    <p:extLst>
      <p:ext uri="{BB962C8B-B14F-4D97-AF65-F5344CB8AC3E}">
        <p14:creationId xmlns:p14="http://schemas.microsoft.com/office/powerpoint/2010/main" val="407118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11</a:t>
            </a:fld>
            <a:endParaRPr kumimoji="1" lang="ja-JP" altLang="en-US"/>
          </a:p>
        </p:txBody>
      </p:sp>
    </p:spTree>
    <p:extLst>
      <p:ext uri="{BB962C8B-B14F-4D97-AF65-F5344CB8AC3E}">
        <p14:creationId xmlns:p14="http://schemas.microsoft.com/office/powerpoint/2010/main" val="294542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12</a:t>
            </a:fld>
            <a:endParaRPr kumimoji="1" lang="ja-JP" altLang="en-US"/>
          </a:p>
        </p:txBody>
      </p:sp>
    </p:spTree>
    <p:extLst>
      <p:ext uri="{BB962C8B-B14F-4D97-AF65-F5344CB8AC3E}">
        <p14:creationId xmlns:p14="http://schemas.microsoft.com/office/powerpoint/2010/main" val="426542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26950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14</a:t>
            </a:fld>
            <a:endParaRPr kumimoji="1" lang="ja-JP" altLang="en-US"/>
          </a:p>
        </p:txBody>
      </p:sp>
    </p:spTree>
    <p:extLst>
      <p:ext uri="{BB962C8B-B14F-4D97-AF65-F5344CB8AC3E}">
        <p14:creationId xmlns:p14="http://schemas.microsoft.com/office/powerpoint/2010/main" val="115853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15</a:t>
            </a:fld>
            <a:endParaRPr kumimoji="1" lang="ja-JP" altLang="en-US"/>
          </a:p>
        </p:txBody>
      </p:sp>
    </p:spTree>
    <p:extLst>
      <p:ext uri="{BB962C8B-B14F-4D97-AF65-F5344CB8AC3E}">
        <p14:creationId xmlns:p14="http://schemas.microsoft.com/office/powerpoint/2010/main" val="326447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16</a:t>
            </a:fld>
            <a:endParaRPr kumimoji="1" lang="ja-JP" altLang="en-US"/>
          </a:p>
        </p:txBody>
      </p:sp>
    </p:spTree>
    <p:extLst>
      <p:ext uri="{BB962C8B-B14F-4D97-AF65-F5344CB8AC3E}">
        <p14:creationId xmlns:p14="http://schemas.microsoft.com/office/powerpoint/2010/main" val="239891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1330325"/>
            <a:ext cx="6386513" cy="359251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9378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18</a:t>
            </a:fld>
            <a:endParaRPr kumimoji="1" lang="ja-JP" altLang="en-US"/>
          </a:p>
        </p:txBody>
      </p:sp>
    </p:spTree>
    <p:extLst>
      <p:ext uri="{BB962C8B-B14F-4D97-AF65-F5344CB8AC3E}">
        <p14:creationId xmlns:p14="http://schemas.microsoft.com/office/powerpoint/2010/main" val="281428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19</a:t>
            </a:fld>
            <a:endParaRPr kumimoji="1" lang="ja-JP" altLang="en-US"/>
          </a:p>
        </p:txBody>
      </p:sp>
    </p:spTree>
    <p:extLst>
      <p:ext uri="{BB962C8B-B14F-4D97-AF65-F5344CB8AC3E}">
        <p14:creationId xmlns:p14="http://schemas.microsoft.com/office/powerpoint/2010/main" val="353862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2</a:t>
            </a:fld>
            <a:endParaRPr kumimoji="1" lang="ja-JP" altLang="en-US"/>
          </a:p>
        </p:txBody>
      </p:sp>
    </p:spTree>
    <p:extLst>
      <p:ext uri="{BB962C8B-B14F-4D97-AF65-F5344CB8AC3E}">
        <p14:creationId xmlns:p14="http://schemas.microsoft.com/office/powerpoint/2010/main" val="431568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20</a:t>
            </a:fld>
            <a:endParaRPr kumimoji="1" lang="ja-JP" altLang="en-US"/>
          </a:p>
        </p:txBody>
      </p:sp>
    </p:spTree>
    <p:extLst>
      <p:ext uri="{BB962C8B-B14F-4D97-AF65-F5344CB8AC3E}">
        <p14:creationId xmlns:p14="http://schemas.microsoft.com/office/powerpoint/2010/main" val="244819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21</a:t>
            </a:fld>
            <a:endParaRPr kumimoji="1" lang="ja-JP" altLang="en-US"/>
          </a:p>
        </p:txBody>
      </p:sp>
    </p:spTree>
    <p:extLst>
      <p:ext uri="{BB962C8B-B14F-4D97-AF65-F5344CB8AC3E}">
        <p14:creationId xmlns:p14="http://schemas.microsoft.com/office/powerpoint/2010/main" val="93471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312391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23</a:t>
            </a:fld>
            <a:endParaRPr kumimoji="1" lang="ja-JP" altLang="en-US"/>
          </a:p>
        </p:txBody>
      </p:sp>
    </p:spTree>
    <p:extLst>
      <p:ext uri="{BB962C8B-B14F-4D97-AF65-F5344CB8AC3E}">
        <p14:creationId xmlns:p14="http://schemas.microsoft.com/office/powerpoint/2010/main" val="1488295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3</a:t>
            </a:fld>
            <a:endParaRPr kumimoji="1" lang="ja-JP" altLang="en-US"/>
          </a:p>
        </p:txBody>
      </p:sp>
    </p:spTree>
    <p:extLst>
      <p:ext uri="{BB962C8B-B14F-4D97-AF65-F5344CB8AC3E}">
        <p14:creationId xmlns:p14="http://schemas.microsoft.com/office/powerpoint/2010/main" val="239167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4</a:t>
            </a:fld>
            <a:endParaRPr kumimoji="1" lang="ja-JP" altLang="en-US"/>
          </a:p>
        </p:txBody>
      </p:sp>
    </p:spTree>
    <p:extLst>
      <p:ext uri="{BB962C8B-B14F-4D97-AF65-F5344CB8AC3E}">
        <p14:creationId xmlns:p14="http://schemas.microsoft.com/office/powerpoint/2010/main" val="97690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E64D6-8316-4D98-8B8F-66D9FF0CAB9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918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E64D6-8316-4D98-8B8F-66D9FF0CAB9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2371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7</a:t>
            </a:fld>
            <a:endParaRPr kumimoji="1" lang="ja-JP" altLang="en-US"/>
          </a:p>
        </p:txBody>
      </p:sp>
    </p:spTree>
    <p:extLst>
      <p:ext uri="{BB962C8B-B14F-4D97-AF65-F5344CB8AC3E}">
        <p14:creationId xmlns:p14="http://schemas.microsoft.com/office/powerpoint/2010/main" val="188841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8</a:t>
            </a:fld>
            <a:endParaRPr kumimoji="1" lang="ja-JP" altLang="en-US"/>
          </a:p>
        </p:txBody>
      </p:sp>
    </p:spTree>
    <p:extLst>
      <p:ext uri="{BB962C8B-B14F-4D97-AF65-F5344CB8AC3E}">
        <p14:creationId xmlns:p14="http://schemas.microsoft.com/office/powerpoint/2010/main" val="5435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A86A5-9A29-4772-A168-CB4818B6E52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7236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13561866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2897318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36937632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393115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316314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40026623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5050921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2967346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2142426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37675920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027E44-D19E-4850-AB5E-ED3C19D9F3E5}"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195674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0.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image" Target="../media/image16.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1.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png"/><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5.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14.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5.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2024/2/21</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21/02/2024</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9"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27E44-D19E-4850-AB5E-ED3C19D9F3E5}" type="datetimeFigureOut">
              <a:rPr kumimoji="1" lang="ja-JP" altLang="en-US" smtClean="0"/>
              <a:t>2024/2/21</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4AC8F-0007-4A6A-A7B7-9B1DC746EF2F}" type="slidenum">
              <a:rPr kumimoji="1" lang="ja-JP" altLang="en-US" smtClean="0"/>
              <a:t>‹#›</a:t>
            </a:fld>
            <a:endParaRPr kumimoji="1" lang="ja-JP" altLang="en-US"/>
          </a:p>
        </p:txBody>
      </p:sp>
    </p:spTree>
    <p:extLst>
      <p:ext uri="{BB962C8B-B14F-4D97-AF65-F5344CB8AC3E}">
        <p14:creationId xmlns:p14="http://schemas.microsoft.com/office/powerpoint/2010/main" val="28610622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2024/2/21</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8.xml"/><Relationship Id="rId5" Type="http://schemas.openxmlformats.org/officeDocument/2006/relationships/image" Target="../media/image45.jpe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264876" y="2340382"/>
            <a:ext cx="5489077" cy="995942"/>
          </a:xfrm>
        </p:spPr>
        <p:txBody>
          <a:bodyPr>
            <a:normAutofit/>
          </a:bodyPr>
          <a:lstStyle/>
          <a:p>
            <a:pPr algn="ctr"/>
            <a:r>
              <a:rPr lang="en-US" altLang="ja-JP" sz="3600" dirty="0">
                <a:solidFill>
                  <a:schemeClr val="bg1"/>
                </a:solidFill>
                <a:latin typeface="+mn-lt"/>
              </a:rPr>
              <a:t>Report from the ICG/PTWS </a:t>
            </a:r>
          </a:p>
        </p:txBody>
      </p:sp>
      <p:sp>
        <p:nvSpPr>
          <p:cNvPr id="3" name="サブタイトル 2"/>
          <p:cNvSpPr>
            <a:spLocks noGrp="1"/>
          </p:cNvSpPr>
          <p:nvPr>
            <p:ph type="subTitle" idx="4294967295"/>
          </p:nvPr>
        </p:nvSpPr>
        <p:spPr>
          <a:xfrm>
            <a:off x="6979886" y="3576123"/>
            <a:ext cx="3559175"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ICG/PTWS Chair</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8825278" y="0"/>
            <a:ext cx="3014158"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TOWS-WG</a:t>
            </a:r>
            <a:r>
              <a:rPr kumimoji="1" lang="ja-JP" altLang="en-US" sz="2000" dirty="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XVII Session</a:t>
            </a:r>
          </a:p>
          <a:p>
            <a:pPr algn="ctr"/>
            <a:r>
              <a:rPr kumimoji="1" lang="en-US" altLang="ja-JP" sz="2000" dirty="0">
                <a:solidFill>
                  <a:schemeClr val="bg1"/>
                </a:solidFill>
                <a:latin typeface="Arial" panose="020B0604020202020204" pitchFamily="34" charset="0"/>
                <a:cs typeface="Arial" panose="020B0604020202020204" pitchFamily="34" charset="0"/>
              </a:rPr>
              <a:t>22 – 23 February 2024</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67246" y="2457249"/>
            <a:ext cx="794606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4000" b="0" i="0" u="none" strike="noStrike" kern="1200" cap="none" spc="0" normalizeH="0" baseline="0" noProof="0" dirty="0">
                <a:ln>
                  <a:noFill/>
                </a:ln>
                <a:solidFill>
                  <a:srgbClr val="4472C4"/>
                </a:solidFill>
                <a:effectLst/>
                <a:uLnTx/>
                <a:uFillTx/>
                <a:latin typeface="Arial" panose="020B0604020202020204" pitchFamily="34" charset="0"/>
                <a:ea typeface="游ゴシック" panose="020B0400000000000000" pitchFamily="50" charset="-128"/>
                <a:cs typeface="Arial" panose="020B0604020202020204" pitchFamily="34" charset="0"/>
              </a:rPr>
              <a:t>ICG/PTWS-XXX</a:t>
            </a:r>
            <a:r>
              <a:rPr kumimoji="0" lang="en-US" altLang="ja-JP" sz="4000" b="0" i="0" u="none" strike="noStrike" kern="1200" cap="none" spc="0" normalizeH="0" noProof="0" dirty="0">
                <a:ln>
                  <a:noFill/>
                </a:ln>
                <a:solidFill>
                  <a:srgbClr val="4472C4"/>
                </a:solidFill>
                <a:effectLst/>
                <a:uLnTx/>
                <a:uFillTx/>
                <a:latin typeface="Arial" panose="020B0604020202020204" pitchFamily="34" charset="0"/>
                <a:ea typeface="游ゴシック" panose="020B0400000000000000" pitchFamily="50" charset="-128"/>
                <a:cs typeface="Arial" panose="020B0604020202020204" pitchFamily="34" charset="0"/>
              </a:rPr>
              <a:t> Session in Tonga in September 2023</a:t>
            </a:r>
            <a:endParaRPr kumimoji="0" lang="en-US" altLang="ja-JP" sz="4000" b="0" i="0" u="none" strike="noStrike" kern="1200" cap="none" spc="0" normalizeH="0" baseline="0" noProof="0" dirty="0">
              <a:ln>
                <a:noFill/>
              </a:ln>
              <a:solidFill>
                <a:srgbClr val="4472C4"/>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54963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9557" y="210065"/>
            <a:ext cx="9934832" cy="68103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solidFill>
                  <a:schemeClr val="accent4"/>
                </a:solidFill>
                <a:latin typeface="Arial" panose="020B0604020202020204" pitchFamily="34" charset="0"/>
                <a:ea typeface="ＭＳ ゴシック" panose="020B0609070205080204" pitchFamily="49" charset="-128"/>
                <a:cs typeface="Arial" panose="020B0604020202020204" pitchFamily="34" charset="0"/>
              </a:rPr>
              <a:t>The Thirtieth Session of the ICG/PTWS (ICG/PTWS-XXX) </a:t>
            </a:r>
            <a:endParaRPr lang="ja-JP" altLang="en-US" sz="2800" dirty="0">
              <a:solidFill>
                <a:schemeClr val="accent4"/>
              </a:solidFill>
              <a:latin typeface="Arial" panose="020B0604020202020204" pitchFamily="34" charset="0"/>
              <a:ea typeface="ＭＳ ゴシック" panose="020B0609070205080204" pitchFamily="49" charset="-128"/>
              <a:cs typeface="Arial" panose="020B0604020202020204" pitchFamily="34" charset="0"/>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4044" y="3075450"/>
            <a:ext cx="4028949" cy="3021712"/>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2685" y="3075450"/>
            <a:ext cx="6962377" cy="3049565"/>
          </a:xfrm>
          <a:prstGeom prst="rect">
            <a:avLst/>
          </a:prstGeom>
        </p:spPr>
      </p:pic>
      <p:sp>
        <p:nvSpPr>
          <p:cNvPr id="5" name="テキスト ボックス 4"/>
          <p:cNvSpPr txBox="1"/>
          <p:nvPr/>
        </p:nvSpPr>
        <p:spPr>
          <a:xfrm>
            <a:off x="560174" y="1228624"/>
            <a:ext cx="11216857" cy="19082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Venue: Nuku’alofa in Kingdom of Tonga</a:t>
            </a:r>
          </a:p>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Date</a:t>
            </a:r>
            <a:r>
              <a:rPr kumimoji="1" lang="ja-JP" altLang="en-US" sz="2000" dirty="0">
                <a:latin typeface="Arial" panose="020B0604020202020204" pitchFamily="34" charset="0"/>
                <a:cs typeface="Arial" panose="020B0604020202020204" pitchFamily="34" charset="0"/>
              </a:rPr>
              <a:t>：</a:t>
            </a:r>
            <a:r>
              <a:rPr kumimoji="1" lang="en-US" altLang="ja-JP" sz="2000" dirty="0">
                <a:latin typeface="Arial" panose="020B0604020202020204" pitchFamily="34" charset="0"/>
                <a:cs typeface="Arial" panose="020B0604020202020204" pitchFamily="34" charset="0"/>
              </a:rPr>
              <a:t>12</a:t>
            </a:r>
            <a:r>
              <a:rPr kumimoji="1" lang="en-US" altLang="ja-JP" sz="2000" baseline="30000" dirty="0">
                <a:latin typeface="Arial" panose="020B0604020202020204" pitchFamily="34" charset="0"/>
                <a:cs typeface="Arial" panose="020B0604020202020204" pitchFamily="34" charset="0"/>
              </a:rPr>
              <a:t>th</a:t>
            </a:r>
            <a:r>
              <a:rPr kumimoji="1" lang="en-US" altLang="ja-JP" sz="2000" dirty="0">
                <a:latin typeface="Arial" panose="020B0604020202020204" pitchFamily="34" charset="0"/>
                <a:cs typeface="Arial" panose="020B0604020202020204" pitchFamily="34" charset="0"/>
              </a:rPr>
              <a:t>  - 15</a:t>
            </a:r>
            <a:r>
              <a:rPr kumimoji="1" lang="en-US" altLang="ja-JP" sz="2000" baseline="30000" dirty="0">
                <a:latin typeface="Arial" panose="020B0604020202020204" pitchFamily="34" charset="0"/>
                <a:cs typeface="Arial" panose="020B0604020202020204" pitchFamily="34" charset="0"/>
              </a:rPr>
              <a:t>th</a:t>
            </a:r>
            <a:r>
              <a:rPr kumimoji="1" lang="en-US" altLang="ja-JP" sz="2000" dirty="0">
                <a:latin typeface="Arial" panose="020B0604020202020204" pitchFamily="34" charset="0"/>
                <a:cs typeface="Arial" panose="020B0604020202020204" pitchFamily="34" charset="0"/>
              </a:rPr>
              <a:t> September, 2023</a:t>
            </a:r>
          </a:p>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18 Member States</a:t>
            </a:r>
          </a:p>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8th JOINT ICG/PTWS– IUGG JOINT TSUNAMI COMMISSION TECHNICAL WORKSHOP</a:t>
            </a:r>
          </a:p>
          <a:p>
            <a:r>
              <a:rPr kumimoji="1" lang="en-US" altLang="ja-JP" sz="2000" dirty="0">
                <a:latin typeface="Arial" panose="020B0604020202020204" pitchFamily="34" charset="0"/>
                <a:cs typeface="Arial" panose="020B0604020202020204" pitchFamily="34" charset="0"/>
              </a:rPr>
              <a:t>(11</a:t>
            </a:r>
            <a:r>
              <a:rPr kumimoji="1" lang="en-US" altLang="ja-JP" sz="2000" baseline="30000" dirty="0">
                <a:latin typeface="Arial" panose="020B0604020202020204" pitchFamily="34" charset="0"/>
                <a:cs typeface="Arial" panose="020B0604020202020204" pitchFamily="34" charset="0"/>
              </a:rPr>
              <a:t>th</a:t>
            </a:r>
            <a:r>
              <a:rPr kumimoji="1" lang="en-US" altLang="ja-JP" sz="2000" dirty="0">
                <a:latin typeface="Arial" panose="020B0604020202020204" pitchFamily="34" charset="0"/>
                <a:cs typeface="Arial" panose="020B0604020202020204" pitchFamily="34" charset="0"/>
              </a:rPr>
              <a:t> September, 2023) </a:t>
            </a:r>
          </a:p>
          <a:p>
            <a:pPr marL="285750" indent="-285750">
              <a:buFont typeface="Arial" panose="020B0604020202020204" pitchFamily="34" charset="0"/>
              <a:buChar char="•"/>
            </a:pP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0638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7968" y="121562"/>
            <a:ext cx="10733431" cy="928762"/>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Roboto"/>
              </a:rPr>
              <a:t>8th JOINT ICG/PTWS– IUGG JOINT TSUNAMI COMMISSION TECHNICAL WORKSHOP</a:t>
            </a:r>
            <a:r>
              <a:rPr lang="ja-JP" altLang="en-US" sz="2800" dirty="0">
                <a:solidFill>
                  <a:schemeClr val="accent4"/>
                </a:solidFill>
                <a:latin typeface="Roboto"/>
              </a:rPr>
              <a:t> </a:t>
            </a:r>
            <a:r>
              <a:rPr lang="en-US" altLang="ja-JP" sz="2800" dirty="0">
                <a:solidFill>
                  <a:schemeClr val="accent4"/>
                </a:solidFill>
                <a:latin typeface="Roboto"/>
              </a:rPr>
              <a:t>(11th September, 2023)</a:t>
            </a:r>
            <a:endParaRPr kumimoji="1" lang="ja-JP" altLang="en-US" sz="2800" b="0" i="0" u="none" strike="noStrike" kern="1200" cap="none" spc="0" normalizeH="0" baseline="0" noProof="0" dirty="0">
              <a:ln>
                <a:noFill/>
              </a:ln>
              <a:solidFill>
                <a:schemeClr val="accent4"/>
              </a:solidFill>
              <a:effectLst/>
              <a:uLnTx/>
              <a:uFillTx/>
              <a:latin typeface="Roboto"/>
              <a:cs typeface="Helvetica"/>
            </a:endParaRPr>
          </a:p>
        </p:txBody>
      </p:sp>
      <p:sp>
        <p:nvSpPr>
          <p:cNvPr id="3" name="正方形/長方形 2"/>
          <p:cNvSpPr/>
          <p:nvPr/>
        </p:nvSpPr>
        <p:spPr>
          <a:xfrm>
            <a:off x="567121" y="1298258"/>
            <a:ext cx="10284493" cy="1631216"/>
          </a:xfrm>
          <a:prstGeom prst="rect">
            <a:avLst/>
          </a:prstGeom>
        </p:spPr>
        <p:txBody>
          <a:bodyPr wrap="square">
            <a:spAutoFit/>
          </a:bodyPr>
          <a:lstStyle/>
          <a:p>
            <a:pPr lvl="0">
              <a:lnSpc>
                <a:spcPts val="3000"/>
              </a:lnSpc>
              <a:defRPr/>
            </a:pPr>
            <a:r>
              <a:rPr lang="en-US" altLang="ja-JP" sz="2400" dirty="0">
                <a:latin typeface="Arial" panose="020B0604020202020204" pitchFamily="34" charset="0"/>
                <a:cs typeface="Arial" panose="020B0604020202020204" pitchFamily="34" charset="0"/>
              </a:rPr>
              <a:t>Understanding and lessons learned from the tsunami generated by the </a:t>
            </a:r>
            <a:r>
              <a:rPr lang="en-US" altLang="ja-JP" sz="2400" dirty="0" err="1">
                <a:latin typeface="Arial" panose="020B0604020202020204" pitchFamily="34" charset="0"/>
                <a:cs typeface="Arial" panose="020B0604020202020204" pitchFamily="34" charset="0"/>
              </a:rPr>
              <a:t>Hunga</a:t>
            </a:r>
            <a:r>
              <a:rPr lang="en-US" altLang="ja-JP" sz="2400" dirty="0">
                <a:latin typeface="Arial" panose="020B0604020202020204" pitchFamily="34" charset="0"/>
                <a:cs typeface="Arial" panose="020B0604020202020204" pitchFamily="34" charset="0"/>
              </a:rPr>
              <a:t> Tonga-</a:t>
            </a:r>
            <a:r>
              <a:rPr lang="en-US" altLang="ja-JP" sz="2400" dirty="0" err="1">
                <a:latin typeface="Arial" panose="020B0604020202020204" pitchFamily="34" charset="0"/>
                <a:cs typeface="Arial" panose="020B0604020202020204" pitchFamily="34" charset="0"/>
              </a:rPr>
              <a:t>Hunga</a:t>
            </a:r>
            <a:r>
              <a:rPr lang="en-US" altLang="ja-JP" sz="2400" dirty="0">
                <a:latin typeface="Arial" panose="020B0604020202020204" pitchFamily="34" charset="0"/>
                <a:cs typeface="Arial" panose="020B0604020202020204" pitchFamily="34" charset="0"/>
              </a:rPr>
              <a:t> </a:t>
            </a:r>
            <a:r>
              <a:rPr lang="en-US" altLang="ja-JP" sz="2400" dirty="0" err="1">
                <a:latin typeface="Arial" panose="020B0604020202020204" pitchFamily="34" charset="0"/>
                <a:cs typeface="Arial" panose="020B0604020202020204" pitchFamily="34" charset="0"/>
              </a:rPr>
              <a:t>Ha'apai</a:t>
            </a:r>
            <a:r>
              <a:rPr lang="en-US" altLang="ja-JP" sz="2400" dirty="0">
                <a:latin typeface="Arial" panose="020B0604020202020204" pitchFamily="34" charset="0"/>
                <a:cs typeface="Arial" panose="020B0604020202020204" pitchFamily="34" charset="0"/>
              </a:rPr>
              <a:t> volcano eruption on 15 January 2022 for development of Tsunami Warning and Mitigation System for tsunamis generated by volcanoes and other non-seismic sources</a:t>
            </a:r>
            <a:r>
              <a:rPr kumimoji="1" lang="ja-JP" altLang="en-US" sz="2800" dirty="0">
                <a:solidFill>
                  <a:srgbClr val="1A6798"/>
                </a:solidFill>
                <a:cs typeface="Helvetica"/>
              </a:rPr>
              <a:t>　</a:t>
            </a:r>
          </a:p>
        </p:txBody>
      </p:sp>
      <p:sp>
        <p:nvSpPr>
          <p:cNvPr id="4" name="正方形/長方形 3"/>
          <p:cNvSpPr/>
          <p:nvPr/>
        </p:nvSpPr>
        <p:spPr>
          <a:xfrm>
            <a:off x="467969" y="3572825"/>
            <a:ext cx="10383644" cy="1938992"/>
          </a:xfrm>
          <a:prstGeom prst="rect">
            <a:avLst/>
          </a:prstGeom>
          <a:ln>
            <a:solidFill>
              <a:schemeClr val="tx1"/>
            </a:solidFill>
          </a:ln>
        </p:spPr>
        <p:txBody>
          <a:bodyPr wrap="square">
            <a:spAutoFit/>
          </a:bodyPr>
          <a:lstStyle/>
          <a:p>
            <a:pPr marL="1255713" indent="-1255713"/>
            <a:r>
              <a:rPr lang="en-US" altLang="ja-JP" sz="2000" dirty="0">
                <a:latin typeface="Arial" panose="020B0604020202020204" pitchFamily="34" charset="0"/>
                <a:cs typeface="Arial" panose="020B0604020202020204" pitchFamily="34" charset="0"/>
              </a:rPr>
              <a:t>Session 1: Overview of tsunami caused by eruption of the </a:t>
            </a:r>
            <a:r>
              <a:rPr lang="en-US" altLang="ja-JP" sz="2000" dirty="0" err="1">
                <a:latin typeface="Arial" panose="020B0604020202020204" pitchFamily="34" charset="0"/>
                <a:cs typeface="Arial" panose="020B0604020202020204" pitchFamily="34" charset="0"/>
              </a:rPr>
              <a:t>Hunga</a:t>
            </a:r>
            <a:r>
              <a:rPr lang="en-US" altLang="ja-JP" sz="2000" dirty="0">
                <a:latin typeface="Arial" panose="020B0604020202020204" pitchFamily="34" charset="0"/>
                <a:cs typeface="Arial" panose="020B0604020202020204" pitchFamily="34" charset="0"/>
              </a:rPr>
              <a:t> Tonga-</a:t>
            </a:r>
            <a:r>
              <a:rPr lang="en-US" altLang="ja-JP" sz="2000" dirty="0" err="1">
                <a:latin typeface="Arial" panose="020B0604020202020204" pitchFamily="34" charset="0"/>
                <a:cs typeface="Arial" panose="020B0604020202020204" pitchFamily="34" charset="0"/>
              </a:rPr>
              <a:t>Hunga</a:t>
            </a:r>
            <a:r>
              <a:rPr lang="en-US" altLang="ja-JP" sz="2000" dirty="0">
                <a:latin typeface="Arial" panose="020B0604020202020204" pitchFamily="34" charset="0"/>
                <a:cs typeface="Arial" panose="020B0604020202020204" pitchFamily="34" charset="0"/>
              </a:rPr>
              <a:t> </a:t>
            </a:r>
            <a:r>
              <a:rPr lang="en-US" altLang="ja-JP" sz="2000" dirty="0" err="1">
                <a:latin typeface="Arial" panose="020B0604020202020204" pitchFamily="34" charset="0"/>
                <a:cs typeface="Arial" panose="020B0604020202020204" pitchFamily="34" charset="0"/>
              </a:rPr>
              <a:t>Ha’apai</a:t>
            </a:r>
            <a:r>
              <a:rPr lang="en-US" altLang="ja-JP" sz="2000" dirty="0">
                <a:latin typeface="Arial" panose="020B0604020202020204" pitchFamily="34" charset="0"/>
                <a:cs typeface="Arial" panose="020B0604020202020204" pitchFamily="34" charset="0"/>
              </a:rPr>
              <a:t> volcano on 15 January 2022</a:t>
            </a:r>
          </a:p>
          <a:p>
            <a:r>
              <a:rPr lang="en-US" altLang="ja-JP" sz="2000" dirty="0">
                <a:latin typeface="Arial" panose="020B0604020202020204" pitchFamily="34" charset="0"/>
                <a:cs typeface="Arial" panose="020B0604020202020204" pitchFamily="34" charset="0"/>
              </a:rPr>
              <a:t>Session 2: Mechanism of tsunami generation for HTHH</a:t>
            </a:r>
          </a:p>
          <a:p>
            <a:r>
              <a:rPr lang="en-US" altLang="ja-JP" sz="2000" dirty="0">
                <a:latin typeface="Arial" panose="020B0604020202020204" pitchFamily="34" charset="0"/>
                <a:cs typeface="Arial" panose="020B0604020202020204" pitchFamily="34" charset="0"/>
              </a:rPr>
              <a:t>Session 3: Lessons and learned on tsunami warning and mitigation</a:t>
            </a:r>
          </a:p>
          <a:p>
            <a:pPr marL="1255713" indent="-1255713"/>
            <a:r>
              <a:rPr lang="en-US" altLang="ja-JP" sz="2000" dirty="0">
                <a:latin typeface="Arial" panose="020B0604020202020204" pitchFamily="34" charset="0"/>
                <a:cs typeface="Arial" panose="020B0604020202020204" pitchFamily="34" charset="0"/>
              </a:rPr>
              <a:t>Session 4: Panel Discussion Theme: How can we predict and mitigate for tsunami generated by volcanoes</a:t>
            </a:r>
            <a:r>
              <a:rPr lang="en-US" altLang="ja-JP" dirty="0"/>
              <a:t>? </a:t>
            </a:r>
            <a:endParaRPr lang="ja-JP" altLang="en-US" dirty="0"/>
          </a:p>
        </p:txBody>
      </p:sp>
    </p:spTree>
    <p:extLst>
      <p:ext uri="{BB962C8B-B14F-4D97-AF65-F5344CB8AC3E}">
        <p14:creationId xmlns:p14="http://schemas.microsoft.com/office/powerpoint/2010/main" val="12016361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100" y="1495345"/>
            <a:ext cx="3344903" cy="4763780"/>
          </a:xfrm>
          <a:prstGeom prst="rect">
            <a:avLst/>
          </a:prstGeom>
          <a:ln>
            <a:solidFill>
              <a:schemeClr val="tx1"/>
            </a:solidFill>
          </a:ln>
        </p:spPr>
      </p:pic>
      <p:sp>
        <p:nvSpPr>
          <p:cNvPr id="4" name="タイトル 1"/>
          <p:cNvSpPr txBox="1">
            <a:spLocks/>
          </p:cNvSpPr>
          <p:nvPr/>
        </p:nvSpPr>
        <p:spPr>
          <a:xfrm>
            <a:off x="473943" y="126774"/>
            <a:ext cx="10519391" cy="568471"/>
          </a:xfrm>
          <a:prstGeom prst="rect">
            <a:avLst/>
          </a:prstGeom>
          <a:noFill/>
        </p:spPr>
        <p:txBody>
          <a:bodyPr vert="horz" lIns="68580" tIns="34290" rIns="68580" bIns="3429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PTWS responses to15 January 2022, </a:t>
            </a:r>
            <a:r>
              <a:rPr kumimoji="1" lang="en-US" altLang="ja-JP" sz="1800" b="0" i="0" u="none" strike="noStrike" kern="1200" cap="none" spc="0" normalizeH="0" baseline="0" noProof="0" dirty="0" err="1">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Hunga</a:t>
            </a: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Tonga-</a:t>
            </a:r>
            <a:r>
              <a:rPr kumimoji="1" lang="en-US" altLang="ja-JP" sz="1800" b="0" i="0" u="none" strike="noStrike" kern="1200" cap="none" spc="0" normalizeH="0" baseline="0" noProof="0" dirty="0" err="1">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Hunga</a:t>
            </a: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a:t>
            </a:r>
            <a:r>
              <a:rPr kumimoji="1" lang="en-US" altLang="ja-JP" sz="1800" b="0" i="0" u="none" strike="noStrike" kern="1200" cap="none" spc="0" normalizeH="0" baseline="0" noProof="0" dirty="0" err="1">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Ha'apai</a:t>
            </a:r>
            <a:r>
              <a:rPr kumimoji="1" lang="en-US" altLang="ja-JP" sz="1800" b="0" i="0" u="none" strike="noStrike" kern="1200" cap="none" spc="0" normalizeH="0" baseline="0" noProof="0" dirty="0">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Volcanic Eruption and Tsunami</a:t>
            </a:r>
            <a:r>
              <a:rPr kumimoji="1" lang="en-US" altLang="ja-JP" sz="1800" b="0" i="0" u="none" strike="noStrike" kern="1200" cap="none" spc="0" normalizeH="0" baseline="0" noProof="0" dirty="0">
                <a:ln>
                  <a:noFill/>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rPr>
              <a:t> </a:t>
            </a:r>
            <a:endParaRPr kumimoji="1" lang="ja-JP" altLang="en-US" sz="1800" b="0" i="0" u="none" strike="noStrike" kern="1200" cap="none" spc="0" normalizeH="0" baseline="0" noProof="0" dirty="0">
              <a:ln>
                <a:noFill/>
              </a:ln>
              <a:solidFill>
                <a:srgbClr val="0D587A"/>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コンテンツ プレースホルダー 2"/>
          <p:cNvSpPr txBox="1">
            <a:spLocks/>
          </p:cNvSpPr>
          <p:nvPr/>
        </p:nvSpPr>
        <p:spPr>
          <a:xfrm>
            <a:off x="230835" y="695245"/>
            <a:ext cx="5725465" cy="5789513"/>
          </a:xfrm>
          <a:prstGeom prst="rect">
            <a:avLst/>
          </a:prstGeom>
          <a:solidFill>
            <a:schemeClr val="bg1"/>
          </a:solidFill>
          <a:ln>
            <a:solidFill>
              <a:schemeClr val="accent6"/>
            </a:solidFill>
          </a:ln>
        </p:spPr>
        <p:txBody>
          <a:bodyPr vert="horz" lIns="68580" tIns="34290" rIns="68580" bIns="3429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cs typeface="Arial" panose="020B0604020202020204" pitchFamily="34" charset="0"/>
              </a:rPr>
              <a:t>Hunga</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Tonga-</a:t>
            </a:r>
            <a:r>
              <a:rPr kumimoji="1" lang="en-US" altLang="ja-JP" sz="20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cs typeface="Arial" panose="020B0604020202020204" pitchFamily="34" charset="0"/>
              </a:rPr>
              <a:t>Hunga</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a:t>
            </a:r>
            <a:r>
              <a:rPr kumimoji="1" lang="en-US" altLang="ja-JP" sz="20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cs typeface="Arial" panose="020B0604020202020204" pitchFamily="34" charset="0"/>
              </a:rPr>
              <a:t>Ha'apai</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Volcano erupted on 15 January 2022.</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Tsunami waves were observed at not only near tide gauges but also distant tide gauges.- Larger than 1 meter in California of USA, Chile, Japan.</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PTWS held Debrief meetings three times; 20 January, 3, 10 February, 2021.</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PTWC</a:t>
            </a:r>
            <a:r>
              <a:rPr kumimoji="1" lang="ja-JP" alt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provides special products for a HTHH volcano generated tsunami in March, 2022</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17 August, 2022: User’s Guide Published (CL-2902) for the interim products </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Implementation Plan and Users Guide was officially endorsed at the ICG/PTWS 30</a:t>
            </a:r>
            <a:r>
              <a:rPr kumimoji="1" lang="en-US" altLang="ja-JP" sz="20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th </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Session, 2023  </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1" lang="en-US" altLang="ja-JP" sz="20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cs typeface="Arial" panose="020B0604020202020204" pitchFamily="34" charset="0"/>
              </a:rPr>
              <a:t>Hunga</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Tonga </a:t>
            </a:r>
            <a:r>
              <a:rPr kumimoji="1" lang="en-US" altLang="ja-JP" sz="20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cs typeface="Arial" panose="020B0604020202020204" pitchFamily="34" charset="0"/>
              </a:rPr>
              <a:t>Hunga</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a:t>
            </a:r>
            <a:r>
              <a:rPr kumimoji="1" lang="en-US" altLang="ja-JP" sz="2000" b="0"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cs typeface="Arial" panose="020B0604020202020204" pitchFamily="34" charset="0"/>
              </a:rPr>
              <a:t>Ha’apai</a:t>
            </a:r>
            <a:r>
              <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Volcano Permanent Monitoring and Warning Procedures of the Pacific Tsunami Warning Center was published (</a:t>
            </a:r>
            <a:r>
              <a:rPr kumimoji="1" lang="pt-BR"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IOC CL-2984 dated on 19 January, 2024) as IOC TS 188.</a:t>
            </a:r>
            <a:endParaRPr kumimoji="1" lang="ja-JP" alt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ja-JP" altLang="en-US"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ja-JP" altLang="en-US" sz="2000" b="0" i="0" u="sng"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0250" y="1947246"/>
            <a:ext cx="3380138" cy="4783754"/>
          </a:xfrm>
          <a:prstGeom prst="rect">
            <a:avLst/>
          </a:prstGeom>
          <a:ln>
            <a:solidFill>
              <a:schemeClr val="tx1"/>
            </a:solidFill>
          </a:ln>
        </p:spPr>
      </p:pic>
    </p:spTree>
    <p:extLst>
      <p:ext uri="{BB962C8B-B14F-4D97-AF65-F5344CB8AC3E}">
        <p14:creationId xmlns:p14="http://schemas.microsoft.com/office/powerpoint/2010/main" val="9430054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48" y="1354700"/>
            <a:ext cx="11455484" cy="4154984"/>
          </a:xfrm>
          <a:prstGeom prst="rect">
            <a:avLst/>
          </a:prstGeom>
          <a:noFill/>
          <a:ln>
            <a:solidFill>
              <a:schemeClr val="tx1"/>
            </a:solidFill>
          </a:ln>
        </p:spPr>
        <p:txBody>
          <a:bodyPr wrap="square" rtlCol="0">
            <a:spAutoFit/>
          </a:bodyPr>
          <a:lstStyle/>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ICG/PTWS-XXX.1: ICG/PTWS Governance</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ICG/PTWS-XXX.2: Understanding Tsunami Risk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ICG/PTWS-XXX.3: Tsunami Detection, Warning and Dissemination</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ICG/PTWS-XXX.4: TSP Messages for the Maritime Community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ICG/PTWS-XXX.5: Disaster Risk Management and Preparedness</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ICG/PTWS-XXX.6: Start of Operation of Central America Tsunami  Advisory Center (CATAC)</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ICG/PTWS-XXX.7: Minimum competency levels for National Tsunami Warning Center (NTWC) operations staff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ICG/PTWS-XXX.8: UN Decade of Ocean Science for Sustainable Development (2021 – 2030)</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469557" y="494271"/>
            <a:ext cx="935820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altLang="ja-JP" sz="3200" dirty="0">
                <a:solidFill>
                  <a:schemeClr val="accent4"/>
                </a:solidFill>
                <a:latin typeface="Arial" panose="020B0604020202020204" pitchFamily="34" charset="0"/>
                <a:cs typeface="Arial" panose="020B0604020202020204" pitchFamily="34" charset="0"/>
                <a:sym typeface="Roboto"/>
              </a:rPr>
              <a:t>Recommendations adopted</a:t>
            </a:r>
            <a:r>
              <a:rPr lang="ja-JP" altLang="en-US" sz="3200" dirty="0">
                <a:solidFill>
                  <a:schemeClr val="accent4"/>
                </a:solidFill>
                <a:latin typeface="Arial" panose="020B0604020202020204" pitchFamily="34" charset="0"/>
                <a:cs typeface="Arial" panose="020B0604020202020204" pitchFamily="34" charset="0"/>
                <a:sym typeface="Roboto"/>
              </a:rPr>
              <a:t> </a:t>
            </a:r>
            <a:r>
              <a:rPr lang="en-US" altLang="ja-JP" sz="3200" dirty="0">
                <a:solidFill>
                  <a:schemeClr val="accent4"/>
                </a:solidFill>
                <a:latin typeface="Arial" panose="020B0604020202020204" pitchFamily="34" charset="0"/>
                <a:cs typeface="Arial" panose="020B0604020202020204" pitchFamily="34" charset="0"/>
                <a:sym typeface="Roboto"/>
              </a:rPr>
              <a:t>in the ICG/PTWS-XXX</a:t>
            </a:r>
            <a:endParaRPr kumimoji="0" lang="ja-JP" altLang="en-US" sz="3200" b="0" i="0" u="none" strike="noStrike" cap="none" spc="0" normalizeH="0" baseline="0" dirty="0">
              <a:ln>
                <a:noFill/>
              </a:ln>
              <a:solidFill>
                <a:schemeClr val="accent4"/>
              </a:solidFill>
              <a:effectLst/>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42301255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7968" y="121562"/>
            <a:ext cx="9962571"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Roboto"/>
                <a:cs typeface="Helvetica"/>
              </a:rPr>
              <a:t>ICG/PTWS Organizational Structure</a:t>
            </a:r>
            <a:r>
              <a:rPr lang="en-US" altLang="ja-JP" sz="2800" dirty="0">
                <a:solidFill>
                  <a:schemeClr val="accent4"/>
                </a:solidFill>
                <a:latin typeface="Arial" panose="020B0604020202020204" pitchFamily="34" charset="0"/>
                <a:cs typeface="Arial" panose="020B0604020202020204" pitchFamily="34" charset="0"/>
              </a:rPr>
              <a:t> </a:t>
            </a:r>
            <a:r>
              <a:rPr lang="en-US" altLang="ja-JP" sz="1800" dirty="0">
                <a:solidFill>
                  <a:schemeClr val="accent4"/>
                </a:solidFill>
                <a:latin typeface="Arial" panose="020B0604020202020204" pitchFamily="34" charset="0"/>
                <a:cs typeface="Arial" panose="020B0604020202020204" pitchFamily="34" charset="0"/>
              </a:rPr>
              <a:t>(R</a:t>
            </a:r>
            <a:r>
              <a:rPr lang="en-US" altLang="ja-JP" sz="1800" dirty="0">
                <a:solidFill>
                  <a:schemeClr val="accent4"/>
                </a:solidFill>
                <a:latin typeface="Arial" panose="020B0604020202020204" pitchFamily="34" charset="0"/>
                <a:ea typeface="游ゴシック" panose="020B0400000000000000" pitchFamily="50" charset="-128"/>
                <a:cs typeface="Arial" panose="020B0604020202020204" pitchFamily="34" charset="0"/>
              </a:rPr>
              <a:t>ecommendation ICG/PTWS-XXX.1) </a:t>
            </a:r>
            <a:r>
              <a:rPr kumimoji="1" lang="ja-JP" altLang="en-US" sz="1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a:t>
            </a:r>
          </a:p>
        </p:txBody>
      </p:sp>
      <p:sp>
        <p:nvSpPr>
          <p:cNvPr id="4" name="テキスト ボックス 3"/>
          <p:cNvSpPr txBox="1"/>
          <p:nvPr/>
        </p:nvSpPr>
        <p:spPr>
          <a:xfrm>
            <a:off x="5449253" y="684706"/>
            <a:ext cx="4883888" cy="120853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sym typeface="Roboto"/>
              </a:rPr>
              <a:t>         </a:t>
            </a:r>
            <a:r>
              <a:rPr kumimoji="0" lang="en-US" altLang="ja-JP"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Chair:</a:t>
            </a:r>
            <a:r>
              <a:rPr lang="ja-JP" altLang="en-US" sz="1600" dirty="0">
                <a:solidFill>
                  <a:srgbClr val="000000"/>
                </a:solidFill>
                <a:latin typeface="Arial" panose="020B0604020202020204" pitchFamily="34" charset="0"/>
                <a:cs typeface="Arial" panose="020B0604020202020204" pitchFamily="34" charset="0"/>
                <a:sym typeface="Roboto"/>
              </a:rPr>
              <a:t> </a:t>
            </a:r>
            <a:r>
              <a:rPr lang="en-US" altLang="ja-JP" sz="1600" dirty="0">
                <a:solidFill>
                  <a:srgbClr val="000000"/>
                </a:solidFill>
                <a:latin typeface="Arial" panose="020B0604020202020204" pitchFamily="34" charset="0"/>
                <a:cs typeface="Arial" panose="020B0604020202020204" pitchFamily="34" charset="0"/>
                <a:sym typeface="Roboto"/>
              </a:rPr>
              <a:t>Mr. Yuji Nishimae (Japan)</a:t>
            </a:r>
          </a:p>
          <a:p>
            <a:pPr marL="0" marR="0" indent="0" algn="l" defTabSz="1300480" rtl="0" fontAlgn="auto" latinLnBrk="0" hangingPunct="0">
              <a:lnSpc>
                <a:spcPct val="100000"/>
              </a:lnSpc>
              <a:spcBef>
                <a:spcPts val="0"/>
              </a:spcBef>
              <a:spcAft>
                <a:spcPts val="0"/>
              </a:spcAft>
              <a:buClrTx/>
              <a:buSzTx/>
              <a:buFontTx/>
              <a:buNone/>
              <a:tabLst/>
            </a:pPr>
            <a:r>
              <a:rPr kumimoji="0" lang="en-US" altLang="ja-JP"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Vice-Chairs:</a:t>
            </a:r>
            <a:r>
              <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Dr. </a:t>
            </a:r>
            <a:r>
              <a:rPr kumimoji="0" lang="en-US" altLang="ja-JP" sz="16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Dakui</a:t>
            </a:r>
            <a:r>
              <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Wang (China)</a:t>
            </a:r>
          </a:p>
          <a:p>
            <a:pPr marL="0" marR="0" indent="0" algn="l" defTabSz="1300480" rtl="0" fontAlgn="auto" latinLnBrk="0" hangingPunct="0">
              <a:lnSpc>
                <a:spcPct val="100000"/>
              </a:lnSpc>
              <a:spcBef>
                <a:spcPts val="0"/>
              </a:spcBef>
              <a:spcAft>
                <a:spcPts val="0"/>
              </a:spcAft>
              <a:buClrTx/>
              <a:buSzTx/>
              <a:buFontTx/>
              <a:buNone/>
              <a:tabLst/>
            </a:pPr>
            <a:r>
              <a:rPr lang="en-US" altLang="ja-JP" sz="1600" dirty="0">
                <a:solidFill>
                  <a:srgbClr val="000000"/>
                </a:solidFill>
                <a:latin typeface="Arial" panose="020B0604020202020204" pitchFamily="34" charset="0"/>
                <a:cs typeface="Arial" panose="020B0604020202020204" pitchFamily="34" charset="0"/>
                <a:sym typeface="Roboto"/>
              </a:rPr>
              <a:t>                  Dr. </a:t>
            </a:r>
            <a:r>
              <a:rPr lang="en-US" altLang="ja-JP" sz="1600" dirty="0" err="1">
                <a:solidFill>
                  <a:srgbClr val="000000"/>
                </a:solidFill>
                <a:latin typeface="Arial" panose="020B0604020202020204" pitchFamily="34" charset="0"/>
                <a:cs typeface="Arial" panose="020B0604020202020204" pitchFamily="34" charset="0"/>
                <a:sym typeface="Roboto"/>
              </a:rPr>
              <a:t>Wilfreid</a:t>
            </a:r>
            <a:r>
              <a:rPr lang="en-US" altLang="ja-JP" sz="1600" dirty="0">
                <a:solidFill>
                  <a:srgbClr val="000000"/>
                </a:solidFill>
                <a:latin typeface="Arial" panose="020B0604020202020204" pitchFamily="34" charset="0"/>
                <a:cs typeface="Arial" panose="020B0604020202020204" pitchFamily="34" charset="0"/>
                <a:sym typeface="Roboto"/>
              </a:rPr>
              <a:t> </a:t>
            </a:r>
            <a:r>
              <a:rPr lang="en-US" altLang="ja-JP" sz="1600" dirty="0" err="1">
                <a:solidFill>
                  <a:srgbClr val="000000"/>
                </a:solidFill>
                <a:latin typeface="Arial" panose="020B0604020202020204" pitchFamily="34" charset="0"/>
                <a:cs typeface="Arial" panose="020B0604020202020204" pitchFamily="34" charset="0"/>
                <a:sym typeface="Roboto"/>
              </a:rPr>
              <a:t>Strauch</a:t>
            </a:r>
            <a:r>
              <a:rPr lang="en-US" altLang="ja-JP" sz="1600" dirty="0">
                <a:solidFill>
                  <a:srgbClr val="000000"/>
                </a:solidFill>
                <a:latin typeface="Arial" panose="020B0604020202020204" pitchFamily="34" charset="0"/>
                <a:cs typeface="Arial" panose="020B0604020202020204" pitchFamily="34" charset="0"/>
                <a:sym typeface="Roboto"/>
              </a:rPr>
              <a:t> (Nicaragua)</a:t>
            </a:r>
          </a:p>
          <a:p>
            <a:pPr marL="0" marR="0" indent="0" algn="l" defTabSz="1300480" rtl="0" fontAlgn="auto" latinLnBrk="0" hangingPunct="0">
              <a:lnSpc>
                <a:spcPct val="100000"/>
              </a:lnSpc>
              <a:spcBef>
                <a:spcPts val="0"/>
              </a:spcBef>
              <a:spcAft>
                <a:spcPts val="0"/>
              </a:spcAft>
              <a:buClrTx/>
              <a:buSzTx/>
              <a:buFontTx/>
              <a:buNone/>
              <a:tabLst/>
            </a:pPr>
            <a:r>
              <a:rPr lang="en-US" altLang="ja-JP" sz="1600" dirty="0">
                <a:solidFill>
                  <a:srgbClr val="000000"/>
                </a:solidFill>
                <a:latin typeface="Arial" panose="020B0604020202020204" pitchFamily="34" charset="0"/>
                <a:cs typeface="Arial" panose="020B0604020202020204" pitchFamily="34" charset="0"/>
                <a:sym typeface="Roboto"/>
              </a:rPr>
              <a:t>                  Mr. ‘</a:t>
            </a:r>
            <a:r>
              <a:rPr lang="en-US" altLang="ja-JP" sz="1600" dirty="0" err="1">
                <a:solidFill>
                  <a:srgbClr val="000000"/>
                </a:solidFill>
                <a:latin typeface="Arial" panose="020B0604020202020204" pitchFamily="34" charset="0"/>
                <a:cs typeface="Arial" panose="020B0604020202020204" pitchFamily="34" charset="0"/>
                <a:sym typeface="Roboto"/>
              </a:rPr>
              <a:t>Ofa</a:t>
            </a:r>
            <a:r>
              <a:rPr lang="en-US" altLang="ja-JP" sz="1600" dirty="0">
                <a:solidFill>
                  <a:srgbClr val="000000"/>
                </a:solidFill>
                <a:latin typeface="Arial" panose="020B0604020202020204" pitchFamily="34" charset="0"/>
                <a:cs typeface="Arial" panose="020B0604020202020204" pitchFamily="34" charset="0"/>
                <a:sym typeface="Roboto"/>
              </a:rPr>
              <a:t> </a:t>
            </a:r>
            <a:r>
              <a:rPr lang="en-US" altLang="ja-JP" sz="1600" dirty="0" err="1">
                <a:solidFill>
                  <a:srgbClr val="000000"/>
                </a:solidFill>
                <a:latin typeface="Arial" panose="020B0604020202020204" pitchFamily="34" charset="0"/>
                <a:cs typeface="Arial" panose="020B0604020202020204" pitchFamily="34" charset="0"/>
                <a:sym typeface="Roboto"/>
              </a:rPr>
              <a:t>Fa’anunu</a:t>
            </a:r>
            <a:r>
              <a:rPr lang="en-US" altLang="ja-JP" sz="1600" dirty="0">
                <a:solidFill>
                  <a:srgbClr val="000000"/>
                </a:solidFill>
                <a:latin typeface="Arial" panose="020B0604020202020204" pitchFamily="34" charset="0"/>
                <a:cs typeface="Arial" panose="020B0604020202020204" pitchFamily="34" charset="0"/>
                <a:sym typeface="Roboto"/>
              </a:rPr>
              <a:t> (Tonga)</a:t>
            </a:r>
            <a:endPar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5" name="正方形/長方形 4"/>
          <p:cNvSpPr/>
          <p:nvPr/>
        </p:nvSpPr>
        <p:spPr>
          <a:xfrm>
            <a:off x="177210" y="1513041"/>
            <a:ext cx="4958316" cy="4524315"/>
          </a:xfrm>
          <a:prstGeom prst="rect">
            <a:avLst/>
          </a:prstGeom>
          <a:solidFill>
            <a:schemeClr val="bg1"/>
          </a:solidFill>
        </p:spPr>
        <p:txBody>
          <a:bodyPr wrap="square">
            <a:spAutoFit/>
          </a:bodyPr>
          <a:lstStyle/>
          <a:p>
            <a:r>
              <a:rPr lang="en-US" altLang="ja-JP" sz="1600" dirty="0">
                <a:latin typeface="Arial" panose="020B0604020202020204" pitchFamily="34" charset="0"/>
                <a:cs typeface="Arial" panose="020B0604020202020204" pitchFamily="34" charset="0"/>
              </a:rPr>
              <a:t>Dissolved Task Teams;</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Task Team on UN Ocean Decade,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Task Team on Future Goals and Performance Monitoring,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the Minimum Competency Levels for National Tsunami Warning Centre (NTWC) Operations Staff</a:t>
            </a:r>
          </a:p>
          <a:p>
            <a:endParaRPr lang="en-US" altLang="ja-JP" sz="1600" dirty="0">
              <a:latin typeface="Arial" panose="020B0604020202020204" pitchFamily="34" charset="0"/>
              <a:cs typeface="Arial" panose="020B0604020202020204" pitchFamily="34" charset="0"/>
            </a:endParaRPr>
          </a:p>
          <a:p>
            <a:r>
              <a:rPr lang="en-US" altLang="ja-JP" sz="1600" dirty="0">
                <a:latin typeface="Arial" panose="020B0604020202020204" pitchFamily="34" charset="0"/>
                <a:cs typeface="Arial" panose="020B0604020202020204" pitchFamily="34" charset="0"/>
              </a:rPr>
              <a:t>Established Task Teams;</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Tsunami Generated by Volcanoes (TGV)</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Forecasting from Ocean Observations (TT-FOO)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WG3 Task Team on Tsunami Ready</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Pacific Island Countries and Territories Working Group Task Team on Information Sharing Platforms </a:t>
            </a:r>
          </a:p>
          <a:p>
            <a:endParaRPr lang="en-US" altLang="ja-JP" sz="1600" dirty="0"/>
          </a:p>
        </p:txBody>
      </p:sp>
      <p:grpSp>
        <p:nvGrpSpPr>
          <p:cNvPr id="9" name="グループ化 8"/>
          <p:cNvGrpSpPr/>
          <p:nvPr/>
        </p:nvGrpSpPr>
        <p:grpSpPr>
          <a:xfrm>
            <a:off x="5135526" y="1893240"/>
            <a:ext cx="6932428" cy="4167318"/>
            <a:chOff x="5135526" y="1893240"/>
            <a:chExt cx="6932428" cy="4167318"/>
          </a:xfrm>
        </p:grpSpPr>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220" y="2077447"/>
              <a:ext cx="6762306" cy="3770624"/>
            </a:xfrm>
            <a:prstGeom prst="rect">
              <a:avLst/>
            </a:prstGeom>
          </p:spPr>
        </p:pic>
        <p:sp>
          <p:nvSpPr>
            <p:cNvPr id="8" name="正方形/長方形 7"/>
            <p:cNvSpPr/>
            <p:nvPr/>
          </p:nvSpPr>
          <p:spPr>
            <a:xfrm>
              <a:off x="5135526" y="1893240"/>
              <a:ext cx="6932428" cy="4167318"/>
            </a:xfrm>
            <a:prstGeom prst="rect">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grpSp>
    </p:spTree>
    <p:extLst>
      <p:ext uri="{BB962C8B-B14F-4D97-AF65-F5344CB8AC3E}">
        <p14:creationId xmlns:p14="http://schemas.microsoft.com/office/powerpoint/2010/main" val="11968349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8542" y="203432"/>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chemeClr val="accent4"/>
                </a:solidFill>
                <a:effectLst/>
                <a:uLnTx/>
                <a:uFillTx/>
                <a:latin typeface="Roboto"/>
                <a:cs typeface="Helvetica"/>
              </a:rPr>
              <a:t>Tsunami Service</a:t>
            </a:r>
            <a:r>
              <a:rPr kumimoji="1" lang="en-US" altLang="ja-JP" sz="2800" b="0" i="0" u="none" strike="noStrike" kern="1200" cap="none" spc="0" normalizeH="0" noProof="0" dirty="0">
                <a:ln>
                  <a:noFill/>
                </a:ln>
                <a:solidFill>
                  <a:schemeClr val="accent4"/>
                </a:solidFill>
                <a:effectLst/>
                <a:uLnTx/>
                <a:uFillTx/>
                <a:latin typeface="Roboto"/>
                <a:cs typeface="Helvetica"/>
              </a:rPr>
              <a:t> </a:t>
            </a:r>
            <a:r>
              <a:rPr kumimoji="1" lang="en-US" altLang="ja-JP" sz="2800" b="0" i="0" u="none" strike="noStrike" kern="1200" cap="none" spc="0" normalizeH="0" baseline="0" noProof="0" dirty="0">
                <a:ln>
                  <a:noFill/>
                </a:ln>
                <a:solidFill>
                  <a:schemeClr val="accent4"/>
                </a:solidFill>
                <a:effectLst/>
                <a:uLnTx/>
                <a:uFillTx/>
                <a:latin typeface="Roboto"/>
                <a:cs typeface="Helvetica"/>
              </a:rPr>
              <a:t>Providers in the Pacific</a:t>
            </a:r>
            <a:endParaRPr kumimoji="1" lang="ja-JP" altLang="en-US" sz="2800" b="0" i="0" u="none" strike="noStrike" kern="1200" cap="none" spc="0" normalizeH="0" baseline="0" noProof="0" dirty="0">
              <a:ln>
                <a:noFill/>
              </a:ln>
              <a:solidFill>
                <a:schemeClr val="accent4"/>
              </a:solidFill>
              <a:effectLst/>
              <a:uLnTx/>
              <a:uFillTx/>
              <a:latin typeface="Roboto"/>
              <a:cs typeface="Helvetica"/>
            </a:endParaRPr>
          </a:p>
        </p:txBody>
      </p:sp>
      <p:sp>
        <p:nvSpPr>
          <p:cNvPr id="3" name="正方形/長方形 2"/>
          <p:cNvSpPr/>
          <p:nvPr/>
        </p:nvSpPr>
        <p:spPr>
          <a:xfrm>
            <a:off x="418542" y="-646997"/>
            <a:ext cx="5917197"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Four Tsunami Service</a:t>
            </a:r>
            <a:r>
              <a:rPr kumimoji="0" lang="en-US" altLang="ja-JP" sz="28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t>
            </a:r>
            <a:r>
              <a:rPr lang="en-US" altLang="ja-JP" sz="2800" dirty="0">
                <a:latin typeface="Arial" panose="020B0604020202020204" pitchFamily="34" charset="0"/>
                <a:ea typeface="Roboto"/>
                <a:cs typeface="Arial" panose="020B0604020202020204" pitchFamily="34" charset="0"/>
              </a:rPr>
              <a:t>Providers</a:t>
            </a:r>
            <a:endPar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4" name="正方形/長方形 3"/>
          <p:cNvSpPr/>
          <p:nvPr/>
        </p:nvSpPr>
        <p:spPr>
          <a:xfrm>
            <a:off x="145474" y="2032122"/>
            <a:ext cx="3688191" cy="3847207"/>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Pacific</a:t>
            </a:r>
            <a:r>
              <a:rPr kumimoji="0" lang="en-US" altLang="ja-JP" sz="1800"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Tsunami Warning Center </a:t>
            </a: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(PTWC)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Northwest Pacific Tsunami</a:t>
            </a:r>
            <a:r>
              <a:rPr kumimoji="0" lang="en-US" altLang="ja-JP" sz="1800"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Advisory Center (</a:t>
            </a: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NWPTAC)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a:t>
            </a:r>
            <a:r>
              <a:rPr kumimoji="0" lang="en-US" altLang="ja-JP" sz="18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by Japan</a:t>
            </a:r>
            <a:endPar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South China Sea Tsunami Advisory Center (SCSTAC)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a:t>
            </a:r>
            <a:r>
              <a:rPr kumimoji="0" lang="en-US" altLang="ja-JP" sz="18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China</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Central</a:t>
            </a:r>
            <a:r>
              <a:rPr kumimoji="0" lang="en-US" altLang="ja-JP" sz="1800"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America Tsunami Warning Center (</a:t>
            </a:r>
            <a:r>
              <a:rPr kumimoji="0" lang="en-US" altLang="ja-JP" sz="1800"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CATAC)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 Nicaragua</a:t>
            </a:r>
          </a:p>
          <a:p>
            <a:pPr marL="285750" indent="-285750">
              <a:buFont typeface="Arial" panose="020B0604020202020204" pitchFamily="34" charset="0"/>
              <a:buChar char="•"/>
              <a:defRPr/>
            </a:pPr>
            <a:r>
              <a:rPr lang="en-US" altLang="ja-JP" sz="1400" dirty="0">
                <a:latin typeface="Arial" panose="020B0604020202020204" pitchFamily="34" charset="0"/>
                <a:cs typeface="Arial" panose="020B0604020202020204" pitchFamily="34" charset="0"/>
              </a:rPr>
              <a:t>The CATAC is fully operated (24hours/7days) on the interim service.</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0785" y="703053"/>
            <a:ext cx="8117053" cy="5877235"/>
          </a:xfrm>
          <a:prstGeom prst="rect">
            <a:avLst/>
          </a:prstGeom>
        </p:spPr>
      </p:pic>
      <p:sp>
        <p:nvSpPr>
          <p:cNvPr id="17" name="正方形/長方形 16"/>
          <p:cNvSpPr/>
          <p:nvPr/>
        </p:nvSpPr>
        <p:spPr>
          <a:xfrm>
            <a:off x="33392" y="1606655"/>
            <a:ext cx="3912353" cy="369332"/>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b="0" i="0" u="sng"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Four Tsunami Service Providers</a:t>
            </a:r>
          </a:p>
        </p:txBody>
      </p:sp>
    </p:spTree>
    <p:extLst>
      <p:ext uri="{BB962C8B-B14F-4D97-AF65-F5344CB8AC3E}">
        <p14:creationId xmlns:p14="http://schemas.microsoft.com/office/powerpoint/2010/main" val="32643837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771614"/>
          </a:xfrm>
          <a:prstGeom prst="rect">
            <a:avLst/>
          </a:prstGeom>
          <a:solidFill>
            <a:schemeClr val="bg1"/>
          </a:solidFill>
        </p:spPr>
        <p:txBody>
          <a:bodyPr>
            <a:normAutofit fontScale="90000"/>
          </a:bodyPr>
          <a:lstStyle/>
          <a:p>
            <a:r>
              <a:rPr lang="en-US" altLang="ja-JP" sz="2800" dirty="0">
                <a:solidFill>
                  <a:schemeClr val="accent3"/>
                </a:solidFill>
                <a:latin typeface="Arial" panose="020B0604020202020204" pitchFamily="34" charset="0"/>
                <a:cs typeface="Arial" panose="020B0604020202020204" pitchFamily="34" charset="0"/>
              </a:rPr>
              <a:t>Expansion of the ICG/PTWS Earthquake Source Zone</a:t>
            </a:r>
            <a:br>
              <a:rPr lang="en-US" altLang="ja-JP" sz="2800" dirty="0">
                <a:solidFill>
                  <a:schemeClr val="accent3"/>
                </a:solidFill>
                <a:latin typeface="Arial" panose="020B0604020202020204" pitchFamily="34" charset="0"/>
                <a:cs typeface="Arial" panose="020B0604020202020204" pitchFamily="34" charset="0"/>
              </a:rPr>
            </a:br>
            <a:r>
              <a:rPr lang="en-US" altLang="ja-JP" sz="2200" dirty="0">
                <a:solidFill>
                  <a:schemeClr val="accent3"/>
                </a:solidFill>
                <a:latin typeface="Arial" panose="020B0604020202020204" pitchFamily="34" charset="0"/>
                <a:cs typeface="Arial" panose="020B0604020202020204" pitchFamily="34" charset="0"/>
              </a:rPr>
              <a:t>(Recommendation ICG/PTWS-XXX.3)</a:t>
            </a:r>
            <a:endParaRPr lang="ja-JP" altLang="en-US" sz="2200" dirty="0">
              <a:solidFill>
                <a:schemeClr val="accent3"/>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362310" y="1266443"/>
            <a:ext cx="10085218" cy="1323439"/>
          </a:xfrm>
          <a:prstGeom prst="rect">
            <a:avLst/>
          </a:prstGeom>
          <a:noFill/>
          <a:ln w="19050">
            <a:solidFill>
              <a:schemeClr val="tx1"/>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Decision in the ICG/PTWS-XXX session</a:t>
            </a:r>
          </a:p>
          <a:p>
            <a:pPr lvl="0">
              <a:defRPr/>
            </a:pP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52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south latitude and from 72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18</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endParaRPr kumimoji="0" lang="en-US" altLang="ja-JP" sz="2000" b="0" i="0"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3833" y="2771384"/>
            <a:ext cx="4181861" cy="3292887"/>
          </a:xfrm>
          <a:prstGeom prst="rect">
            <a:avLst/>
          </a:prstGeom>
        </p:spPr>
      </p:pic>
      <p:sp>
        <p:nvSpPr>
          <p:cNvPr id="7" name="右矢印 6"/>
          <p:cNvSpPr/>
          <p:nvPr/>
        </p:nvSpPr>
        <p:spPr>
          <a:xfrm>
            <a:off x="7735150" y="3615070"/>
            <a:ext cx="359735" cy="1605516"/>
          </a:xfrm>
          <a:prstGeom prst="rightArrow">
            <a:avLst>
              <a:gd name="adj1" fmla="val 52568"/>
              <a:gd name="adj2" fmla="val 39030"/>
            </a:avLst>
          </a:prstGeom>
          <a:solidFill>
            <a:schemeClr val="accent4"/>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4885" y="2690037"/>
            <a:ext cx="4015599" cy="3555737"/>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330" y="2812018"/>
            <a:ext cx="3289004" cy="2323508"/>
          </a:xfrm>
          <a:prstGeom prst="rect">
            <a:avLst/>
          </a:prstGeom>
        </p:spPr>
      </p:pic>
    </p:spTree>
    <p:extLst>
      <p:ext uri="{BB962C8B-B14F-4D97-AF65-F5344CB8AC3E}">
        <p14:creationId xmlns:p14="http://schemas.microsoft.com/office/powerpoint/2010/main" val="33360027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42408" y="124481"/>
            <a:ext cx="9710738" cy="867192"/>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Calibri" panose="020F0502020204030204"/>
                <a:ea typeface="游ゴシック" panose="020B0400000000000000" pitchFamily="50" charset="-128"/>
              </a:rPr>
              <a:t>Establishment of Task Teams for Tsunami Forecasting under the WG2 </a:t>
            </a:r>
            <a:r>
              <a:rPr lang="en-US" altLang="ja-JP" sz="2000" dirty="0">
                <a:solidFill>
                  <a:schemeClr val="accent4"/>
                </a:solidFill>
                <a:latin typeface="Arial" panose="020B0604020202020204" pitchFamily="34" charset="0"/>
                <a:cs typeface="Arial" panose="020B0604020202020204" pitchFamily="34" charset="0"/>
              </a:rPr>
              <a:t>(Recommendation ICG/PTWS-XXX.1 and ICG/PTWS-XXX.3)</a:t>
            </a:r>
            <a:r>
              <a:rPr lang="en-US" altLang="ja-JP" sz="2000" dirty="0">
                <a:solidFill>
                  <a:schemeClr val="accent4"/>
                </a:solidFill>
                <a:latin typeface="Calibri" panose="020F0502020204030204"/>
                <a:ea typeface="游ゴシック" panose="020B0400000000000000" pitchFamily="50" charset="-128"/>
              </a:rPr>
              <a:t>  </a:t>
            </a:r>
            <a:r>
              <a:rPr kumimoji="1" lang="ja-JP" altLang="en-US" sz="2800" b="0" i="0" u="none" strike="noStrike" kern="1200" cap="none" spc="0" normalizeH="0" baseline="0" noProof="0" dirty="0">
                <a:ln>
                  <a:noFill/>
                </a:ln>
                <a:solidFill>
                  <a:schemeClr val="accent4"/>
                </a:solidFill>
                <a:effectLst/>
                <a:uLnTx/>
                <a:uFillTx/>
                <a:latin typeface="Roboto"/>
                <a:cs typeface="Helvetica"/>
              </a:rPr>
              <a:t>　</a:t>
            </a:r>
          </a:p>
        </p:txBody>
      </p:sp>
      <p:sp>
        <p:nvSpPr>
          <p:cNvPr id="3" name="正方形/長方形 2"/>
          <p:cNvSpPr/>
          <p:nvPr/>
        </p:nvSpPr>
        <p:spPr>
          <a:xfrm>
            <a:off x="233855" y="1829799"/>
            <a:ext cx="6421513" cy="338554"/>
          </a:xfrm>
          <a:prstGeom prst="rect">
            <a:avLst/>
          </a:prstGeom>
        </p:spPr>
        <p:txBody>
          <a:bodyPr wrap="square">
            <a:spAutoFit/>
          </a:bodyPr>
          <a:lstStyle/>
          <a:p>
            <a:r>
              <a:rPr lang="en-US" altLang="ja-JP" sz="1600" dirty="0">
                <a:latin typeface="Arial" panose="020B0604020202020204" pitchFamily="34" charset="0"/>
                <a:cs typeface="Arial" panose="020B0604020202020204" pitchFamily="34" charset="0"/>
              </a:rPr>
              <a:t>WG2 Task Team on Tsunami Generated by Volcanoes (TGV)</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5829" y="3427528"/>
            <a:ext cx="6015038" cy="3167063"/>
          </a:xfrm>
          <a:prstGeom prst="rect">
            <a:avLst/>
          </a:prstGeom>
          <a:ln>
            <a:solidFill>
              <a:schemeClr val="tx1"/>
            </a:solidFill>
          </a:ln>
        </p:spPr>
      </p:pic>
      <p:sp>
        <p:nvSpPr>
          <p:cNvPr id="5" name="正方形/長方形 4"/>
          <p:cNvSpPr/>
          <p:nvPr/>
        </p:nvSpPr>
        <p:spPr>
          <a:xfrm>
            <a:off x="5972026" y="2807713"/>
            <a:ext cx="6208862" cy="584775"/>
          </a:xfrm>
          <a:prstGeom prst="rect">
            <a:avLst/>
          </a:prstGeom>
        </p:spPr>
        <p:txBody>
          <a:bodyPr wrap="square">
            <a:spAutoFit/>
          </a:bodyPr>
          <a:lstStyle/>
          <a:p>
            <a:pPr algn="ctr"/>
            <a:r>
              <a:rPr lang="en-US" altLang="ja-JP" sz="1600" dirty="0">
                <a:latin typeface="Arial" panose="020B0604020202020204" pitchFamily="34" charset="0"/>
                <a:cs typeface="Arial" panose="020B0604020202020204" pitchFamily="34" charset="0"/>
              </a:rPr>
              <a:t>WG2 Task Team on Forecasting from Ocean Observations</a:t>
            </a:r>
          </a:p>
          <a:p>
            <a:pPr algn="ctr"/>
            <a:r>
              <a:rPr lang="en-US" altLang="ja-JP" sz="1600" dirty="0">
                <a:latin typeface="Arial" panose="020B0604020202020204" pitchFamily="34" charset="0"/>
                <a:cs typeface="Arial" panose="020B0604020202020204" pitchFamily="34" charset="0"/>
              </a:rPr>
              <a:t> (TT-FOO) </a:t>
            </a:r>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855" y="2203393"/>
            <a:ext cx="5618150" cy="4391198"/>
          </a:xfrm>
          <a:prstGeom prst="rect">
            <a:avLst/>
          </a:prstGeom>
          <a:ln>
            <a:solidFill>
              <a:schemeClr val="tx1"/>
            </a:solidFill>
          </a:ln>
        </p:spPr>
      </p:pic>
      <p:sp>
        <p:nvSpPr>
          <p:cNvPr id="7" name="正方形/長方形 6"/>
          <p:cNvSpPr/>
          <p:nvPr/>
        </p:nvSpPr>
        <p:spPr>
          <a:xfrm>
            <a:off x="442408" y="1026713"/>
            <a:ext cx="10073191" cy="830997"/>
          </a:xfrm>
          <a:prstGeom prst="rect">
            <a:avLst/>
          </a:prstGeom>
          <a:solidFill>
            <a:schemeClr val="accent1">
              <a:lumMod val="20000"/>
              <a:lumOff val="80000"/>
            </a:schemeClr>
          </a:solidFill>
          <a:ln>
            <a:solidFill>
              <a:schemeClr val="tx1"/>
            </a:solidFill>
          </a:ln>
        </p:spPr>
        <p:txBody>
          <a:bodyPr wrap="square">
            <a:spAutoFit/>
          </a:bodyPr>
          <a:lstStyle/>
          <a:p>
            <a:r>
              <a:rPr lang="en-US" altLang="ja-JP" sz="1600" b="1" dirty="0">
                <a:latin typeface="Arial" panose="020B0604020202020204" pitchFamily="34" charset="0"/>
                <a:cs typeface="Arial" panose="020B0604020202020204" pitchFamily="34" charset="0"/>
              </a:rPr>
              <a:t>The first objective of the Ocean Decade Tsunami </a:t>
            </a:r>
            <a:r>
              <a:rPr lang="en-US" altLang="ja-JP" sz="1600" b="1" dirty="0" err="1">
                <a:latin typeface="Arial" panose="020B0604020202020204" pitchFamily="34" charset="0"/>
                <a:cs typeface="Arial" panose="020B0604020202020204" pitchFamily="34" charset="0"/>
              </a:rPr>
              <a:t>Progrmamme</a:t>
            </a:r>
            <a:r>
              <a:rPr lang="en-US" altLang="ja-JP" sz="1600" b="1"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is to develop the warning systems’ capability to issue actionable and timely tsunami warnings for tsunamis from all identified sources to 100 percent of coasts at risk. </a:t>
            </a:r>
            <a:endParaRPr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3864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4765" y="16485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chemeClr val="accent4"/>
                </a:solidFill>
                <a:latin typeface="Calibri" panose="020F0502020204030204"/>
                <a:ea typeface="游ゴシック" panose="020B0400000000000000" pitchFamily="50" charset="-128"/>
              </a:rPr>
              <a:t>TSP Messages for the Maritime Community</a:t>
            </a:r>
          </a:p>
          <a:p>
            <a:pPr lvl="0">
              <a:defRPr/>
            </a:pPr>
            <a:r>
              <a:rPr lang="en-US" altLang="ja-JP" sz="3200" dirty="0">
                <a:solidFill>
                  <a:schemeClr val="accent4"/>
                </a:solidFill>
                <a:latin typeface="Calibri" panose="020F0502020204030204"/>
                <a:ea typeface="游ゴシック" panose="020B0400000000000000" pitchFamily="50" charset="-128"/>
              </a:rPr>
              <a:t> </a:t>
            </a:r>
            <a:r>
              <a:rPr lang="en-US" altLang="ja-JP" sz="1800" dirty="0">
                <a:solidFill>
                  <a:schemeClr val="accent4"/>
                </a:solidFill>
                <a:latin typeface="Arial" panose="020B0604020202020204" pitchFamily="34" charset="0"/>
                <a:cs typeface="Arial" panose="020B0604020202020204" pitchFamily="34" charset="0"/>
              </a:rPr>
              <a:t>(R</a:t>
            </a:r>
            <a:r>
              <a:rPr lang="en-US" altLang="ja-JP" sz="1800" dirty="0">
                <a:solidFill>
                  <a:schemeClr val="accent4"/>
                </a:solidFill>
                <a:latin typeface="Arial" panose="020B0604020202020204" pitchFamily="34" charset="0"/>
                <a:ea typeface="游ゴシック" panose="020B0400000000000000" pitchFamily="50" charset="-128"/>
                <a:cs typeface="Arial" panose="020B0604020202020204" pitchFamily="34" charset="0"/>
              </a:rPr>
              <a:t>ecommendation ICG/PTWS-XXX.4)</a:t>
            </a:r>
            <a:r>
              <a:rPr lang="en-US" altLang="ja-JP" sz="1800" dirty="0">
                <a:solidFill>
                  <a:schemeClr val="accent4"/>
                </a:solidFill>
                <a:latin typeface="Calibri" panose="020F0502020204030204"/>
                <a:ea typeface="游ゴシック" panose="020B0400000000000000" pitchFamily="50" charset="-128"/>
              </a:rPr>
              <a:t> </a:t>
            </a:r>
            <a:r>
              <a:rPr kumimoji="1" lang="ja-JP" altLang="en-US" sz="2800" b="0" i="0" u="none" strike="noStrike" kern="1200" cap="none" spc="0" normalizeH="0" baseline="0" noProof="0" dirty="0">
                <a:ln>
                  <a:noFill/>
                </a:ln>
                <a:solidFill>
                  <a:schemeClr val="accent4"/>
                </a:solidFill>
                <a:effectLst/>
                <a:uLnTx/>
                <a:uFillTx/>
                <a:latin typeface="Roboto"/>
                <a:cs typeface="Helvetica"/>
              </a:rPr>
              <a:t>　</a:t>
            </a:r>
          </a:p>
        </p:txBody>
      </p:sp>
      <p:sp>
        <p:nvSpPr>
          <p:cNvPr id="3" name="Rectangle 1"/>
          <p:cNvSpPr>
            <a:spLocks noChangeArrowheads="1"/>
          </p:cNvSpPr>
          <p:nvPr/>
        </p:nvSpPr>
        <p:spPr bwMode="auto">
          <a:xfrm>
            <a:off x="269573" y="1408337"/>
            <a:ext cx="4619927" cy="477823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050" b="1" i="0" u="sng"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Recommendation ICG/PTWS-XXX.4</a:t>
            </a:r>
            <a:endParaRPr kumimoji="0" lang="en-GB" altLang="ja-JP" sz="105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Recalling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the TOWS-WG approved the proposal on TSP Messages for the Maritime Community and requested the ICGs to consider the proposal for implementation in their respective basins in the TOWS-WG XII session,</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Recalling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IOC Assembly instructs the regional Intergovernmental Coordination Groups (ICGs)</a:t>
            </a:r>
            <a:r>
              <a:rPr kumimoji="0" lang="ja-JP" altLang="en-US"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 in IOC Decision A-32/3.4.1,</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Noting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necessity of coordination with the IHO with regard to provision of tsunami maritime safety products,</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Affirming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that the Pacific basin is covered by seven NAVAREAs and NAVAREA coordinators,</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Noting</a:t>
            </a:r>
            <a:r>
              <a:rPr kumimoji="0" lang="en-GB" altLang="ja-JP"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NTWCs of some member states have provided the information to the tsunami at near coasts,      </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Considering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differences of tsunami threat to vessels or ships offshore and near the coasts,</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Noting</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recommendations from the WG2,</a:t>
            </a:r>
            <a:endParaRPr kumimoji="0" lang="en-GB"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Recommends</a:t>
            </a:r>
            <a:r>
              <a:rPr kumimoji="0" lang="en-GB" altLang="ja-JP" sz="105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kumimoji="0" lang="en-GB" altLang="ja-JP" sz="1050" b="0" i="0" u="none" strike="noStrike" cap="none" normalizeH="0" baseline="0" dirty="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Requests</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the PTWS Steering Committee to finalise its decision at its next meeting on the provision of these products for a period of testing to be followed by a</a:t>
            </a:r>
            <a:r>
              <a:rPr kumimoji="0" lang="en-GB" altLang="ja-JP"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ja-JP"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full operational implementation by the PTWC in 2024-2025,</a:t>
            </a:r>
            <a:endParaRPr kumimoji="0" lang="en-GB" altLang="ja-JP" sz="1050" b="0" i="0" u="none" strike="noStrike" cap="none" normalizeH="0" baseline="0" dirty="0">
              <a:ln>
                <a:noFill/>
              </a:ln>
              <a:solidFill>
                <a:schemeClr val="tx1"/>
              </a:solidFill>
              <a:effectLst/>
              <a:latin typeface="Arial" panose="020B0604020202020204" pitchFamily="34" charset="0"/>
            </a:endParaRPr>
          </a:p>
        </p:txBody>
      </p:sp>
      <p:sp>
        <p:nvSpPr>
          <p:cNvPr id="4" name="正方形/長方形 3"/>
          <p:cNvSpPr/>
          <p:nvPr/>
        </p:nvSpPr>
        <p:spPr>
          <a:xfrm>
            <a:off x="5845068" y="4089400"/>
            <a:ext cx="6096000" cy="2585323"/>
          </a:xfrm>
          <a:prstGeom prst="rect">
            <a:avLst/>
          </a:prstGeom>
          <a:solidFill>
            <a:schemeClr val="bg1"/>
          </a:solidFill>
          <a:ln>
            <a:solidFill>
              <a:schemeClr val="tx1"/>
            </a:solidFill>
          </a:ln>
        </p:spPr>
        <p:txBody>
          <a:bodyPr>
            <a:spAutoFit/>
          </a:bodyPr>
          <a:lstStyle/>
          <a:p>
            <a:pPr lvl="0" eaLnBrk="0" fontAlgn="base" hangingPunct="0">
              <a:spcBef>
                <a:spcPct val="0"/>
              </a:spcBef>
              <a:spcAft>
                <a:spcPct val="0"/>
              </a:spcAft>
            </a:pPr>
            <a:r>
              <a:rPr lang="en-GB" altLang="ja-JP" b="1" dirty="0">
                <a:solidFill>
                  <a:srgbClr val="FF0000"/>
                </a:solidFill>
                <a:latin typeface="Arial" panose="020B0604020202020204" pitchFamily="34" charset="0"/>
                <a:ea typeface="Arial" panose="020B0604020202020204" pitchFamily="34" charset="0"/>
                <a:cs typeface="Arial" panose="020B0604020202020204" pitchFamily="34" charset="0"/>
              </a:rPr>
              <a:t>Recommends</a:t>
            </a:r>
            <a:r>
              <a:rPr lang="en-GB" altLang="ja-JP" dirty="0">
                <a:solidFill>
                  <a:srgbClr val="FF0000"/>
                </a:solidFill>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lang="en-GB" altLang="ja-JP" dirty="0"/>
          </a:p>
        </p:txBody>
      </p:sp>
      <p:sp>
        <p:nvSpPr>
          <p:cNvPr id="5" name="正方形/長方形 4"/>
          <p:cNvSpPr/>
          <p:nvPr/>
        </p:nvSpPr>
        <p:spPr>
          <a:xfrm>
            <a:off x="269573" y="4368800"/>
            <a:ext cx="4505627" cy="1817768"/>
          </a:xfrm>
          <a:prstGeom prst="rect">
            <a:avLst/>
          </a:prstGeom>
          <a:noFill/>
          <a:ln w="28575" cap="flat">
            <a:solidFill>
              <a:srgbClr val="FF0000"/>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cxnSp>
        <p:nvCxnSpPr>
          <p:cNvPr id="7" name="直線矢印コネクタ 6"/>
          <p:cNvCxnSpPr/>
          <p:nvPr/>
        </p:nvCxnSpPr>
        <p:spPr>
          <a:xfrm flipV="1">
            <a:off x="4775200" y="4089400"/>
            <a:ext cx="1069868" cy="279400"/>
          </a:xfrm>
          <a:prstGeom prst="straightConnector1">
            <a:avLst/>
          </a:prstGeom>
          <a:noFill/>
          <a:ln w="38100" cap="flat">
            <a:solidFill>
              <a:srgbClr val="FF0000"/>
            </a:solidFill>
            <a:prstDash val="sysDash"/>
            <a:miter lim="800000"/>
            <a:tailEnd type="triangle"/>
          </a:ln>
          <a:effectLst/>
          <a:sp3d/>
        </p:spPr>
        <p:style>
          <a:lnRef idx="0">
            <a:scrgbClr r="0" g="0" b="0"/>
          </a:lnRef>
          <a:fillRef idx="0">
            <a:scrgbClr r="0" g="0" b="0"/>
          </a:fillRef>
          <a:effectRef idx="0">
            <a:scrgbClr r="0" g="0" b="0"/>
          </a:effectRef>
          <a:fontRef idx="none"/>
        </p:style>
      </p:cxnSp>
      <p:cxnSp>
        <p:nvCxnSpPr>
          <p:cNvPr id="8" name="直線矢印コネクタ 7"/>
          <p:cNvCxnSpPr/>
          <p:nvPr/>
        </p:nvCxnSpPr>
        <p:spPr>
          <a:xfrm>
            <a:off x="4775200" y="6186568"/>
            <a:ext cx="1069868" cy="488155"/>
          </a:xfrm>
          <a:prstGeom prst="straightConnector1">
            <a:avLst/>
          </a:prstGeom>
          <a:noFill/>
          <a:ln w="38100" cap="flat">
            <a:solidFill>
              <a:srgbClr val="FF0000"/>
            </a:solidFill>
            <a:prstDash val="sysDash"/>
            <a:miter lim="800000"/>
            <a:tailEnd type="triangle"/>
          </a:ln>
          <a:effectLst/>
          <a:sp3d/>
        </p:spPr>
        <p:style>
          <a:lnRef idx="0">
            <a:scrgbClr r="0" g="0" b="0"/>
          </a:lnRef>
          <a:fillRef idx="0">
            <a:scrgbClr r="0" g="0" b="0"/>
          </a:fillRef>
          <a:effectRef idx="0">
            <a:scrgbClr r="0" g="0" b="0"/>
          </a:effectRef>
          <a:fontRef idx="none"/>
        </p:style>
      </p:cxn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633813"/>
            <a:ext cx="4126217" cy="3275637"/>
          </a:xfrm>
          <a:prstGeom prst="rect">
            <a:avLst/>
          </a:prstGeom>
        </p:spPr>
      </p:pic>
    </p:spTree>
    <p:extLst>
      <p:ext uri="{BB962C8B-B14F-4D97-AF65-F5344CB8AC3E}">
        <p14:creationId xmlns:p14="http://schemas.microsoft.com/office/powerpoint/2010/main" val="4680261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67246" y="2457249"/>
            <a:ext cx="8265042" cy="1938992"/>
          </a:xfrm>
          <a:prstGeom prst="rect">
            <a:avLst/>
          </a:prstGeom>
        </p:spPr>
        <p:txBody>
          <a:bodyPr wrap="square">
            <a:spAutoFit/>
          </a:bodyPr>
          <a:lstStyle/>
          <a:p>
            <a:r>
              <a:rPr lang="en-US" altLang="ja-JP" sz="4000" dirty="0">
                <a:solidFill>
                  <a:schemeClr val="accent5"/>
                </a:solidFill>
                <a:latin typeface="Arial" panose="020B0604020202020204" pitchFamily="34" charset="0"/>
                <a:cs typeface="Arial" panose="020B0604020202020204" pitchFamily="34" charset="0"/>
              </a:rPr>
              <a:t>Significant Events in the Pacific from January 2023 to February 2024</a:t>
            </a:r>
          </a:p>
        </p:txBody>
      </p:sp>
    </p:spTree>
    <p:extLst>
      <p:ext uri="{BB962C8B-B14F-4D97-AF65-F5344CB8AC3E}">
        <p14:creationId xmlns:p14="http://schemas.microsoft.com/office/powerpoint/2010/main" val="3483577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5287" y="4357057"/>
            <a:ext cx="8110752" cy="1631216"/>
          </a:xfrm>
          <a:prstGeom prst="rect">
            <a:avLst/>
          </a:prstGeom>
          <a:ln>
            <a:solidFill>
              <a:schemeClr val="tx1"/>
            </a:solidFill>
          </a:ln>
        </p:spPr>
        <p:txBody>
          <a:bodyPr wrap="square">
            <a:spAutoFit/>
          </a:bodyPr>
          <a:lstStyle/>
          <a:p>
            <a:pPr marL="342900" indent="-342900">
              <a:buFont typeface="Wingdings" panose="05000000000000000000" pitchFamily="2" charset="2"/>
              <a:buChar char="Ø"/>
            </a:pPr>
            <a:r>
              <a:rPr lang="en-AU" altLang="ja-JP" sz="2000" b="1" dirty="0">
                <a:latin typeface="Arial" panose="020B0604020202020204" pitchFamily="34" charset="0"/>
                <a:cs typeface="Arial" panose="020B0604020202020204" pitchFamily="34" charset="0"/>
              </a:rPr>
              <a:t>Recommendation ICG/PTWS-XXX-6</a:t>
            </a:r>
            <a:endParaRPr lang="en-US" altLang="ja-JP"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b="1" dirty="0">
                <a:latin typeface="Arial" panose="020B0604020202020204" pitchFamily="34" charset="0"/>
                <a:cs typeface="Arial" panose="020B0604020202020204" pitchFamily="34" charset="0"/>
              </a:rPr>
              <a:t>Decides </a:t>
            </a:r>
            <a:r>
              <a:rPr lang="en-US" altLang="ja-JP" sz="2000" dirty="0">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lang="ja-JP" altLang="en-US" sz="2000" dirty="0">
              <a:latin typeface="Arial" panose="020B0604020202020204" pitchFamily="34" charset="0"/>
              <a:cs typeface="Arial" panose="020B0604020202020204" pitchFamily="34" charset="0"/>
            </a:endParaRPr>
          </a:p>
        </p:txBody>
      </p:sp>
      <p:sp>
        <p:nvSpPr>
          <p:cNvPr id="4" name="タイトル 1"/>
          <p:cNvSpPr txBox="1">
            <a:spLocks/>
          </p:cNvSpPr>
          <p:nvPr/>
        </p:nvSpPr>
        <p:spPr>
          <a:xfrm>
            <a:off x="405287" y="168377"/>
            <a:ext cx="10183555"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400" dirty="0">
                <a:solidFill>
                  <a:schemeClr val="accent4"/>
                </a:solidFill>
                <a:latin typeface="Calibri" panose="020F0502020204030204"/>
                <a:ea typeface="游ゴシック" panose="020B0400000000000000" pitchFamily="50" charset="-128"/>
              </a:rPr>
              <a:t>Start of Operation of Central America Tsunami Advisory Center (CATAC) </a:t>
            </a:r>
          </a:p>
          <a:p>
            <a:pPr lvl="0">
              <a:defRPr/>
            </a:pPr>
            <a:r>
              <a:rPr lang="en-US" altLang="ja-JP" sz="2000" dirty="0">
                <a:solidFill>
                  <a:schemeClr val="accent4"/>
                </a:solidFill>
                <a:latin typeface="Calibri" panose="020F0502020204030204"/>
                <a:ea typeface="游ゴシック" panose="020B0400000000000000" pitchFamily="50" charset="-128"/>
              </a:rPr>
              <a:t>(Recommendation ICG/PTWS-XXX.6)</a:t>
            </a:r>
            <a:endParaRPr kumimoji="1" lang="en-US" altLang="ja-JP" sz="2000" b="0" i="0" u="none" strike="noStrike" kern="1200" cap="none" spc="0" normalizeH="0" baseline="0" noProof="0" dirty="0">
              <a:ln>
                <a:noFill/>
              </a:ln>
              <a:solidFill>
                <a:schemeClr val="accent4"/>
              </a:solidFill>
              <a:effectLst/>
              <a:uLnTx/>
              <a:uFillTx/>
              <a:latin typeface="Roboto"/>
              <a:cs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effectLst/>
              <a:uLnTx/>
              <a:uFillTx/>
              <a:latin typeface="Roboto"/>
              <a:cs typeface="Helvetica"/>
            </a:endParaRPr>
          </a:p>
        </p:txBody>
      </p:sp>
      <p:sp>
        <p:nvSpPr>
          <p:cNvPr id="5" name="正方形/長方形 4"/>
          <p:cNvSpPr/>
          <p:nvPr/>
        </p:nvSpPr>
        <p:spPr>
          <a:xfrm>
            <a:off x="405287" y="1356922"/>
            <a:ext cx="8110752" cy="2862322"/>
          </a:xfrm>
          <a:prstGeom prst="rect">
            <a:avLst/>
          </a:prstGeom>
          <a:ln>
            <a:solidFill>
              <a:schemeClr val="tx1"/>
            </a:solidFill>
          </a:ln>
        </p:spPr>
        <p:txBody>
          <a:bodyPr wrap="square">
            <a:spAutoFit/>
          </a:bodyPr>
          <a:lstStyle/>
          <a:p>
            <a:pPr marL="285750" lvl="0" indent="-285750">
              <a:buFont typeface="Wingdings" panose="05000000000000000000" pitchFamily="2" charset="2"/>
              <a:buChar char="Ø"/>
            </a:pPr>
            <a:r>
              <a:rPr lang="en-AU" altLang="ja-JP" b="1" dirty="0">
                <a:latin typeface="Arial" panose="020B0604020202020204" pitchFamily="34" charset="0"/>
                <a:cs typeface="Arial" panose="020B0604020202020204" pitchFamily="34" charset="0"/>
              </a:rPr>
              <a:t>Recommendation from the ICG/CARIBE-EWS-XVI</a:t>
            </a:r>
          </a:p>
          <a:p>
            <a:pPr marL="285750" lvl="0" indent="-285750">
              <a:buFont typeface="Arial" panose="020B0604020202020204" pitchFamily="34" charset="0"/>
              <a:buChar char="•"/>
            </a:pPr>
            <a:r>
              <a:rPr lang="en-AU" altLang="ja-JP" b="1" dirty="0">
                <a:latin typeface="Arial" panose="020B0604020202020204" pitchFamily="34" charset="0"/>
                <a:cs typeface="Arial" panose="020B0604020202020204" pitchFamily="34" charset="0"/>
              </a:rPr>
              <a:t>The ICG recommended</a:t>
            </a:r>
            <a:r>
              <a:rPr lang="en-AU" altLang="ja-JP" dirty="0">
                <a:latin typeface="Arial" panose="020B0604020202020204" pitchFamily="34" charset="0"/>
                <a:cs typeface="Arial" panose="020B0604020202020204" pitchFamily="34" charset="0"/>
              </a:rPr>
              <a:t> the start of CATAC's full functionality in an interim manner for the Caribbean coast of Central America, starting in June 2023 (as already decided by the Intergovernmental Coordination Group for the Pacific Tsunami Warning and Mitigation System (ICG/PTWS-XXIX) for the Pacific coast of Central America, as from December 2021).</a:t>
            </a:r>
            <a:endParaRPr lang="ja-JP" altLang="ja-JP"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altLang="ja-JP" b="1" dirty="0">
                <a:latin typeface="Arial" panose="020B0604020202020204" pitchFamily="34" charset="0"/>
                <a:cs typeface="Arial" panose="020B0604020202020204" pitchFamily="34" charset="0"/>
              </a:rPr>
              <a:t>The ICG further recommended</a:t>
            </a:r>
            <a:r>
              <a:rPr lang="en-AU" altLang="ja-JP" dirty="0">
                <a:latin typeface="Arial" panose="020B0604020202020204" pitchFamily="34" charset="0"/>
                <a:cs typeface="Arial" panose="020B0604020202020204" pitchFamily="34" charset="0"/>
              </a:rPr>
              <a:t> the consideration of Central America Tsunami Advisory Centre (CATAC) as a Tsunami Service Provider (TSP) at its 17</a:t>
            </a:r>
            <a:r>
              <a:rPr lang="en-AU" altLang="ja-JP" baseline="30000" dirty="0">
                <a:latin typeface="Arial" panose="020B0604020202020204" pitchFamily="34" charset="0"/>
                <a:cs typeface="Arial" panose="020B0604020202020204" pitchFamily="34" charset="0"/>
              </a:rPr>
              <a:t>th</a:t>
            </a:r>
            <a:r>
              <a:rPr lang="en-AU" altLang="ja-JP" dirty="0">
                <a:latin typeface="Arial" panose="020B0604020202020204" pitchFamily="34" charset="0"/>
                <a:cs typeface="Arial" panose="020B0604020202020204" pitchFamily="34" charset="0"/>
              </a:rPr>
              <a:t> session in 2024 to enable the IOC Executive Council to consider the final admission of CATAC as TSP in June 2024.</a:t>
            </a:r>
            <a:endParaRPr lang="ja-JP" altLang="ja-JP"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4946" y="3795196"/>
            <a:ext cx="2552180" cy="2121353"/>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4946" y="1676324"/>
            <a:ext cx="2552180" cy="1998644"/>
          </a:xfrm>
          <a:prstGeom prst="rect">
            <a:avLst/>
          </a:prstGeom>
        </p:spPr>
      </p:pic>
    </p:spTree>
    <p:extLst>
      <p:ext uri="{BB962C8B-B14F-4D97-AF65-F5344CB8AC3E}">
        <p14:creationId xmlns:p14="http://schemas.microsoft.com/office/powerpoint/2010/main" val="11099715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0151" y="189640"/>
            <a:ext cx="9234617" cy="707886"/>
          </a:xfrm>
          <a:prstGeom prst="rect">
            <a:avLst/>
          </a:prstGeom>
        </p:spPr>
        <p:txBody>
          <a:bodyPr wrap="square">
            <a:spAutoFit/>
          </a:bodyPr>
          <a:lstStyle/>
          <a:p>
            <a:r>
              <a:rPr lang="en-US" altLang="ja-JP" sz="2000" dirty="0">
                <a:solidFill>
                  <a:schemeClr val="accent4"/>
                </a:solidFill>
                <a:latin typeface="Arial" panose="020B0604020202020204" pitchFamily="34" charset="0"/>
                <a:cs typeface="Arial" panose="020B0604020202020204" pitchFamily="34" charset="0"/>
              </a:rPr>
              <a:t>Minimum competency levels for National Tsunami Warning Centre (NTWC) operations staff (Recommendation ICG/PTWS-XXX.7)</a:t>
            </a:r>
            <a:endParaRPr lang="ja-JP" altLang="en-US" sz="2000" dirty="0">
              <a:solidFill>
                <a:schemeClr val="accent4"/>
              </a:solidFill>
              <a:latin typeface="Arial" panose="020B0604020202020204" pitchFamily="34" charset="0"/>
              <a:cs typeface="Arial" panose="020B0604020202020204" pitchFamily="34" charset="0"/>
            </a:endParaRPr>
          </a:p>
        </p:txBody>
      </p:sp>
      <p:sp>
        <p:nvSpPr>
          <p:cNvPr id="3" name="正方形/長方形 2"/>
          <p:cNvSpPr/>
          <p:nvPr/>
        </p:nvSpPr>
        <p:spPr>
          <a:xfrm>
            <a:off x="490151" y="1303263"/>
            <a:ext cx="9876721" cy="738664"/>
          </a:xfrm>
          <a:prstGeom prst="rect">
            <a:avLst/>
          </a:prstGeom>
          <a:solidFill>
            <a:schemeClr val="accent2">
              <a:lumMod val="20000"/>
              <a:lumOff val="80000"/>
            </a:schemeClr>
          </a:solidFill>
          <a:ln>
            <a:solidFill>
              <a:schemeClr val="tx1"/>
            </a:solidFill>
          </a:ln>
        </p:spPr>
        <p:txBody>
          <a:bodyPr wrap="square">
            <a:spAutoFit/>
          </a:bodyPr>
          <a:lstStyle/>
          <a:p>
            <a:r>
              <a:rPr lang="en-US" altLang="ja-JP" sz="1400" b="1" dirty="0">
                <a:latin typeface="Arial" panose="020B0604020202020204" pitchFamily="34" charset="0"/>
                <a:cs typeface="Arial" panose="020B0604020202020204" pitchFamily="34" charset="0"/>
              </a:rPr>
              <a:t>Recommends </a:t>
            </a:r>
            <a:r>
              <a:rPr lang="en-US" altLang="ja-JP" sz="1400" dirty="0">
                <a:latin typeface="Arial" panose="020B0604020202020204" pitchFamily="34" charset="0"/>
                <a:cs typeface="Arial" panose="020B0604020202020204" pitchFamily="34" charset="0"/>
              </a:rPr>
              <a:t>the approval of the PTWS National Tsunami Warning Centre competencies, framework, and training requirements, as described in IOC ICG/PTWS-XXX Working Document (Agenda 4.5) Report from the Task Team on the Minimum Competency Levels for National Tsunami Warning Centre (NTWC) Operational Staff.</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348171" y="4100380"/>
            <a:ext cx="4759288" cy="369332"/>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Minimum Competencies </a:t>
            </a:r>
          </a:p>
        </p:txBody>
      </p:sp>
      <p:sp>
        <p:nvSpPr>
          <p:cNvPr id="10" name="正方形/長方形 9"/>
          <p:cNvSpPr/>
          <p:nvPr/>
        </p:nvSpPr>
        <p:spPr>
          <a:xfrm>
            <a:off x="558187" y="2667365"/>
            <a:ext cx="11633813" cy="138499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altLang="ja-JP" sz="1400" b="1" dirty="0">
                <a:latin typeface="Arial" panose="020B0604020202020204" pitchFamily="34" charset="0"/>
                <a:cs typeface="Arial" panose="020B0604020202020204" pitchFamily="34" charset="0"/>
              </a:rPr>
              <a:t>NTWC Staffing Role 1: Tsunami incident controller (or manager) </a:t>
            </a:r>
          </a:p>
          <a:p>
            <a:r>
              <a:rPr lang="en-US" altLang="ja-JP" sz="1400" dirty="0">
                <a:latin typeface="Arial" panose="020B0604020202020204" pitchFamily="34" charset="0"/>
                <a:cs typeface="Arial" panose="020B0604020202020204" pitchFamily="34" charset="0"/>
              </a:rPr>
              <a:t>This tier 1 role requires a comprehensive understanding of tsunami causes and impacts, expert interpretation of TSP products, and competent performance of all key national warning procedures.</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NTWC Staffing Role 2: Tsunami incident assistant </a:t>
            </a:r>
          </a:p>
          <a:p>
            <a:r>
              <a:rPr lang="en-US" altLang="ja-JP" sz="1400" dirty="0">
                <a:latin typeface="Arial" panose="020B0604020202020204" pitchFamily="34" charset="0"/>
                <a:cs typeface="Arial" panose="020B0604020202020204" pitchFamily="34" charset="0"/>
              </a:rPr>
              <a:t>This tier 2 role requires a basic understanding of tsunami causes and impacts, simple interpretation of TSP products, and ability to perform some tasks of the national warning procedures.</a:t>
            </a:r>
            <a:endParaRPr lang="ja-JP" altLang="en-US" sz="1400" dirty="0">
              <a:latin typeface="Arial" panose="020B0604020202020204" pitchFamily="34" charset="0"/>
              <a:cs typeface="Arial" panose="020B0604020202020204" pitchFamily="34" charset="0"/>
            </a:endParaRPr>
          </a:p>
        </p:txBody>
      </p:sp>
      <p:sp>
        <p:nvSpPr>
          <p:cNvPr id="11" name="正方形/長方形 10"/>
          <p:cNvSpPr/>
          <p:nvPr/>
        </p:nvSpPr>
        <p:spPr>
          <a:xfrm>
            <a:off x="286437" y="2316174"/>
            <a:ext cx="10267722" cy="369332"/>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Framework -2 Tiers (1. TSP Products, 2. TSP + National analyses)</a:t>
            </a:r>
            <a:endParaRPr lang="ja-JP" altLang="en-US" b="1" dirty="0">
              <a:latin typeface="Arial" panose="020B0604020202020204" pitchFamily="34" charset="0"/>
              <a:cs typeface="Arial" panose="020B0604020202020204" pitchFamily="34" charset="0"/>
            </a:endParaRPr>
          </a:p>
        </p:txBody>
      </p:sp>
      <p:sp>
        <p:nvSpPr>
          <p:cNvPr id="12" name="正方形/長方形 11"/>
          <p:cNvSpPr/>
          <p:nvPr/>
        </p:nvSpPr>
        <p:spPr>
          <a:xfrm>
            <a:off x="277051" y="5467234"/>
            <a:ext cx="3031664" cy="369332"/>
          </a:xfrm>
          <a:prstGeom prst="rect">
            <a:avLst/>
          </a:prstGeom>
          <a:solidFill>
            <a:schemeClr val="bg1"/>
          </a:solidFill>
        </p:spPr>
        <p:txBody>
          <a:bodyPr wrap="non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Training Requirements</a:t>
            </a:r>
            <a:endParaRPr lang="ja-JP" altLang="en-US" b="1" dirty="0">
              <a:latin typeface="Arial" panose="020B0604020202020204" pitchFamily="34" charset="0"/>
              <a:cs typeface="Arial" panose="020B0604020202020204" pitchFamily="34" charset="0"/>
            </a:endParaRPr>
          </a:p>
        </p:txBody>
      </p:sp>
      <p:sp>
        <p:nvSpPr>
          <p:cNvPr id="13" name="正方形/長方形 12"/>
          <p:cNvSpPr/>
          <p:nvPr/>
        </p:nvSpPr>
        <p:spPr>
          <a:xfrm>
            <a:off x="558187" y="5767846"/>
            <a:ext cx="11622701" cy="954107"/>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An NTWC Competency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should</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Include a NTWC Staffing Profile, including positions, qualifications, and capabilities,  </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Establish standardized training modules, covering science, operational, and agency competencies, that have measureable assessments, performance criteria, and/or tests.  </a:t>
            </a:r>
            <a:endParaRPr lang="ja-JP" altLang="en-US" sz="1400" dirty="0">
              <a:latin typeface="Arial" panose="020B0604020202020204" pitchFamily="34" charset="0"/>
              <a:cs typeface="Arial" panose="020B0604020202020204" pitchFamily="34" charset="0"/>
            </a:endParaRPr>
          </a:p>
        </p:txBody>
      </p:sp>
      <p:sp>
        <p:nvSpPr>
          <p:cNvPr id="14" name="正方形/長方形 13"/>
          <p:cNvSpPr/>
          <p:nvPr/>
        </p:nvSpPr>
        <p:spPr>
          <a:xfrm>
            <a:off x="558187" y="4467865"/>
            <a:ext cx="6096000" cy="954107"/>
          </a:xfrm>
          <a:prstGeom prst="rect">
            <a:avLst/>
          </a:prstGeom>
        </p:spPr>
        <p:txBody>
          <a:bodyPr>
            <a:spAutoFit/>
          </a:bodyPr>
          <a:lstStyle/>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Core science knowledge</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Advanced science knowledge</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Core operational competency</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Advance agency competency</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75456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 y="15535"/>
            <a:ext cx="6058477"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lvl="0" defTabSz="1300480" hangingPunct="0">
              <a:defRPr/>
            </a:pPr>
            <a:r>
              <a:rPr kumimoji="1" lang="en-US" altLang="ja-JP" sz="2000" b="0" i="0" u="none" strike="noStrike" kern="1200" cap="none" spc="0" normalizeH="0" baseline="0" noProof="0" dirty="0">
                <a:ln>
                  <a:noFill/>
                </a:ln>
                <a:solidFill>
                  <a:srgbClr val="238ACB"/>
                </a:solidFill>
                <a:effectLst/>
                <a:uLnTx/>
                <a:uFillTx/>
                <a:latin typeface="Arial" panose="020B0604020202020204" pitchFamily="34" charset="0"/>
                <a:cs typeface="Arial" panose="020B0604020202020204" pitchFamily="34" charset="0"/>
              </a:rPr>
              <a:t>IOC/UNESCO Tsunami Ready Recognition </a:t>
            </a:r>
            <a:r>
              <a:rPr kumimoji="1" lang="en-US" altLang="ja-JP" sz="2000" dirty="0">
                <a:solidFill>
                  <a:srgbClr val="238ACB"/>
                </a:solidFill>
                <a:latin typeface="Arial" panose="020B0604020202020204" pitchFamily="34" charset="0"/>
                <a:cs typeface="Arial" panose="020B0604020202020204" pitchFamily="34" charset="0"/>
              </a:rPr>
              <a:t>Program </a:t>
            </a:r>
          </a:p>
          <a:p>
            <a:pPr lvl="0" defTabSz="1300480" hangingPunct="0">
              <a:defRPr/>
            </a:pPr>
            <a:r>
              <a:rPr kumimoji="1" lang="en-US" altLang="ja-JP" sz="1600" dirty="0">
                <a:solidFill>
                  <a:srgbClr val="238ACB"/>
                </a:solidFill>
                <a:latin typeface="Arial" panose="020B0604020202020204" pitchFamily="34" charset="0"/>
                <a:cs typeface="Arial" panose="020B0604020202020204" pitchFamily="34" charset="0"/>
              </a:rPr>
              <a:t>(Recommendation ICG/PTWS-XXX.1 and ICG/PTWS-XXX.5) </a:t>
            </a:r>
            <a:endParaRPr kumimoji="0" lang="ja-JP" altLang="en-US" sz="1600" b="0" i="0" u="none" strike="noStrike" kern="1200" cap="none" spc="0" normalizeH="0" baseline="0" noProof="0" dirty="0">
              <a:ln>
                <a:noFill/>
              </a:ln>
              <a:solidFill>
                <a:srgbClr val="238ACB"/>
              </a:solidFill>
              <a:effectLst/>
              <a:uLnTx/>
              <a:uFillTx/>
              <a:latin typeface="Roboto"/>
              <a:sym typeface="Roboto"/>
            </a:endParaRPr>
          </a:p>
        </p:txBody>
      </p:sp>
      <p:sp>
        <p:nvSpPr>
          <p:cNvPr id="6" name="テキスト ボックス 5">
            <a:extLst>
              <a:ext uri="{FF2B5EF4-FFF2-40B4-BE49-F238E27FC236}">
                <a16:creationId xmlns:a16="http://schemas.microsoft.com/office/drawing/2014/main" id="{F35195EF-C35F-4D57-5602-DDEA288780ED}"/>
              </a:ext>
            </a:extLst>
          </p:cNvPr>
          <p:cNvSpPr txBox="1"/>
          <p:nvPr/>
        </p:nvSpPr>
        <p:spPr>
          <a:xfrm>
            <a:off x="399338" y="3545221"/>
            <a:ext cx="5123358" cy="68531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20 communities of 8 countries has been certified as of January, 2024</a:t>
            </a:r>
            <a:endParaRPr kumimoji="0" lang="ja-JP" alt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 name="コンテンツプレースホルダ 2"/>
          <p:cNvSpPr>
            <a:spLocks noGrp="1"/>
          </p:cNvSpPr>
          <p:nvPr>
            <p:ph sz="half" idx="4294967295"/>
          </p:nvPr>
        </p:nvSpPr>
        <p:spPr>
          <a:xfrm>
            <a:off x="497490" y="4230535"/>
            <a:ext cx="2215281" cy="1861345"/>
          </a:xfrm>
          <a:solidFill>
            <a:schemeClr val="bg1"/>
          </a:solidFill>
        </p:spPr>
        <p:txBody>
          <a:bodyPr>
            <a:noAutofit/>
          </a:bodyPr>
          <a:lstStyle/>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Honduras (1)</a:t>
            </a: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Costa Rica (10)</a:t>
            </a: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Samoa (1)</a:t>
            </a: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Guatemala (2)</a:t>
            </a: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457" y="1614234"/>
            <a:ext cx="5016985" cy="5181585"/>
          </a:xfrm>
          <a:prstGeom prst="rect">
            <a:avLst/>
          </a:prstGeom>
          <a:ln>
            <a:solidFill>
              <a:schemeClr val="tx1"/>
            </a:solidFill>
          </a:ln>
        </p:spPr>
      </p:pic>
      <p:sp>
        <p:nvSpPr>
          <p:cNvPr id="9" name="コンテンツプレースホルダ 2"/>
          <p:cNvSpPr txBox="1">
            <a:spLocks/>
          </p:cNvSpPr>
          <p:nvPr/>
        </p:nvSpPr>
        <p:spPr>
          <a:xfrm>
            <a:off x="2712771" y="4298843"/>
            <a:ext cx="2215281" cy="1633304"/>
          </a:xfrm>
          <a:solidFill>
            <a:schemeClr val="bg1"/>
          </a:solidFill>
        </p:spPr>
        <p:txBody>
          <a:bodyPr>
            <a:noAutofit/>
          </a:bodyPr>
          <a:lst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a:lstStyle>
          <a:p>
            <a:pPr>
              <a:buFont typeface="Wingdings" panose="05000000000000000000" pitchFamily="2" charset="2"/>
              <a:buChar char="Ø"/>
            </a:pPr>
            <a:r>
              <a:rPr lang="en-US" altLang="ja-JP" sz="1800" kern="0" dirty="0">
                <a:latin typeface="Arial" panose="020B0604020202020204" pitchFamily="34" charset="0"/>
                <a:cs typeface="Arial" panose="020B0604020202020204" pitchFamily="34" charset="0"/>
              </a:rPr>
              <a:t>Panama (1)</a:t>
            </a:r>
          </a:p>
          <a:p>
            <a:pPr>
              <a:buFont typeface="Wingdings" panose="05000000000000000000" pitchFamily="2" charset="2"/>
              <a:buChar char="Ø"/>
            </a:pPr>
            <a:r>
              <a:rPr lang="en-US" altLang="ja-JP" sz="1800" kern="0" dirty="0">
                <a:latin typeface="Arial" panose="020B0604020202020204" pitchFamily="34" charset="0"/>
                <a:cs typeface="Arial" panose="020B0604020202020204" pitchFamily="34" charset="0"/>
              </a:rPr>
              <a:t>Ecuador (1)</a:t>
            </a:r>
          </a:p>
          <a:p>
            <a:pPr>
              <a:buFont typeface="Wingdings" panose="05000000000000000000" pitchFamily="2" charset="2"/>
              <a:buChar char="Ø"/>
            </a:pPr>
            <a:r>
              <a:rPr lang="en-US" altLang="ja-JP" sz="1800" kern="0" dirty="0">
                <a:latin typeface="Arial" panose="020B0604020202020204" pitchFamily="34" charset="0"/>
                <a:cs typeface="Arial" panose="020B0604020202020204" pitchFamily="34" charset="0"/>
              </a:rPr>
              <a:t>El Salvador (2)</a:t>
            </a:r>
          </a:p>
          <a:p>
            <a:pPr>
              <a:buFont typeface="Wingdings" panose="05000000000000000000" pitchFamily="2" charset="2"/>
              <a:buChar char="Ø"/>
            </a:pPr>
            <a:r>
              <a:rPr lang="en-US" altLang="ja-JP" sz="1800" kern="0" dirty="0">
                <a:latin typeface="Arial" panose="020B0604020202020204" pitchFamily="34" charset="0"/>
                <a:cs typeface="Arial" panose="020B0604020202020204" pitchFamily="34" charset="0"/>
              </a:rPr>
              <a:t>Fiji (2)</a:t>
            </a:r>
          </a:p>
        </p:txBody>
      </p:sp>
      <p:sp>
        <p:nvSpPr>
          <p:cNvPr id="10" name="正方形/長方形 9"/>
          <p:cNvSpPr/>
          <p:nvPr/>
        </p:nvSpPr>
        <p:spPr>
          <a:xfrm>
            <a:off x="5943458" y="967903"/>
            <a:ext cx="4861346" cy="646331"/>
          </a:xfrm>
          <a:prstGeom prst="rect">
            <a:avLst/>
          </a:prstGeom>
        </p:spPr>
        <p:txBody>
          <a:bodyPr wrap="square">
            <a:spAutoFit/>
          </a:bodyPr>
          <a:lstStyle/>
          <a:p>
            <a:r>
              <a:rPr lang="en-US" altLang="ja-JP" dirty="0">
                <a:latin typeface="Calibri" panose="020F0502020204030204"/>
                <a:ea typeface="游ゴシック" panose="020B0400000000000000" pitchFamily="50" charset="-128"/>
              </a:rPr>
              <a:t>Establishment of Task Teams for Tsunami Ready under the WG3</a:t>
            </a:r>
            <a:endParaRPr lang="ja-JP" altLang="en-US" dirty="0"/>
          </a:p>
        </p:txBody>
      </p:sp>
      <p:sp>
        <p:nvSpPr>
          <p:cNvPr id="11" name="正方形/長方形 10"/>
          <p:cNvSpPr/>
          <p:nvPr/>
        </p:nvSpPr>
        <p:spPr>
          <a:xfrm>
            <a:off x="399338" y="1455759"/>
            <a:ext cx="5241700" cy="1938992"/>
          </a:xfrm>
          <a:prstGeom prst="rect">
            <a:avLst/>
          </a:prstGeom>
          <a:solidFill>
            <a:schemeClr val="accent1">
              <a:lumMod val="20000"/>
              <a:lumOff val="80000"/>
            </a:schemeClr>
          </a:solidFill>
          <a:ln>
            <a:solidFill>
              <a:schemeClr val="tx1"/>
            </a:solidFill>
          </a:ln>
        </p:spPr>
        <p:txBody>
          <a:bodyPr wrap="square">
            <a:spAutoFit/>
          </a:bodyPr>
          <a:lstStyle/>
          <a:p>
            <a:r>
              <a:rPr lang="en-GB" altLang="ja-JP" sz="2000" b="1" dirty="0">
                <a:latin typeface="Arial" panose="020B0604020202020204" pitchFamily="34" charset="0"/>
                <a:cs typeface="Arial" panose="020B0604020202020204" pitchFamily="34" charset="0"/>
              </a:rPr>
              <a:t>The second objective of the Ocean Decade Tsunami Programme</a:t>
            </a:r>
            <a:r>
              <a:rPr lang="en-GB" altLang="ja-JP" sz="2000" dirty="0">
                <a:latin typeface="Arial" panose="020B0604020202020204" pitchFamily="34" charset="0"/>
                <a:cs typeface="Arial" panose="020B0604020202020204" pitchFamily="34" charset="0"/>
              </a:rPr>
              <a:t> is that 100 percent of communities at risk to be prepared and resilient to tsunamis by 2030 through efforts like the IOC-UNESCO Tsunami Ready Recognition Programme. </a:t>
            </a:r>
            <a:endParaRPr lang="ja-JP" altLang="en-US" dirty="0">
              <a:latin typeface="Arial" panose="020B0604020202020204" pitchFamily="34" charset="0"/>
              <a:cs typeface="Arial" panose="020B0604020202020204" pitchFamily="34" charset="0"/>
            </a:endParaRPr>
          </a:p>
        </p:txBody>
      </p:sp>
      <p:sp>
        <p:nvSpPr>
          <p:cNvPr id="12" name="正方形/長方形 11"/>
          <p:cNvSpPr/>
          <p:nvPr/>
        </p:nvSpPr>
        <p:spPr>
          <a:xfrm>
            <a:off x="5994345" y="2698515"/>
            <a:ext cx="4901966" cy="506627"/>
          </a:xfrm>
          <a:prstGeom prst="rect">
            <a:avLst/>
          </a:prstGeom>
          <a:noFill/>
          <a:ln w="28575" cap="flat">
            <a:solidFill>
              <a:srgbClr val="FFC000"/>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3070552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1864" y="443870"/>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56BEEC">
                    <a:lumMod val="50000"/>
                  </a:srgbClr>
                </a:solidFill>
                <a:effectLst/>
                <a:uLnTx/>
                <a:uFillTx/>
                <a:latin typeface="Roboto"/>
                <a:cs typeface="Helvetica"/>
              </a:rPr>
              <a:t> Future Events for</a:t>
            </a:r>
            <a:r>
              <a:rPr lang="en-US" altLang="ja-JP" sz="2800" dirty="0">
                <a:solidFill>
                  <a:srgbClr val="56BEEC">
                    <a:lumMod val="50000"/>
                  </a:srgbClr>
                </a:solidFill>
                <a:latin typeface="Roboto"/>
                <a:cs typeface="Helvetica"/>
              </a:rPr>
              <a:t> the ICG/PTWS</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正方形/長方形 2"/>
          <p:cNvSpPr/>
          <p:nvPr/>
        </p:nvSpPr>
        <p:spPr>
          <a:xfrm>
            <a:off x="1053466" y="1397597"/>
            <a:ext cx="7077579"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ICG/PTWS Steering Committee Meeting</a:t>
            </a:r>
          </a:p>
        </p:txBody>
      </p:sp>
      <p:sp>
        <p:nvSpPr>
          <p:cNvPr id="4" name="正方形/長方形 3"/>
          <p:cNvSpPr/>
          <p:nvPr/>
        </p:nvSpPr>
        <p:spPr>
          <a:xfrm>
            <a:off x="1506646" y="1908152"/>
            <a:ext cx="9823962"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Venue and Date: </a:t>
            </a:r>
          </a:p>
          <a:p>
            <a:pPr marR="0" lvl="0" algn="l" defTabSz="914400" rtl="0" eaLnBrk="1" fontAlgn="auto" latinLnBrk="0" hangingPunct="1">
              <a:lnSpc>
                <a:spcPct val="100000"/>
              </a:lnSpc>
              <a:spcBef>
                <a:spcPts val="0"/>
              </a:spcBef>
              <a:spcAft>
                <a:spcPts val="0"/>
              </a:spcAft>
              <a:buClrTx/>
              <a:buSzTx/>
              <a:tabLst/>
              <a:defRPr/>
            </a:pPr>
            <a:r>
              <a:rPr lang="en-US" altLang="ja-JP" dirty="0">
                <a:latin typeface="Arial" panose="020B0604020202020204" pitchFamily="34" charset="0"/>
                <a:ea typeface="Roboto"/>
                <a:cs typeface="Arial" panose="020B0604020202020204" pitchFamily="34" charset="0"/>
              </a:rPr>
              <a:t>        </a:t>
            </a: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Online meeting  will be held in March and in-person meeting will </a:t>
            </a:r>
            <a:r>
              <a:rPr kumimoji="0" lang="en-US" altLang="ja-JP" sz="1800" b="0" i="0" u="none" strike="noStrike" kern="1200" cap="none" spc="0" normalizeH="0" baseline="0" noProof="0">
                <a:ln>
                  <a:noFill/>
                </a:ln>
                <a:effectLst/>
                <a:uLnTx/>
                <a:uFillTx/>
                <a:latin typeface="Arial" panose="020B0604020202020204" pitchFamily="34" charset="0"/>
                <a:ea typeface="Roboto"/>
                <a:cs typeface="Arial" panose="020B0604020202020204" pitchFamily="34" charset="0"/>
              </a:rPr>
              <a:t>be planned.</a:t>
            </a:r>
            <a:endPar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5" name="正方形/長方形 4"/>
          <p:cNvSpPr/>
          <p:nvPr/>
        </p:nvSpPr>
        <p:spPr>
          <a:xfrm>
            <a:off x="1053466" y="2755026"/>
            <a:ext cx="4586512"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ICG/PTWS 31</a:t>
            </a:r>
            <a:r>
              <a:rPr kumimoji="0" lang="en-US" altLang="ja-JP" sz="2800" b="0" i="0" u="none" strike="noStrike" kern="1200" cap="none" spc="0" normalizeH="0" baseline="30000" noProof="0" dirty="0">
                <a:ln>
                  <a:noFill/>
                </a:ln>
                <a:effectLst/>
                <a:uLnTx/>
                <a:uFillTx/>
                <a:latin typeface="Arial" panose="020B0604020202020204" pitchFamily="34" charset="0"/>
                <a:ea typeface="Roboto"/>
                <a:cs typeface="Arial" panose="020B0604020202020204" pitchFamily="34" charset="0"/>
              </a:rPr>
              <a:t>th</a:t>
            </a: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Session</a:t>
            </a:r>
          </a:p>
        </p:txBody>
      </p:sp>
      <p:sp>
        <p:nvSpPr>
          <p:cNvPr id="6" name="正方形/長方形 5"/>
          <p:cNvSpPr/>
          <p:nvPr/>
        </p:nvSpPr>
        <p:spPr>
          <a:xfrm>
            <a:off x="642551" y="3353485"/>
            <a:ext cx="6096000" cy="707886"/>
          </a:xfrm>
          <a:prstGeom prst="rect">
            <a:avLst/>
          </a:prstGeom>
        </p:spPr>
        <p:txBody>
          <a:bodyPr>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Venue: Beijing, China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Date: April, 2025</a:t>
            </a:r>
          </a:p>
        </p:txBody>
      </p:sp>
      <p:sp>
        <p:nvSpPr>
          <p:cNvPr id="7" name="正方形/長方形 6"/>
          <p:cNvSpPr/>
          <p:nvPr/>
        </p:nvSpPr>
        <p:spPr>
          <a:xfrm>
            <a:off x="1053466" y="4339487"/>
            <a:ext cx="5087739"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Exercise Pacific Wave 2024</a:t>
            </a:r>
          </a:p>
        </p:txBody>
      </p:sp>
      <p:sp>
        <p:nvSpPr>
          <p:cNvPr id="8" name="正方形/長方形 7"/>
          <p:cNvSpPr/>
          <p:nvPr/>
        </p:nvSpPr>
        <p:spPr>
          <a:xfrm>
            <a:off x="642551" y="4844495"/>
            <a:ext cx="11314671" cy="707886"/>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September to November, 2024</a:t>
            </a:r>
            <a:r>
              <a:rPr kumimoji="0" lang="en-US" altLang="ja-JP" sz="20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to support IDDRR (13 Oct. 2024) and WTAD (5 Nov. 2024) </a:t>
            </a:r>
            <a:endPar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dirty="0">
                <a:latin typeface="Arial" panose="020B0604020202020204" pitchFamily="34" charset="0"/>
                <a:ea typeface="Roboto"/>
                <a:cs typeface="Arial" panose="020B0604020202020204" pitchFamily="34" charset="0"/>
              </a:rPr>
              <a:t>Live Communications Test from the PTWS TSPs on 5 November </a:t>
            </a:r>
            <a:endPar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Tree>
    <p:extLst>
      <p:ext uri="{BB962C8B-B14F-4D97-AF65-F5344CB8AC3E}">
        <p14:creationId xmlns:p14="http://schemas.microsoft.com/office/powerpoint/2010/main" val="17588714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29133796"/>
              </p:ext>
            </p:extLst>
          </p:nvPr>
        </p:nvGraphicFramePr>
        <p:xfrm>
          <a:off x="310202" y="1567534"/>
          <a:ext cx="11571595" cy="3202305"/>
        </p:xfrm>
        <a:graphic>
          <a:graphicData uri="http://schemas.openxmlformats.org/drawingml/2006/table">
            <a:tbl>
              <a:tblPr>
                <a:tableStyleId>{69CF1AB2-1976-4502-BF36-3FF5EA218861}</a:tableStyleId>
              </a:tblPr>
              <a:tblGrid>
                <a:gridCol w="335319">
                  <a:extLst>
                    <a:ext uri="{9D8B030D-6E8A-4147-A177-3AD203B41FA5}">
                      <a16:colId xmlns:a16="http://schemas.microsoft.com/office/drawing/2014/main" val="20000"/>
                    </a:ext>
                  </a:extLst>
                </a:gridCol>
                <a:gridCol w="800666">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892637">
                  <a:extLst>
                    <a:ext uri="{9D8B030D-6E8A-4147-A177-3AD203B41FA5}">
                      <a16:colId xmlns:a16="http://schemas.microsoft.com/office/drawing/2014/main" val="20003"/>
                    </a:ext>
                  </a:extLst>
                </a:gridCol>
                <a:gridCol w="931653">
                  <a:extLst>
                    <a:ext uri="{9D8B030D-6E8A-4147-A177-3AD203B41FA5}">
                      <a16:colId xmlns:a16="http://schemas.microsoft.com/office/drawing/2014/main" val="20004"/>
                    </a:ext>
                  </a:extLst>
                </a:gridCol>
                <a:gridCol w="399364">
                  <a:extLst>
                    <a:ext uri="{9D8B030D-6E8A-4147-A177-3AD203B41FA5}">
                      <a16:colId xmlns:a16="http://schemas.microsoft.com/office/drawing/2014/main" val="20005"/>
                    </a:ext>
                  </a:extLst>
                </a:gridCol>
                <a:gridCol w="654627">
                  <a:extLst>
                    <a:ext uri="{9D8B030D-6E8A-4147-A177-3AD203B41FA5}">
                      <a16:colId xmlns:a16="http://schemas.microsoft.com/office/drawing/2014/main" val="20006"/>
                    </a:ext>
                  </a:extLst>
                </a:gridCol>
                <a:gridCol w="852055">
                  <a:extLst>
                    <a:ext uri="{9D8B030D-6E8A-4147-A177-3AD203B41FA5}">
                      <a16:colId xmlns:a16="http://schemas.microsoft.com/office/drawing/2014/main" val="20007"/>
                    </a:ext>
                  </a:extLst>
                </a:gridCol>
                <a:gridCol w="2389909">
                  <a:extLst>
                    <a:ext uri="{9D8B030D-6E8A-4147-A177-3AD203B41FA5}">
                      <a16:colId xmlns:a16="http://schemas.microsoft.com/office/drawing/2014/main" val="20008"/>
                    </a:ext>
                  </a:extLst>
                </a:gridCol>
                <a:gridCol w="3286665">
                  <a:extLst>
                    <a:ext uri="{9D8B030D-6E8A-4147-A177-3AD203B41FA5}">
                      <a16:colId xmlns:a16="http://schemas.microsoft.com/office/drawing/2014/main" val="20009"/>
                    </a:ext>
                  </a:extLst>
                </a:gridCol>
              </a:tblGrid>
              <a:tr h="238125">
                <a:tc>
                  <a:txBody>
                    <a:bodyPr/>
                    <a:lstStyle/>
                    <a:p>
                      <a:pPr algn="ctr" fontAlgn="ctr"/>
                      <a:r>
                        <a:rPr lang="en-US" altLang="ja-JP" sz="1100" b="0" i="0" u="none" strike="noStrike" dirty="0">
                          <a:solidFill>
                            <a:srgbClr val="000000"/>
                          </a:solidFill>
                          <a:effectLst/>
                          <a:latin typeface="+mj-ea"/>
                          <a:ea typeface="+mj-ea"/>
                        </a:rPr>
                        <a:t>NO</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Date</a:t>
                      </a:r>
                    </a:p>
                  </a:txBody>
                  <a:tcPr marL="9525" marR="9525" marT="9525" marB="0" anchor="ctr"/>
                </a:tc>
                <a:tc>
                  <a:txBody>
                    <a:bodyPr/>
                    <a:lstStyle/>
                    <a:p>
                      <a:pPr algn="ctr" fontAlgn="ctr"/>
                      <a:r>
                        <a:rPr lang="en-US" sz="1100" u="none" strike="noStrike" dirty="0">
                          <a:effectLst/>
                          <a:latin typeface="+mj-ea"/>
                          <a:ea typeface="+mj-ea"/>
                        </a:rPr>
                        <a:t>time</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latitude</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longitude</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depth</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a:effectLst/>
                          <a:latin typeface="+mj-ea"/>
                          <a:ea typeface="+mj-ea"/>
                        </a:rPr>
                        <a:t>mag</a:t>
                      </a:r>
                      <a:endParaRPr lang="en-US"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magType</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b="0" i="0" u="none" strike="noStrike" dirty="0">
                          <a:solidFill>
                            <a:srgbClr val="000000"/>
                          </a:solidFill>
                          <a:effectLst/>
                          <a:latin typeface="+mj-ea"/>
                          <a:ea typeface="+mj-ea"/>
                        </a:rPr>
                        <a:t>Places</a:t>
                      </a:r>
                      <a:endParaRPr lang="en-US" sz="1100" b="0" i="0" u="none" strike="noStrike" dirty="0">
                        <a:solidFill>
                          <a:srgbClr val="000000"/>
                        </a:solidFill>
                        <a:effectLst/>
                        <a:latin typeface="+mj-ea"/>
                        <a:ea typeface="+mj-ea"/>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defRPr/>
                      </a:pPr>
                      <a:r>
                        <a:rPr lang="en-US" altLang="ja-JP" sz="1100" u="none" strike="noStrike" dirty="0">
                          <a:effectLst/>
                          <a:latin typeface="Arial" panose="020B0604020202020204" pitchFamily="34" charset="0"/>
                          <a:cs typeface="Arial" panose="020B0604020202020204" pitchFamily="34" charset="0"/>
                        </a:rPr>
                        <a:t>Max. tsunami height (m)</a:t>
                      </a: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38125">
                <a:tc>
                  <a:txBody>
                    <a:bodyPr/>
                    <a:lstStyle/>
                    <a:p>
                      <a:pPr algn="ctr" fontAlgn="ctr"/>
                      <a:r>
                        <a:rPr lang="en-US" sz="1100" b="0" i="0" u="none" strike="noStrike" dirty="0">
                          <a:solidFill>
                            <a:srgbClr val="000000"/>
                          </a:solidFill>
                          <a:effectLst/>
                          <a:latin typeface="+mj-ea"/>
                          <a:ea typeface="+mj-ea"/>
                        </a:rPr>
                        <a:t>1*</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2023-01-09</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17:47:35.037Z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-7.06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130.01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105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7.6</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err="1">
                          <a:effectLst/>
                          <a:latin typeface="+mj-ea"/>
                          <a:ea typeface="+mj-ea"/>
                        </a:rPr>
                        <a:t>Pulau</a:t>
                      </a:r>
                      <a:r>
                        <a:rPr lang="en-US" sz="1100" u="none" strike="noStrike" dirty="0">
                          <a:effectLst/>
                          <a:latin typeface="+mj-ea"/>
                          <a:ea typeface="+mj-ea"/>
                        </a:rPr>
                        <a:t> </a:t>
                      </a:r>
                      <a:r>
                        <a:rPr lang="en-US" sz="1100" u="none" strike="noStrike" dirty="0" err="1">
                          <a:effectLst/>
                          <a:latin typeface="+mj-ea"/>
                          <a:ea typeface="+mj-ea"/>
                        </a:rPr>
                        <a:t>Pulau</a:t>
                      </a:r>
                      <a:r>
                        <a:rPr lang="en-US" sz="1100" u="none" strike="noStrike" dirty="0">
                          <a:effectLst/>
                          <a:latin typeface="+mj-ea"/>
                          <a:ea typeface="+mj-ea"/>
                        </a:rPr>
                        <a:t> Tanimbar, Indonesia</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0.09*</a:t>
                      </a:r>
                    </a:p>
                  </a:txBody>
                  <a:tcPr marL="9525" marR="9525" marT="9525" marB="0" anchor="ctr"/>
                </a:tc>
                <a:extLst>
                  <a:ext uri="{0D108BD9-81ED-4DB2-BD59-A6C34878D82A}">
                    <a16:rowId xmlns:a16="http://schemas.microsoft.com/office/drawing/2014/main" val="10001"/>
                  </a:ext>
                </a:extLst>
              </a:tr>
              <a:tr h="238125">
                <a:tc>
                  <a:txBody>
                    <a:bodyPr/>
                    <a:lstStyle/>
                    <a:p>
                      <a:pPr algn="ctr" fontAlgn="ctr"/>
                      <a:r>
                        <a:rPr lang="en-US" sz="1100" b="0" i="0" u="none" strike="noStrike" dirty="0">
                          <a:solidFill>
                            <a:srgbClr val="000000"/>
                          </a:solidFill>
                          <a:effectLst/>
                          <a:latin typeface="+mj-ea"/>
                          <a:ea typeface="+mj-ea"/>
                        </a:rPr>
                        <a:t>2*</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2023-04-24</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00:41:55.894Z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-29.96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-177.84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47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7.1</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err="1">
                          <a:effectLst/>
                          <a:latin typeface="+mj-ea"/>
                          <a:ea typeface="+mj-ea"/>
                        </a:rPr>
                        <a:t>Kermadec</a:t>
                      </a:r>
                      <a:r>
                        <a:rPr lang="en-US" sz="1100" u="none" strike="noStrike" dirty="0">
                          <a:effectLst/>
                          <a:latin typeface="+mj-ea"/>
                          <a:ea typeface="+mj-ea"/>
                        </a:rPr>
                        <a:t> Islands, New Zealand</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0.11*</a:t>
                      </a:r>
                    </a:p>
                  </a:txBody>
                  <a:tcPr marL="9525" marR="9525" marT="9525" marB="0" anchor="ctr"/>
                </a:tc>
                <a:extLst>
                  <a:ext uri="{0D108BD9-81ED-4DB2-BD59-A6C34878D82A}">
                    <a16:rowId xmlns:a16="http://schemas.microsoft.com/office/drawing/2014/main" val="10002"/>
                  </a:ext>
                </a:extLst>
              </a:tr>
              <a:tr h="238125">
                <a:tc>
                  <a:txBody>
                    <a:bodyPr/>
                    <a:lstStyle/>
                    <a:p>
                      <a:pPr algn="ctr" fontAlgn="ctr"/>
                      <a:r>
                        <a:rPr lang="en-US" sz="1100" b="0" i="0" u="none" strike="noStrike" dirty="0">
                          <a:solidFill>
                            <a:srgbClr val="000000"/>
                          </a:solidFill>
                          <a:effectLst/>
                          <a:latin typeface="+mj-ea"/>
                          <a:ea typeface="+mj-ea"/>
                        </a:rPr>
                        <a:t>3*</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2023-05-10</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16:02:00.334Z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-15.63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-174.49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210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7.6</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82 km WNW of </a:t>
                      </a:r>
                      <a:r>
                        <a:rPr lang="en-US" sz="1100" u="none" strike="noStrike" dirty="0" err="1">
                          <a:effectLst/>
                          <a:latin typeface="+mj-ea"/>
                          <a:ea typeface="+mj-ea"/>
                        </a:rPr>
                        <a:t>Hihifo</a:t>
                      </a:r>
                      <a:r>
                        <a:rPr lang="en-US" sz="1100" u="none" strike="noStrike" dirty="0">
                          <a:effectLst/>
                          <a:latin typeface="+mj-ea"/>
                          <a:ea typeface="+mj-ea"/>
                        </a:rPr>
                        <a:t>, Tonga</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No</a:t>
                      </a:r>
                      <a:r>
                        <a:rPr lang="en-US" sz="1100" b="0" i="0" u="none" strike="noStrike" baseline="0" dirty="0">
                          <a:solidFill>
                            <a:srgbClr val="000000"/>
                          </a:solidFill>
                          <a:effectLst/>
                          <a:latin typeface="+mj-ea"/>
                          <a:ea typeface="+mj-ea"/>
                        </a:rPr>
                        <a:t> Tsunami</a:t>
                      </a:r>
                      <a:endParaRPr 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03"/>
                  </a:ext>
                </a:extLst>
              </a:tr>
              <a:tr h="238125">
                <a:tc>
                  <a:txBody>
                    <a:bodyPr/>
                    <a:lstStyle/>
                    <a:p>
                      <a:pPr algn="ctr" fontAlgn="ctr"/>
                      <a:r>
                        <a:rPr lang="en-US" sz="1100" b="0" i="0" u="none" strike="noStrike" dirty="0">
                          <a:solidFill>
                            <a:srgbClr val="000000"/>
                          </a:solidFill>
                          <a:effectLst/>
                          <a:latin typeface="+mj-ea"/>
                          <a:ea typeface="+mj-ea"/>
                        </a:rPr>
                        <a:t>4*</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2023-05-19</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02:57:03.172Z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-23.21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170.74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18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7.7</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southeast of the Loyalty Islands</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0.61*</a:t>
                      </a:r>
                    </a:p>
                  </a:txBody>
                  <a:tcPr marL="9525" marR="9525" marT="9525" marB="0" anchor="ctr"/>
                </a:tc>
                <a:extLst>
                  <a:ext uri="{0D108BD9-81ED-4DB2-BD59-A6C34878D82A}">
                    <a16:rowId xmlns:a16="http://schemas.microsoft.com/office/drawing/2014/main" val="10004"/>
                  </a:ext>
                </a:extLst>
              </a:tr>
              <a:tr h="238125">
                <a:tc>
                  <a:txBody>
                    <a:bodyPr/>
                    <a:lstStyle/>
                    <a:p>
                      <a:pPr algn="ctr" fontAlgn="ctr"/>
                      <a:r>
                        <a:rPr lang="en-US" sz="1100" b="0" i="0" u="none" strike="noStrike" dirty="0">
                          <a:solidFill>
                            <a:srgbClr val="000000"/>
                          </a:solidFill>
                          <a:effectLst/>
                          <a:latin typeface="+mj-ea"/>
                          <a:ea typeface="+mj-ea"/>
                        </a:rPr>
                        <a:t>5*</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2023-05-20</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01:50:59.158Z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-23.04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170.56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27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7.1</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a:effectLst/>
                          <a:latin typeface="+mj-ea"/>
                          <a:ea typeface="+mj-ea"/>
                        </a:rPr>
                        <a:t>mww</a:t>
                      </a:r>
                      <a:endParaRPr lang="en-US" sz="1100" b="0" i="0" u="none" strike="noStrike">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southeast of the Loyalty Islands</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0.14*</a:t>
                      </a:r>
                    </a:p>
                  </a:txBody>
                  <a:tcPr marL="9525" marR="9525" marT="9525" marB="0" anchor="ctr"/>
                </a:tc>
                <a:extLst>
                  <a:ext uri="{0D108BD9-81ED-4DB2-BD59-A6C34878D82A}">
                    <a16:rowId xmlns:a16="http://schemas.microsoft.com/office/drawing/2014/main" val="10005"/>
                  </a:ext>
                </a:extLst>
              </a:tr>
              <a:tr h="238125">
                <a:tc>
                  <a:txBody>
                    <a:bodyPr/>
                    <a:lstStyle/>
                    <a:p>
                      <a:pPr algn="ctr" fontAlgn="ctr"/>
                      <a:r>
                        <a:rPr lang="en-US" sz="1100" b="0" i="0" u="none" strike="noStrike" dirty="0">
                          <a:solidFill>
                            <a:srgbClr val="000000"/>
                          </a:solidFill>
                          <a:effectLst/>
                          <a:latin typeface="+mj-ea"/>
                          <a:ea typeface="+mj-ea"/>
                        </a:rPr>
                        <a:t>6*</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2023-06-15</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18:06:28.572Z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-22.99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-177.11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179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7.2</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a:effectLst/>
                          <a:latin typeface="+mj-ea"/>
                          <a:ea typeface="+mj-ea"/>
                        </a:rPr>
                        <a:t>mww</a:t>
                      </a:r>
                      <a:endParaRPr lang="en-US" sz="1100" b="0" i="0" u="none" strike="noStrike">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274 km SW of Houma, Tonga</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No Tsunami</a:t>
                      </a:r>
                    </a:p>
                  </a:txBody>
                  <a:tcPr marL="9525" marR="9525" marT="9525" marB="0" anchor="ctr"/>
                </a:tc>
                <a:extLst>
                  <a:ext uri="{0D108BD9-81ED-4DB2-BD59-A6C34878D82A}">
                    <a16:rowId xmlns:a16="http://schemas.microsoft.com/office/drawing/2014/main" val="10006"/>
                  </a:ext>
                </a:extLst>
              </a:tr>
              <a:tr h="238125">
                <a:tc>
                  <a:txBody>
                    <a:bodyPr/>
                    <a:lstStyle/>
                    <a:p>
                      <a:pPr algn="ctr" fontAlgn="ctr"/>
                      <a:r>
                        <a:rPr lang="en-US" sz="1100" b="0" i="0" u="none" strike="noStrike" dirty="0">
                          <a:solidFill>
                            <a:srgbClr val="000000"/>
                          </a:solidFill>
                          <a:effectLst/>
                          <a:latin typeface="+mj-ea"/>
                          <a:ea typeface="+mj-ea"/>
                        </a:rPr>
                        <a:t>7*</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2023-07-16</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06:48:21.158Z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54.39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-160.76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25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7.2</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106 km S of Sand Point, Alaska</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0.15*</a:t>
                      </a:r>
                    </a:p>
                  </a:txBody>
                  <a:tcPr marL="9525" marR="9525" marT="9525" marB="0" anchor="ctr"/>
                </a:tc>
                <a:extLst>
                  <a:ext uri="{0D108BD9-81ED-4DB2-BD59-A6C34878D82A}">
                    <a16:rowId xmlns:a16="http://schemas.microsoft.com/office/drawing/2014/main" val="10007"/>
                  </a:ext>
                </a:extLst>
              </a:tr>
              <a:tr h="238125">
                <a:tc>
                  <a:txBody>
                    <a:bodyPr/>
                    <a:lstStyle/>
                    <a:p>
                      <a:pPr algn="ctr" fontAlgn="ctr"/>
                      <a:r>
                        <a:rPr lang="en-US" sz="1100" b="0" i="0" u="none" strike="noStrike" dirty="0">
                          <a:solidFill>
                            <a:srgbClr val="000000"/>
                          </a:solidFill>
                          <a:effectLst/>
                          <a:latin typeface="+mj-ea"/>
                          <a:ea typeface="+mj-ea"/>
                        </a:rPr>
                        <a:t>8*</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2023-08-28</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19:55:30.875Z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-6.79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116.52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500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7.1</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180 km NNE of </a:t>
                      </a:r>
                      <a:r>
                        <a:rPr lang="en-US" sz="1100" u="none" strike="noStrike" dirty="0" err="1">
                          <a:effectLst/>
                          <a:latin typeface="+mj-ea"/>
                          <a:ea typeface="+mj-ea"/>
                        </a:rPr>
                        <a:t>Gili</a:t>
                      </a:r>
                      <a:r>
                        <a:rPr lang="en-US" sz="1100" u="none" strike="noStrike" dirty="0">
                          <a:effectLst/>
                          <a:latin typeface="+mj-ea"/>
                          <a:ea typeface="+mj-ea"/>
                        </a:rPr>
                        <a:t> Air, Indonesia</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No Tsunami</a:t>
                      </a:r>
                    </a:p>
                  </a:txBody>
                  <a:tcPr marL="9525" marR="9525" marT="9525" marB="0" anchor="ctr"/>
                </a:tc>
                <a:extLst>
                  <a:ext uri="{0D108BD9-81ED-4DB2-BD59-A6C34878D82A}">
                    <a16:rowId xmlns:a16="http://schemas.microsoft.com/office/drawing/2014/main" val="10008"/>
                  </a:ext>
                </a:extLst>
              </a:tr>
              <a:tr h="238125">
                <a:tc>
                  <a:txBody>
                    <a:bodyPr/>
                    <a:lstStyle/>
                    <a:p>
                      <a:pPr algn="ctr" fontAlgn="ctr"/>
                      <a:r>
                        <a:rPr lang="en-US" sz="1100" b="0" i="0" u="none" strike="noStrike" dirty="0">
                          <a:solidFill>
                            <a:srgbClr val="000000"/>
                          </a:solidFill>
                          <a:effectLst/>
                          <a:latin typeface="+mj-ea"/>
                          <a:ea typeface="+mj-ea"/>
                        </a:rPr>
                        <a:t>9*</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2023-11-08</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04:53:50.283Z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-6.42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129.55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10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7.1</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Banda Sea</a:t>
                      </a:r>
                      <a:endParaRPr lang="en-US" sz="1100" b="0" i="0" u="none" strike="noStrike" dirty="0">
                        <a:solidFill>
                          <a:srgbClr val="000000"/>
                        </a:solidFill>
                        <a:effectLst/>
                        <a:latin typeface="+mj-ea"/>
                        <a:ea typeface="+mj-ea"/>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defRPr/>
                      </a:pPr>
                      <a:r>
                        <a:rPr kumimoji="1" lang="en-US" altLang="ja-JP" sz="1100" b="0" i="0" u="none" strike="noStrike" cap="none" spc="0" baseline="0" dirty="0">
                          <a:ln>
                            <a:noFill/>
                          </a:ln>
                          <a:solidFill>
                            <a:srgbClr val="000000"/>
                          </a:solidFill>
                          <a:effectLst/>
                          <a:uFillTx/>
                          <a:latin typeface="+mj-ea"/>
                          <a:ea typeface="+mn-ea"/>
                          <a:cs typeface="+mn-cs"/>
                          <a:sym typeface="Roboto"/>
                        </a:rPr>
                        <a:t>No Tsunami</a:t>
                      </a:r>
                    </a:p>
                  </a:txBody>
                  <a:tcPr marL="9525" marR="9525" marT="9525" marB="0" anchor="ctr"/>
                </a:tc>
                <a:extLst>
                  <a:ext uri="{0D108BD9-81ED-4DB2-BD59-A6C34878D82A}">
                    <a16:rowId xmlns:a16="http://schemas.microsoft.com/office/drawing/2014/main" val="10009"/>
                  </a:ext>
                </a:extLst>
              </a:tr>
              <a:tr h="238125">
                <a:tc>
                  <a:txBody>
                    <a:bodyPr/>
                    <a:lstStyle/>
                    <a:p>
                      <a:pPr algn="ctr" fontAlgn="ctr"/>
                      <a:r>
                        <a:rPr lang="en-US" sz="1100" b="0" i="0" u="none" strike="noStrike" dirty="0">
                          <a:solidFill>
                            <a:srgbClr val="000000"/>
                          </a:solidFill>
                          <a:effectLst/>
                          <a:latin typeface="+mj-ea"/>
                          <a:ea typeface="+mj-ea"/>
                        </a:rPr>
                        <a:t>10*</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2023-12-02</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14:37:05.568Z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8.49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126.35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51 </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7.6</a:t>
                      </a:r>
                      <a:endParaRPr lang="en-US" altLang="ja-JP"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12 km N of </a:t>
                      </a:r>
                      <a:r>
                        <a:rPr lang="en-US" sz="1100" u="none" strike="noStrike" dirty="0" err="1">
                          <a:effectLst/>
                          <a:latin typeface="+mj-ea"/>
                          <a:ea typeface="+mj-ea"/>
                        </a:rPr>
                        <a:t>Hinatuan</a:t>
                      </a:r>
                      <a:r>
                        <a:rPr lang="en-US" sz="1100" u="none" strike="noStrike" dirty="0">
                          <a:effectLst/>
                          <a:latin typeface="+mj-ea"/>
                          <a:ea typeface="+mj-ea"/>
                        </a:rPr>
                        <a:t>, Philippines</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dirty="0">
                          <a:solidFill>
                            <a:srgbClr val="000000"/>
                          </a:solidFill>
                          <a:effectLst/>
                          <a:latin typeface="+mj-ea"/>
                          <a:ea typeface="+mj-ea"/>
                        </a:rPr>
                        <a:t>0.32*</a:t>
                      </a:r>
                    </a:p>
                  </a:txBody>
                  <a:tcPr marL="9525" marR="9525" marT="9525" marB="0" anchor="ctr"/>
                </a:tc>
                <a:extLst>
                  <a:ext uri="{0D108BD9-81ED-4DB2-BD59-A6C34878D82A}">
                    <a16:rowId xmlns:a16="http://schemas.microsoft.com/office/drawing/2014/main" val="10010"/>
                  </a:ext>
                </a:extLst>
              </a:tr>
              <a:tr h="238125">
                <a:tc>
                  <a:txBody>
                    <a:bodyPr/>
                    <a:lstStyle/>
                    <a:p>
                      <a:pPr algn="ctr" fontAlgn="ctr"/>
                      <a:r>
                        <a:rPr lang="en-US" sz="1100" b="0" i="0" u="none" strike="noStrike" dirty="0">
                          <a:solidFill>
                            <a:srgbClr val="000000"/>
                          </a:solidFill>
                          <a:effectLst/>
                          <a:latin typeface="+mj-ea"/>
                          <a:ea typeface="+mj-ea"/>
                        </a:rPr>
                        <a:t>11*</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2023-12-07</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12:56:31.002Z</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-20.60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169.29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54 </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a:effectLst/>
                          <a:latin typeface="+mj-ea"/>
                          <a:ea typeface="+mj-ea"/>
                        </a:rPr>
                        <a:t>7.1</a:t>
                      </a:r>
                      <a:endParaRPr lang="en-US" altLang="ja-JP" sz="1100" b="0" i="0" u="none" strike="noStrike">
                        <a:solidFill>
                          <a:srgbClr val="000000"/>
                        </a:solidFill>
                        <a:effectLst/>
                        <a:latin typeface="+mj-ea"/>
                        <a:ea typeface="+mj-ea"/>
                      </a:endParaRPr>
                    </a:p>
                  </a:txBody>
                  <a:tcPr marL="9525" marR="9525" marT="9525" marB="0" anchor="ctr"/>
                </a:tc>
                <a:tc>
                  <a:txBody>
                    <a:bodyPr/>
                    <a:lstStyle/>
                    <a:p>
                      <a:pPr algn="ctr" fontAlgn="ctr"/>
                      <a:r>
                        <a:rPr lang="en-US" sz="1100" u="none" strike="noStrike" dirty="0" err="1">
                          <a:effectLst/>
                          <a:latin typeface="+mj-ea"/>
                          <a:ea typeface="+mj-ea"/>
                        </a:rPr>
                        <a:t>mww</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nl-NL" sz="1100" u="none" strike="noStrike" dirty="0">
                          <a:effectLst/>
                          <a:latin typeface="+mj-ea"/>
                          <a:ea typeface="+mj-ea"/>
                        </a:rPr>
                        <a:t>116 km S of Isangel, Vanuatu</a:t>
                      </a:r>
                      <a:endParaRPr lang="nl-NL" sz="1100" b="0" i="0" u="none" strike="noStrike" dirty="0">
                        <a:solidFill>
                          <a:srgbClr val="000000"/>
                        </a:solidFill>
                        <a:effectLst/>
                        <a:latin typeface="+mj-ea"/>
                        <a:ea typeface="+mj-ea"/>
                      </a:endParaRPr>
                    </a:p>
                  </a:txBody>
                  <a:tcPr marL="9525" marR="9525" marT="9525" marB="0" anchor="ctr"/>
                </a:tc>
                <a:tc>
                  <a:txBody>
                    <a:bodyPr/>
                    <a:lstStyle/>
                    <a:p>
                      <a:pPr algn="ctr" fontAlgn="ctr"/>
                      <a:r>
                        <a:rPr lang="nl-NL" sz="1100" b="0" i="0" u="none" strike="noStrike" dirty="0">
                          <a:solidFill>
                            <a:srgbClr val="000000"/>
                          </a:solidFill>
                          <a:effectLst/>
                          <a:latin typeface="+mj-ea"/>
                          <a:ea typeface="+mj-ea"/>
                        </a:rPr>
                        <a:t>0.08*</a:t>
                      </a:r>
                    </a:p>
                  </a:txBody>
                  <a:tcPr marL="9525" marR="9525" marT="9525" marB="0" anchor="ctr"/>
                </a:tc>
                <a:extLst>
                  <a:ext uri="{0D108BD9-81ED-4DB2-BD59-A6C34878D82A}">
                    <a16:rowId xmlns:a16="http://schemas.microsoft.com/office/drawing/2014/main" val="10011"/>
                  </a:ext>
                </a:extLst>
              </a:tr>
              <a:tr h="238125">
                <a:tc>
                  <a:txBody>
                    <a:bodyPr/>
                    <a:lstStyle/>
                    <a:p>
                      <a:pPr algn="ctr" fontAlgn="ctr"/>
                      <a:r>
                        <a:rPr lang="en-US" sz="1100" b="0" i="0" u="none" strike="noStrike" dirty="0">
                          <a:solidFill>
                            <a:srgbClr val="000000"/>
                          </a:solidFill>
                          <a:effectLst/>
                          <a:latin typeface="+mj-ea"/>
                          <a:ea typeface="+mj-ea"/>
                        </a:rPr>
                        <a:t>12**</a:t>
                      </a:r>
                    </a:p>
                  </a:txBody>
                  <a:tcPr marL="9525" marR="9525" marT="9525" marB="0" anchor="ctr"/>
                </a:tc>
                <a:tc>
                  <a:txBody>
                    <a:bodyPr/>
                    <a:lstStyle/>
                    <a:p>
                      <a:pPr algn="ctr" fontAlgn="ctr"/>
                      <a:r>
                        <a:rPr kumimoji="1" lang="en-US" altLang="ja-JP" sz="1100" b="0" i="0" u="none" strike="noStrike" cap="none" spc="0" baseline="0" dirty="0">
                          <a:ln>
                            <a:noFill/>
                          </a:ln>
                          <a:solidFill>
                            <a:schemeClr val="dk1"/>
                          </a:solidFill>
                          <a:effectLst/>
                          <a:uFillTx/>
                          <a:latin typeface="+mj-ea"/>
                          <a:ea typeface="+mn-ea"/>
                          <a:cs typeface="+mn-cs"/>
                          <a:sym typeface="Roboto"/>
                        </a:rPr>
                        <a:t>2024-01-01</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u="none" strike="noStrike" dirty="0">
                          <a:effectLst/>
                          <a:latin typeface="+mj-ea"/>
                          <a:ea typeface="+mj-ea"/>
                        </a:rPr>
                        <a:t>07:10:09.692Z</a:t>
                      </a:r>
                      <a:endParaRPr lang="en-US" sz="1100" b="0" i="0" u="none" strike="noStrike" dirty="0">
                        <a:solidFill>
                          <a:srgbClr val="000000"/>
                        </a:solidFill>
                        <a:effectLst/>
                        <a:latin typeface="+mj-ea"/>
                        <a:ea typeface="+mj-ea"/>
                      </a:endParaRPr>
                    </a:p>
                  </a:txBody>
                  <a:tcPr marL="9525" marR="9525" marT="9525" marB="0" anchor="ctr"/>
                </a:tc>
                <a:tc>
                  <a:txBody>
                    <a:bodyPr/>
                    <a:lstStyle/>
                    <a:p>
                      <a:pPr algn="l"/>
                      <a:r>
                        <a:rPr kumimoji="1" lang="en-US" altLang="ja-JP" sz="1050" dirty="0">
                          <a:latin typeface="Arial" panose="020B0604020202020204" pitchFamily="34" charset="0"/>
                          <a:cs typeface="Arial" panose="020B0604020202020204" pitchFamily="34" charset="0"/>
                        </a:rPr>
                        <a:t>37</a:t>
                      </a:r>
                      <a:r>
                        <a:rPr kumimoji="1" lang="en-US" altLang="ja-JP" sz="1050" baseline="30000" dirty="0">
                          <a:latin typeface="Arial" panose="020B0604020202020204" pitchFamily="34" charset="0"/>
                          <a:cs typeface="Arial" panose="020B0604020202020204" pitchFamily="34" charset="0"/>
                        </a:rPr>
                        <a:t>o </a:t>
                      </a:r>
                      <a:r>
                        <a:rPr kumimoji="1" lang="en-US" altLang="ja-JP" sz="1050" dirty="0">
                          <a:latin typeface="Arial" panose="020B0604020202020204" pitchFamily="34" charset="0"/>
                          <a:cs typeface="Arial" panose="020B0604020202020204" pitchFamily="34" charset="0"/>
                        </a:rPr>
                        <a:t>29.7’ N</a:t>
                      </a:r>
                      <a:endParaRPr kumimoji="1" lang="ja-JP" altLang="en-US" sz="1050" dirty="0">
                        <a:latin typeface="Arial" panose="020B0604020202020204" pitchFamily="34" charset="0"/>
                        <a:cs typeface="Arial" panose="020B0604020202020204" pitchFamily="34" charset="0"/>
                      </a:endParaRPr>
                    </a:p>
                  </a:txBody>
                  <a:tcPr/>
                </a:tc>
                <a:tc>
                  <a:txBody>
                    <a:bodyPr/>
                    <a:lstStyle/>
                    <a:p>
                      <a:pPr algn="l"/>
                      <a:r>
                        <a:rPr lang="pt-BR" altLang="ja-JP" sz="1050" dirty="0">
                          <a:latin typeface="Arial" panose="020B0604020202020204" pitchFamily="34" charset="0"/>
                          <a:cs typeface="Arial" panose="020B0604020202020204" pitchFamily="34" charset="0"/>
                        </a:rPr>
                        <a:t>137</a:t>
                      </a:r>
                      <a:r>
                        <a:rPr lang="pt-BR" altLang="ja-JP" sz="1050" baseline="30000" dirty="0">
                          <a:latin typeface="Arial" panose="020B0604020202020204" pitchFamily="34" charset="0"/>
                          <a:cs typeface="Arial" panose="020B0604020202020204" pitchFamily="34" charset="0"/>
                        </a:rPr>
                        <a:t>o </a:t>
                      </a:r>
                      <a:r>
                        <a:rPr lang="pt-BR" altLang="ja-JP" sz="1050" dirty="0">
                          <a:latin typeface="Arial" panose="020B0604020202020204" pitchFamily="34" charset="0"/>
                          <a:cs typeface="Arial" panose="020B0604020202020204" pitchFamily="34" charset="0"/>
                        </a:rPr>
                        <a:t>16.2’ E </a:t>
                      </a:r>
                      <a:endParaRPr kumimoji="1" lang="ja-JP" altLang="en-US" sz="1050" dirty="0">
                        <a:latin typeface="Arial" panose="020B0604020202020204" pitchFamily="34" charset="0"/>
                        <a:cs typeface="Arial" panose="020B0604020202020204" pitchFamily="34" charset="0"/>
                      </a:endParaRPr>
                    </a:p>
                  </a:txBody>
                  <a:tcPr/>
                </a:tc>
                <a:tc>
                  <a:txBody>
                    <a:bodyPr/>
                    <a:lstStyle/>
                    <a:p>
                      <a:pPr algn="l"/>
                      <a:r>
                        <a:rPr kumimoji="1" lang="en-US" altLang="ja-JP" sz="1050" dirty="0">
                          <a:latin typeface="Arial" panose="020B0604020202020204" pitchFamily="34" charset="0"/>
                          <a:cs typeface="Arial" panose="020B0604020202020204" pitchFamily="34" charset="0"/>
                        </a:rPr>
                        <a:t>16</a:t>
                      </a:r>
                      <a:endParaRPr kumimoji="1" lang="ja-JP" altLang="en-US" sz="1050" dirty="0">
                        <a:latin typeface="Arial" panose="020B0604020202020204" pitchFamily="34" charset="0"/>
                        <a:cs typeface="Arial" panose="020B0604020202020204" pitchFamily="34" charset="0"/>
                      </a:endParaRPr>
                    </a:p>
                  </a:txBody>
                  <a:tcPr/>
                </a:tc>
                <a:tc>
                  <a:txBody>
                    <a:bodyPr/>
                    <a:lstStyle/>
                    <a:p>
                      <a:pPr algn="ctr"/>
                      <a:r>
                        <a:rPr kumimoji="1" lang="en-US" altLang="ja-JP" sz="1050" dirty="0">
                          <a:latin typeface="Arial" panose="020B0604020202020204" pitchFamily="34" charset="0"/>
                          <a:cs typeface="Arial" panose="020B0604020202020204" pitchFamily="34" charset="0"/>
                        </a:rPr>
                        <a:t>7.6</a:t>
                      </a:r>
                      <a:endParaRPr kumimoji="1" lang="ja-JP" altLang="en-US" sz="1050" dirty="0">
                        <a:latin typeface="Arial" panose="020B0604020202020204" pitchFamily="34" charset="0"/>
                        <a:cs typeface="Arial" panose="020B0604020202020204" pitchFamily="34" charset="0"/>
                      </a:endParaRPr>
                    </a:p>
                  </a:txBody>
                  <a:tcPr/>
                </a:tc>
                <a:tc>
                  <a:txBody>
                    <a:bodyPr/>
                    <a:lstStyle/>
                    <a:p>
                      <a:pPr algn="ctr" fontAlgn="ctr"/>
                      <a:r>
                        <a:rPr lang="en-US" sz="1100" u="none" strike="noStrike" dirty="0" err="1">
                          <a:effectLst/>
                          <a:latin typeface="+mj-ea"/>
                          <a:ea typeface="+mj-ea"/>
                        </a:rPr>
                        <a:t>Mjma</a:t>
                      </a:r>
                      <a:endParaRPr lang="en-US" sz="1100" b="0" i="0" u="none" strike="noStrike" dirty="0">
                        <a:solidFill>
                          <a:srgbClr val="000000"/>
                        </a:solidFill>
                        <a:effectLst/>
                        <a:latin typeface="+mj-ea"/>
                        <a:ea typeface="+mj-ea"/>
                      </a:endParaRPr>
                    </a:p>
                  </a:txBody>
                  <a:tcPr marL="9525" marR="9525" marT="9525" marB="0" anchor="ctr"/>
                </a:tc>
                <a:tc>
                  <a:txBody>
                    <a:bodyPr/>
                    <a:lstStyle/>
                    <a:p>
                      <a:pPr algn="l" fontAlgn="ctr"/>
                      <a:r>
                        <a:rPr lang="en-US" sz="1100" u="none" strike="noStrike" dirty="0">
                          <a:effectLst/>
                          <a:latin typeface="+mj-ea"/>
                          <a:ea typeface="+mj-ea"/>
                        </a:rPr>
                        <a:t>Noto</a:t>
                      </a:r>
                      <a:r>
                        <a:rPr lang="en-US" sz="1100" u="none" strike="noStrike" baseline="0" dirty="0">
                          <a:effectLst/>
                          <a:latin typeface="+mj-ea"/>
                          <a:ea typeface="+mj-ea"/>
                        </a:rPr>
                        <a:t> Peninsula</a:t>
                      </a:r>
                      <a:r>
                        <a:rPr lang="en-US" sz="1100" u="none" strike="noStrike" dirty="0">
                          <a:effectLst/>
                          <a:latin typeface="+mj-ea"/>
                          <a:ea typeface="+mj-ea"/>
                        </a:rPr>
                        <a:t>, Japan</a:t>
                      </a:r>
                      <a:endParaRPr 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sz="1100" b="0" i="0" u="none" strike="noStrike" baseline="0" dirty="0">
                          <a:solidFill>
                            <a:srgbClr val="000000"/>
                          </a:solidFill>
                          <a:effectLst/>
                          <a:latin typeface="+mj-ea"/>
                          <a:ea typeface="+mj-ea"/>
                        </a:rPr>
                        <a:t>5.8</a:t>
                      </a:r>
                      <a:r>
                        <a:rPr lang="ja-JP" altLang="en-US" sz="1100" b="0" i="0" u="none" strike="noStrike" baseline="0" dirty="0">
                          <a:solidFill>
                            <a:srgbClr val="000000"/>
                          </a:solidFill>
                          <a:effectLst/>
                          <a:latin typeface="+mj-ea"/>
                          <a:ea typeface="+mj-ea"/>
                        </a:rPr>
                        <a:t> </a:t>
                      </a:r>
                      <a:r>
                        <a:rPr lang="en-US" altLang="ja-JP" sz="1100" b="0" i="0" u="none" strike="noStrike" baseline="0" dirty="0">
                          <a:solidFill>
                            <a:srgbClr val="000000"/>
                          </a:solidFill>
                          <a:effectLst/>
                          <a:latin typeface="+mj-ea"/>
                          <a:ea typeface="+mj-ea"/>
                        </a:rPr>
                        <a:t>**</a:t>
                      </a:r>
                    </a:p>
                    <a:p>
                      <a:pPr algn="ctr" fontAlgn="ctr"/>
                      <a:r>
                        <a:rPr lang="en-US" altLang="ja-JP" sz="1100" b="0" i="0" u="none" strike="noStrike" baseline="0" dirty="0">
                          <a:solidFill>
                            <a:srgbClr val="000000"/>
                          </a:solidFill>
                          <a:effectLst/>
                          <a:latin typeface="+mj-ea"/>
                          <a:ea typeface="+mj-ea"/>
                        </a:rPr>
                        <a:t>(run-up height, post tsunami survey by the JMA)</a:t>
                      </a:r>
                      <a:endParaRPr 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10012"/>
                  </a:ext>
                </a:extLst>
              </a:tr>
            </a:tbl>
          </a:graphicData>
        </a:graphic>
      </p:graphicFrame>
      <p:sp>
        <p:nvSpPr>
          <p:cNvPr id="3" name="タイトル 1"/>
          <p:cNvSpPr txBox="1"/>
          <p:nvPr/>
        </p:nvSpPr>
        <p:spPr>
          <a:xfrm>
            <a:off x="203679" y="536635"/>
            <a:ext cx="9963509" cy="387350"/>
          </a:xfrm>
          <a:solidFill>
            <a:schemeClr val="accent6">
              <a:lumMod val="40000"/>
              <a:lumOff val="60000"/>
            </a:schemeClr>
          </a:solidFill>
        </p:spPr>
        <p:txBody>
          <a:bodyPr>
            <a:normAutofit fontScale="82500" lnSpcReduction="10000"/>
          </a:bodyPr>
          <a:lst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1" lang="en-US" altLang="ja-JP" sz="2800" b="0" i="0" u="none" strike="noStrike" kern="0" cap="none" spc="0" normalizeH="0" baseline="0" noProof="0" dirty="0">
                <a:ln>
                  <a:noFill/>
                </a:ln>
                <a:solidFill>
                  <a:srgbClr val="189ED9"/>
                </a:solidFill>
                <a:effectLst/>
                <a:uLnTx/>
                <a:uFillTx/>
                <a:latin typeface="Roboto"/>
                <a:sym typeface="Open Sans"/>
              </a:rPr>
              <a:t>Significant Earthquakes from January 2023 to February 2024 ( M&gt;7.0)</a:t>
            </a:r>
            <a:endParaRPr kumimoji="1" lang="ja-JP" altLang="en-US" sz="2800" b="0" i="0" u="none" strike="noStrike" kern="0" cap="none" spc="0" normalizeH="0" baseline="0" noProof="0" dirty="0">
              <a:ln>
                <a:noFill/>
              </a:ln>
              <a:solidFill>
                <a:srgbClr val="189ED9"/>
              </a:solidFill>
              <a:effectLst/>
              <a:uLnTx/>
              <a:uFillTx/>
              <a:latin typeface="Roboto"/>
              <a:sym typeface="Open Sans"/>
            </a:endParaRPr>
          </a:p>
        </p:txBody>
      </p:sp>
      <p:sp>
        <p:nvSpPr>
          <p:cNvPr id="4" name="テキスト ボックス 3"/>
          <p:cNvSpPr txBox="1"/>
          <p:nvPr/>
        </p:nvSpPr>
        <p:spPr>
          <a:xfrm>
            <a:off x="289726" y="4864619"/>
            <a:ext cx="48135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Earthquake Source Parameters by USGS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Earthquake Source Parameters by Japan Meteorological Agency</a:t>
            </a:r>
            <a:endPar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正方形/長方形 4"/>
          <p:cNvSpPr/>
          <p:nvPr/>
        </p:nvSpPr>
        <p:spPr>
          <a:xfrm>
            <a:off x="8632624" y="4834739"/>
            <a:ext cx="3759241"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Tsunami height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NGDC/WDS Global Historical Tsunami Database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Japan Meteorological Agency</a:t>
            </a:r>
            <a:endPar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67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710" y="-393"/>
            <a:ext cx="5645261"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No.12: 1</a:t>
            </a:r>
            <a:r>
              <a:rPr kumimoji="0" lang="en-US" altLang="ja-JP" sz="2400" b="0" i="0" u="none" strike="noStrike" kern="1200" cap="none" spc="0" normalizeH="0" baseline="30000" noProof="0" dirty="0">
                <a:ln>
                  <a:noFill/>
                </a:ln>
                <a:solidFill>
                  <a:srgbClr val="189ED9"/>
                </a:solidFill>
                <a:effectLst/>
                <a:uLnTx/>
                <a:uFillTx/>
                <a:latin typeface="Arial" panose="020B0604020202020204" pitchFamily="34" charset="0"/>
                <a:cs typeface="Arial" panose="020B0604020202020204" pitchFamily="34" charset="0"/>
                <a:sym typeface="Roboto"/>
              </a:rPr>
              <a:t>st</a:t>
            </a:r>
            <a:r>
              <a:rPr kumimoji="0" lang="en-US" altLang="ja-JP"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 January, 2024</a:t>
            </a:r>
            <a:r>
              <a:rPr kumimoji="0" lang="ja-JP" altLang="en-US"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 </a:t>
            </a:r>
            <a:r>
              <a:rPr kumimoji="0" lang="en-US" altLang="ja-JP"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Noto Peninsula</a:t>
            </a:r>
            <a:endParaRPr kumimoji="0" lang="ja-JP" altLang="en-US"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endParaRPr>
          </a:p>
        </p:txBody>
      </p:sp>
      <p:graphicFrame>
        <p:nvGraphicFramePr>
          <p:cNvPr id="9" name="表 8"/>
          <p:cNvGraphicFramePr>
            <a:graphicFrameLocks noGrp="1"/>
          </p:cNvGraphicFramePr>
          <p:nvPr/>
        </p:nvGraphicFramePr>
        <p:xfrm>
          <a:off x="129051" y="591875"/>
          <a:ext cx="5559228" cy="741680"/>
        </p:xfrm>
        <a:graphic>
          <a:graphicData uri="http://schemas.openxmlformats.org/drawingml/2006/table">
            <a:tbl>
              <a:tblPr firstRow="1" bandRow="1">
                <a:tableStyleId>{5C22544A-7EE6-4342-B048-85BDC9FD1C3A}</a:tableStyleId>
              </a:tblPr>
              <a:tblGrid>
                <a:gridCol w="1824434">
                  <a:extLst>
                    <a:ext uri="{9D8B030D-6E8A-4147-A177-3AD203B41FA5}">
                      <a16:colId xmlns:a16="http://schemas.microsoft.com/office/drawing/2014/main" val="20000"/>
                    </a:ext>
                  </a:extLst>
                </a:gridCol>
                <a:gridCol w="974785">
                  <a:extLst>
                    <a:ext uri="{9D8B030D-6E8A-4147-A177-3AD203B41FA5}">
                      <a16:colId xmlns:a16="http://schemas.microsoft.com/office/drawing/2014/main" val="20001"/>
                    </a:ext>
                  </a:extLst>
                </a:gridCol>
                <a:gridCol w="1017917">
                  <a:extLst>
                    <a:ext uri="{9D8B030D-6E8A-4147-A177-3AD203B41FA5}">
                      <a16:colId xmlns:a16="http://schemas.microsoft.com/office/drawing/2014/main" val="20002"/>
                    </a:ext>
                  </a:extLst>
                </a:gridCol>
                <a:gridCol w="689670">
                  <a:extLst>
                    <a:ext uri="{9D8B030D-6E8A-4147-A177-3AD203B41FA5}">
                      <a16:colId xmlns:a16="http://schemas.microsoft.com/office/drawing/2014/main" val="20003"/>
                    </a:ext>
                  </a:extLst>
                </a:gridCol>
                <a:gridCol w="1052422">
                  <a:extLst>
                    <a:ext uri="{9D8B030D-6E8A-4147-A177-3AD203B41FA5}">
                      <a16:colId xmlns:a16="http://schemas.microsoft.com/office/drawing/2014/main" val="20004"/>
                    </a:ext>
                  </a:extLst>
                </a:gridCol>
              </a:tblGrid>
              <a:tr h="370840">
                <a:tc>
                  <a:txBody>
                    <a:bodyPr/>
                    <a:lstStyle/>
                    <a:p>
                      <a:pPr algn="l"/>
                      <a:r>
                        <a:rPr kumimoji="1" lang="en-US" altLang="ja-JP" sz="1200" dirty="0">
                          <a:latin typeface="Arial" panose="020B0604020202020204" pitchFamily="34" charset="0"/>
                          <a:cs typeface="Arial" panose="020B0604020202020204" pitchFamily="34" charset="0"/>
                        </a:rPr>
                        <a:t>Origin time (UTC)</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Latitude</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Longitude</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Depth</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Magnitude</a:t>
                      </a:r>
                      <a:endParaRPr kumimoji="1" lang="ja-JP"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l"/>
                      <a:r>
                        <a:rPr lang="en-US" altLang="ja-JP" sz="1200" dirty="0">
                          <a:latin typeface="Arial" panose="020B0604020202020204" pitchFamily="34" charset="0"/>
                          <a:cs typeface="Arial" panose="020B0604020202020204" pitchFamily="34" charset="0"/>
                        </a:rPr>
                        <a:t>1-Jan.-2024 07:10:22.5</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37</a:t>
                      </a:r>
                      <a:r>
                        <a:rPr kumimoji="1" lang="en-US" altLang="ja-JP" sz="1200" baseline="30000" dirty="0">
                          <a:latin typeface="Arial" panose="020B0604020202020204" pitchFamily="34" charset="0"/>
                          <a:cs typeface="Arial" panose="020B0604020202020204" pitchFamily="34" charset="0"/>
                        </a:rPr>
                        <a:t>o </a:t>
                      </a:r>
                      <a:r>
                        <a:rPr kumimoji="1" lang="en-US" altLang="ja-JP" sz="1200" dirty="0">
                          <a:latin typeface="Arial" panose="020B0604020202020204" pitchFamily="34" charset="0"/>
                          <a:cs typeface="Arial" panose="020B0604020202020204" pitchFamily="34" charset="0"/>
                        </a:rPr>
                        <a:t>29.7’ N</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lang="pt-BR" altLang="ja-JP" sz="1200" dirty="0">
                          <a:latin typeface="Arial" panose="020B0604020202020204" pitchFamily="34" charset="0"/>
                          <a:cs typeface="Arial" panose="020B0604020202020204" pitchFamily="34" charset="0"/>
                        </a:rPr>
                        <a:t>137</a:t>
                      </a:r>
                      <a:r>
                        <a:rPr lang="pt-BR" altLang="ja-JP" sz="1200" baseline="30000" dirty="0">
                          <a:latin typeface="Arial" panose="020B0604020202020204" pitchFamily="34" charset="0"/>
                          <a:cs typeface="Arial" panose="020B0604020202020204" pitchFamily="34" charset="0"/>
                        </a:rPr>
                        <a:t>o </a:t>
                      </a:r>
                      <a:r>
                        <a:rPr lang="pt-BR" altLang="ja-JP" sz="1200" dirty="0">
                          <a:latin typeface="Arial" panose="020B0604020202020204" pitchFamily="34" charset="0"/>
                          <a:cs typeface="Arial" panose="020B0604020202020204" pitchFamily="34" charset="0"/>
                        </a:rPr>
                        <a:t>16.2’ E </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16km</a:t>
                      </a:r>
                      <a:endParaRPr kumimoji="1" lang="ja-JP" altLang="en-US" sz="1200" dirty="0">
                        <a:latin typeface="Arial" panose="020B0604020202020204" pitchFamily="34" charset="0"/>
                        <a:cs typeface="Arial" panose="020B0604020202020204" pitchFamily="34" charset="0"/>
                      </a:endParaRPr>
                    </a:p>
                  </a:txBody>
                  <a:tcPr/>
                </a:tc>
                <a:tc>
                  <a:txBody>
                    <a:bodyPr/>
                    <a:lstStyle/>
                    <a:p>
                      <a:pPr algn="l"/>
                      <a:r>
                        <a:rPr kumimoji="1" lang="en-US" altLang="ja-JP" sz="1200" dirty="0">
                          <a:latin typeface="Arial" panose="020B0604020202020204" pitchFamily="34" charset="0"/>
                          <a:cs typeface="Arial" panose="020B0604020202020204" pitchFamily="34" charset="0"/>
                        </a:rPr>
                        <a:t>7.6</a:t>
                      </a:r>
                      <a:endParaRPr kumimoji="1" lang="ja-JP"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2521827" y="1330016"/>
            <a:ext cx="3109695" cy="315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(source parameters determined by the JMA)</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2631" y="1712856"/>
            <a:ext cx="3783674" cy="3610779"/>
          </a:xfrm>
          <a:prstGeom prst="rect">
            <a:avLst/>
          </a:prstGeom>
          <a:ln>
            <a:solidFill>
              <a:schemeClr val="tx1"/>
            </a:solidFill>
          </a:ln>
        </p:spPr>
      </p:pic>
      <p:sp>
        <p:nvSpPr>
          <p:cNvPr id="15" name="正方形/長方形 14"/>
          <p:cNvSpPr/>
          <p:nvPr/>
        </p:nvSpPr>
        <p:spPr>
          <a:xfrm>
            <a:off x="2212885" y="4941989"/>
            <a:ext cx="2475827" cy="27699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Distribution of seismic intensities</a:t>
            </a:r>
          </a:p>
        </p:txBody>
      </p:sp>
      <p:graphicFrame>
        <p:nvGraphicFramePr>
          <p:cNvPr id="14" name="表 13"/>
          <p:cNvGraphicFramePr>
            <a:graphicFrameLocks noGrp="1"/>
          </p:cNvGraphicFramePr>
          <p:nvPr/>
        </p:nvGraphicFramePr>
        <p:xfrm>
          <a:off x="5791952" y="1095516"/>
          <a:ext cx="6225303" cy="4917440"/>
        </p:xfrm>
        <a:graphic>
          <a:graphicData uri="http://schemas.openxmlformats.org/drawingml/2006/table">
            <a:tbl>
              <a:tblPr firstRow="1" bandRow="1">
                <a:tableStyleId>{5C22544A-7EE6-4342-B048-85BDC9FD1C3A}</a:tableStyleId>
              </a:tblPr>
              <a:tblGrid>
                <a:gridCol w="1549786">
                  <a:extLst>
                    <a:ext uri="{9D8B030D-6E8A-4147-A177-3AD203B41FA5}">
                      <a16:colId xmlns:a16="http://schemas.microsoft.com/office/drawing/2014/main" val="20000"/>
                    </a:ext>
                  </a:extLst>
                </a:gridCol>
                <a:gridCol w="2134827">
                  <a:extLst>
                    <a:ext uri="{9D8B030D-6E8A-4147-A177-3AD203B41FA5}">
                      <a16:colId xmlns:a16="http://schemas.microsoft.com/office/drawing/2014/main" val="20001"/>
                    </a:ext>
                  </a:extLst>
                </a:gridCol>
                <a:gridCol w="2540690">
                  <a:extLst>
                    <a:ext uri="{9D8B030D-6E8A-4147-A177-3AD203B41FA5}">
                      <a16:colId xmlns:a16="http://schemas.microsoft.com/office/drawing/2014/main" val="20002"/>
                    </a:ext>
                  </a:extLst>
                </a:gridCol>
              </a:tblGrid>
              <a:tr h="370840">
                <a:tc>
                  <a:txBody>
                    <a:bodyPr/>
                    <a:lstStyle/>
                    <a:p>
                      <a:pPr algn="l"/>
                      <a:r>
                        <a:rPr kumimoji="1" lang="en-US" altLang="ja-JP" sz="1100" dirty="0">
                          <a:latin typeface="Arial" panose="020B0604020202020204" pitchFamily="34" charset="0"/>
                          <a:cs typeface="Arial" panose="020B0604020202020204" pitchFamily="34" charset="0"/>
                        </a:rPr>
                        <a:t>Date</a:t>
                      </a:r>
                      <a:r>
                        <a:rPr kumimoji="1" lang="en-US" altLang="ja-JP" sz="1100" baseline="0" dirty="0">
                          <a:latin typeface="Arial" panose="020B0604020202020204" pitchFamily="34" charset="0"/>
                          <a:cs typeface="Arial" panose="020B0604020202020204" pitchFamily="34" charset="0"/>
                        </a:rPr>
                        <a:t> and Time (UTC)</a:t>
                      </a:r>
                      <a:endParaRPr kumimoji="1" lang="ja-JP" altLang="en-US" sz="1100" dirty="0">
                        <a:latin typeface="Arial" panose="020B0604020202020204" pitchFamily="34" charset="0"/>
                        <a:cs typeface="Arial" panose="020B0604020202020204" pitchFamily="34" charset="0"/>
                      </a:endParaRPr>
                    </a:p>
                  </a:txBody>
                  <a:tcPr/>
                </a:tc>
                <a:tc>
                  <a:txBody>
                    <a:bodyPr/>
                    <a:lstStyle/>
                    <a:p>
                      <a:pPr algn="l"/>
                      <a:r>
                        <a:rPr kumimoji="1" lang="en-US" altLang="ja-JP" sz="1100" dirty="0">
                          <a:latin typeface="Arial" panose="020B0604020202020204" pitchFamily="34" charset="0"/>
                          <a:cs typeface="Arial" panose="020B0604020202020204" pitchFamily="34" charset="0"/>
                        </a:rPr>
                        <a:t>PTWC</a:t>
                      </a:r>
                      <a:endParaRPr kumimoji="1" lang="ja-JP" altLang="en-US" sz="1100" dirty="0">
                        <a:latin typeface="Arial" panose="020B0604020202020204" pitchFamily="34" charset="0"/>
                        <a:cs typeface="Arial" panose="020B0604020202020204" pitchFamily="34" charset="0"/>
                      </a:endParaRPr>
                    </a:p>
                  </a:txBody>
                  <a:tcPr/>
                </a:tc>
                <a:tc>
                  <a:txBody>
                    <a:bodyPr/>
                    <a:lstStyle/>
                    <a:p>
                      <a:pPr algn="l"/>
                      <a:r>
                        <a:rPr kumimoji="1" lang="en-US" altLang="ja-JP" sz="1100" baseline="0" dirty="0">
                          <a:latin typeface="Arial" panose="020B0604020202020204" pitchFamily="34" charset="0"/>
                          <a:cs typeface="Arial" panose="020B0604020202020204" pitchFamily="34" charset="0"/>
                        </a:rPr>
                        <a:t>Tsunami warnings and advisories by the JMA</a:t>
                      </a:r>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l"/>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07:12</a:t>
                      </a:r>
                      <a:endParaRPr kumimoji="1" lang="ja-JP" altLang="en-US" sz="1100" dirty="0">
                        <a:latin typeface="Arial" panose="020B0604020202020204" pitchFamily="34" charset="0"/>
                        <a:cs typeface="Arial" panose="020B0604020202020204" pitchFamily="34" charset="0"/>
                      </a:endParaRPr>
                    </a:p>
                  </a:txBody>
                  <a:tcPr/>
                </a:tc>
                <a:tc>
                  <a:txBody>
                    <a:bodyPr/>
                    <a:lstStyle/>
                    <a:p>
                      <a:pPr algn="l"/>
                      <a:endParaRPr kumimoji="1" lang="ja-JP" altLang="en-US" sz="1100" b="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dirty="0">
                          <a:solidFill>
                            <a:srgbClr val="000000"/>
                          </a:solidFill>
                          <a:latin typeface="Arial" panose="020B0604020202020204" pitchFamily="34" charset="0"/>
                          <a:cs typeface="Arial" panose="020B0604020202020204" pitchFamily="34" charset="0"/>
                          <a:sym typeface="Roboto"/>
                        </a:rPr>
                        <a:t>Tsunami warnings and Tsunami advisories were issued based on JMA’s magnitude 7.4.</a:t>
                      </a:r>
                    </a:p>
                  </a:txBody>
                  <a:tcPr/>
                </a:tc>
                <a:extLst>
                  <a:ext uri="{0D108BD9-81ED-4DB2-BD59-A6C34878D82A}">
                    <a16:rowId xmlns:a16="http://schemas.microsoft.com/office/drawing/2014/main" val="100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07:21</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Threat Message #1</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ja-JP" sz="1100" dirty="0">
                        <a:solidFill>
                          <a:srgbClr val="000000"/>
                        </a:solidFill>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2"/>
                  </a:ext>
                </a:extLst>
              </a:tr>
              <a:tr h="370840">
                <a:tc>
                  <a:txBody>
                    <a:bodyPr/>
                    <a:lstStyle/>
                    <a:p>
                      <a:pPr algn="l"/>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07:22</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Major tsunami warning was issued to the </a:t>
                      </a:r>
                      <a:r>
                        <a:rPr lang="en-US" altLang="ja-JP" sz="1100" dirty="0">
                          <a:latin typeface="Arial" panose="020B0604020202020204" pitchFamily="34" charset="0"/>
                          <a:cs typeface="Arial" panose="020B0604020202020204" pitchFamily="34" charset="0"/>
                        </a:rPr>
                        <a:t>NOTO AREA, ISHIKAWA PREF.</a:t>
                      </a:r>
                      <a:r>
                        <a:rPr kumimoji="0" lang="en-US" altLang="ja-JP" sz="11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based on</a:t>
                      </a:r>
                      <a:r>
                        <a:rPr kumimoji="0" lang="en-US" altLang="ja-JP" sz="11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the moment magnitude 7.6 obtained by the CMT analysis. </a:t>
                      </a:r>
                      <a:endParaRPr kumimoji="0" lang="ja-JP" altLang="en-US" sz="11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07:56</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Threat Message #2</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ja-JP" altLang="en-US" sz="11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08</a:t>
                      </a:r>
                      <a:r>
                        <a:rPr kumimoji="1" lang="en-US" altLang="ja-JP" sz="1100" dirty="0">
                          <a:latin typeface="Arial" panose="020B0604020202020204" pitchFamily="34" charset="0"/>
                          <a:cs typeface="Arial" panose="020B0604020202020204" pitchFamily="34" charset="0"/>
                        </a:rPr>
                        <a:t>:57</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Threat Message #3</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ja-JP" altLang="en-US" sz="11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09</a:t>
                      </a:r>
                      <a:r>
                        <a:rPr kumimoji="1" lang="en-US" altLang="ja-JP" sz="1100" dirty="0">
                          <a:latin typeface="Arial" panose="020B0604020202020204" pitchFamily="34" charset="0"/>
                          <a:cs typeface="Arial" panose="020B0604020202020204" pitchFamily="34" charset="0"/>
                        </a:rPr>
                        <a:t>:49</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Threat Message #4</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algn="l"/>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dirty="0">
                          <a:latin typeface="Arial" panose="020B0604020202020204" pitchFamily="34" charset="0"/>
                          <a:cs typeface="Arial" panose="020B0604020202020204" pitchFamily="34" charset="0"/>
                        </a:rPr>
                        <a:t>1-January-2024</a:t>
                      </a:r>
                      <a:r>
                        <a:rPr kumimoji="1" lang="en-US" altLang="ja-JP" sz="1100" baseline="0" dirty="0">
                          <a:latin typeface="Arial" panose="020B0604020202020204" pitchFamily="34" charset="0"/>
                          <a:cs typeface="Arial" panose="020B0604020202020204" pitchFamily="34" charset="0"/>
                        </a:rPr>
                        <a:t> 11</a:t>
                      </a:r>
                      <a:r>
                        <a:rPr kumimoji="1" lang="en-US" altLang="ja-JP" sz="1100" dirty="0">
                          <a:latin typeface="Arial" panose="020B0604020202020204" pitchFamily="34" charset="0"/>
                          <a:cs typeface="Arial" panose="020B0604020202020204" pitchFamily="34" charset="0"/>
                        </a:rPr>
                        <a:t>:07</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dirty="0">
                          <a:latin typeface="Arial" panose="020B0604020202020204" pitchFamily="34" charset="0"/>
                          <a:cs typeface="Arial" panose="020B0604020202020204" pitchFamily="34" charset="0"/>
                        </a:rPr>
                        <a:t>Final</a:t>
                      </a:r>
                      <a:r>
                        <a:rPr kumimoji="1" lang="en-US" altLang="ja-JP" sz="1100" b="0" baseline="0" dirty="0">
                          <a:latin typeface="Arial" panose="020B0604020202020204" pitchFamily="34" charset="0"/>
                          <a:cs typeface="Arial" panose="020B0604020202020204" pitchFamily="34" charset="0"/>
                        </a:rPr>
                        <a:t> Tsunami Threat Message</a:t>
                      </a:r>
                      <a:endParaRPr kumimoji="1" lang="ja-JP" altLang="en-US" sz="1100" b="0" dirty="0">
                        <a:latin typeface="Arial" panose="020B0604020202020204" pitchFamily="34" charset="0"/>
                        <a:cs typeface="Arial" panose="020B0604020202020204" pitchFamily="34" charset="0"/>
                      </a:endParaRPr>
                    </a:p>
                  </a:txBody>
                  <a:tcPr/>
                </a:tc>
                <a:tc>
                  <a:txBody>
                    <a:bodyPr/>
                    <a:lstStyle/>
                    <a:p>
                      <a:pPr algn="l"/>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pPr algn="l"/>
                      <a:r>
                        <a:rPr kumimoji="1" lang="en-US" altLang="ja-JP" sz="1100" dirty="0">
                          <a:latin typeface="Arial" panose="020B0604020202020204" pitchFamily="34" charset="0"/>
                          <a:cs typeface="Arial" panose="020B0604020202020204" pitchFamily="34" charset="0"/>
                        </a:rPr>
                        <a:t>1-January-2024 11:30</a:t>
                      </a:r>
                      <a:endParaRPr kumimoji="1" lang="ja-JP" altLang="en-US" sz="1100" dirty="0">
                        <a:latin typeface="Arial" panose="020B0604020202020204" pitchFamily="34" charset="0"/>
                        <a:cs typeface="Arial" panose="020B0604020202020204" pitchFamily="34" charset="0"/>
                      </a:endParaRPr>
                    </a:p>
                  </a:txBody>
                  <a:tcPr/>
                </a:tc>
                <a:tc>
                  <a:txBody>
                    <a:bodyPr/>
                    <a:lstStyle/>
                    <a:p>
                      <a:endParaRPr lang="ja-JP" altLang="en-US" sz="1100" dirty="0"/>
                    </a:p>
                  </a:txBody>
                  <a:tcPr/>
                </a:tc>
                <a:tc>
                  <a:txBody>
                    <a:bodyPr/>
                    <a:lstStyle/>
                    <a:p>
                      <a:pPr algn="l"/>
                      <a:r>
                        <a:rPr kumimoji="1" lang="en-US" altLang="ja-JP" sz="1100" dirty="0">
                          <a:latin typeface="Arial" panose="020B0604020202020204" pitchFamily="34" charset="0"/>
                          <a:cs typeface="Arial" panose="020B0604020202020204" pitchFamily="34" charset="0"/>
                        </a:rPr>
                        <a:t>Major tsunami warning</a:t>
                      </a:r>
                      <a:r>
                        <a:rPr kumimoji="1" lang="en-US" altLang="ja-JP" sz="1100" baseline="0" dirty="0">
                          <a:latin typeface="Arial" panose="020B0604020202020204" pitchFamily="34" charset="0"/>
                          <a:cs typeface="Arial" panose="020B0604020202020204" pitchFamily="34" charset="0"/>
                        </a:rPr>
                        <a:t> was downgraded to Tsunami warning.</a:t>
                      </a:r>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70840">
                <a:tc>
                  <a:txBody>
                    <a:bodyPr/>
                    <a:lstStyle/>
                    <a:p>
                      <a:pPr algn="l"/>
                      <a:r>
                        <a:rPr kumimoji="1" lang="en-US" altLang="ja-JP" sz="1100" dirty="0">
                          <a:latin typeface="Arial" panose="020B0604020202020204" pitchFamily="34" charset="0"/>
                          <a:cs typeface="Arial" panose="020B0604020202020204" pitchFamily="34" charset="0"/>
                        </a:rPr>
                        <a:t>1-January-2024 16:15</a:t>
                      </a:r>
                      <a:endParaRPr kumimoji="1" lang="ja-JP" altLang="en-US" sz="1100" dirty="0">
                        <a:latin typeface="Arial" panose="020B0604020202020204" pitchFamily="34" charset="0"/>
                        <a:cs typeface="Arial" panose="020B0604020202020204" pitchFamily="34" charset="0"/>
                      </a:endParaRPr>
                    </a:p>
                  </a:txBody>
                  <a:tcPr/>
                </a:tc>
                <a:tc>
                  <a:txBody>
                    <a:bodyPr/>
                    <a:lstStyle/>
                    <a:p>
                      <a:endParaRPr lang="ja-JP" altLang="en-US" sz="1100" dirty="0"/>
                    </a:p>
                  </a:txBody>
                  <a:tcPr/>
                </a:tc>
                <a:tc>
                  <a:txBody>
                    <a:bodyPr/>
                    <a:lstStyle/>
                    <a:p>
                      <a:pPr algn="l"/>
                      <a:r>
                        <a:rPr kumimoji="1" lang="en-US" altLang="ja-JP" sz="1100" dirty="0">
                          <a:latin typeface="Arial" panose="020B0604020202020204" pitchFamily="34" charset="0"/>
                          <a:cs typeface="Arial" panose="020B0604020202020204" pitchFamily="34" charset="0"/>
                        </a:rPr>
                        <a:t>All tsunami</a:t>
                      </a:r>
                      <a:r>
                        <a:rPr kumimoji="1" lang="en-US" altLang="ja-JP" sz="1100" baseline="0" dirty="0">
                          <a:latin typeface="Arial" panose="020B0604020202020204" pitchFamily="34" charset="0"/>
                          <a:cs typeface="Arial" panose="020B0604020202020204" pitchFamily="34" charset="0"/>
                        </a:rPr>
                        <a:t> warnings was downgraded to tsunami advisories</a:t>
                      </a:r>
                      <a:r>
                        <a:rPr kumimoji="1" lang="en-US" altLang="ja-JP" sz="1100" baseline="0" dirty="0">
                          <a:latin typeface="+mn-lt"/>
                          <a:cs typeface="+mn-cs"/>
                        </a:rPr>
                        <a:t>.</a:t>
                      </a:r>
                      <a:endParaRPr kumimoji="1" lang="ja-JP" altLang="en-US" sz="1100" dirty="0"/>
                    </a:p>
                  </a:txBody>
                  <a:tcPr/>
                </a:tc>
                <a:extLst>
                  <a:ext uri="{0D108BD9-81ED-4DB2-BD59-A6C34878D82A}">
                    <a16:rowId xmlns:a16="http://schemas.microsoft.com/office/drawing/2014/main" val="10009"/>
                  </a:ext>
                </a:extLst>
              </a:tr>
              <a:tr h="370840">
                <a:tc>
                  <a:txBody>
                    <a:bodyPr/>
                    <a:lstStyle/>
                    <a:p>
                      <a:pPr algn="l"/>
                      <a:r>
                        <a:rPr kumimoji="1" lang="en-US" altLang="ja-JP" sz="1100" dirty="0">
                          <a:latin typeface="Arial" panose="020B0604020202020204" pitchFamily="34" charset="0"/>
                          <a:cs typeface="Arial" panose="020B0604020202020204" pitchFamily="34" charset="0"/>
                        </a:rPr>
                        <a:t>2-January-</a:t>
                      </a:r>
                      <a:r>
                        <a:rPr kumimoji="1" lang="en-US" altLang="ja-JP" sz="1100" baseline="0" dirty="0">
                          <a:latin typeface="Arial" panose="020B0604020202020204" pitchFamily="34" charset="0"/>
                          <a:cs typeface="Arial" panose="020B0604020202020204" pitchFamily="34" charset="0"/>
                        </a:rPr>
                        <a:t>2024 01:00</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dirty="0">
                        <a:latin typeface="Arial" panose="020B0604020202020204" pitchFamily="34" charset="0"/>
                        <a:cs typeface="Arial" panose="020B0604020202020204" pitchFamily="34" charset="0"/>
                      </a:endParaRPr>
                    </a:p>
                  </a:txBody>
                  <a:tcPr/>
                </a:tc>
                <a:tc>
                  <a:txBody>
                    <a:bodyPr/>
                    <a:lstStyle/>
                    <a:p>
                      <a:pPr algn="l"/>
                      <a:r>
                        <a:rPr kumimoji="1" lang="en-US" altLang="ja-JP" sz="1100" dirty="0">
                          <a:latin typeface="Arial" panose="020B0604020202020204" pitchFamily="34" charset="0"/>
                          <a:cs typeface="Arial" panose="020B0604020202020204" pitchFamily="34" charset="0"/>
                        </a:rPr>
                        <a:t>All tsunami warnings an</a:t>
                      </a:r>
                      <a:r>
                        <a:rPr kumimoji="1" lang="en-US" altLang="ja-JP" sz="1100" baseline="0" dirty="0">
                          <a:latin typeface="Arial" panose="020B0604020202020204" pitchFamily="34" charset="0"/>
                          <a:cs typeface="Arial" panose="020B0604020202020204" pitchFamily="34" charset="0"/>
                        </a:rPr>
                        <a:t>d advisories were lifted.</a:t>
                      </a:r>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sp>
        <p:nvSpPr>
          <p:cNvPr id="3" name="テキスト ボックス 2"/>
          <p:cNvSpPr txBox="1"/>
          <p:nvPr/>
        </p:nvSpPr>
        <p:spPr>
          <a:xfrm>
            <a:off x="85619" y="5392932"/>
            <a:ext cx="5255308" cy="869980"/>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Statistics of damages from the Fire and Disaster Management Agency</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(as of 8 February, 2024)</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Casualties: 1,532 (fatalities: 241)</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Damaged buildings and houses : 41,479 (completely destroyed: 5,691) </a:t>
            </a:r>
            <a:endPar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20580796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44F70D2-6DE3-8113-56F0-C50908B3A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8550" y="547104"/>
            <a:ext cx="5911967" cy="3886353"/>
          </a:xfrm>
          <a:prstGeom prst="rect">
            <a:avLst/>
          </a:prstGeom>
        </p:spPr>
      </p:pic>
      <p:pic>
        <p:nvPicPr>
          <p:cNvPr id="2" name="図 1">
            <a:extLst>
              <a:ext uri="{FF2B5EF4-FFF2-40B4-BE49-F238E27FC236}">
                <a16:creationId xmlns:a16="http://schemas.microsoft.com/office/drawing/2014/main" id="{C044AC14-C7E5-E5E4-DB75-207133CF60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3397" y="4336618"/>
            <a:ext cx="6073988" cy="2137708"/>
          </a:xfrm>
          <a:prstGeom prst="rect">
            <a:avLst/>
          </a:prstGeom>
        </p:spPr>
      </p:pic>
      <p:grpSp>
        <p:nvGrpSpPr>
          <p:cNvPr id="35" name="グループ化 34">
            <a:extLst>
              <a:ext uri="{FF2B5EF4-FFF2-40B4-BE49-F238E27FC236}">
                <a16:creationId xmlns:a16="http://schemas.microsoft.com/office/drawing/2014/main" id="{DB59EEE4-0DB0-FF39-3D76-E1541032CDDA}"/>
              </a:ext>
            </a:extLst>
          </p:cNvPr>
          <p:cNvGrpSpPr/>
          <p:nvPr/>
        </p:nvGrpSpPr>
        <p:grpSpPr>
          <a:xfrm>
            <a:off x="7109959" y="3971657"/>
            <a:ext cx="3477578" cy="2654618"/>
            <a:chOff x="5585959" y="3971657"/>
            <a:chExt cx="3477578" cy="2654618"/>
          </a:xfrm>
        </p:grpSpPr>
        <p:pic>
          <p:nvPicPr>
            <p:cNvPr id="4" name="図 3">
              <a:extLst>
                <a:ext uri="{FF2B5EF4-FFF2-40B4-BE49-F238E27FC236}">
                  <a16:creationId xmlns:a16="http://schemas.microsoft.com/office/drawing/2014/main" id="{4C34A1A2-8A21-03FD-5165-6A966D2511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5959" y="3971657"/>
              <a:ext cx="3477578" cy="2654618"/>
            </a:xfrm>
            <a:prstGeom prst="rect">
              <a:avLst/>
            </a:prstGeom>
            <a:ln>
              <a:solidFill>
                <a:schemeClr val="dk1">
                  <a:shade val="50000"/>
                </a:schemeClr>
              </a:solidFill>
            </a:ln>
          </p:spPr>
        </p:pic>
        <p:sp>
          <p:nvSpPr>
            <p:cNvPr id="42" name="正方形/長方形 41">
              <a:extLst>
                <a:ext uri="{FF2B5EF4-FFF2-40B4-BE49-F238E27FC236}">
                  <a16:creationId xmlns:a16="http://schemas.microsoft.com/office/drawing/2014/main" id="{3F420903-70C6-A6C6-63CD-C3089D8D68F0}"/>
                </a:ext>
              </a:extLst>
            </p:cNvPr>
            <p:cNvSpPr/>
            <p:nvPr/>
          </p:nvSpPr>
          <p:spPr>
            <a:xfrm>
              <a:off x="6761601" y="5516210"/>
              <a:ext cx="138042" cy="1629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5</a:t>
              </a:r>
              <a:endParaRPr kumimoji="1" lang="ja-JP" altLang="en-US" sz="1400">
                <a:solidFill>
                  <a:prstClr val="black"/>
                </a:solidFill>
                <a:latin typeface="Calibri" panose="020F0502020204030204"/>
                <a:ea typeface="游ゴシック" panose="020B0400000000000000" pitchFamily="50" charset="-128"/>
              </a:endParaRPr>
            </a:p>
          </p:txBody>
        </p:sp>
        <p:sp>
          <p:nvSpPr>
            <p:cNvPr id="75" name="正方形/長方形 74">
              <a:extLst>
                <a:ext uri="{FF2B5EF4-FFF2-40B4-BE49-F238E27FC236}">
                  <a16:creationId xmlns:a16="http://schemas.microsoft.com/office/drawing/2014/main" id="{CBD9D71B-9139-755C-7B62-3B0E5D253B56}"/>
                </a:ext>
              </a:extLst>
            </p:cNvPr>
            <p:cNvSpPr/>
            <p:nvPr/>
          </p:nvSpPr>
          <p:spPr>
            <a:xfrm>
              <a:off x="6974192" y="5324018"/>
              <a:ext cx="138042" cy="1629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4</a:t>
              </a:r>
              <a:endParaRPr kumimoji="1" lang="ja-JP" altLang="en-US" sz="1400">
                <a:solidFill>
                  <a:prstClr val="black"/>
                </a:solidFill>
                <a:latin typeface="Calibri" panose="020F0502020204030204"/>
                <a:ea typeface="游ゴシック" panose="020B0400000000000000" pitchFamily="50" charset="-128"/>
              </a:endParaRPr>
            </a:p>
          </p:txBody>
        </p:sp>
        <p:sp>
          <p:nvSpPr>
            <p:cNvPr id="22" name="正方形/長方形 21">
              <a:extLst>
                <a:ext uri="{FF2B5EF4-FFF2-40B4-BE49-F238E27FC236}">
                  <a16:creationId xmlns:a16="http://schemas.microsoft.com/office/drawing/2014/main" id="{26442D2B-6BF1-7778-FA25-CEF0CECEB0E5}"/>
                </a:ext>
              </a:extLst>
            </p:cNvPr>
            <p:cNvSpPr/>
            <p:nvPr/>
          </p:nvSpPr>
          <p:spPr>
            <a:xfrm>
              <a:off x="7299058" y="5139692"/>
              <a:ext cx="138042" cy="1629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6</a:t>
              </a:r>
              <a:endParaRPr kumimoji="1" lang="ja-JP" altLang="en-US" sz="1400">
                <a:solidFill>
                  <a:prstClr val="black"/>
                </a:solidFill>
                <a:latin typeface="Calibri" panose="020F0502020204030204"/>
                <a:ea typeface="游ゴシック" panose="020B0400000000000000" pitchFamily="50" charset="-128"/>
              </a:endParaRPr>
            </a:p>
          </p:txBody>
        </p:sp>
        <p:sp>
          <p:nvSpPr>
            <p:cNvPr id="49" name="正方形/長方形 48">
              <a:extLst>
                <a:ext uri="{FF2B5EF4-FFF2-40B4-BE49-F238E27FC236}">
                  <a16:creationId xmlns:a16="http://schemas.microsoft.com/office/drawing/2014/main" id="{B111ADE0-53AA-E33C-CA8E-D73DCC0A0638}"/>
                </a:ext>
              </a:extLst>
            </p:cNvPr>
            <p:cNvSpPr/>
            <p:nvPr/>
          </p:nvSpPr>
          <p:spPr>
            <a:xfrm>
              <a:off x="7374009" y="6170490"/>
              <a:ext cx="138042" cy="1629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2</a:t>
              </a:r>
              <a:endParaRPr kumimoji="1" lang="ja-JP" altLang="en-US" sz="1400">
                <a:solidFill>
                  <a:prstClr val="black"/>
                </a:solidFill>
                <a:latin typeface="Calibri" panose="020F0502020204030204"/>
                <a:ea typeface="游ゴシック" panose="020B0400000000000000" pitchFamily="50" charset="-128"/>
              </a:endParaRPr>
            </a:p>
          </p:txBody>
        </p:sp>
      </p:grpSp>
      <p:sp>
        <p:nvSpPr>
          <p:cNvPr id="20" name="正方形/長方形 19">
            <a:extLst>
              <a:ext uri="{FF2B5EF4-FFF2-40B4-BE49-F238E27FC236}">
                <a16:creationId xmlns:a16="http://schemas.microsoft.com/office/drawing/2014/main" id="{B6E4B914-AC2A-9BA1-BB16-6A704A5838EE}"/>
              </a:ext>
            </a:extLst>
          </p:cNvPr>
          <p:cNvSpPr/>
          <p:nvPr/>
        </p:nvSpPr>
        <p:spPr>
          <a:xfrm>
            <a:off x="6938289" y="941819"/>
            <a:ext cx="1220443"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1 Kanazawa</a:t>
            </a:r>
            <a:endParaRPr kumimoji="1" lang="ja-JP" altLang="en-US" sz="1400">
              <a:solidFill>
                <a:prstClr val="black"/>
              </a:solidFill>
              <a:latin typeface="Calibri" panose="020F0502020204030204"/>
              <a:ea typeface="游ゴシック" panose="020B0400000000000000" pitchFamily="50" charset="-128"/>
            </a:endParaRPr>
          </a:p>
        </p:txBody>
      </p:sp>
      <p:sp>
        <p:nvSpPr>
          <p:cNvPr id="6" name="Rectangle 45">
            <a:extLst>
              <a:ext uri="{FF2B5EF4-FFF2-40B4-BE49-F238E27FC236}">
                <a16:creationId xmlns:a16="http://schemas.microsoft.com/office/drawing/2014/main" id="{08D37951-52A1-17F7-AFD8-C44F7E6ABBA8}"/>
              </a:ext>
            </a:extLst>
          </p:cNvPr>
          <p:cNvSpPr>
            <a:spLocks noChangeArrowheads="1"/>
          </p:cNvSpPr>
          <p:nvPr/>
        </p:nvSpPr>
        <p:spPr bwMode="auto">
          <a:xfrm>
            <a:off x="0" y="-6522"/>
            <a:ext cx="12191999" cy="539750"/>
          </a:xfrm>
          <a:prstGeom prst="rect">
            <a:avLst/>
          </a:prstGeom>
          <a:solidFill>
            <a:schemeClr val="accent1">
              <a:lumMod val="75000"/>
            </a:schemeClr>
          </a:solidFill>
          <a:ln w="9525">
            <a:noFill/>
            <a:miter lim="800000"/>
            <a:headEnd/>
            <a:tailEnd/>
          </a:ln>
        </p:spPr>
        <p:txBody>
          <a:bodyPr anchor="ctr"/>
          <a:lstStyle/>
          <a:p>
            <a:pPr algn="ctr" defTabSz="457200">
              <a:defRPr/>
            </a:pPr>
            <a:r>
              <a:rPr lang="en-US" altLang="ja-JP" sz="2800" b="1" dirty="0">
                <a:solidFill>
                  <a:prstClr val="white"/>
                </a:solidFill>
                <a:latin typeface="Calibri" panose="020F0502020204030204"/>
                <a:ea typeface="游ゴシック" panose="020B0400000000000000" pitchFamily="50" charset="-128"/>
              </a:rPr>
              <a:t>Tsunami records observed at coastal tide gauges</a:t>
            </a:r>
          </a:p>
        </p:txBody>
      </p:sp>
      <p:sp>
        <p:nvSpPr>
          <p:cNvPr id="90" name="AutoShape 2">
            <a:extLst>
              <a:ext uri="{FF2B5EF4-FFF2-40B4-BE49-F238E27FC236}">
                <a16:creationId xmlns:a16="http://schemas.microsoft.com/office/drawing/2014/main" id="{6F243C2F-1160-A29C-B86E-9DE24CB4D4EC}"/>
              </a:ext>
            </a:extLst>
          </p:cNvPr>
          <p:cNvSpPr>
            <a:spLocks noChangeAspect="1" noChangeArrowheads="1"/>
          </p:cNvSpPr>
          <p:nvPr/>
        </p:nvSpPr>
        <p:spPr bwMode="auto">
          <a:xfrm>
            <a:off x="3695042" y="1411576"/>
            <a:ext cx="194883" cy="125618"/>
          </a:xfrm>
          <a:prstGeom prst="flowChartMerge">
            <a:avLst/>
          </a:prstGeom>
          <a:solidFill>
            <a:schemeClr val="tx1"/>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91" name="AutoShape 2">
            <a:extLst>
              <a:ext uri="{FF2B5EF4-FFF2-40B4-BE49-F238E27FC236}">
                <a16:creationId xmlns:a16="http://schemas.microsoft.com/office/drawing/2014/main" id="{158AF37C-9226-67C2-3274-7972B6D4596C}"/>
              </a:ext>
            </a:extLst>
          </p:cNvPr>
          <p:cNvSpPr>
            <a:spLocks noChangeAspect="1" noChangeArrowheads="1"/>
          </p:cNvSpPr>
          <p:nvPr/>
        </p:nvSpPr>
        <p:spPr bwMode="auto">
          <a:xfrm>
            <a:off x="5443326" y="2755995"/>
            <a:ext cx="194883" cy="125618"/>
          </a:xfrm>
          <a:prstGeom prst="flowChartMerge">
            <a:avLst/>
          </a:prstGeom>
          <a:solidFill>
            <a:schemeClr val="tx1"/>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93" name="AutoShape 2">
            <a:extLst>
              <a:ext uri="{FF2B5EF4-FFF2-40B4-BE49-F238E27FC236}">
                <a16:creationId xmlns:a16="http://schemas.microsoft.com/office/drawing/2014/main" id="{2EBD41C7-CD66-3927-1F83-7ADF6B9380B9}"/>
              </a:ext>
            </a:extLst>
          </p:cNvPr>
          <p:cNvSpPr>
            <a:spLocks noChangeAspect="1" noChangeArrowheads="1"/>
          </p:cNvSpPr>
          <p:nvPr/>
        </p:nvSpPr>
        <p:spPr bwMode="auto">
          <a:xfrm>
            <a:off x="4519859" y="3288037"/>
            <a:ext cx="194883" cy="125618"/>
          </a:xfrm>
          <a:prstGeom prst="flowChartMerge">
            <a:avLst/>
          </a:prstGeom>
          <a:solidFill>
            <a:schemeClr val="tx1"/>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96" name="AutoShape 2">
            <a:extLst>
              <a:ext uri="{FF2B5EF4-FFF2-40B4-BE49-F238E27FC236}">
                <a16:creationId xmlns:a16="http://schemas.microsoft.com/office/drawing/2014/main" id="{2224C368-465D-BB26-2C84-F4B80BC14D72}"/>
              </a:ext>
            </a:extLst>
          </p:cNvPr>
          <p:cNvSpPr>
            <a:spLocks noChangeAspect="1" noChangeArrowheads="1"/>
          </p:cNvSpPr>
          <p:nvPr/>
        </p:nvSpPr>
        <p:spPr bwMode="auto">
          <a:xfrm>
            <a:off x="3079244" y="2132611"/>
            <a:ext cx="194883" cy="125618"/>
          </a:xfrm>
          <a:prstGeom prst="flowChartMerge">
            <a:avLst/>
          </a:prstGeom>
          <a:solidFill>
            <a:schemeClr val="tx1">
              <a:lumMod val="95000"/>
              <a:lumOff val="5000"/>
            </a:schemeClr>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97" name="AutoShape 2">
            <a:extLst>
              <a:ext uri="{FF2B5EF4-FFF2-40B4-BE49-F238E27FC236}">
                <a16:creationId xmlns:a16="http://schemas.microsoft.com/office/drawing/2014/main" id="{D916F234-BE1D-BA44-3EAE-79C79A4C5342}"/>
              </a:ext>
            </a:extLst>
          </p:cNvPr>
          <p:cNvSpPr>
            <a:spLocks noChangeAspect="1" noChangeArrowheads="1"/>
          </p:cNvSpPr>
          <p:nvPr/>
        </p:nvSpPr>
        <p:spPr bwMode="auto">
          <a:xfrm>
            <a:off x="3146971" y="495158"/>
            <a:ext cx="194883" cy="125618"/>
          </a:xfrm>
          <a:prstGeom prst="flowChartMerge">
            <a:avLst/>
          </a:prstGeom>
          <a:solidFill>
            <a:schemeClr val="tx1"/>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117" name="AutoShape 2">
            <a:extLst>
              <a:ext uri="{FF2B5EF4-FFF2-40B4-BE49-F238E27FC236}">
                <a16:creationId xmlns:a16="http://schemas.microsoft.com/office/drawing/2014/main" id="{6D3BAEF7-0A15-8B23-FD22-5427062AE344}"/>
              </a:ext>
            </a:extLst>
          </p:cNvPr>
          <p:cNvSpPr>
            <a:spLocks noChangeAspect="1" noChangeArrowheads="1"/>
          </p:cNvSpPr>
          <p:nvPr/>
        </p:nvSpPr>
        <p:spPr bwMode="auto">
          <a:xfrm>
            <a:off x="3140730" y="4397488"/>
            <a:ext cx="194883" cy="125618"/>
          </a:xfrm>
          <a:prstGeom prst="flowChartMerge">
            <a:avLst/>
          </a:prstGeom>
          <a:solidFill>
            <a:schemeClr val="tx1"/>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cxnSp>
        <p:nvCxnSpPr>
          <p:cNvPr id="124" name="直線コネクタ 123">
            <a:extLst>
              <a:ext uri="{FF2B5EF4-FFF2-40B4-BE49-F238E27FC236}">
                <a16:creationId xmlns:a16="http://schemas.microsoft.com/office/drawing/2014/main" id="{715F8253-FC08-44A9-249E-74BAAEA6C7A0}"/>
              </a:ext>
            </a:extLst>
          </p:cNvPr>
          <p:cNvCxnSpPr/>
          <p:nvPr/>
        </p:nvCxnSpPr>
        <p:spPr>
          <a:xfrm>
            <a:off x="2031453" y="1084135"/>
            <a:ext cx="0" cy="1936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3FB239B6-8E36-1FBE-17F6-AC7B01D3016C}"/>
              </a:ext>
            </a:extLst>
          </p:cNvPr>
          <p:cNvCxnSpPr/>
          <p:nvPr/>
        </p:nvCxnSpPr>
        <p:spPr>
          <a:xfrm>
            <a:off x="2108494" y="2564530"/>
            <a:ext cx="0" cy="19367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4A084F7C-28E1-BFDB-0A62-B18F256B0BE7}"/>
              </a:ext>
            </a:extLst>
          </p:cNvPr>
          <p:cNvCxnSpPr/>
          <p:nvPr/>
        </p:nvCxnSpPr>
        <p:spPr>
          <a:xfrm>
            <a:off x="2038949" y="1831427"/>
            <a:ext cx="0" cy="193676"/>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00280E9F-37A7-0B31-02E7-EC5C7C2D5ADE}"/>
              </a:ext>
            </a:extLst>
          </p:cNvPr>
          <p:cNvCxnSpPr/>
          <p:nvPr/>
        </p:nvCxnSpPr>
        <p:spPr>
          <a:xfrm>
            <a:off x="2106961" y="1831427"/>
            <a:ext cx="0" cy="1936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218B79CA-CFC0-BBEC-B296-03BC88D92A19}"/>
              </a:ext>
            </a:extLst>
          </p:cNvPr>
          <p:cNvCxnSpPr/>
          <p:nvPr/>
        </p:nvCxnSpPr>
        <p:spPr>
          <a:xfrm>
            <a:off x="2046776" y="3101300"/>
            <a:ext cx="0" cy="193676"/>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E3A31CE9-456E-8CE7-2FF3-357C1A81F7B8}"/>
              </a:ext>
            </a:extLst>
          </p:cNvPr>
          <p:cNvCxnSpPr/>
          <p:nvPr/>
        </p:nvCxnSpPr>
        <p:spPr>
          <a:xfrm>
            <a:off x="2034996" y="4909373"/>
            <a:ext cx="0" cy="193676"/>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A2F49E8A-A560-A860-2256-DDAB384ECA5D}"/>
              </a:ext>
            </a:extLst>
          </p:cNvPr>
          <p:cNvCxnSpPr/>
          <p:nvPr/>
        </p:nvCxnSpPr>
        <p:spPr>
          <a:xfrm>
            <a:off x="2102154" y="4903317"/>
            <a:ext cx="0" cy="1936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9" name="AutoShape 2">
            <a:extLst>
              <a:ext uri="{FF2B5EF4-FFF2-40B4-BE49-F238E27FC236}">
                <a16:creationId xmlns:a16="http://schemas.microsoft.com/office/drawing/2014/main" id="{D0DA6830-BE6A-46DC-2ACB-589AECF073EE}"/>
              </a:ext>
            </a:extLst>
          </p:cNvPr>
          <p:cNvSpPr>
            <a:spLocks noChangeAspect="1" noChangeArrowheads="1"/>
          </p:cNvSpPr>
          <p:nvPr/>
        </p:nvSpPr>
        <p:spPr bwMode="auto">
          <a:xfrm>
            <a:off x="4953795" y="671949"/>
            <a:ext cx="194883" cy="125618"/>
          </a:xfrm>
          <a:prstGeom prst="flowChartMerge">
            <a:avLst/>
          </a:prstGeom>
          <a:solidFill>
            <a:schemeClr val="tx1"/>
          </a:solidFill>
          <a:ln>
            <a:noFill/>
          </a:ln>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151" name="テキスト ボックス 150">
            <a:extLst>
              <a:ext uri="{FF2B5EF4-FFF2-40B4-BE49-F238E27FC236}">
                <a16:creationId xmlns:a16="http://schemas.microsoft.com/office/drawing/2014/main" id="{AA4BDC73-1EC5-8C9E-92CD-41D0F8436302}"/>
              </a:ext>
            </a:extLst>
          </p:cNvPr>
          <p:cNvSpPr txBox="1"/>
          <p:nvPr/>
        </p:nvSpPr>
        <p:spPr>
          <a:xfrm>
            <a:off x="5088592" y="542178"/>
            <a:ext cx="1846121" cy="369332"/>
          </a:xfrm>
          <a:prstGeom prst="rect">
            <a:avLst/>
          </a:prstGeom>
          <a:noFill/>
        </p:spPr>
        <p:txBody>
          <a:bodyPr wrap="square">
            <a:spAutoFit/>
          </a:bodyPr>
          <a:lstStyle/>
          <a:p>
            <a:pPr defTabSz="457200"/>
            <a:r>
              <a:rPr lang="en-US" altLang="ja-JP">
                <a:solidFill>
                  <a:prstClr val="black"/>
                </a:solidFill>
                <a:latin typeface="Calibri" panose="020F0502020204030204"/>
                <a:ea typeface="游ゴシック" panose="020B0400000000000000" pitchFamily="50" charset="-128"/>
              </a:rPr>
              <a:t>:maximum height</a:t>
            </a:r>
            <a:endParaRPr lang="ja-JP" altLang="en-US">
              <a:solidFill>
                <a:prstClr val="black"/>
              </a:solidFill>
              <a:latin typeface="Calibri" panose="020F0502020204030204"/>
              <a:ea typeface="游ゴシック" panose="020B0400000000000000" pitchFamily="50" charset="-128"/>
            </a:endParaRPr>
          </a:p>
        </p:txBody>
      </p:sp>
      <p:sp>
        <p:nvSpPr>
          <p:cNvPr id="154" name="テキスト ボックス 153">
            <a:extLst>
              <a:ext uri="{FF2B5EF4-FFF2-40B4-BE49-F238E27FC236}">
                <a16:creationId xmlns:a16="http://schemas.microsoft.com/office/drawing/2014/main" id="{AD4409AB-998B-E336-12BE-9835882A3933}"/>
              </a:ext>
            </a:extLst>
          </p:cNvPr>
          <p:cNvSpPr txBox="1"/>
          <p:nvPr/>
        </p:nvSpPr>
        <p:spPr>
          <a:xfrm>
            <a:off x="1473448" y="6403320"/>
            <a:ext cx="5776468" cy="477054"/>
          </a:xfrm>
          <a:prstGeom prst="rect">
            <a:avLst/>
          </a:prstGeom>
          <a:noFill/>
        </p:spPr>
        <p:txBody>
          <a:bodyPr wrap="square">
            <a:spAutoFit/>
          </a:bodyPr>
          <a:lstStyle/>
          <a:p>
            <a:pPr defTabSz="457200">
              <a:lnSpc>
                <a:spcPts val="1500"/>
              </a:lnSpc>
            </a:pPr>
            <a:r>
              <a:rPr lang="en-US" altLang="ja-JP" sz="1400">
                <a:solidFill>
                  <a:prstClr val="black"/>
                </a:solidFill>
                <a:latin typeface="Calibri" panose="020F0502020204030204"/>
                <a:ea typeface="游ゴシック" panose="020B0400000000000000" pitchFamily="50" charset="-128"/>
              </a:rPr>
              <a:t>The </a:t>
            </a:r>
            <a:r>
              <a:rPr lang="en-US" altLang="ja-JP" sz="1400" b="1">
                <a:solidFill>
                  <a:srgbClr val="7030A0"/>
                </a:solidFill>
                <a:latin typeface="Calibri" panose="020F0502020204030204"/>
                <a:ea typeface="游ゴシック" panose="020B0400000000000000" pitchFamily="50" charset="-128"/>
              </a:rPr>
              <a:t>viole</a:t>
            </a:r>
            <a:r>
              <a:rPr lang="en-US" altLang="ja-JP" sz="1400">
                <a:solidFill>
                  <a:prstClr val="black"/>
                </a:solidFill>
                <a:latin typeface="Calibri" panose="020F0502020204030204"/>
                <a:ea typeface="游ゴシック" panose="020B0400000000000000" pitchFamily="50" charset="-128"/>
              </a:rPr>
              <a:t>t, </a:t>
            </a:r>
            <a:r>
              <a:rPr lang="en-US" altLang="ja-JP" sz="1400" b="1">
                <a:solidFill>
                  <a:srgbClr val="FF0000"/>
                </a:solidFill>
                <a:latin typeface="Calibri" panose="020F0502020204030204"/>
                <a:ea typeface="游ゴシック" panose="020B0400000000000000" pitchFamily="50" charset="-128"/>
              </a:rPr>
              <a:t>red</a:t>
            </a:r>
            <a:r>
              <a:rPr lang="en-US" altLang="ja-JP" sz="1400">
                <a:solidFill>
                  <a:prstClr val="black"/>
                </a:solidFill>
                <a:latin typeface="Calibri" panose="020F0502020204030204"/>
                <a:ea typeface="游ゴシック" panose="020B0400000000000000" pitchFamily="50" charset="-128"/>
              </a:rPr>
              <a:t>, and </a:t>
            </a:r>
            <a:r>
              <a:rPr lang="en-US" altLang="ja-JP" sz="1400" b="1">
                <a:solidFill>
                  <a:srgbClr val="FFC000">
                    <a:lumMod val="75000"/>
                  </a:srgbClr>
                </a:solidFill>
                <a:latin typeface="Calibri" panose="020F0502020204030204"/>
                <a:ea typeface="游ゴシック" panose="020B0400000000000000" pitchFamily="50" charset="-128"/>
              </a:rPr>
              <a:t>yellow</a:t>
            </a:r>
            <a:r>
              <a:rPr lang="en-US" altLang="ja-JP" sz="1400">
                <a:solidFill>
                  <a:prstClr val="black"/>
                </a:solidFill>
                <a:latin typeface="Calibri" panose="020F0502020204030204"/>
                <a:ea typeface="游ゴシック" panose="020B0400000000000000" pitchFamily="50" charset="-128"/>
              </a:rPr>
              <a:t> bars indicate the time when the </a:t>
            </a:r>
            <a:r>
              <a:rPr lang="en-US" altLang="ja-JP" sz="1400" b="1">
                <a:solidFill>
                  <a:srgbClr val="7030A0"/>
                </a:solidFill>
                <a:latin typeface="Calibri" panose="020F0502020204030204"/>
                <a:ea typeface="游ゴシック" panose="020B0400000000000000" pitchFamily="50" charset="-128"/>
              </a:rPr>
              <a:t>Major Tsunami Warning</a:t>
            </a:r>
            <a:r>
              <a:rPr lang="en-US" altLang="ja-JP" sz="1400">
                <a:solidFill>
                  <a:prstClr val="black"/>
                </a:solidFill>
                <a:latin typeface="Calibri" panose="020F0502020204030204"/>
                <a:ea typeface="游ゴシック" panose="020B0400000000000000" pitchFamily="50" charset="-128"/>
              </a:rPr>
              <a:t>, </a:t>
            </a:r>
            <a:r>
              <a:rPr lang="en-US" altLang="ja-JP" sz="1400" b="1">
                <a:solidFill>
                  <a:srgbClr val="FF0000"/>
                </a:solidFill>
                <a:latin typeface="Calibri" panose="020F0502020204030204"/>
                <a:ea typeface="游ゴシック" panose="020B0400000000000000" pitchFamily="50" charset="-128"/>
              </a:rPr>
              <a:t>Tsunami Warning</a:t>
            </a:r>
            <a:r>
              <a:rPr lang="en-US" altLang="ja-JP" sz="1400">
                <a:solidFill>
                  <a:prstClr val="black"/>
                </a:solidFill>
                <a:latin typeface="Calibri" panose="020F0502020204030204"/>
                <a:ea typeface="游ゴシック" panose="020B0400000000000000" pitchFamily="50" charset="-128"/>
              </a:rPr>
              <a:t>, and </a:t>
            </a:r>
            <a:r>
              <a:rPr lang="en-US" altLang="ja-JP" sz="1400" b="1">
                <a:solidFill>
                  <a:srgbClr val="FFC000">
                    <a:lumMod val="75000"/>
                  </a:srgbClr>
                </a:solidFill>
                <a:latin typeface="Calibri" panose="020F0502020204030204"/>
                <a:ea typeface="游ゴシック" panose="020B0400000000000000" pitchFamily="50" charset="-128"/>
              </a:rPr>
              <a:t>Tsunami Advisory</a:t>
            </a:r>
            <a:r>
              <a:rPr lang="en-US" altLang="ja-JP" sz="1400">
                <a:solidFill>
                  <a:prstClr val="black"/>
                </a:solidFill>
                <a:latin typeface="Calibri" panose="020F0502020204030204"/>
                <a:ea typeface="游ゴシック" panose="020B0400000000000000" pitchFamily="50" charset="-128"/>
              </a:rPr>
              <a:t>, respectively, were issued.</a:t>
            </a:r>
            <a:endParaRPr lang="ja-JP" altLang="en-US" sz="1400">
              <a:solidFill>
                <a:prstClr val="black"/>
              </a:solidFill>
              <a:latin typeface="Calibri" panose="020F0502020204030204"/>
              <a:ea typeface="游ゴシック" panose="020B0400000000000000" pitchFamily="50" charset="-128"/>
            </a:endParaRPr>
          </a:p>
        </p:txBody>
      </p:sp>
      <p:sp>
        <p:nvSpPr>
          <p:cNvPr id="155" name="正方形/長方形 154">
            <a:extLst>
              <a:ext uri="{FF2B5EF4-FFF2-40B4-BE49-F238E27FC236}">
                <a16:creationId xmlns:a16="http://schemas.microsoft.com/office/drawing/2014/main" id="{9FE9773B-485B-5CF4-2AB7-8767B667A347}"/>
              </a:ext>
            </a:extLst>
          </p:cNvPr>
          <p:cNvSpPr/>
          <p:nvPr/>
        </p:nvSpPr>
        <p:spPr>
          <a:xfrm>
            <a:off x="8704363" y="5475246"/>
            <a:ext cx="331688" cy="300715"/>
          </a:xfrm>
          <a:prstGeom prst="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kumimoji="1" lang="ja-JP" altLang="en-US">
              <a:solidFill>
                <a:prstClr val="black"/>
              </a:solidFill>
              <a:latin typeface="Calibri" panose="020F0502020204030204"/>
              <a:ea typeface="游ゴシック" panose="020B0400000000000000" pitchFamily="50" charset="-128"/>
            </a:endParaRPr>
          </a:p>
        </p:txBody>
      </p:sp>
      <p:sp>
        <p:nvSpPr>
          <p:cNvPr id="115" name="四角形: 角を丸くする 114">
            <a:extLst>
              <a:ext uri="{FF2B5EF4-FFF2-40B4-BE49-F238E27FC236}">
                <a16:creationId xmlns:a16="http://schemas.microsoft.com/office/drawing/2014/main" id="{03D7CB46-86F8-4822-9D83-FBD8690C7CB7}"/>
              </a:ext>
            </a:extLst>
          </p:cNvPr>
          <p:cNvSpPr/>
          <p:nvPr/>
        </p:nvSpPr>
        <p:spPr>
          <a:xfrm>
            <a:off x="1287602" y="6072758"/>
            <a:ext cx="820609" cy="286187"/>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JST</a:t>
            </a:r>
            <a:endParaRPr kumimoji="1" lang="ja-JP" altLang="en-US" sz="1400">
              <a:solidFill>
                <a:prstClr val="black"/>
              </a:solidFill>
              <a:latin typeface="Calibri" panose="020F0502020204030204"/>
              <a:ea typeface="游ゴシック" panose="020B0400000000000000" pitchFamily="50" charset="-128"/>
            </a:endParaRPr>
          </a:p>
        </p:txBody>
      </p:sp>
      <p:sp>
        <p:nvSpPr>
          <p:cNvPr id="10" name="四角形: 角を丸くする 9">
            <a:extLst>
              <a:ext uri="{FF2B5EF4-FFF2-40B4-BE49-F238E27FC236}">
                <a16:creationId xmlns:a16="http://schemas.microsoft.com/office/drawing/2014/main" id="{3018E23C-9231-B452-A2F1-7C0BF743E19A}"/>
              </a:ext>
            </a:extLst>
          </p:cNvPr>
          <p:cNvSpPr/>
          <p:nvPr/>
        </p:nvSpPr>
        <p:spPr>
          <a:xfrm>
            <a:off x="1275109" y="4023591"/>
            <a:ext cx="820609" cy="286187"/>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JST</a:t>
            </a:r>
            <a:endParaRPr kumimoji="1" lang="ja-JP" altLang="en-US" sz="1400">
              <a:solidFill>
                <a:prstClr val="black"/>
              </a:solidFill>
              <a:latin typeface="Calibri" panose="020F0502020204030204"/>
              <a:ea typeface="游ゴシック" panose="020B0400000000000000" pitchFamily="50" charset="-128"/>
            </a:endParaRPr>
          </a:p>
        </p:txBody>
      </p:sp>
      <p:cxnSp>
        <p:nvCxnSpPr>
          <p:cNvPr id="56" name="直線矢印コネクタ 55">
            <a:extLst>
              <a:ext uri="{FF2B5EF4-FFF2-40B4-BE49-F238E27FC236}">
                <a16:creationId xmlns:a16="http://schemas.microsoft.com/office/drawing/2014/main" id="{A10584B0-0159-1375-EBD9-9AAB51B4E444}"/>
              </a:ext>
            </a:extLst>
          </p:cNvPr>
          <p:cNvCxnSpPr>
            <a:cxnSpLocks/>
            <a:stCxn id="49" idx="0"/>
          </p:cNvCxnSpPr>
          <p:nvPr/>
        </p:nvCxnSpPr>
        <p:spPr>
          <a:xfrm flipH="1" flipV="1">
            <a:off x="8724608" y="5880982"/>
            <a:ext cx="242423" cy="289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3310493E-E5B8-DE09-0F4A-6F8C8E830B34}"/>
              </a:ext>
            </a:extLst>
          </p:cNvPr>
          <p:cNvCxnSpPr>
            <a:cxnSpLocks/>
            <a:stCxn id="42" idx="2"/>
          </p:cNvCxnSpPr>
          <p:nvPr/>
        </p:nvCxnSpPr>
        <p:spPr>
          <a:xfrm>
            <a:off x="8354623" y="5679118"/>
            <a:ext cx="13285" cy="2676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1F845F3E-4E19-51FC-0483-CDD8BE818226}"/>
              </a:ext>
            </a:extLst>
          </p:cNvPr>
          <p:cNvCxnSpPr>
            <a:cxnSpLocks/>
            <a:stCxn id="75" idx="2"/>
          </p:cNvCxnSpPr>
          <p:nvPr/>
        </p:nvCxnSpPr>
        <p:spPr>
          <a:xfrm>
            <a:off x="8567214" y="5486925"/>
            <a:ext cx="88373" cy="4164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F21B1552-F043-7128-B2C0-6EFA32A2EC4A}"/>
              </a:ext>
            </a:extLst>
          </p:cNvPr>
          <p:cNvSpPr/>
          <p:nvPr/>
        </p:nvSpPr>
        <p:spPr>
          <a:xfrm>
            <a:off x="6928730" y="5648159"/>
            <a:ext cx="1220443"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7 Toyama</a:t>
            </a:r>
            <a:endParaRPr kumimoji="1" lang="ja-JP" altLang="en-US" sz="1400">
              <a:solidFill>
                <a:prstClr val="black"/>
              </a:solidFill>
              <a:latin typeface="Calibri" panose="020F0502020204030204"/>
              <a:ea typeface="游ゴシック" panose="020B0400000000000000" pitchFamily="50" charset="-128"/>
            </a:endParaRPr>
          </a:p>
        </p:txBody>
      </p:sp>
      <p:sp>
        <p:nvSpPr>
          <p:cNvPr id="47" name="正方形/長方形 46">
            <a:extLst>
              <a:ext uri="{FF2B5EF4-FFF2-40B4-BE49-F238E27FC236}">
                <a16:creationId xmlns:a16="http://schemas.microsoft.com/office/drawing/2014/main" id="{D6278868-FC40-E38A-BEF5-85619D325499}"/>
              </a:ext>
            </a:extLst>
          </p:cNvPr>
          <p:cNvSpPr/>
          <p:nvPr/>
        </p:nvSpPr>
        <p:spPr>
          <a:xfrm>
            <a:off x="6925419" y="4638240"/>
            <a:ext cx="1220443"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6 Sakata</a:t>
            </a:r>
            <a:endParaRPr kumimoji="1" lang="ja-JP" altLang="en-US" sz="1400">
              <a:solidFill>
                <a:prstClr val="black"/>
              </a:solidFill>
              <a:latin typeface="Calibri" panose="020F0502020204030204"/>
              <a:ea typeface="游ゴシック" panose="020B0400000000000000" pitchFamily="50" charset="-128"/>
            </a:endParaRPr>
          </a:p>
        </p:txBody>
      </p:sp>
      <p:sp>
        <p:nvSpPr>
          <p:cNvPr id="48" name="正方形/長方形 47">
            <a:extLst>
              <a:ext uri="{FF2B5EF4-FFF2-40B4-BE49-F238E27FC236}">
                <a16:creationId xmlns:a16="http://schemas.microsoft.com/office/drawing/2014/main" id="{640285E0-E595-AD59-8213-2EA250F8FED8}"/>
              </a:ext>
            </a:extLst>
          </p:cNvPr>
          <p:cNvSpPr/>
          <p:nvPr/>
        </p:nvSpPr>
        <p:spPr>
          <a:xfrm>
            <a:off x="6923504" y="3131287"/>
            <a:ext cx="1220443"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4 </a:t>
            </a:r>
            <a:r>
              <a:rPr kumimoji="1" lang="en-US" altLang="ja-JP" sz="1400" err="1">
                <a:solidFill>
                  <a:prstClr val="black"/>
                </a:solidFill>
                <a:latin typeface="Calibri" panose="020F0502020204030204"/>
                <a:ea typeface="游ゴシック" panose="020B0400000000000000" pitchFamily="50" charset="-128"/>
              </a:rPr>
              <a:t>Maizuru</a:t>
            </a:r>
            <a:endParaRPr kumimoji="1" lang="ja-JP" altLang="en-US" sz="1400">
              <a:solidFill>
                <a:prstClr val="black"/>
              </a:solidFill>
              <a:latin typeface="Calibri" panose="020F0502020204030204"/>
              <a:ea typeface="游ゴシック" panose="020B0400000000000000" pitchFamily="50" charset="-128"/>
            </a:endParaRPr>
          </a:p>
        </p:txBody>
      </p:sp>
      <p:sp>
        <p:nvSpPr>
          <p:cNvPr id="50" name="正方形/長方形 49">
            <a:extLst>
              <a:ext uri="{FF2B5EF4-FFF2-40B4-BE49-F238E27FC236}">
                <a16:creationId xmlns:a16="http://schemas.microsoft.com/office/drawing/2014/main" id="{9BAB082B-A581-7C31-4FCD-ACDE3E577AE3}"/>
              </a:ext>
            </a:extLst>
          </p:cNvPr>
          <p:cNvSpPr>
            <a:spLocks/>
          </p:cNvSpPr>
          <p:nvPr/>
        </p:nvSpPr>
        <p:spPr>
          <a:xfrm>
            <a:off x="6934712" y="3651363"/>
            <a:ext cx="1877908"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5 </a:t>
            </a:r>
            <a:r>
              <a:rPr kumimoji="1" lang="en-US" altLang="ja-JP" sz="1400" err="1">
                <a:solidFill>
                  <a:prstClr val="black"/>
                </a:solidFill>
                <a:latin typeface="Calibri" panose="020F0502020204030204"/>
                <a:ea typeface="游ゴシック" panose="020B0400000000000000" pitchFamily="50" charset="-128"/>
              </a:rPr>
              <a:t>Sakaiminatoshi-sakai</a:t>
            </a:r>
            <a:endParaRPr kumimoji="1" lang="ja-JP" altLang="en-US" sz="1400">
              <a:solidFill>
                <a:prstClr val="black"/>
              </a:solidFill>
              <a:latin typeface="Calibri" panose="020F0502020204030204"/>
              <a:ea typeface="游ゴシック" panose="020B0400000000000000" pitchFamily="50" charset="-128"/>
            </a:endParaRPr>
          </a:p>
        </p:txBody>
      </p:sp>
      <p:sp>
        <p:nvSpPr>
          <p:cNvPr id="51" name="正方形/長方形 50">
            <a:extLst>
              <a:ext uri="{FF2B5EF4-FFF2-40B4-BE49-F238E27FC236}">
                <a16:creationId xmlns:a16="http://schemas.microsoft.com/office/drawing/2014/main" id="{F80F3F09-B3E5-2E83-60C4-7A571F0383D3}"/>
              </a:ext>
            </a:extLst>
          </p:cNvPr>
          <p:cNvSpPr/>
          <p:nvPr/>
        </p:nvSpPr>
        <p:spPr>
          <a:xfrm>
            <a:off x="6928730" y="1978778"/>
            <a:ext cx="1220443"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2 </a:t>
            </a:r>
            <a:r>
              <a:rPr kumimoji="1" lang="en-US" altLang="ja-JP" sz="1400" err="1">
                <a:solidFill>
                  <a:prstClr val="black"/>
                </a:solidFill>
                <a:latin typeface="Calibri" panose="020F0502020204030204"/>
                <a:ea typeface="游ゴシック" panose="020B0400000000000000" pitchFamily="50" charset="-128"/>
              </a:rPr>
              <a:t>Tsuruga</a:t>
            </a:r>
            <a:r>
              <a:rPr kumimoji="1" lang="en-US" altLang="ja-JP" sz="1400">
                <a:solidFill>
                  <a:prstClr val="black"/>
                </a:solidFill>
                <a:latin typeface="Calibri" panose="020F0502020204030204"/>
                <a:ea typeface="游ゴシック" panose="020B0400000000000000" pitchFamily="50" charset="-128"/>
              </a:rPr>
              <a:t>-ko</a:t>
            </a:r>
            <a:endParaRPr kumimoji="1" lang="ja-JP" altLang="en-US" sz="1400">
              <a:solidFill>
                <a:prstClr val="black"/>
              </a:solidFill>
              <a:latin typeface="Calibri" panose="020F0502020204030204"/>
              <a:ea typeface="游ゴシック" panose="020B0400000000000000" pitchFamily="50" charset="-128"/>
            </a:endParaRPr>
          </a:p>
        </p:txBody>
      </p:sp>
      <p:sp>
        <p:nvSpPr>
          <p:cNvPr id="52" name="正方形/長方形 51">
            <a:extLst>
              <a:ext uri="{FF2B5EF4-FFF2-40B4-BE49-F238E27FC236}">
                <a16:creationId xmlns:a16="http://schemas.microsoft.com/office/drawing/2014/main" id="{44D20AC0-7064-78CC-13E8-9ED4AB3A3559}"/>
              </a:ext>
            </a:extLst>
          </p:cNvPr>
          <p:cNvSpPr/>
          <p:nvPr/>
        </p:nvSpPr>
        <p:spPr>
          <a:xfrm>
            <a:off x="6923505" y="2562479"/>
            <a:ext cx="1220443" cy="239154"/>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defTabSz="457200"/>
            <a:r>
              <a:rPr kumimoji="1" lang="en-US" altLang="ja-JP" sz="1400">
                <a:solidFill>
                  <a:prstClr val="black"/>
                </a:solidFill>
                <a:latin typeface="Calibri" panose="020F0502020204030204"/>
                <a:ea typeface="游ゴシック" panose="020B0400000000000000" pitchFamily="50" charset="-128"/>
              </a:rPr>
              <a:t>3 </a:t>
            </a:r>
            <a:r>
              <a:rPr kumimoji="1" lang="en-US" altLang="ja-JP" sz="1400" err="1">
                <a:solidFill>
                  <a:prstClr val="black"/>
                </a:solidFill>
                <a:latin typeface="Calibri" panose="020F0502020204030204"/>
                <a:ea typeface="游ゴシック" panose="020B0400000000000000" pitchFamily="50" charset="-128"/>
              </a:rPr>
              <a:t>Nanao</a:t>
            </a:r>
            <a:r>
              <a:rPr kumimoji="1" lang="en-US" altLang="ja-JP" sz="1400">
                <a:solidFill>
                  <a:prstClr val="black"/>
                </a:solidFill>
                <a:latin typeface="Calibri" panose="020F0502020204030204"/>
                <a:ea typeface="游ゴシック" panose="020B0400000000000000" pitchFamily="50" charset="-128"/>
              </a:rPr>
              <a:t>-ko</a:t>
            </a:r>
            <a:endParaRPr kumimoji="1" lang="ja-JP" altLang="en-US" sz="1400">
              <a:solidFill>
                <a:prstClr val="black"/>
              </a:solidFill>
              <a:latin typeface="Calibri" panose="020F0502020204030204"/>
              <a:ea typeface="游ゴシック" panose="020B0400000000000000" pitchFamily="50" charset="-128"/>
            </a:endParaRPr>
          </a:p>
        </p:txBody>
      </p:sp>
      <p:grpSp>
        <p:nvGrpSpPr>
          <p:cNvPr id="162" name="グループ化 161">
            <a:extLst>
              <a:ext uri="{FF2B5EF4-FFF2-40B4-BE49-F238E27FC236}">
                <a16:creationId xmlns:a16="http://schemas.microsoft.com/office/drawing/2014/main" id="{FAE319CE-4DE4-B9CB-86B0-9170E4D34221}"/>
              </a:ext>
            </a:extLst>
          </p:cNvPr>
          <p:cNvGrpSpPr/>
          <p:nvPr/>
        </p:nvGrpSpPr>
        <p:grpSpPr>
          <a:xfrm>
            <a:off x="9131809" y="2125326"/>
            <a:ext cx="1387663" cy="3525667"/>
            <a:chOff x="7607808" y="2125325"/>
            <a:chExt cx="1387663" cy="3525667"/>
          </a:xfrm>
        </p:grpSpPr>
        <p:grpSp>
          <p:nvGrpSpPr>
            <p:cNvPr id="157" name="グループ化 156">
              <a:extLst>
                <a:ext uri="{FF2B5EF4-FFF2-40B4-BE49-F238E27FC236}">
                  <a16:creationId xmlns:a16="http://schemas.microsoft.com/office/drawing/2014/main" id="{29F7E11F-CD95-A089-2D41-9A2A3CB16D39}"/>
                </a:ext>
              </a:extLst>
            </p:cNvPr>
            <p:cNvGrpSpPr/>
            <p:nvPr/>
          </p:nvGrpSpPr>
          <p:grpSpPr>
            <a:xfrm>
              <a:off x="7679670" y="2125325"/>
              <a:ext cx="1315801" cy="1386959"/>
              <a:chOff x="7712125" y="2183884"/>
              <a:chExt cx="1315801" cy="1386959"/>
            </a:xfrm>
          </p:grpSpPr>
          <p:pic>
            <p:nvPicPr>
              <p:cNvPr id="12" name="図 11">
                <a:extLst>
                  <a:ext uri="{FF2B5EF4-FFF2-40B4-BE49-F238E27FC236}">
                    <a16:creationId xmlns:a16="http://schemas.microsoft.com/office/drawing/2014/main" id="{0AD22FAB-5ABD-E3EC-FA5A-CC5BDC1F843D}"/>
                  </a:ext>
                </a:extLst>
              </p:cNvPr>
              <p:cNvPicPr>
                <a:picLocks noChangeAspect="1"/>
              </p:cNvPicPr>
              <p:nvPr/>
            </p:nvPicPr>
            <p:blipFill>
              <a:blip r:embed="rId6"/>
              <a:stretch>
                <a:fillRect/>
              </a:stretch>
            </p:blipFill>
            <p:spPr>
              <a:xfrm>
                <a:off x="7712125" y="2183884"/>
                <a:ext cx="1315801" cy="1386959"/>
              </a:xfrm>
              <a:prstGeom prst="rect">
                <a:avLst/>
              </a:prstGeom>
              <a:ln w="28575">
                <a:solidFill>
                  <a:schemeClr val="tx1"/>
                </a:solidFill>
              </a:ln>
            </p:spPr>
          </p:pic>
          <p:sp>
            <p:nvSpPr>
              <p:cNvPr id="136" name="正方形/長方形 135">
                <a:extLst>
                  <a:ext uri="{FF2B5EF4-FFF2-40B4-BE49-F238E27FC236}">
                    <a16:creationId xmlns:a16="http://schemas.microsoft.com/office/drawing/2014/main" id="{F216B56F-D1E6-BD84-3D28-E4EDDEF44694}"/>
                  </a:ext>
                </a:extLst>
              </p:cNvPr>
              <p:cNvSpPr/>
              <p:nvPr/>
            </p:nvSpPr>
            <p:spPr>
              <a:xfrm>
                <a:off x="8513639" y="3141093"/>
                <a:ext cx="143614" cy="1648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7</a:t>
                </a:r>
                <a:endParaRPr kumimoji="1" lang="ja-JP" altLang="en-US" sz="1400">
                  <a:solidFill>
                    <a:prstClr val="black"/>
                  </a:solidFill>
                  <a:latin typeface="Calibri" panose="020F0502020204030204"/>
                  <a:ea typeface="游ゴシック" panose="020B0400000000000000" pitchFamily="50" charset="-128"/>
                </a:endParaRPr>
              </a:p>
            </p:txBody>
          </p:sp>
          <p:sp>
            <p:nvSpPr>
              <p:cNvPr id="138" name="正方形/長方形 137">
                <a:extLst>
                  <a:ext uri="{FF2B5EF4-FFF2-40B4-BE49-F238E27FC236}">
                    <a16:creationId xmlns:a16="http://schemas.microsoft.com/office/drawing/2014/main" id="{DBDD00BD-5069-2933-ED12-AE0AD4E386E4}"/>
                  </a:ext>
                </a:extLst>
              </p:cNvPr>
              <p:cNvSpPr/>
              <p:nvPr/>
            </p:nvSpPr>
            <p:spPr>
              <a:xfrm>
                <a:off x="8115416" y="3264193"/>
                <a:ext cx="143614" cy="1648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1</a:t>
                </a:r>
                <a:endParaRPr kumimoji="1" lang="ja-JP" altLang="en-US" sz="1400">
                  <a:solidFill>
                    <a:prstClr val="black"/>
                  </a:solidFill>
                  <a:latin typeface="Calibri" panose="020F0502020204030204"/>
                  <a:ea typeface="游ゴシック" panose="020B0400000000000000" pitchFamily="50" charset="-128"/>
                </a:endParaRPr>
              </a:p>
            </p:txBody>
          </p:sp>
          <p:sp>
            <p:nvSpPr>
              <p:cNvPr id="63" name="正方形/長方形 62">
                <a:extLst>
                  <a:ext uri="{FF2B5EF4-FFF2-40B4-BE49-F238E27FC236}">
                    <a16:creationId xmlns:a16="http://schemas.microsoft.com/office/drawing/2014/main" id="{03C17564-1AD9-B879-C6FC-D0FE866FE240}"/>
                  </a:ext>
                </a:extLst>
              </p:cNvPr>
              <p:cNvSpPr/>
              <p:nvPr/>
            </p:nvSpPr>
            <p:spPr>
              <a:xfrm>
                <a:off x="8370025" y="2860192"/>
                <a:ext cx="143614" cy="16480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3</a:t>
                </a:r>
                <a:endParaRPr kumimoji="1" lang="ja-JP" altLang="en-US" sz="1400">
                  <a:solidFill>
                    <a:prstClr val="black"/>
                  </a:solidFill>
                  <a:latin typeface="Calibri" panose="020F0502020204030204"/>
                  <a:ea typeface="游ゴシック" panose="020B0400000000000000" pitchFamily="50" charset="-128"/>
                </a:endParaRPr>
              </a:p>
            </p:txBody>
          </p:sp>
        </p:grpSp>
        <p:sp>
          <p:nvSpPr>
            <p:cNvPr id="160" name="フリーフォーム: 図形 159">
              <a:extLst>
                <a:ext uri="{FF2B5EF4-FFF2-40B4-BE49-F238E27FC236}">
                  <a16:creationId xmlns:a16="http://schemas.microsoft.com/office/drawing/2014/main" id="{E850833D-2FA5-2D15-AAA9-4D6C398C5EE7}"/>
                </a:ext>
              </a:extLst>
            </p:cNvPr>
            <p:cNvSpPr/>
            <p:nvPr/>
          </p:nvSpPr>
          <p:spPr>
            <a:xfrm>
              <a:off x="7607808" y="3527160"/>
              <a:ext cx="1271699" cy="2123832"/>
            </a:xfrm>
            <a:custGeom>
              <a:avLst/>
              <a:gdLst>
                <a:gd name="connsiteX0" fmla="*/ 0 w 1271699"/>
                <a:gd name="connsiteY0" fmla="*/ 2258568 h 2258568"/>
                <a:gd name="connsiteX1" fmla="*/ 1179576 w 1271699"/>
                <a:gd name="connsiteY1" fmla="*/ 1764792 h 2258568"/>
                <a:gd name="connsiteX2" fmla="*/ 1124712 w 1271699"/>
                <a:gd name="connsiteY2" fmla="*/ 0 h 2258568"/>
              </a:gdLst>
              <a:ahLst/>
              <a:cxnLst>
                <a:cxn ang="0">
                  <a:pos x="connsiteX0" y="connsiteY0"/>
                </a:cxn>
                <a:cxn ang="0">
                  <a:pos x="connsiteX1" y="connsiteY1"/>
                </a:cxn>
                <a:cxn ang="0">
                  <a:pos x="connsiteX2" y="connsiteY2"/>
                </a:cxn>
              </a:cxnLst>
              <a:rect l="l" t="t" r="r" b="b"/>
              <a:pathLst>
                <a:path w="1271699" h="2258568">
                  <a:moveTo>
                    <a:pt x="0" y="2258568"/>
                  </a:moveTo>
                  <a:cubicBezTo>
                    <a:pt x="496062" y="2199894"/>
                    <a:pt x="992124" y="2141220"/>
                    <a:pt x="1179576" y="1764792"/>
                  </a:cubicBezTo>
                  <a:cubicBezTo>
                    <a:pt x="1367028" y="1388364"/>
                    <a:pt x="1226820" y="283464"/>
                    <a:pt x="1124712"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1" lang="ja-JP" altLang="en-US">
                <a:solidFill>
                  <a:prstClr val="white"/>
                </a:solidFill>
                <a:latin typeface="Calibri" panose="020F0502020204030204"/>
                <a:ea typeface="游ゴシック" panose="020B0400000000000000" pitchFamily="50" charset="-128"/>
              </a:endParaRPr>
            </a:p>
          </p:txBody>
        </p:sp>
      </p:grpSp>
      <p:sp>
        <p:nvSpPr>
          <p:cNvPr id="39" name="AutoShape 2">
            <a:extLst>
              <a:ext uri="{FF2B5EF4-FFF2-40B4-BE49-F238E27FC236}">
                <a16:creationId xmlns:a16="http://schemas.microsoft.com/office/drawing/2014/main" id="{A564F343-B2D1-F634-3233-0F0EADD00863}"/>
              </a:ext>
            </a:extLst>
          </p:cNvPr>
          <p:cNvSpPr>
            <a:spLocks noChangeAspect="1" noChangeArrowheads="1"/>
          </p:cNvSpPr>
          <p:nvPr/>
        </p:nvSpPr>
        <p:spPr bwMode="auto">
          <a:xfrm>
            <a:off x="2095718" y="5162009"/>
            <a:ext cx="194883" cy="125618"/>
          </a:xfrm>
          <a:prstGeom prst="flowChartMerge">
            <a:avLst/>
          </a:prstGeom>
          <a:solidFill>
            <a:schemeClr val="tx1"/>
          </a:solidFill>
          <a:ln>
            <a:noFill/>
          </a:ln>
          <a:extLst>
            <a:ext uri="{91240B29-F687-4F45-9708-019B960494DF}">
              <a14:hiddenLine xmlns:a14="http://schemas.microsoft.com/office/drawing/2010/main" w="25400">
                <a:solidFill>
                  <a:srgbClr val="FF0000"/>
                </a:solidFill>
                <a:miter lim="800000"/>
                <a:headEnd/>
                <a:tailEnd/>
              </a14:hiddenLine>
            </a:ext>
          </a:extLst>
        </p:spPr>
        <p:txBody>
          <a:bodyPr vert="horz" wrap="square" lIns="74295" tIns="8890" rIns="74295" bIns="8890" numCol="1" anchor="t" anchorCtr="0" compatLnSpc="1">
            <a:prstTxWarp prst="textNoShape">
              <a:avLst/>
            </a:prstTxWarp>
          </a:bodyPr>
          <a:lstStyle/>
          <a:p>
            <a:pPr defTabSz="457200"/>
            <a:endParaRPr lang="ja-JP" altLang="en-US">
              <a:solidFill>
                <a:prstClr val="black"/>
              </a:solidFill>
              <a:latin typeface="Calibri" panose="020F0502020204030204"/>
              <a:ea typeface="游ゴシック" panose="020B0400000000000000" pitchFamily="50" charset="-128"/>
            </a:endParaRPr>
          </a:p>
        </p:txBody>
      </p:sp>
      <p:cxnSp>
        <p:nvCxnSpPr>
          <p:cNvPr id="53" name="直線コネクタ 52">
            <a:extLst>
              <a:ext uri="{FF2B5EF4-FFF2-40B4-BE49-F238E27FC236}">
                <a16:creationId xmlns:a16="http://schemas.microsoft.com/office/drawing/2014/main" id="{DD2700AA-B4E6-8E20-6413-2EECAC9E2A2B}"/>
              </a:ext>
            </a:extLst>
          </p:cNvPr>
          <p:cNvCxnSpPr/>
          <p:nvPr/>
        </p:nvCxnSpPr>
        <p:spPr>
          <a:xfrm>
            <a:off x="2031453" y="5698933"/>
            <a:ext cx="0" cy="1936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0ECE0FF-39DA-D04A-B45F-F176497D947C}"/>
              </a:ext>
            </a:extLst>
          </p:cNvPr>
          <p:cNvCxnSpPr/>
          <p:nvPr/>
        </p:nvCxnSpPr>
        <p:spPr>
          <a:xfrm>
            <a:off x="2038949" y="2562319"/>
            <a:ext cx="0" cy="1936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D7608133-A074-83C8-222E-31325DB43189}"/>
              </a:ext>
            </a:extLst>
          </p:cNvPr>
          <p:cNvCxnSpPr/>
          <p:nvPr/>
        </p:nvCxnSpPr>
        <p:spPr>
          <a:xfrm>
            <a:off x="2050700" y="3703191"/>
            <a:ext cx="0" cy="193676"/>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60CE48A1-E84F-37B4-05FA-5EC51388305D}"/>
              </a:ext>
            </a:extLst>
          </p:cNvPr>
          <p:cNvCxnSpPr>
            <a:cxnSpLocks/>
          </p:cNvCxnSpPr>
          <p:nvPr/>
        </p:nvCxnSpPr>
        <p:spPr>
          <a:xfrm>
            <a:off x="8955423" y="5224818"/>
            <a:ext cx="254275" cy="145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49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CADC691D-0D57-52A4-FEBF-EF0A22ADB45D}"/>
              </a:ext>
            </a:extLst>
          </p:cNvPr>
          <p:cNvSpPr>
            <a:spLocks noChangeArrowheads="1"/>
          </p:cNvSpPr>
          <p:nvPr/>
        </p:nvSpPr>
        <p:spPr bwMode="auto">
          <a:xfrm>
            <a:off x="0" y="5076"/>
            <a:ext cx="12192000" cy="539750"/>
          </a:xfrm>
          <a:prstGeom prst="rect">
            <a:avLst/>
          </a:prstGeom>
          <a:solidFill>
            <a:schemeClr val="accent1">
              <a:lumMod val="75000"/>
            </a:schemeClr>
          </a:solidFill>
          <a:ln w="9525">
            <a:noFill/>
            <a:miter lim="800000"/>
            <a:headEnd/>
            <a:tailEnd/>
          </a:ln>
        </p:spPr>
        <p:txBody>
          <a:bodyPr anchor="ctr"/>
          <a:lstStyle/>
          <a:p>
            <a:pPr algn="ctr" defTabSz="457200">
              <a:defRPr/>
            </a:pPr>
            <a:r>
              <a:rPr lang="en-US" altLang="ja-JP" sz="2800" b="1" dirty="0">
                <a:solidFill>
                  <a:prstClr val="white"/>
                </a:solidFill>
                <a:latin typeface="Calibri" panose="020F0502020204030204"/>
                <a:ea typeface="游ゴシック" panose="020B0400000000000000" pitchFamily="50" charset="-128"/>
              </a:rPr>
              <a:t>Post field surveys of run-up height  conducted by the JMA</a:t>
            </a:r>
          </a:p>
        </p:txBody>
      </p:sp>
      <p:sp>
        <p:nvSpPr>
          <p:cNvPr id="1038" name="Rectangle 69">
            <a:extLst>
              <a:ext uri="{FF2B5EF4-FFF2-40B4-BE49-F238E27FC236}">
                <a16:creationId xmlns:a16="http://schemas.microsoft.com/office/drawing/2014/main" id="{D6D98546-D6A3-ABA9-5D91-821683944359}"/>
              </a:ext>
            </a:extLst>
          </p:cNvPr>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ja-JP" altLang="en-US">
              <a:solidFill>
                <a:prstClr val="black"/>
              </a:solidFill>
              <a:latin typeface="Calibri" panose="020F0502020204030204"/>
              <a:ea typeface="游ゴシック" panose="020B0400000000000000" pitchFamily="50" charset="-128"/>
            </a:endParaRPr>
          </a:p>
        </p:txBody>
      </p:sp>
      <p:sp>
        <p:nvSpPr>
          <p:cNvPr id="1039" name="Rectangle 70">
            <a:extLst>
              <a:ext uri="{FF2B5EF4-FFF2-40B4-BE49-F238E27FC236}">
                <a16:creationId xmlns:a16="http://schemas.microsoft.com/office/drawing/2014/main" id="{ABC382A7-9211-5A29-2A8D-7D76962CE808}"/>
              </a:ext>
            </a:extLst>
          </p:cNvPr>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ja-JP" altLang="en-US">
              <a:solidFill>
                <a:prstClr val="black"/>
              </a:solidFill>
              <a:latin typeface="Calibri" panose="020F0502020204030204"/>
              <a:ea typeface="游ゴシック" panose="020B0400000000000000" pitchFamily="50" charset="-128"/>
            </a:endParaRPr>
          </a:p>
        </p:txBody>
      </p:sp>
      <p:pic>
        <p:nvPicPr>
          <p:cNvPr id="1042" name="図 1041">
            <a:extLst>
              <a:ext uri="{FF2B5EF4-FFF2-40B4-BE49-F238E27FC236}">
                <a16:creationId xmlns:a16="http://schemas.microsoft.com/office/drawing/2014/main" id="{AC655ED7-8A61-2A2E-8A21-6CE86534B7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1790" y="817917"/>
            <a:ext cx="5800629" cy="1882502"/>
          </a:xfrm>
          <a:prstGeom prst="rect">
            <a:avLst/>
          </a:prstGeom>
        </p:spPr>
      </p:pic>
      <p:grpSp>
        <p:nvGrpSpPr>
          <p:cNvPr id="1153" name="グループ化 1152">
            <a:extLst>
              <a:ext uri="{FF2B5EF4-FFF2-40B4-BE49-F238E27FC236}">
                <a16:creationId xmlns:a16="http://schemas.microsoft.com/office/drawing/2014/main" id="{7F7B81BC-B425-3EE5-F507-ADD2AECF1984}"/>
              </a:ext>
            </a:extLst>
          </p:cNvPr>
          <p:cNvGrpSpPr/>
          <p:nvPr/>
        </p:nvGrpSpPr>
        <p:grpSpPr>
          <a:xfrm>
            <a:off x="1676400" y="2706413"/>
            <a:ext cx="4943502" cy="4132996"/>
            <a:chOff x="152400" y="2706413"/>
            <a:chExt cx="4943502" cy="4132996"/>
          </a:xfrm>
        </p:grpSpPr>
        <p:grpSp>
          <p:nvGrpSpPr>
            <p:cNvPr id="1147" name="グループ化 1146">
              <a:extLst>
                <a:ext uri="{FF2B5EF4-FFF2-40B4-BE49-F238E27FC236}">
                  <a16:creationId xmlns:a16="http://schemas.microsoft.com/office/drawing/2014/main" id="{3C4E1267-ED57-4324-18C1-625120B99737}"/>
                </a:ext>
              </a:extLst>
            </p:cNvPr>
            <p:cNvGrpSpPr/>
            <p:nvPr/>
          </p:nvGrpSpPr>
          <p:grpSpPr>
            <a:xfrm>
              <a:off x="152400" y="2706413"/>
              <a:ext cx="4943502" cy="4132996"/>
              <a:chOff x="152400" y="2706413"/>
              <a:chExt cx="4943502" cy="4132996"/>
            </a:xfrm>
          </p:grpSpPr>
          <p:grpSp>
            <p:nvGrpSpPr>
              <p:cNvPr id="1139" name="グループ化 1138">
                <a:extLst>
                  <a:ext uri="{FF2B5EF4-FFF2-40B4-BE49-F238E27FC236}">
                    <a16:creationId xmlns:a16="http://schemas.microsoft.com/office/drawing/2014/main" id="{20503B2D-CB75-BCB6-4C04-61E9894F9560}"/>
                  </a:ext>
                </a:extLst>
              </p:cNvPr>
              <p:cNvGrpSpPr/>
              <p:nvPr/>
            </p:nvGrpSpPr>
            <p:grpSpPr>
              <a:xfrm>
                <a:off x="152400" y="2706413"/>
                <a:ext cx="4943502" cy="4132996"/>
                <a:chOff x="152400" y="2706413"/>
                <a:chExt cx="4943502" cy="4132996"/>
              </a:xfrm>
            </p:grpSpPr>
            <p:sp>
              <p:nvSpPr>
                <p:cNvPr id="1036" name="テキスト ボックス 18">
                  <a:extLst>
                    <a:ext uri="{FF2B5EF4-FFF2-40B4-BE49-F238E27FC236}">
                      <a16:creationId xmlns:a16="http://schemas.microsoft.com/office/drawing/2014/main" id="{A1903D9C-BE67-4987-4A9F-701A71EE82D0}"/>
                    </a:ext>
                  </a:extLst>
                </p:cNvPr>
                <p:cNvSpPr txBox="1">
                  <a:spLocks noChangeArrowheads="1"/>
                </p:cNvSpPr>
                <p:nvPr/>
              </p:nvSpPr>
              <p:spPr bwMode="auto">
                <a:xfrm>
                  <a:off x="3158431" y="6445081"/>
                  <a:ext cx="1792287" cy="23971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ja-JP" altLang="ja-JP" sz="90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地理院地図を加工して作成</a:t>
                  </a:r>
                  <a:endParaRPr lang="ja-JP" altLang="ja-JP">
                    <a:solidFill>
                      <a:prstClr val="black"/>
                    </a:solidFill>
                    <a:latin typeface="Arial" panose="020B0604020202020204" pitchFamily="34" charset="0"/>
                    <a:ea typeface="游ゴシック" panose="020B0400000000000000" pitchFamily="50" charset="-128"/>
                  </a:endParaRPr>
                </a:p>
              </p:txBody>
            </p:sp>
            <p:cxnSp>
              <p:nvCxnSpPr>
                <p:cNvPr id="1054" name="直線矢印コネクタ 1053">
                  <a:extLst>
                    <a:ext uri="{FF2B5EF4-FFF2-40B4-BE49-F238E27FC236}">
                      <a16:creationId xmlns:a16="http://schemas.microsoft.com/office/drawing/2014/main" id="{F2FE00A5-28BC-38C3-4DE8-812969B490A3}"/>
                    </a:ext>
                  </a:extLst>
                </p:cNvPr>
                <p:cNvCxnSpPr>
                  <a:cxnSpLocks/>
                </p:cNvCxnSpPr>
                <p:nvPr/>
              </p:nvCxnSpPr>
              <p:spPr>
                <a:xfrm>
                  <a:off x="3341236" y="4987152"/>
                  <a:ext cx="150086" cy="4827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直線矢印コネクタ 1069">
                  <a:extLst>
                    <a:ext uri="{FF2B5EF4-FFF2-40B4-BE49-F238E27FC236}">
                      <a16:creationId xmlns:a16="http://schemas.microsoft.com/office/drawing/2014/main" id="{9A6AB673-D572-8F33-25C6-7EF47C9256F5}"/>
                    </a:ext>
                  </a:extLst>
                </p:cNvPr>
                <p:cNvCxnSpPr>
                  <a:cxnSpLocks/>
                </p:cNvCxnSpPr>
                <p:nvPr/>
              </p:nvCxnSpPr>
              <p:spPr>
                <a:xfrm flipH="1">
                  <a:off x="1384984" y="5515165"/>
                  <a:ext cx="642724" cy="31531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直線矢印コネクタ 1068">
                  <a:extLst>
                    <a:ext uri="{FF2B5EF4-FFF2-40B4-BE49-F238E27FC236}">
                      <a16:creationId xmlns:a16="http://schemas.microsoft.com/office/drawing/2014/main" id="{6AA03049-A335-BB66-6D75-29C9F3E7CFE3}"/>
                    </a:ext>
                  </a:extLst>
                </p:cNvPr>
                <p:cNvCxnSpPr>
                  <a:cxnSpLocks/>
                </p:cNvCxnSpPr>
                <p:nvPr/>
              </p:nvCxnSpPr>
              <p:spPr>
                <a:xfrm>
                  <a:off x="1560685" y="4570208"/>
                  <a:ext cx="273027" cy="4169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04" name="グループ化 1103">
                  <a:extLst>
                    <a:ext uri="{FF2B5EF4-FFF2-40B4-BE49-F238E27FC236}">
                      <a16:creationId xmlns:a16="http://schemas.microsoft.com/office/drawing/2014/main" id="{CE866549-C278-36CD-4CC4-B0F92CAF725D}"/>
                    </a:ext>
                  </a:extLst>
                </p:cNvPr>
                <p:cNvGrpSpPr/>
                <p:nvPr/>
              </p:nvGrpSpPr>
              <p:grpSpPr>
                <a:xfrm>
                  <a:off x="152400" y="2706413"/>
                  <a:ext cx="4761930" cy="4132996"/>
                  <a:chOff x="223457" y="2598686"/>
                  <a:chExt cx="4761930" cy="4132996"/>
                </a:xfrm>
              </p:grpSpPr>
              <p:grpSp>
                <p:nvGrpSpPr>
                  <p:cNvPr id="1102" name="グループ化 1101">
                    <a:extLst>
                      <a:ext uri="{FF2B5EF4-FFF2-40B4-BE49-F238E27FC236}">
                        <a16:creationId xmlns:a16="http://schemas.microsoft.com/office/drawing/2014/main" id="{3E082384-257A-94B4-2BB9-82701D92009B}"/>
                      </a:ext>
                    </a:extLst>
                  </p:cNvPr>
                  <p:cNvGrpSpPr/>
                  <p:nvPr/>
                </p:nvGrpSpPr>
                <p:grpSpPr>
                  <a:xfrm>
                    <a:off x="223457" y="2598686"/>
                    <a:ext cx="4761930" cy="4132996"/>
                    <a:chOff x="223457" y="2598686"/>
                    <a:chExt cx="4761930" cy="4132996"/>
                  </a:xfrm>
                </p:grpSpPr>
                <p:grpSp>
                  <p:nvGrpSpPr>
                    <p:cNvPr id="1100" name="グループ化 1099">
                      <a:extLst>
                        <a:ext uri="{FF2B5EF4-FFF2-40B4-BE49-F238E27FC236}">
                          <a16:creationId xmlns:a16="http://schemas.microsoft.com/office/drawing/2014/main" id="{56DC10E9-D6F9-7FFC-08F4-D86F619B6049}"/>
                        </a:ext>
                      </a:extLst>
                    </p:cNvPr>
                    <p:cNvGrpSpPr/>
                    <p:nvPr/>
                  </p:nvGrpSpPr>
                  <p:grpSpPr>
                    <a:xfrm>
                      <a:off x="223457" y="2598686"/>
                      <a:ext cx="4761930" cy="4132996"/>
                      <a:chOff x="223457" y="2598686"/>
                      <a:chExt cx="4761930" cy="4132996"/>
                    </a:xfrm>
                  </p:grpSpPr>
                  <p:grpSp>
                    <p:nvGrpSpPr>
                      <p:cNvPr id="1096" name="グループ化 1095">
                        <a:extLst>
                          <a:ext uri="{FF2B5EF4-FFF2-40B4-BE49-F238E27FC236}">
                            <a16:creationId xmlns:a16="http://schemas.microsoft.com/office/drawing/2014/main" id="{2BE01E16-7BCC-9D52-3CAE-7C06A06686D5}"/>
                          </a:ext>
                        </a:extLst>
                      </p:cNvPr>
                      <p:cNvGrpSpPr/>
                      <p:nvPr/>
                    </p:nvGrpSpPr>
                    <p:grpSpPr>
                      <a:xfrm>
                        <a:off x="223457" y="2598686"/>
                        <a:ext cx="4761930" cy="4132996"/>
                        <a:chOff x="223457" y="2598686"/>
                        <a:chExt cx="4761930" cy="4132996"/>
                      </a:xfrm>
                    </p:grpSpPr>
                    <p:grpSp>
                      <p:nvGrpSpPr>
                        <p:cNvPr id="1093" name="グループ化 1092">
                          <a:extLst>
                            <a:ext uri="{FF2B5EF4-FFF2-40B4-BE49-F238E27FC236}">
                              <a16:creationId xmlns:a16="http://schemas.microsoft.com/office/drawing/2014/main" id="{25D90E9E-9A7A-641B-49D0-2893DB9054B1}"/>
                            </a:ext>
                          </a:extLst>
                        </p:cNvPr>
                        <p:cNvGrpSpPr/>
                        <p:nvPr/>
                      </p:nvGrpSpPr>
                      <p:grpSpPr>
                        <a:xfrm>
                          <a:off x="223457" y="2598686"/>
                          <a:ext cx="4761930" cy="4132996"/>
                          <a:chOff x="223457" y="2598686"/>
                          <a:chExt cx="4761930" cy="4132996"/>
                        </a:xfrm>
                      </p:grpSpPr>
                      <p:grpSp>
                        <p:nvGrpSpPr>
                          <p:cNvPr id="1092" name="グループ化 1091">
                            <a:extLst>
                              <a:ext uri="{FF2B5EF4-FFF2-40B4-BE49-F238E27FC236}">
                                <a16:creationId xmlns:a16="http://schemas.microsoft.com/office/drawing/2014/main" id="{95D78B8A-C7D3-9D85-D5D9-F5DAD6C3F7F7}"/>
                              </a:ext>
                            </a:extLst>
                          </p:cNvPr>
                          <p:cNvGrpSpPr/>
                          <p:nvPr/>
                        </p:nvGrpSpPr>
                        <p:grpSpPr>
                          <a:xfrm>
                            <a:off x="223457" y="2598686"/>
                            <a:ext cx="4761930" cy="4132996"/>
                            <a:chOff x="223457" y="2598686"/>
                            <a:chExt cx="4761930" cy="4132996"/>
                          </a:xfrm>
                        </p:grpSpPr>
                        <p:grpSp>
                          <p:nvGrpSpPr>
                            <p:cNvPr id="1088" name="グループ化 1087">
                              <a:extLst>
                                <a:ext uri="{FF2B5EF4-FFF2-40B4-BE49-F238E27FC236}">
                                  <a16:creationId xmlns:a16="http://schemas.microsoft.com/office/drawing/2014/main" id="{9CDED627-C643-BBD1-40B9-675E0D28F574}"/>
                                </a:ext>
                              </a:extLst>
                            </p:cNvPr>
                            <p:cNvGrpSpPr/>
                            <p:nvPr/>
                          </p:nvGrpSpPr>
                          <p:grpSpPr>
                            <a:xfrm>
                              <a:off x="223457" y="2598686"/>
                              <a:ext cx="4761930" cy="4132996"/>
                              <a:chOff x="223457" y="2598686"/>
                              <a:chExt cx="4761930" cy="4132996"/>
                            </a:xfrm>
                          </p:grpSpPr>
                          <p:grpSp>
                            <p:nvGrpSpPr>
                              <p:cNvPr id="1077" name="グループ化 1076">
                                <a:extLst>
                                  <a:ext uri="{FF2B5EF4-FFF2-40B4-BE49-F238E27FC236}">
                                    <a16:creationId xmlns:a16="http://schemas.microsoft.com/office/drawing/2014/main" id="{599DD6D9-8D10-8A54-22FB-45598DC306E9}"/>
                                  </a:ext>
                                </a:extLst>
                              </p:cNvPr>
                              <p:cNvGrpSpPr/>
                              <p:nvPr/>
                            </p:nvGrpSpPr>
                            <p:grpSpPr>
                              <a:xfrm>
                                <a:off x="223457" y="2598686"/>
                                <a:ext cx="4761930" cy="4132996"/>
                                <a:chOff x="223457" y="2598686"/>
                                <a:chExt cx="4761930" cy="4132996"/>
                              </a:xfrm>
                            </p:grpSpPr>
                            <p:grpSp>
                              <p:nvGrpSpPr>
                                <p:cNvPr id="1066" name="グループ化 1065">
                                  <a:extLst>
                                    <a:ext uri="{FF2B5EF4-FFF2-40B4-BE49-F238E27FC236}">
                                      <a16:creationId xmlns:a16="http://schemas.microsoft.com/office/drawing/2014/main" id="{57755DA4-26DA-EB31-34C4-3FFA68769825}"/>
                                    </a:ext>
                                  </a:extLst>
                                </p:cNvPr>
                                <p:cNvGrpSpPr/>
                                <p:nvPr/>
                              </p:nvGrpSpPr>
                              <p:grpSpPr>
                                <a:xfrm>
                                  <a:off x="223457" y="2598686"/>
                                  <a:ext cx="4761930" cy="4132996"/>
                                  <a:chOff x="223457" y="2598686"/>
                                  <a:chExt cx="4761930" cy="4132996"/>
                                </a:xfrm>
                              </p:grpSpPr>
                              <p:grpSp>
                                <p:nvGrpSpPr>
                                  <p:cNvPr id="1064" name="グループ化 1063">
                                    <a:extLst>
                                      <a:ext uri="{FF2B5EF4-FFF2-40B4-BE49-F238E27FC236}">
                                        <a16:creationId xmlns:a16="http://schemas.microsoft.com/office/drawing/2014/main" id="{69A6ADB0-2D45-FEF9-3EC1-D49F2E75E435}"/>
                                      </a:ext>
                                    </a:extLst>
                                  </p:cNvPr>
                                  <p:cNvGrpSpPr/>
                                  <p:nvPr/>
                                </p:nvGrpSpPr>
                                <p:grpSpPr>
                                  <a:xfrm>
                                    <a:off x="223457" y="2598686"/>
                                    <a:ext cx="4761930" cy="4132996"/>
                                    <a:chOff x="223457" y="2598686"/>
                                    <a:chExt cx="4761930" cy="4132996"/>
                                  </a:xfrm>
                                </p:grpSpPr>
                                <p:grpSp>
                                  <p:nvGrpSpPr>
                                    <p:cNvPr id="1062" name="グループ化 1061">
                                      <a:extLst>
                                        <a:ext uri="{FF2B5EF4-FFF2-40B4-BE49-F238E27FC236}">
                                          <a16:creationId xmlns:a16="http://schemas.microsoft.com/office/drawing/2014/main" id="{1D4E451B-3992-3860-530A-162690CB7176}"/>
                                        </a:ext>
                                      </a:extLst>
                                    </p:cNvPr>
                                    <p:cNvGrpSpPr/>
                                    <p:nvPr/>
                                  </p:nvGrpSpPr>
                                  <p:grpSpPr>
                                    <a:xfrm>
                                      <a:off x="223457" y="2598686"/>
                                      <a:ext cx="4761930" cy="4132996"/>
                                      <a:chOff x="223457" y="2598686"/>
                                      <a:chExt cx="4761930" cy="4132996"/>
                                    </a:xfrm>
                                  </p:grpSpPr>
                                  <p:grpSp>
                                    <p:nvGrpSpPr>
                                      <p:cNvPr id="1061" name="グループ化 1060">
                                        <a:extLst>
                                          <a:ext uri="{FF2B5EF4-FFF2-40B4-BE49-F238E27FC236}">
                                            <a16:creationId xmlns:a16="http://schemas.microsoft.com/office/drawing/2014/main" id="{CDE44AFB-DDE3-7555-8D06-241EAE26720A}"/>
                                          </a:ext>
                                        </a:extLst>
                                      </p:cNvPr>
                                      <p:cNvGrpSpPr/>
                                      <p:nvPr/>
                                    </p:nvGrpSpPr>
                                    <p:grpSpPr>
                                      <a:xfrm>
                                        <a:off x="223457" y="2598686"/>
                                        <a:ext cx="4761930" cy="4132996"/>
                                        <a:chOff x="223457" y="2598686"/>
                                        <a:chExt cx="4761930" cy="4132996"/>
                                      </a:xfrm>
                                    </p:grpSpPr>
                                    <p:grpSp>
                                      <p:nvGrpSpPr>
                                        <p:cNvPr id="1057" name="グループ化 1056">
                                          <a:extLst>
                                            <a:ext uri="{FF2B5EF4-FFF2-40B4-BE49-F238E27FC236}">
                                              <a16:creationId xmlns:a16="http://schemas.microsoft.com/office/drawing/2014/main" id="{1D0621B2-BECA-5010-ABA2-1190276AC146}"/>
                                            </a:ext>
                                          </a:extLst>
                                        </p:cNvPr>
                                        <p:cNvGrpSpPr/>
                                        <p:nvPr/>
                                      </p:nvGrpSpPr>
                                      <p:grpSpPr>
                                        <a:xfrm>
                                          <a:off x="223457" y="2598686"/>
                                          <a:ext cx="4761930" cy="4132996"/>
                                          <a:chOff x="223457" y="2598686"/>
                                          <a:chExt cx="4761930" cy="4132996"/>
                                        </a:xfrm>
                                      </p:grpSpPr>
                                      <p:grpSp>
                                        <p:nvGrpSpPr>
                                          <p:cNvPr id="1056" name="グループ化 1055">
                                            <a:extLst>
                                              <a:ext uri="{FF2B5EF4-FFF2-40B4-BE49-F238E27FC236}">
                                                <a16:creationId xmlns:a16="http://schemas.microsoft.com/office/drawing/2014/main" id="{FA8D5DE2-9941-4FB1-1572-FE5C3E61F48E}"/>
                                              </a:ext>
                                            </a:extLst>
                                          </p:cNvPr>
                                          <p:cNvGrpSpPr/>
                                          <p:nvPr/>
                                        </p:nvGrpSpPr>
                                        <p:grpSpPr>
                                          <a:xfrm>
                                            <a:off x="223457" y="2598686"/>
                                            <a:ext cx="4761930" cy="4132996"/>
                                            <a:chOff x="223457" y="2598686"/>
                                            <a:chExt cx="4761930" cy="4132996"/>
                                          </a:xfrm>
                                        </p:grpSpPr>
                                        <p:grpSp>
                                          <p:nvGrpSpPr>
                                            <p:cNvPr id="1047" name="グループ化 1046">
                                              <a:extLst>
                                                <a:ext uri="{FF2B5EF4-FFF2-40B4-BE49-F238E27FC236}">
                                                  <a16:creationId xmlns:a16="http://schemas.microsoft.com/office/drawing/2014/main" id="{94D70720-C439-A5E2-0285-E823A0900556}"/>
                                                </a:ext>
                                              </a:extLst>
                                            </p:cNvPr>
                                            <p:cNvGrpSpPr/>
                                            <p:nvPr/>
                                          </p:nvGrpSpPr>
                                          <p:grpSpPr>
                                            <a:xfrm>
                                              <a:off x="223457" y="2598686"/>
                                              <a:ext cx="4761930" cy="4132996"/>
                                              <a:chOff x="223457" y="2598686"/>
                                              <a:chExt cx="4761930" cy="4132996"/>
                                            </a:xfrm>
                                          </p:grpSpPr>
                                          <p:pic>
                                            <p:nvPicPr>
                                              <p:cNvPr id="1029" name="Picture 1532398562" descr="マップ&#10;&#10;自動的に生成された説明">
                                                <a:extLst>
                                                  <a:ext uri="{FF2B5EF4-FFF2-40B4-BE49-F238E27FC236}">
                                                    <a16:creationId xmlns:a16="http://schemas.microsoft.com/office/drawing/2014/main" id="{CC765052-FFC2-5A99-AB2A-046C33D46B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457" y="2598686"/>
                                                <a:ext cx="4761930" cy="4132996"/>
                                              </a:xfrm>
                                              <a:prstGeom prst="rect">
                                                <a:avLst/>
                                              </a:prstGeom>
                                              <a:noFill/>
                                              <a:extLst>
                                                <a:ext uri="{909E8E84-426E-40DD-AFC4-6F175D3DCCD1}">
                                                  <a14:hiddenFill xmlns:a14="http://schemas.microsoft.com/office/drawing/2010/main">
                                                    <a:solidFill>
                                                      <a:srgbClr val="FFFFFF"/>
                                                    </a:solidFill>
                                                  </a14:hiddenFill>
                                                </a:ext>
                                              </a:extLst>
                                            </p:spPr>
                                          </p:pic>
                                          <p:cxnSp>
                                            <p:nvCxnSpPr>
                                              <p:cNvPr id="1045" name="直線矢印コネクタ 1044">
                                                <a:extLst>
                                                  <a:ext uri="{FF2B5EF4-FFF2-40B4-BE49-F238E27FC236}">
                                                    <a16:creationId xmlns:a16="http://schemas.microsoft.com/office/drawing/2014/main" id="{3204A1CB-06BD-B420-3196-33DEB788C6E5}"/>
                                                  </a:ext>
                                                </a:extLst>
                                              </p:cNvPr>
                                              <p:cNvCxnSpPr>
                                                <a:cxnSpLocks/>
                                                <a:stCxn id="1116" idx="2"/>
                                              </p:cNvCxnSpPr>
                                              <p:nvPr/>
                                            </p:nvCxnSpPr>
                                            <p:spPr>
                                              <a:xfrm flipH="1">
                                                <a:off x="4008854" y="4821935"/>
                                                <a:ext cx="310698" cy="56139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5" name="直線矢印コネクタ 1054">
                                              <a:extLst>
                                                <a:ext uri="{FF2B5EF4-FFF2-40B4-BE49-F238E27FC236}">
                                                  <a16:creationId xmlns:a16="http://schemas.microsoft.com/office/drawing/2014/main" id="{27BD8062-2457-2570-FF3E-FCCAC176D0C1}"/>
                                                </a:ext>
                                              </a:extLst>
                                            </p:cNvPr>
                                            <p:cNvCxnSpPr>
                                              <a:cxnSpLocks/>
                                              <a:stCxn id="1115" idx="2"/>
                                            </p:cNvCxnSpPr>
                                            <p:nvPr/>
                                          </p:nvCxnSpPr>
                                          <p:spPr>
                                            <a:xfrm>
                                              <a:off x="3710905" y="5024788"/>
                                              <a:ext cx="41074" cy="59990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3" name="直線矢印コネクタ 1052">
                                            <a:extLst>
                                              <a:ext uri="{FF2B5EF4-FFF2-40B4-BE49-F238E27FC236}">
                                                <a16:creationId xmlns:a16="http://schemas.microsoft.com/office/drawing/2014/main" id="{EDAEF9F8-894F-937E-AC3E-0DDAD9823FEE}"/>
                                              </a:ext>
                                            </a:extLst>
                                          </p:cNvPr>
                                          <p:cNvCxnSpPr>
                                            <a:cxnSpLocks/>
                                          </p:cNvCxnSpPr>
                                          <p:nvPr/>
                                        </p:nvCxnSpPr>
                                        <p:spPr>
                                          <a:xfrm>
                                            <a:off x="3260509" y="5324739"/>
                                            <a:ext cx="466367" cy="2872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2" name="直線矢印コネクタ 1051">
                                          <a:extLst>
                                            <a:ext uri="{FF2B5EF4-FFF2-40B4-BE49-F238E27FC236}">
                                              <a16:creationId xmlns:a16="http://schemas.microsoft.com/office/drawing/2014/main" id="{AF6785BE-D7D9-A58F-F939-31D52085A9C5}"/>
                                            </a:ext>
                                          </a:extLst>
                                        </p:cNvPr>
                                        <p:cNvCxnSpPr>
                                          <a:cxnSpLocks/>
                                        </p:cNvCxnSpPr>
                                        <p:nvPr/>
                                      </p:nvCxnSpPr>
                                      <p:spPr>
                                        <a:xfrm flipH="1" flipV="1">
                                          <a:off x="3821329" y="3983514"/>
                                          <a:ext cx="453133" cy="1824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9" name="直線矢印コネクタ 1058">
                                          <a:extLst>
                                            <a:ext uri="{FF2B5EF4-FFF2-40B4-BE49-F238E27FC236}">
                                              <a16:creationId xmlns:a16="http://schemas.microsoft.com/office/drawing/2014/main" id="{6E655E15-66FA-A2F2-14AC-EB925B0A2019}"/>
                                            </a:ext>
                                          </a:extLst>
                                        </p:cNvPr>
                                        <p:cNvCxnSpPr>
                                          <a:cxnSpLocks/>
                                        </p:cNvCxnSpPr>
                                        <p:nvPr/>
                                      </p:nvCxnSpPr>
                                      <p:spPr>
                                        <a:xfrm flipV="1">
                                          <a:off x="3640270" y="4001209"/>
                                          <a:ext cx="181059" cy="1956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1" name="直線矢印コネクタ 1050">
                                        <a:extLst>
                                          <a:ext uri="{FF2B5EF4-FFF2-40B4-BE49-F238E27FC236}">
                                            <a16:creationId xmlns:a16="http://schemas.microsoft.com/office/drawing/2014/main" id="{B9A7FFAE-368E-5740-4B6E-01CE34254757}"/>
                                          </a:ext>
                                        </a:extLst>
                                      </p:cNvPr>
                                      <p:cNvCxnSpPr>
                                        <a:cxnSpLocks/>
                                      </p:cNvCxnSpPr>
                                      <p:nvPr/>
                                    </p:nvCxnSpPr>
                                    <p:spPr>
                                      <a:xfrm flipH="1">
                                        <a:off x="2497822" y="5722757"/>
                                        <a:ext cx="161688" cy="4067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0" name="直線矢印コネクタ 1049">
                                      <a:extLst>
                                        <a:ext uri="{FF2B5EF4-FFF2-40B4-BE49-F238E27FC236}">
                                          <a16:creationId xmlns:a16="http://schemas.microsoft.com/office/drawing/2014/main" id="{B9B19C05-77A1-0FC9-2119-FD085EE222B2}"/>
                                        </a:ext>
                                      </a:extLst>
                                    </p:cNvPr>
                                    <p:cNvCxnSpPr>
                                      <a:cxnSpLocks/>
                                    </p:cNvCxnSpPr>
                                    <p:nvPr/>
                                  </p:nvCxnSpPr>
                                  <p:spPr>
                                    <a:xfrm flipH="1">
                                      <a:off x="1615901" y="5987206"/>
                                      <a:ext cx="95276" cy="5777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49" name="直線矢印コネクタ 1048">
                                    <a:extLst>
                                      <a:ext uri="{FF2B5EF4-FFF2-40B4-BE49-F238E27FC236}">
                                        <a16:creationId xmlns:a16="http://schemas.microsoft.com/office/drawing/2014/main" id="{430DE223-0263-A845-8E1E-5211131E8FF4}"/>
                                      </a:ext>
                                    </a:extLst>
                                  </p:cNvPr>
                                  <p:cNvCxnSpPr>
                                    <a:cxnSpLocks/>
                                  </p:cNvCxnSpPr>
                                  <p:nvPr/>
                                </p:nvCxnSpPr>
                                <p:spPr>
                                  <a:xfrm flipH="1">
                                    <a:off x="1909229" y="4396919"/>
                                    <a:ext cx="582802" cy="5328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5" name="直線矢印コネクタ 1074">
                                  <a:extLst>
                                    <a:ext uri="{FF2B5EF4-FFF2-40B4-BE49-F238E27FC236}">
                                      <a16:creationId xmlns:a16="http://schemas.microsoft.com/office/drawing/2014/main" id="{4270F00A-1D1D-13F8-2644-631871127E66}"/>
                                    </a:ext>
                                  </a:extLst>
                                </p:cNvPr>
                                <p:cNvCxnSpPr>
                                  <a:cxnSpLocks/>
                                </p:cNvCxnSpPr>
                                <p:nvPr/>
                              </p:nvCxnSpPr>
                              <p:spPr>
                                <a:xfrm>
                                  <a:off x="1370233" y="4665184"/>
                                  <a:ext cx="429108" cy="4157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8" name="直線矢印コネクタ 1067">
                                <a:extLst>
                                  <a:ext uri="{FF2B5EF4-FFF2-40B4-BE49-F238E27FC236}">
                                    <a16:creationId xmlns:a16="http://schemas.microsoft.com/office/drawing/2014/main" id="{B8351DA6-B2C8-9C71-77BE-9AFA5F98D034}"/>
                                  </a:ext>
                                </a:extLst>
                              </p:cNvPr>
                              <p:cNvCxnSpPr>
                                <a:cxnSpLocks/>
                                <a:stCxn id="1127" idx="1"/>
                              </p:cNvCxnSpPr>
                              <p:nvPr/>
                            </p:nvCxnSpPr>
                            <p:spPr>
                              <a:xfrm flipH="1">
                                <a:off x="1870385" y="4778625"/>
                                <a:ext cx="415429" cy="33468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6" name="グループ化 1085">
                              <a:extLst>
                                <a:ext uri="{FF2B5EF4-FFF2-40B4-BE49-F238E27FC236}">
                                  <a16:creationId xmlns:a16="http://schemas.microsoft.com/office/drawing/2014/main" id="{067180B5-A8E2-8F1C-B45A-E5BDBDE04A9D}"/>
                                </a:ext>
                              </a:extLst>
                            </p:cNvPr>
                            <p:cNvGrpSpPr/>
                            <p:nvPr/>
                          </p:nvGrpSpPr>
                          <p:grpSpPr>
                            <a:xfrm>
                              <a:off x="1838271" y="5156313"/>
                              <a:ext cx="370460" cy="279973"/>
                              <a:chOff x="1801217" y="5174795"/>
                              <a:chExt cx="370460" cy="279973"/>
                            </a:xfrm>
                          </p:grpSpPr>
                          <p:cxnSp>
                            <p:nvCxnSpPr>
                              <p:cNvPr id="1082" name="直線矢印コネクタ 1081">
                                <a:extLst>
                                  <a:ext uri="{FF2B5EF4-FFF2-40B4-BE49-F238E27FC236}">
                                    <a16:creationId xmlns:a16="http://schemas.microsoft.com/office/drawing/2014/main" id="{C7FFAD43-5C9F-1027-9D4C-F4CC9D5A1963}"/>
                                  </a:ext>
                                </a:extLst>
                              </p:cNvPr>
                              <p:cNvCxnSpPr>
                                <a:cxnSpLocks/>
                                <a:stCxn id="1134" idx="1"/>
                              </p:cNvCxnSpPr>
                              <p:nvPr/>
                            </p:nvCxnSpPr>
                            <p:spPr>
                              <a:xfrm flipH="1" flipV="1">
                                <a:off x="1804959" y="5174795"/>
                                <a:ext cx="366718" cy="7605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3" name="直線矢印コネクタ 1082">
                                <a:extLst>
                                  <a:ext uri="{FF2B5EF4-FFF2-40B4-BE49-F238E27FC236}">
                                    <a16:creationId xmlns:a16="http://schemas.microsoft.com/office/drawing/2014/main" id="{62B05596-1289-1735-818A-C8D9B3CF2AB9}"/>
                                  </a:ext>
                                </a:extLst>
                              </p:cNvPr>
                              <p:cNvCxnSpPr>
                                <a:cxnSpLocks/>
                              </p:cNvCxnSpPr>
                              <p:nvPr/>
                            </p:nvCxnSpPr>
                            <p:spPr>
                              <a:xfrm flipH="1" flipV="1">
                                <a:off x="1801217" y="5244757"/>
                                <a:ext cx="226491" cy="21001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067" name="直線矢印コネクタ 1066">
                            <a:extLst>
                              <a:ext uri="{FF2B5EF4-FFF2-40B4-BE49-F238E27FC236}">
                                <a16:creationId xmlns:a16="http://schemas.microsoft.com/office/drawing/2014/main" id="{71506C2D-3563-9D4F-BFBA-42621162B7C7}"/>
                              </a:ext>
                            </a:extLst>
                          </p:cNvPr>
                          <p:cNvCxnSpPr>
                            <a:cxnSpLocks/>
                          </p:cNvCxnSpPr>
                          <p:nvPr/>
                        </p:nvCxnSpPr>
                        <p:spPr>
                          <a:xfrm flipH="1" flipV="1">
                            <a:off x="1771784" y="5245797"/>
                            <a:ext cx="296573" cy="57935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5" name="直線矢印コネクタ 1094">
                          <a:extLst>
                            <a:ext uri="{FF2B5EF4-FFF2-40B4-BE49-F238E27FC236}">
                              <a16:creationId xmlns:a16="http://schemas.microsoft.com/office/drawing/2014/main" id="{FDAF5428-32E2-C0F5-AA3D-C40BFE792989}"/>
                            </a:ext>
                          </a:extLst>
                        </p:cNvPr>
                        <p:cNvCxnSpPr>
                          <a:cxnSpLocks/>
                        </p:cNvCxnSpPr>
                        <p:nvPr/>
                      </p:nvCxnSpPr>
                      <p:spPr>
                        <a:xfrm flipH="1" flipV="1">
                          <a:off x="1614291" y="5269841"/>
                          <a:ext cx="296573" cy="57935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8" name="直線矢印コネクタ 1097">
                        <a:extLst>
                          <a:ext uri="{FF2B5EF4-FFF2-40B4-BE49-F238E27FC236}">
                            <a16:creationId xmlns:a16="http://schemas.microsoft.com/office/drawing/2014/main" id="{3FC2B737-D327-7EEA-10A6-0ED1699D67C3}"/>
                          </a:ext>
                        </a:extLst>
                      </p:cNvPr>
                      <p:cNvCxnSpPr>
                        <a:cxnSpLocks/>
                      </p:cNvCxnSpPr>
                      <p:nvPr/>
                    </p:nvCxnSpPr>
                    <p:spPr>
                      <a:xfrm>
                        <a:off x="732258" y="5046447"/>
                        <a:ext cx="699955" cy="74318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48" name="直線矢印コネクタ 1047">
                      <a:extLst>
                        <a:ext uri="{FF2B5EF4-FFF2-40B4-BE49-F238E27FC236}">
                          <a16:creationId xmlns:a16="http://schemas.microsoft.com/office/drawing/2014/main" id="{1F9DB788-12F2-CE0E-4686-DA5ACC8CCD00}"/>
                        </a:ext>
                      </a:extLst>
                    </p:cNvPr>
                    <p:cNvCxnSpPr>
                      <a:cxnSpLocks/>
                    </p:cNvCxnSpPr>
                    <p:nvPr/>
                  </p:nvCxnSpPr>
                  <p:spPr>
                    <a:xfrm>
                      <a:off x="980175" y="5935758"/>
                      <a:ext cx="463320" cy="308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03" name="直線矢印コネクタ 1102">
                    <a:extLst>
                      <a:ext uri="{FF2B5EF4-FFF2-40B4-BE49-F238E27FC236}">
                        <a16:creationId xmlns:a16="http://schemas.microsoft.com/office/drawing/2014/main" id="{BDD39DF6-74BF-7E28-C23E-831510B3BD61}"/>
                      </a:ext>
                    </a:extLst>
                  </p:cNvPr>
                  <p:cNvCxnSpPr>
                    <a:cxnSpLocks/>
                  </p:cNvCxnSpPr>
                  <p:nvPr/>
                </p:nvCxnSpPr>
                <p:spPr>
                  <a:xfrm>
                    <a:off x="703921" y="3430591"/>
                    <a:ext cx="448319" cy="4989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08" name="図 1107">
                  <a:extLst>
                    <a:ext uri="{FF2B5EF4-FFF2-40B4-BE49-F238E27FC236}">
                      <a16:creationId xmlns:a16="http://schemas.microsoft.com/office/drawing/2014/main" id="{76A01536-8979-8C45-1F0C-06C263E534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8098" y="3359146"/>
                  <a:ext cx="1047804" cy="139707"/>
                </a:xfrm>
                <a:prstGeom prst="rect">
                  <a:avLst/>
                </a:prstGeom>
              </p:spPr>
            </p:pic>
            <p:sp>
              <p:nvSpPr>
                <p:cNvPr id="1109" name="正方形/長方形 1108">
                  <a:extLst>
                    <a:ext uri="{FF2B5EF4-FFF2-40B4-BE49-F238E27FC236}">
                      <a16:creationId xmlns:a16="http://schemas.microsoft.com/office/drawing/2014/main" id="{9DA9B7CF-D353-CAD6-5154-5FA55BB9B3CE}"/>
                    </a:ext>
                  </a:extLst>
                </p:cNvPr>
                <p:cNvSpPr/>
                <p:nvPr/>
              </p:nvSpPr>
              <p:spPr>
                <a:xfrm>
                  <a:off x="4048098" y="4145650"/>
                  <a:ext cx="341497" cy="256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13</a:t>
                  </a:r>
                  <a:endParaRPr kumimoji="1" lang="ja-JP" altLang="en-US" sz="1200">
                    <a:solidFill>
                      <a:prstClr val="black"/>
                    </a:solidFill>
                    <a:latin typeface="Calibri" panose="020F0502020204030204"/>
                    <a:ea typeface="游ゴシック" panose="020B0400000000000000" pitchFamily="50" charset="-128"/>
                  </a:endParaRPr>
                </a:p>
              </p:txBody>
            </p:sp>
            <p:sp>
              <p:nvSpPr>
                <p:cNvPr id="1110" name="正方形/長方形 1109">
                  <a:extLst>
                    <a:ext uri="{FF2B5EF4-FFF2-40B4-BE49-F238E27FC236}">
                      <a16:creationId xmlns:a16="http://schemas.microsoft.com/office/drawing/2014/main" id="{A8B3488A-344E-30AB-9B8E-0C78C51C3C12}"/>
                    </a:ext>
                  </a:extLst>
                </p:cNvPr>
                <p:cNvSpPr/>
                <p:nvPr/>
              </p:nvSpPr>
              <p:spPr>
                <a:xfrm>
                  <a:off x="3411191" y="4258619"/>
                  <a:ext cx="341497" cy="26561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14</a:t>
                  </a:r>
                  <a:endParaRPr kumimoji="1" lang="ja-JP" altLang="en-US" sz="1200">
                    <a:solidFill>
                      <a:prstClr val="black"/>
                    </a:solidFill>
                    <a:latin typeface="Calibri" panose="020F0502020204030204"/>
                    <a:ea typeface="游ゴシック" panose="020B0400000000000000" pitchFamily="50" charset="-128"/>
                  </a:endParaRPr>
                </a:p>
              </p:txBody>
            </p:sp>
            <p:sp>
              <p:nvSpPr>
                <p:cNvPr id="1111" name="正方形/長方形 1110">
                  <a:extLst>
                    <a:ext uri="{FF2B5EF4-FFF2-40B4-BE49-F238E27FC236}">
                      <a16:creationId xmlns:a16="http://schemas.microsoft.com/office/drawing/2014/main" id="{7F940897-6114-ADD3-358A-509714A69C98}"/>
                    </a:ext>
                  </a:extLst>
                </p:cNvPr>
                <p:cNvSpPr/>
                <p:nvPr/>
              </p:nvSpPr>
              <p:spPr>
                <a:xfrm>
                  <a:off x="1974046" y="5873491"/>
                  <a:ext cx="255282" cy="2198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2</a:t>
                  </a:r>
                  <a:endParaRPr kumimoji="1" lang="ja-JP" altLang="en-US" sz="1200">
                    <a:solidFill>
                      <a:prstClr val="white"/>
                    </a:solidFill>
                    <a:latin typeface="Calibri" panose="020F0502020204030204"/>
                    <a:ea typeface="游ゴシック" panose="020B0400000000000000" pitchFamily="50" charset="-128"/>
                  </a:endParaRPr>
                </a:p>
              </p:txBody>
            </p:sp>
            <p:sp>
              <p:nvSpPr>
                <p:cNvPr id="1112" name="正方形/長方形 1111">
                  <a:extLst>
                    <a:ext uri="{FF2B5EF4-FFF2-40B4-BE49-F238E27FC236}">
                      <a16:creationId xmlns:a16="http://schemas.microsoft.com/office/drawing/2014/main" id="{220DF221-3562-748A-30A5-B1E554BA6D3A}"/>
                    </a:ext>
                  </a:extLst>
                </p:cNvPr>
                <p:cNvSpPr/>
                <p:nvPr/>
              </p:nvSpPr>
              <p:spPr>
                <a:xfrm>
                  <a:off x="1909181" y="5463679"/>
                  <a:ext cx="255281" cy="244691"/>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1</a:t>
                  </a:r>
                  <a:endParaRPr kumimoji="1" lang="ja-JP" altLang="en-US" sz="1200">
                    <a:solidFill>
                      <a:prstClr val="white"/>
                    </a:solidFill>
                    <a:latin typeface="Calibri" panose="020F0502020204030204"/>
                    <a:ea typeface="游ゴシック" panose="020B0400000000000000" pitchFamily="50" charset="-128"/>
                  </a:endParaRPr>
                </a:p>
              </p:txBody>
            </p:sp>
            <p:sp>
              <p:nvSpPr>
                <p:cNvPr id="1114" name="正方形/長方形 1113">
                  <a:extLst>
                    <a:ext uri="{FF2B5EF4-FFF2-40B4-BE49-F238E27FC236}">
                      <a16:creationId xmlns:a16="http://schemas.microsoft.com/office/drawing/2014/main" id="{C96F3C8D-0300-B992-E52F-84A49FC9F319}"/>
                    </a:ext>
                  </a:extLst>
                </p:cNvPr>
                <p:cNvSpPr/>
                <p:nvPr/>
              </p:nvSpPr>
              <p:spPr>
                <a:xfrm>
                  <a:off x="2563520" y="5617920"/>
                  <a:ext cx="347486" cy="24469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16</a:t>
                  </a:r>
                  <a:endParaRPr kumimoji="1" lang="ja-JP" altLang="en-US" sz="1200">
                    <a:solidFill>
                      <a:prstClr val="black"/>
                    </a:solidFill>
                    <a:latin typeface="Calibri" panose="020F0502020204030204"/>
                    <a:ea typeface="游ゴシック" panose="020B0400000000000000" pitchFamily="50" charset="-128"/>
                  </a:endParaRPr>
                </a:p>
              </p:txBody>
            </p:sp>
            <p:sp>
              <p:nvSpPr>
                <p:cNvPr id="1115" name="正方形/長方形 1114">
                  <a:extLst>
                    <a:ext uri="{FF2B5EF4-FFF2-40B4-BE49-F238E27FC236}">
                      <a16:creationId xmlns:a16="http://schemas.microsoft.com/office/drawing/2014/main" id="{562F03D2-65EE-7079-D82E-92459723652D}"/>
                    </a:ext>
                  </a:extLst>
                </p:cNvPr>
                <p:cNvSpPr/>
                <p:nvPr/>
              </p:nvSpPr>
              <p:spPr>
                <a:xfrm>
                  <a:off x="3462914" y="4904633"/>
                  <a:ext cx="353868" cy="22788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18</a:t>
                  </a:r>
                  <a:endParaRPr kumimoji="1" lang="ja-JP" altLang="en-US" sz="1200">
                    <a:solidFill>
                      <a:prstClr val="black"/>
                    </a:solidFill>
                    <a:latin typeface="Calibri" panose="020F0502020204030204"/>
                    <a:ea typeface="游ゴシック" panose="020B0400000000000000" pitchFamily="50" charset="-128"/>
                  </a:endParaRPr>
                </a:p>
              </p:txBody>
            </p:sp>
            <p:sp>
              <p:nvSpPr>
                <p:cNvPr id="1116" name="正方形/長方形 1115">
                  <a:extLst>
                    <a:ext uri="{FF2B5EF4-FFF2-40B4-BE49-F238E27FC236}">
                      <a16:creationId xmlns:a16="http://schemas.microsoft.com/office/drawing/2014/main" id="{9CA43CD8-26C8-CF26-D1CE-D72480A20029}"/>
                    </a:ext>
                  </a:extLst>
                </p:cNvPr>
                <p:cNvSpPr/>
                <p:nvPr/>
              </p:nvSpPr>
              <p:spPr>
                <a:xfrm>
                  <a:off x="4077746" y="4701780"/>
                  <a:ext cx="341497" cy="22788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19</a:t>
                  </a:r>
                  <a:endParaRPr kumimoji="1" lang="ja-JP" altLang="en-US" sz="1200">
                    <a:solidFill>
                      <a:prstClr val="black"/>
                    </a:solidFill>
                    <a:latin typeface="Calibri" panose="020F0502020204030204"/>
                    <a:ea typeface="游ゴシック" panose="020B0400000000000000" pitchFamily="50" charset="-128"/>
                  </a:endParaRPr>
                </a:p>
              </p:txBody>
            </p:sp>
            <p:sp>
              <p:nvSpPr>
                <p:cNvPr id="1120" name="正方形/長方形 1119">
                  <a:extLst>
                    <a:ext uri="{FF2B5EF4-FFF2-40B4-BE49-F238E27FC236}">
                      <a16:creationId xmlns:a16="http://schemas.microsoft.com/office/drawing/2014/main" id="{C8A274E2-EBF5-7834-D7B6-D3E8393E7918}"/>
                    </a:ext>
                  </a:extLst>
                </p:cNvPr>
                <p:cNvSpPr/>
                <p:nvPr/>
              </p:nvSpPr>
              <p:spPr>
                <a:xfrm>
                  <a:off x="3001871" y="5296371"/>
                  <a:ext cx="347487" cy="25602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17</a:t>
                  </a:r>
                  <a:endParaRPr kumimoji="1" lang="ja-JP" altLang="en-US" sz="1200">
                    <a:solidFill>
                      <a:prstClr val="black"/>
                    </a:solidFill>
                    <a:latin typeface="Calibri" panose="020F0502020204030204"/>
                    <a:ea typeface="游ゴシック" panose="020B0400000000000000" pitchFamily="50" charset="-128"/>
                  </a:endParaRPr>
                </a:p>
              </p:txBody>
            </p:sp>
            <p:sp>
              <p:nvSpPr>
                <p:cNvPr id="1127" name="正方形/長方形 1126">
                  <a:extLst>
                    <a:ext uri="{FF2B5EF4-FFF2-40B4-BE49-F238E27FC236}">
                      <a16:creationId xmlns:a16="http://schemas.microsoft.com/office/drawing/2014/main" id="{0BB3531B-F290-C92B-81F7-0A7F6C2D796E}"/>
                    </a:ext>
                  </a:extLst>
                </p:cNvPr>
                <p:cNvSpPr/>
                <p:nvPr/>
              </p:nvSpPr>
              <p:spPr>
                <a:xfrm>
                  <a:off x="2214757" y="4758337"/>
                  <a:ext cx="281260" cy="25602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6</a:t>
                  </a:r>
                  <a:endParaRPr kumimoji="1" lang="ja-JP" altLang="en-US" sz="1200">
                    <a:solidFill>
                      <a:prstClr val="white"/>
                    </a:solidFill>
                    <a:latin typeface="Calibri" panose="020F0502020204030204"/>
                    <a:ea typeface="游ゴシック" panose="020B0400000000000000" pitchFamily="50" charset="-128"/>
                  </a:endParaRPr>
                </a:p>
              </p:txBody>
            </p:sp>
            <p:sp>
              <p:nvSpPr>
                <p:cNvPr id="1128" name="正方形/長方形 1127">
                  <a:extLst>
                    <a:ext uri="{FF2B5EF4-FFF2-40B4-BE49-F238E27FC236}">
                      <a16:creationId xmlns:a16="http://schemas.microsoft.com/office/drawing/2014/main" id="{19FC5141-7318-084B-9941-2752CF0820D0}"/>
                    </a:ext>
                  </a:extLst>
                </p:cNvPr>
                <p:cNvSpPr/>
                <p:nvPr/>
              </p:nvSpPr>
              <p:spPr>
                <a:xfrm>
                  <a:off x="1168994" y="4644895"/>
                  <a:ext cx="262449" cy="23851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7</a:t>
                  </a:r>
                  <a:endParaRPr kumimoji="1" lang="ja-JP" altLang="en-US" sz="1200">
                    <a:solidFill>
                      <a:prstClr val="white"/>
                    </a:solidFill>
                    <a:latin typeface="Calibri" panose="020F0502020204030204"/>
                    <a:ea typeface="游ゴシック" panose="020B0400000000000000" pitchFamily="50" charset="-128"/>
                  </a:endParaRPr>
                </a:p>
              </p:txBody>
            </p:sp>
            <p:sp>
              <p:nvSpPr>
                <p:cNvPr id="1129" name="正方形/長方形 1128">
                  <a:extLst>
                    <a:ext uri="{FF2B5EF4-FFF2-40B4-BE49-F238E27FC236}">
                      <a16:creationId xmlns:a16="http://schemas.microsoft.com/office/drawing/2014/main" id="{AE072516-68FB-80E0-3386-D045A2F70857}"/>
                    </a:ext>
                  </a:extLst>
                </p:cNvPr>
                <p:cNvSpPr/>
                <p:nvPr/>
              </p:nvSpPr>
              <p:spPr>
                <a:xfrm>
                  <a:off x="2275971" y="4341292"/>
                  <a:ext cx="287548" cy="23733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9</a:t>
                  </a:r>
                  <a:endParaRPr kumimoji="1" lang="ja-JP" altLang="en-US" sz="1200">
                    <a:solidFill>
                      <a:prstClr val="white"/>
                    </a:solidFill>
                    <a:latin typeface="Calibri" panose="020F0502020204030204"/>
                    <a:ea typeface="游ゴシック" panose="020B0400000000000000" pitchFamily="50" charset="-128"/>
                  </a:endParaRPr>
                </a:p>
              </p:txBody>
            </p:sp>
            <p:sp>
              <p:nvSpPr>
                <p:cNvPr id="1134" name="正方形/長方形 1133">
                  <a:extLst>
                    <a:ext uri="{FF2B5EF4-FFF2-40B4-BE49-F238E27FC236}">
                      <a16:creationId xmlns:a16="http://schemas.microsoft.com/office/drawing/2014/main" id="{E1456C3D-5885-659C-F42D-F3773CBDED87}"/>
                    </a:ext>
                  </a:extLst>
                </p:cNvPr>
                <p:cNvSpPr/>
                <p:nvPr/>
              </p:nvSpPr>
              <p:spPr>
                <a:xfrm>
                  <a:off x="2137674" y="5230186"/>
                  <a:ext cx="236665" cy="2198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4</a:t>
                  </a:r>
                  <a:endParaRPr kumimoji="1" lang="ja-JP" altLang="en-US" sz="1200">
                    <a:solidFill>
                      <a:prstClr val="white"/>
                    </a:solidFill>
                    <a:latin typeface="Calibri" panose="020F0502020204030204"/>
                    <a:ea typeface="游ゴシック" panose="020B0400000000000000" pitchFamily="50" charset="-128"/>
                  </a:endParaRPr>
                </a:p>
              </p:txBody>
            </p:sp>
            <p:sp>
              <p:nvSpPr>
                <p:cNvPr id="1135" name="正方形/長方形 1134">
                  <a:extLst>
                    <a:ext uri="{FF2B5EF4-FFF2-40B4-BE49-F238E27FC236}">
                      <a16:creationId xmlns:a16="http://schemas.microsoft.com/office/drawing/2014/main" id="{71D044A6-D1E2-4760-8E22-7B634CC9ED18}"/>
                    </a:ext>
                  </a:extLst>
                </p:cNvPr>
                <p:cNvSpPr/>
                <p:nvPr/>
              </p:nvSpPr>
              <p:spPr>
                <a:xfrm>
                  <a:off x="1640120" y="5769342"/>
                  <a:ext cx="229838" cy="23851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3</a:t>
                  </a:r>
                  <a:endParaRPr kumimoji="1" lang="ja-JP" altLang="en-US" sz="1200">
                    <a:solidFill>
                      <a:prstClr val="white"/>
                    </a:solidFill>
                    <a:latin typeface="Calibri" panose="020F0502020204030204"/>
                    <a:ea typeface="游ゴシック" panose="020B0400000000000000" pitchFamily="50" charset="-128"/>
                  </a:endParaRPr>
                </a:p>
              </p:txBody>
            </p:sp>
            <p:sp>
              <p:nvSpPr>
                <p:cNvPr id="1136" name="正方形/長方形 1135">
                  <a:extLst>
                    <a:ext uri="{FF2B5EF4-FFF2-40B4-BE49-F238E27FC236}">
                      <a16:creationId xmlns:a16="http://schemas.microsoft.com/office/drawing/2014/main" id="{144613C2-898F-44E0-D348-6899C71D6A2C}"/>
                    </a:ext>
                  </a:extLst>
                </p:cNvPr>
                <p:cNvSpPr/>
                <p:nvPr/>
              </p:nvSpPr>
              <p:spPr>
                <a:xfrm>
                  <a:off x="463620" y="4909494"/>
                  <a:ext cx="355948" cy="25602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10</a:t>
                  </a:r>
                  <a:r>
                    <a:rPr kumimoji="1" lang="en-US" altLang="ja-JP" sz="1200">
                      <a:solidFill>
                        <a:prstClr val="black"/>
                      </a:solidFill>
                      <a:latin typeface="Calibri" panose="020F0502020204030204"/>
                      <a:ea typeface="游ゴシック" panose="020B0400000000000000" pitchFamily="50" charset="-128"/>
                    </a:rPr>
                    <a:t> </a:t>
                  </a:r>
                  <a:endParaRPr kumimoji="1" lang="ja-JP" altLang="en-US" sz="1200">
                    <a:solidFill>
                      <a:prstClr val="black"/>
                    </a:solidFill>
                    <a:latin typeface="Calibri" panose="020F0502020204030204"/>
                    <a:ea typeface="游ゴシック" panose="020B0400000000000000" pitchFamily="50" charset="-128"/>
                  </a:endParaRPr>
                </a:p>
              </p:txBody>
            </p:sp>
            <p:sp>
              <p:nvSpPr>
                <p:cNvPr id="1137" name="正方形/長方形 1136">
                  <a:extLst>
                    <a:ext uri="{FF2B5EF4-FFF2-40B4-BE49-F238E27FC236}">
                      <a16:creationId xmlns:a16="http://schemas.microsoft.com/office/drawing/2014/main" id="{0F0F1E03-11FE-FA1E-252F-C612FA921AAC}"/>
                    </a:ext>
                  </a:extLst>
                </p:cNvPr>
                <p:cNvSpPr/>
                <p:nvPr/>
              </p:nvSpPr>
              <p:spPr>
                <a:xfrm>
                  <a:off x="575193" y="5946362"/>
                  <a:ext cx="347473" cy="25602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11</a:t>
                  </a:r>
                  <a:endParaRPr kumimoji="1" lang="ja-JP" altLang="en-US" sz="1200">
                    <a:solidFill>
                      <a:prstClr val="white"/>
                    </a:solidFill>
                    <a:latin typeface="Calibri" panose="020F0502020204030204"/>
                    <a:ea typeface="游ゴシック" panose="020B0400000000000000" pitchFamily="50" charset="-128"/>
                  </a:endParaRPr>
                </a:p>
              </p:txBody>
            </p:sp>
            <p:sp>
              <p:nvSpPr>
                <p:cNvPr id="1138" name="正方形/長方形 1137">
                  <a:extLst>
                    <a:ext uri="{FF2B5EF4-FFF2-40B4-BE49-F238E27FC236}">
                      <a16:creationId xmlns:a16="http://schemas.microsoft.com/office/drawing/2014/main" id="{9432E18D-3DCB-EAD3-66DF-CB3418983671}"/>
                    </a:ext>
                  </a:extLst>
                </p:cNvPr>
                <p:cNvSpPr/>
                <p:nvPr/>
              </p:nvSpPr>
              <p:spPr>
                <a:xfrm>
                  <a:off x="560206" y="3429000"/>
                  <a:ext cx="362460" cy="25602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12</a:t>
                  </a:r>
                  <a:endParaRPr kumimoji="1" lang="ja-JP" altLang="en-US" sz="1200">
                    <a:solidFill>
                      <a:prstClr val="white"/>
                    </a:solidFill>
                    <a:latin typeface="Calibri" panose="020F0502020204030204"/>
                    <a:ea typeface="游ゴシック" panose="020B0400000000000000" pitchFamily="50" charset="-128"/>
                  </a:endParaRPr>
                </a:p>
              </p:txBody>
            </p:sp>
          </p:grpSp>
          <p:cxnSp>
            <p:nvCxnSpPr>
              <p:cNvPr id="1141" name="直線矢印コネクタ 1140">
                <a:extLst>
                  <a:ext uri="{FF2B5EF4-FFF2-40B4-BE49-F238E27FC236}">
                    <a16:creationId xmlns:a16="http://schemas.microsoft.com/office/drawing/2014/main" id="{EA36DCB3-189A-0808-E693-0B820EE2E286}"/>
                  </a:ext>
                </a:extLst>
              </p:cNvPr>
              <p:cNvCxnSpPr>
                <a:cxnSpLocks/>
                <a:stCxn id="1144" idx="2"/>
              </p:cNvCxnSpPr>
              <p:nvPr/>
            </p:nvCxnSpPr>
            <p:spPr>
              <a:xfrm>
                <a:off x="1664082" y="4606166"/>
                <a:ext cx="62130" cy="55176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45" name="直線矢印コネクタ 1144">
              <a:extLst>
                <a:ext uri="{FF2B5EF4-FFF2-40B4-BE49-F238E27FC236}">
                  <a16:creationId xmlns:a16="http://schemas.microsoft.com/office/drawing/2014/main" id="{B6BCB5D2-1E5E-FC57-1EAA-37986CCB80BD}"/>
                </a:ext>
              </a:extLst>
            </p:cNvPr>
            <p:cNvCxnSpPr>
              <a:cxnSpLocks/>
            </p:cNvCxnSpPr>
            <p:nvPr/>
          </p:nvCxnSpPr>
          <p:spPr>
            <a:xfrm flipH="1">
              <a:off x="1760567" y="5088995"/>
              <a:ext cx="900560" cy="13035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51" name="正方形/長方形 1150">
            <a:extLst>
              <a:ext uri="{FF2B5EF4-FFF2-40B4-BE49-F238E27FC236}">
                <a16:creationId xmlns:a16="http://schemas.microsoft.com/office/drawing/2014/main" id="{CE0BC612-2B33-8FA8-FC75-597CD1C31BD5}"/>
              </a:ext>
            </a:extLst>
          </p:cNvPr>
          <p:cNvSpPr/>
          <p:nvPr/>
        </p:nvSpPr>
        <p:spPr>
          <a:xfrm>
            <a:off x="4097972" y="4917421"/>
            <a:ext cx="287657" cy="25602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5</a:t>
            </a:r>
            <a:endParaRPr kumimoji="1" lang="ja-JP" altLang="en-US" sz="1200">
              <a:solidFill>
                <a:prstClr val="white"/>
              </a:solidFill>
              <a:latin typeface="Calibri" panose="020F0502020204030204"/>
              <a:ea typeface="游ゴシック" panose="020B0400000000000000" pitchFamily="50" charset="-128"/>
            </a:endParaRPr>
          </a:p>
        </p:txBody>
      </p:sp>
      <p:sp>
        <p:nvSpPr>
          <p:cNvPr id="1144" name="正方形/長方形 1143">
            <a:extLst>
              <a:ext uri="{FF2B5EF4-FFF2-40B4-BE49-F238E27FC236}">
                <a16:creationId xmlns:a16="http://schemas.microsoft.com/office/drawing/2014/main" id="{00C872CD-73E8-AA63-208C-01B07A2EE7A5}"/>
              </a:ext>
            </a:extLst>
          </p:cNvPr>
          <p:cNvSpPr/>
          <p:nvPr/>
        </p:nvSpPr>
        <p:spPr>
          <a:xfrm>
            <a:off x="3030165" y="4339804"/>
            <a:ext cx="315834" cy="26636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white"/>
                </a:solidFill>
                <a:latin typeface="Calibri" panose="020F0502020204030204"/>
                <a:ea typeface="游ゴシック" panose="020B0400000000000000" pitchFamily="50" charset="-128"/>
              </a:rPr>
              <a:t>8</a:t>
            </a:r>
            <a:endParaRPr kumimoji="1" lang="ja-JP" altLang="en-US" sz="1200">
              <a:solidFill>
                <a:prstClr val="white"/>
              </a:solidFill>
              <a:latin typeface="Calibri" panose="020F0502020204030204"/>
              <a:ea typeface="游ゴシック" panose="020B0400000000000000" pitchFamily="50" charset="-128"/>
            </a:endParaRPr>
          </a:p>
        </p:txBody>
      </p:sp>
      <p:sp>
        <p:nvSpPr>
          <p:cNvPr id="1154" name="正方形/長方形 1153">
            <a:extLst>
              <a:ext uri="{FF2B5EF4-FFF2-40B4-BE49-F238E27FC236}">
                <a16:creationId xmlns:a16="http://schemas.microsoft.com/office/drawing/2014/main" id="{9BB4E8C3-9754-8796-248B-01ABB5218AAD}"/>
              </a:ext>
            </a:extLst>
          </p:cNvPr>
          <p:cNvSpPr/>
          <p:nvPr/>
        </p:nvSpPr>
        <p:spPr>
          <a:xfrm>
            <a:off x="3036370" y="6074376"/>
            <a:ext cx="357588" cy="256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200">
                <a:solidFill>
                  <a:prstClr val="black"/>
                </a:solidFill>
                <a:latin typeface="Calibri" panose="020F0502020204030204"/>
                <a:ea typeface="游ゴシック" panose="020B0400000000000000" pitchFamily="50" charset="-128"/>
              </a:rPr>
              <a:t>15</a:t>
            </a:r>
            <a:endParaRPr kumimoji="1" lang="ja-JP" altLang="en-US" sz="1200">
              <a:solidFill>
                <a:prstClr val="black"/>
              </a:solidFill>
              <a:latin typeface="Calibri" panose="020F0502020204030204"/>
              <a:ea typeface="游ゴシック" panose="020B0400000000000000" pitchFamily="50" charset="-128"/>
            </a:endParaRPr>
          </a:p>
        </p:txBody>
      </p:sp>
      <p:graphicFrame>
        <p:nvGraphicFramePr>
          <p:cNvPr id="1176" name="表 1175">
            <a:extLst>
              <a:ext uri="{FF2B5EF4-FFF2-40B4-BE49-F238E27FC236}">
                <a16:creationId xmlns:a16="http://schemas.microsoft.com/office/drawing/2014/main" id="{ED9591C8-DACA-649F-6DEB-B70A250BA7ED}"/>
              </a:ext>
            </a:extLst>
          </p:cNvPr>
          <p:cNvGraphicFramePr>
            <a:graphicFrameLocks noGrp="1"/>
          </p:cNvGraphicFramePr>
          <p:nvPr/>
        </p:nvGraphicFramePr>
        <p:xfrm>
          <a:off x="6612177" y="3879981"/>
          <a:ext cx="1792286" cy="2853799"/>
        </p:xfrm>
        <a:graphic>
          <a:graphicData uri="http://schemas.openxmlformats.org/drawingml/2006/table">
            <a:tbl>
              <a:tblPr>
                <a:tableStyleId>{5C22544A-7EE6-4342-B048-85BDC9FD1C3A}</a:tableStyleId>
              </a:tblPr>
              <a:tblGrid>
                <a:gridCol w="319094">
                  <a:extLst>
                    <a:ext uri="{9D8B030D-6E8A-4147-A177-3AD203B41FA5}">
                      <a16:colId xmlns:a16="http://schemas.microsoft.com/office/drawing/2014/main" val="1707716471"/>
                    </a:ext>
                  </a:extLst>
                </a:gridCol>
                <a:gridCol w="769378">
                  <a:extLst>
                    <a:ext uri="{9D8B030D-6E8A-4147-A177-3AD203B41FA5}">
                      <a16:colId xmlns:a16="http://schemas.microsoft.com/office/drawing/2014/main" val="2019966574"/>
                    </a:ext>
                  </a:extLst>
                </a:gridCol>
                <a:gridCol w="703814">
                  <a:extLst>
                    <a:ext uri="{9D8B030D-6E8A-4147-A177-3AD203B41FA5}">
                      <a16:colId xmlns:a16="http://schemas.microsoft.com/office/drawing/2014/main" val="514662653"/>
                    </a:ext>
                  </a:extLst>
                </a:gridCol>
              </a:tblGrid>
              <a:tr h="0">
                <a:tc>
                  <a:txBody>
                    <a:bodyPr/>
                    <a:lstStyle/>
                    <a:p>
                      <a:pPr algn="ctr" fontAlgn="ct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1" i="0" u="none" strike="noStrike">
                          <a:solidFill>
                            <a:srgbClr val="000000"/>
                          </a:solidFill>
                          <a:effectLst/>
                          <a:latin typeface="ＭＳ ゴシック" panose="020B0609070205080204" pitchFamily="49" charset="-128"/>
                          <a:ea typeface="ＭＳ ゴシック" panose="020B0609070205080204" pitchFamily="49" charset="-128"/>
                        </a:rPr>
                        <a:t>Height</a:t>
                      </a:r>
                      <a:endParaRPr lang="en-US" sz="14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a:solidFill>
                            <a:srgbClr val="000000"/>
                          </a:solidFill>
                          <a:effectLst/>
                          <a:latin typeface="ＭＳ ゴシック" panose="020B0609070205080204" pitchFamily="49" charset="-128"/>
                          <a:ea typeface="ＭＳ ゴシック" panose="020B0609070205080204" pitchFamily="49" charset="-128"/>
                        </a:rPr>
                        <a:t>Survey</a:t>
                      </a: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2411910"/>
                  </a:ext>
                </a:extLst>
              </a:tr>
              <a:tr h="144812">
                <a:tc>
                  <a:txBody>
                    <a:bodyPr/>
                    <a:lstStyle/>
                    <a:p>
                      <a:pPr algn="ctr" fontAlgn="ctr"/>
                      <a:r>
                        <a:rPr lang="en-US" altLang="ja-JP" sz="1400" u="none" strike="noStrike">
                          <a:solidFill>
                            <a:schemeClr val="bg1"/>
                          </a:solidFill>
                          <a:effectLst/>
                        </a:rPr>
                        <a:t>1</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4.7m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946423"/>
                  </a:ext>
                </a:extLst>
              </a:tr>
              <a:tr h="141002">
                <a:tc>
                  <a:txBody>
                    <a:bodyPr/>
                    <a:lstStyle/>
                    <a:p>
                      <a:pPr algn="ctr" fontAlgn="ctr"/>
                      <a:r>
                        <a:rPr lang="en-US" altLang="ja-JP" sz="1400" u="none" strike="noStrike">
                          <a:solidFill>
                            <a:schemeClr val="bg1"/>
                          </a:solidFill>
                          <a:effectLst/>
                        </a:rPr>
                        <a:t>2</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2.2m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2157118"/>
                  </a:ext>
                </a:extLst>
              </a:tr>
              <a:tr h="141002">
                <a:tc>
                  <a:txBody>
                    <a:bodyPr/>
                    <a:lstStyle/>
                    <a:p>
                      <a:pPr algn="ctr" fontAlgn="ctr"/>
                      <a:r>
                        <a:rPr lang="en-US" altLang="ja-JP" sz="1400" u="none" strike="noStrike">
                          <a:solidFill>
                            <a:schemeClr val="bg1"/>
                          </a:solidFill>
                          <a:effectLst/>
                        </a:rPr>
                        <a:t>3</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1.3m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25814"/>
                  </a:ext>
                </a:extLst>
              </a:tr>
              <a:tr h="141002">
                <a:tc>
                  <a:txBody>
                    <a:bodyPr/>
                    <a:lstStyle/>
                    <a:p>
                      <a:pPr algn="ctr" fontAlgn="ctr"/>
                      <a:r>
                        <a:rPr lang="en-US" altLang="ja-JP" sz="1400" u="none" strike="noStrike">
                          <a:solidFill>
                            <a:schemeClr val="bg1"/>
                          </a:solidFill>
                          <a:effectLst/>
                        </a:rPr>
                        <a:t>4</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4.0m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577740"/>
                  </a:ext>
                </a:extLst>
              </a:tr>
              <a:tr h="0">
                <a:tc>
                  <a:txBody>
                    <a:bodyPr/>
                    <a:lstStyle/>
                    <a:p>
                      <a:pPr algn="ctr" fontAlgn="ctr"/>
                      <a:r>
                        <a:rPr lang="en-US" altLang="ja-JP" sz="1400" u="none" strike="noStrike">
                          <a:solidFill>
                            <a:schemeClr val="bg1"/>
                          </a:solidFill>
                          <a:effectLst/>
                        </a:rPr>
                        <a:t>5</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3.1m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2208631"/>
                  </a:ext>
                </a:extLst>
              </a:tr>
              <a:tr h="144812">
                <a:tc>
                  <a:txBody>
                    <a:bodyPr/>
                    <a:lstStyle/>
                    <a:p>
                      <a:pPr algn="ctr" fontAlgn="ctr"/>
                      <a:r>
                        <a:rPr lang="en-US" altLang="ja-JP" sz="1400" u="none" strike="noStrike">
                          <a:solidFill>
                            <a:schemeClr val="bg1"/>
                          </a:solidFill>
                          <a:effectLst/>
                        </a:rPr>
                        <a:t>6</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1.7m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B</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59887"/>
                  </a:ext>
                </a:extLst>
              </a:tr>
              <a:tr h="141002">
                <a:tc>
                  <a:txBody>
                    <a:bodyPr/>
                    <a:lstStyle/>
                    <a:p>
                      <a:pPr algn="ctr" fontAlgn="ctr"/>
                      <a:r>
                        <a:rPr lang="en-US" altLang="ja-JP" sz="1400" u="none" strike="noStrike">
                          <a:solidFill>
                            <a:schemeClr val="bg1"/>
                          </a:solidFill>
                          <a:effectLst/>
                        </a:rPr>
                        <a:t>7</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2.7m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146515"/>
                  </a:ext>
                </a:extLst>
              </a:tr>
              <a:tr h="144812">
                <a:tc>
                  <a:txBody>
                    <a:bodyPr/>
                    <a:lstStyle/>
                    <a:p>
                      <a:pPr algn="ctr" fontAlgn="ctr"/>
                      <a:r>
                        <a:rPr lang="en-US" altLang="ja-JP" sz="1400" u="none" strike="noStrike">
                          <a:solidFill>
                            <a:schemeClr val="bg1"/>
                          </a:solidFill>
                          <a:effectLst/>
                        </a:rPr>
                        <a:t>8</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2.9m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214637"/>
                  </a:ext>
                </a:extLst>
              </a:tr>
              <a:tr h="141002">
                <a:tc>
                  <a:txBody>
                    <a:bodyPr/>
                    <a:lstStyle/>
                    <a:p>
                      <a:pPr algn="ctr" fontAlgn="ctr"/>
                      <a:r>
                        <a:rPr lang="en-US" altLang="ja-JP" sz="1400" u="none" strike="noStrike">
                          <a:solidFill>
                            <a:schemeClr val="bg1"/>
                          </a:solidFill>
                          <a:effectLst/>
                        </a:rPr>
                        <a:t>9</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4.3m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160830"/>
                  </a:ext>
                </a:extLst>
              </a:tr>
              <a:tr h="141002">
                <a:tc>
                  <a:txBody>
                    <a:bodyPr/>
                    <a:lstStyle/>
                    <a:p>
                      <a:pPr algn="ctr" fontAlgn="ctr"/>
                      <a:r>
                        <a:rPr lang="en-US" altLang="ja-JP" sz="1400" u="none" strike="noStrike">
                          <a:solidFill>
                            <a:schemeClr val="bg1"/>
                          </a:solidFill>
                          <a:effectLst/>
                        </a:rPr>
                        <a:t>10</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1.8m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661286"/>
                  </a:ext>
                </a:extLst>
              </a:tr>
              <a:tr h="141002">
                <a:tc>
                  <a:txBody>
                    <a:bodyPr/>
                    <a:lstStyle/>
                    <a:p>
                      <a:pPr algn="ctr" fontAlgn="ctr"/>
                      <a:r>
                        <a:rPr lang="en-US" altLang="ja-JP" sz="1400" u="none" strike="noStrike">
                          <a:solidFill>
                            <a:schemeClr val="bg1"/>
                          </a:solidFill>
                          <a:effectLst/>
                        </a:rPr>
                        <a:t>11</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2.4m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B</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804641"/>
                  </a:ext>
                </a:extLst>
              </a:tr>
              <a:tr h="141002">
                <a:tc>
                  <a:txBody>
                    <a:bodyPr/>
                    <a:lstStyle/>
                    <a:p>
                      <a:pPr algn="ctr" fontAlgn="ctr"/>
                      <a:r>
                        <a:rPr lang="en-US" altLang="ja-JP" sz="1400" u="none" strike="noStrike">
                          <a:solidFill>
                            <a:schemeClr val="bg1"/>
                          </a:solidFill>
                          <a:effectLst/>
                        </a:rPr>
                        <a:t>12</a:t>
                      </a:r>
                      <a:endParaRPr lang="en-US" altLang="ja-JP" sz="1400" b="0" i="0" u="none" strike="noStrike">
                        <a:solidFill>
                          <a:schemeClr val="bg1"/>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US" sz="1400" u="none" strike="noStrike">
                          <a:effectLst/>
                        </a:rPr>
                        <a:t>2.9m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a:effectLst/>
                        </a:rPr>
                        <a:t>A</a:t>
                      </a:r>
                      <a:endParaRPr 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3225278"/>
                  </a:ext>
                </a:extLst>
              </a:tr>
            </a:tbl>
          </a:graphicData>
        </a:graphic>
      </p:graphicFrame>
      <p:graphicFrame>
        <p:nvGraphicFramePr>
          <p:cNvPr id="2" name="表 1">
            <a:extLst>
              <a:ext uri="{FF2B5EF4-FFF2-40B4-BE49-F238E27FC236}">
                <a16:creationId xmlns:a16="http://schemas.microsoft.com/office/drawing/2014/main" id="{2967F993-40EA-144B-8D89-F86E2B216A06}"/>
              </a:ext>
            </a:extLst>
          </p:cNvPr>
          <p:cNvGraphicFramePr>
            <a:graphicFrameLocks noGrp="1"/>
          </p:cNvGraphicFramePr>
          <p:nvPr/>
        </p:nvGraphicFramePr>
        <p:xfrm>
          <a:off x="8613195" y="3898947"/>
          <a:ext cx="1816481" cy="1759467"/>
        </p:xfrm>
        <a:graphic>
          <a:graphicData uri="http://schemas.openxmlformats.org/drawingml/2006/table">
            <a:tbl>
              <a:tblPr>
                <a:tableStyleId>{5C22544A-7EE6-4342-B048-85BDC9FD1C3A}</a:tableStyleId>
              </a:tblPr>
              <a:tblGrid>
                <a:gridCol w="312029">
                  <a:extLst>
                    <a:ext uri="{9D8B030D-6E8A-4147-A177-3AD203B41FA5}">
                      <a16:colId xmlns:a16="http://schemas.microsoft.com/office/drawing/2014/main" val="498012122"/>
                    </a:ext>
                  </a:extLst>
                </a:gridCol>
                <a:gridCol w="775416">
                  <a:extLst>
                    <a:ext uri="{9D8B030D-6E8A-4147-A177-3AD203B41FA5}">
                      <a16:colId xmlns:a16="http://schemas.microsoft.com/office/drawing/2014/main" val="1857390686"/>
                    </a:ext>
                  </a:extLst>
                </a:gridCol>
                <a:gridCol w="729036">
                  <a:extLst>
                    <a:ext uri="{9D8B030D-6E8A-4147-A177-3AD203B41FA5}">
                      <a16:colId xmlns:a16="http://schemas.microsoft.com/office/drawing/2014/main" val="1497346644"/>
                    </a:ext>
                  </a:extLst>
                </a:gridCol>
              </a:tblGrid>
              <a:tr h="0">
                <a:tc>
                  <a:txBody>
                    <a:bodyPr/>
                    <a:lstStyle/>
                    <a:p>
                      <a:pPr algn="ctr" fontAlgn="ct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1" i="0" u="none" strike="noStrike">
                          <a:solidFill>
                            <a:srgbClr val="000000"/>
                          </a:solidFill>
                          <a:effectLst/>
                          <a:latin typeface="ＭＳ ゴシック" panose="020B0609070205080204" pitchFamily="49" charset="-128"/>
                          <a:ea typeface="ＭＳ ゴシック" panose="020B0609070205080204" pitchFamily="49" charset="-128"/>
                        </a:rPr>
                        <a:t>Height</a:t>
                      </a:r>
                      <a:endParaRPr lang="en-US" sz="14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1" i="0" u="none" strike="noStrike">
                          <a:solidFill>
                            <a:srgbClr val="000000"/>
                          </a:solidFill>
                          <a:effectLst/>
                          <a:latin typeface="ＭＳ ゴシック" panose="020B0609070205080204" pitchFamily="49" charset="-128"/>
                          <a:ea typeface="ＭＳ ゴシック" panose="020B0609070205080204" pitchFamily="49" charset="-128"/>
                        </a:rPr>
                        <a:t>Survey</a:t>
                      </a: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775507"/>
                  </a:ext>
                </a:extLst>
              </a:tr>
              <a:tr h="222806">
                <a:tc>
                  <a:txBody>
                    <a:bodyPr/>
                    <a:lstStyle/>
                    <a:p>
                      <a:pPr algn="ctr" fontAlgn="ctr"/>
                      <a:r>
                        <a:rPr lang="en-US" altLang="ja-JP" sz="1400" u="none" strike="noStrike">
                          <a:effectLst/>
                        </a:rPr>
                        <a:t>13</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3.8m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2821931"/>
                  </a:ext>
                </a:extLst>
              </a:tr>
              <a:tr h="141002">
                <a:tc>
                  <a:txBody>
                    <a:bodyPr/>
                    <a:lstStyle/>
                    <a:p>
                      <a:pPr algn="ctr" fontAlgn="ctr"/>
                      <a:r>
                        <a:rPr lang="en-US" altLang="ja-JP" sz="1400" u="none" strike="noStrike">
                          <a:effectLst/>
                        </a:rPr>
                        <a:t>14</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1.9m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06344"/>
                  </a:ext>
                </a:extLst>
              </a:tr>
              <a:tr h="141002">
                <a:tc>
                  <a:txBody>
                    <a:bodyPr/>
                    <a:lstStyle/>
                    <a:p>
                      <a:pPr algn="ctr" fontAlgn="ctr"/>
                      <a:r>
                        <a:rPr lang="en-US" altLang="ja-JP" sz="1400" u="none" strike="noStrike">
                          <a:effectLst/>
                        </a:rPr>
                        <a:t>15</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1.5m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B</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123539"/>
                  </a:ext>
                </a:extLst>
              </a:tr>
              <a:tr h="141002">
                <a:tc>
                  <a:txBody>
                    <a:bodyPr/>
                    <a:lstStyle/>
                    <a:p>
                      <a:pPr algn="ctr" fontAlgn="ctr"/>
                      <a:r>
                        <a:rPr lang="en-US" altLang="ja-JP" sz="1400" u="none" strike="noStrike">
                          <a:effectLst/>
                        </a:rPr>
                        <a:t>16</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1.4m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A</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389686"/>
                  </a:ext>
                </a:extLst>
              </a:tr>
              <a:tr h="141002">
                <a:tc>
                  <a:txBody>
                    <a:bodyPr/>
                    <a:lstStyle/>
                    <a:p>
                      <a:pPr algn="ctr" fontAlgn="ctr"/>
                      <a:r>
                        <a:rPr lang="en-US" altLang="ja-JP" sz="1400" u="none" strike="noStrike">
                          <a:effectLst/>
                        </a:rPr>
                        <a:t>17</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4.5m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B</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648213"/>
                  </a:ext>
                </a:extLst>
              </a:tr>
              <a:tr h="141002">
                <a:tc>
                  <a:txBody>
                    <a:bodyPr/>
                    <a:lstStyle/>
                    <a:p>
                      <a:pPr algn="ctr" fontAlgn="ctr"/>
                      <a:r>
                        <a:rPr lang="en-US" altLang="ja-JP" sz="1400" u="none" strike="noStrike">
                          <a:effectLst/>
                        </a:rPr>
                        <a:t>18</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5.8m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a:effectLst/>
                        </a:rPr>
                        <a:t>B</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37386"/>
                  </a:ext>
                </a:extLst>
              </a:tr>
              <a:tr h="135733">
                <a:tc>
                  <a:txBody>
                    <a:bodyPr/>
                    <a:lstStyle/>
                    <a:p>
                      <a:pPr algn="ctr" fontAlgn="ctr"/>
                      <a:r>
                        <a:rPr lang="en-US" altLang="ja-JP" sz="1400" u="none" strike="noStrike">
                          <a:effectLst/>
                        </a:rPr>
                        <a:t>19</a:t>
                      </a:r>
                      <a:endPar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u="none" strike="noStrike">
                          <a:effectLst/>
                        </a:rPr>
                        <a:t>2.9m</a:t>
                      </a:r>
                      <a:endParaRPr 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u="none" strike="noStrike" dirty="0">
                          <a:effectLst/>
                        </a:rPr>
                        <a:t>B</a:t>
                      </a:r>
                      <a:endParaRPr 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163" marR="6163" marT="61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806351"/>
                  </a:ext>
                </a:extLst>
              </a:tr>
            </a:tbl>
          </a:graphicData>
        </a:graphic>
      </p:graphicFrame>
      <p:sp>
        <p:nvSpPr>
          <p:cNvPr id="4" name="正方形/長方形 3">
            <a:extLst>
              <a:ext uri="{FF2B5EF4-FFF2-40B4-BE49-F238E27FC236}">
                <a16:creationId xmlns:a16="http://schemas.microsoft.com/office/drawing/2014/main" id="{41941C2F-39FC-7199-CAE2-64EBAE148FBC}"/>
              </a:ext>
            </a:extLst>
          </p:cNvPr>
          <p:cNvSpPr/>
          <p:nvPr/>
        </p:nvSpPr>
        <p:spPr>
          <a:xfrm>
            <a:off x="4998496" y="2253658"/>
            <a:ext cx="2072864" cy="30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Sea Level (No tsunami)</a:t>
            </a:r>
            <a:endParaRPr kumimoji="1" lang="ja-JP" altLang="en-US" sz="1400">
              <a:solidFill>
                <a:prstClr val="black"/>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2584BC7B-9D0B-9B68-59D2-DB4D080E9AED}"/>
              </a:ext>
            </a:extLst>
          </p:cNvPr>
          <p:cNvSpPr/>
          <p:nvPr/>
        </p:nvSpPr>
        <p:spPr>
          <a:xfrm>
            <a:off x="5228875" y="1043409"/>
            <a:ext cx="2072864" cy="30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Observed tsunami height</a:t>
            </a:r>
            <a:endParaRPr kumimoji="1" lang="ja-JP" altLang="en-US" sz="1400">
              <a:solidFill>
                <a:prstClr val="black"/>
              </a:solidFill>
              <a:latin typeface="Calibri" panose="020F0502020204030204"/>
              <a:ea typeface="游ゴシック" panose="020B0400000000000000" pitchFamily="50" charset="-128"/>
            </a:endParaRPr>
          </a:p>
        </p:txBody>
      </p:sp>
      <p:sp>
        <p:nvSpPr>
          <p:cNvPr id="6" name="正方形/長方形 5">
            <a:extLst>
              <a:ext uri="{FF2B5EF4-FFF2-40B4-BE49-F238E27FC236}">
                <a16:creationId xmlns:a16="http://schemas.microsoft.com/office/drawing/2014/main" id="{2691DC42-3A6A-142E-BB88-2A264C952E6D}"/>
              </a:ext>
            </a:extLst>
          </p:cNvPr>
          <p:cNvSpPr/>
          <p:nvPr/>
        </p:nvSpPr>
        <p:spPr>
          <a:xfrm>
            <a:off x="8304618" y="2458038"/>
            <a:ext cx="1616891" cy="2580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Surveys of height A</a:t>
            </a:r>
            <a:endParaRPr kumimoji="1" lang="ja-JP" altLang="en-US" sz="1400">
              <a:solidFill>
                <a:prstClr val="black"/>
              </a:solidFill>
              <a:latin typeface="Calibri" panose="020F0502020204030204"/>
              <a:ea typeface="游ゴシック" panose="020B0400000000000000" pitchFamily="50" charset="-128"/>
            </a:endParaRPr>
          </a:p>
        </p:txBody>
      </p:sp>
      <p:cxnSp>
        <p:nvCxnSpPr>
          <p:cNvPr id="8" name="直線コネクタ 7">
            <a:extLst>
              <a:ext uri="{FF2B5EF4-FFF2-40B4-BE49-F238E27FC236}">
                <a16:creationId xmlns:a16="http://schemas.microsoft.com/office/drawing/2014/main" id="{793EC36E-7208-C867-E6DF-7B4492A10290}"/>
              </a:ext>
            </a:extLst>
          </p:cNvPr>
          <p:cNvCxnSpPr>
            <a:cxnSpLocks/>
          </p:cNvCxnSpPr>
          <p:nvPr/>
        </p:nvCxnSpPr>
        <p:spPr>
          <a:xfrm flipV="1">
            <a:off x="8382000" y="1920240"/>
            <a:ext cx="731062" cy="53848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F2942841-AB42-6C5F-48B6-B4FAA554A5D1}"/>
              </a:ext>
            </a:extLst>
          </p:cNvPr>
          <p:cNvSpPr/>
          <p:nvPr/>
        </p:nvSpPr>
        <p:spPr>
          <a:xfrm>
            <a:off x="8566556" y="588230"/>
            <a:ext cx="1616891" cy="2580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ja-JP" sz="1400">
                <a:solidFill>
                  <a:prstClr val="black"/>
                </a:solidFill>
                <a:latin typeface="Calibri" panose="020F0502020204030204"/>
                <a:ea typeface="游ゴシック" panose="020B0400000000000000" pitchFamily="50" charset="-128"/>
              </a:rPr>
              <a:t>Surveys of height B</a:t>
            </a:r>
          </a:p>
        </p:txBody>
      </p:sp>
      <p:cxnSp>
        <p:nvCxnSpPr>
          <p:cNvPr id="13" name="直線コネクタ 12">
            <a:extLst>
              <a:ext uri="{FF2B5EF4-FFF2-40B4-BE49-F238E27FC236}">
                <a16:creationId xmlns:a16="http://schemas.microsoft.com/office/drawing/2014/main" id="{5E03AB37-6073-A588-12F7-B35561DB8C0A}"/>
              </a:ext>
            </a:extLst>
          </p:cNvPr>
          <p:cNvCxnSpPr>
            <a:cxnSpLocks/>
          </p:cNvCxnSpPr>
          <p:nvPr/>
        </p:nvCxnSpPr>
        <p:spPr>
          <a:xfrm flipH="1" flipV="1">
            <a:off x="10031366" y="835630"/>
            <a:ext cx="336266" cy="92353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2FB95079-F295-4626-C668-6C3C790795A3}"/>
              </a:ext>
            </a:extLst>
          </p:cNvPr>
          <p:cNvGraphicFramePr>
            <a:graphicFrameLocks noGrp="1"/>
          </p:cNvGraphicFramePr>
          <p:nvPr/>
        </p:nvGraphicFramePr>
        <p:xfrm>
          <a:off x="6585139" y="2964835"/>
          <a:ext cx="1819324" cy="731520"/>
        </p:xfrm>
        <a:graphic>
          <a:graphicData uri="http://schemas.openxmlformats.org/drawingml/2006/table">
            <a:tbl>
              <a:tblPr firstRow="1" bandRow="1">
                <a:tableStyleId>{5C22544A-7EE6-4342-B048-85BDC9FD1C3A}</a:tableStyleId>
              </a:tblPr>
              <a:tblGrid>
                <a:gridCol w="1819324">
                  <a:extLst>
                    <a:ext uri="{9D8B030D-6E8A-4147-A177-3AD203B41FA5}">
                      <a16:colId xmlns:a16="http://schemas.microsoft.com/office/drawing/2014/main" val="20000"/>
                    </a:ext>
                  </a:extLst>
                </a:gridCol>
              </a:tblGrid>
              <a:tr h="0">
                <a:tc>
                  <a:txBody>
                    <a:bodyPr/>
                    <a:lstStyle/>
                    <a:p>
                      <a:r>
                        <a:rPr kumimoji="1" lang="en-US" altLang="ja-JP" sz="1400" b="1" dirty="0">
                          <a:solidFill>
                            <a:schemeClr val="bg1"/>
                          </a:solidFill>
                          <a:effectLst>
                            <a:outerShdw blurRad="38100" dist="38100" dir="2700000" algn="tl">
                              <a:srgbClr val="000000">
                                <a:alpha val="43137"/>
                              </a:srgbClr>
                            </a:outerShdw>
                          </a:effectLst>
                          <a:latin typeface="Century" pitchFamily="18" charset="0"/>
                        </a:rPr>
                        <a:t>Points where Major Tsunami Warning issued</a:t>
                      </a:r>
                      <a:endParaRPr kumimoji="1" lang="ja-JP" altLang="en-US" sz="1400" b="1" dirty="0">
                        <a:solidFill>
                          <a:schemeClr val="bg1"/>
                        </a:solidFill>
                        <a:effectLst>
                          <a:outerShdw blurRad="38100" dist="38100" dir="2700000" algn="tl">
                            <a:srgbClr val="000000">
                              <a:alpha val="43137"/>
                            </a:srgbClr>
                          </a:outerShdw>
                        </a:effectLst>
                        <a:latin typeface="Century" pitchFamily="18" charset="0"/>
                      </a:endParaRPr>
                    </a:p>
                  </a:txBody>
                  <a:tcPr marL="36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bl>
          </a:graphicData>
        </a:graphic>
      </p:graphicFrame>
      <p:graphicFrame>
        <p:nvGraphicFramePr>
          <p:cNvPr id="14" name="表 13">
            <a:extLst>
              <a:ext uri="{FF2B5EF4-FFF2-40B4-BE49-F238E27FC236}">
                <a16:creationId xmlns:a16="http://schemas.microsoft.com/office/drawing/2014/main" id="{1C5019A8-AE53-23D1-DC1B-7D89573C1ECA}"/>
              </a:ext>
            </a:extLst>
          </p:cNvPr>
          <p:cNvGraphicFramePr>
            <a:graphicFrameLocks noGrp="1"/>
          </p:cNvGraphicFramePr>
          <p:nvPr/>
        </p:nvGraphicFramePr>
        <p:xfrm>
          <a:off x="8610377" y="2963157"/>
          <a:ext cx="1816480" cy="731520"/>
        </p:xfrm>
        <a:graphic>
          <a:graphicData uri="http://schemas.openxmlformats.org/drawingml/2006/table">
            <a:tbl>
              <a:tblPr firstRow="1" bandRow="1">
                <a:tableStyleId>{5C22544A-7EE6-4342-B048-85BDC9FD1C3A}</a:tableStyleId>
              </a:tblPr>
              <a:tblGrid>
                <a:gridCol w="1816480">
                  <a:extLst>
                    <a:ext uri="{9D8B030D-6E8A-4147-A177-3AD203B41FA5}">
                      <a16:colId xmlns:a16="http://schemas.microsoft.com/office/drawing/2014/main" val="20000"/>
                    </a:ext>
                  </a:extLst>
                </a:gridCol>
              </a:tblGrid>
              <a:tr h="659405">
                <a:tc>
                  <a:txBody>
                    <a:bodyPr/>
                    <a:lstStyle/>
                    <a:p>
                      <a:r>
                        <a:rPr kumimoji="1" lang="en-US" altLang="ja-JP" sz="1400" b="1" dirty="0">
                          <a:solidFill>
                            <a:schemeClr val="tx1"/>
                          </a:solidFill>
                          <a:effectLst>
                            <a:outerShdw blurRad="38100" dist="38100" dir="2700000" algn="tl">
                              <a:srgbClr val="000000">
                                <a:alpha val="43137"/>
                              </a:srgbClr>
                            </a:outerShdw>
                          </a:effectLst>
                          <a:latin typeface="Century" pitchFamily="18" charset="0"/>
                        </a:rPr>
                        <a:t>Points where Tsunami Warning issued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pic>
        <p:nvPicPr>
          <p:cNvPr id="1097" name="図形 6513">
            <a:extLst>
              <a:ext uri="{FF2B5EF4-FFF2-40B4-BE49-F238E27FC236}">
                <a16:creationId xmlns:a16="http://schemas.microsoft.com/office/drawing/2014/main" id="{27B2CECD-5B8C-8ABD-CAEB-AC9FD418A4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68337" y="774513"/>
            <a:ext cx="3056312" cy="248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9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1867" y="117122"/>
            <a:ext cx="9597946"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Earthquake and tsunamis activities around </a:t>
            </a:r>
            <a:r>
              <a:rPr kumimoji="0" lang="en-US" altLang="ja-JP" sz="2000" b="0" i="0" u="none" strike="noStrike" kern="1200" cap="none" spc="0" normalizeH="0" baseline="0" noProof="0" dirty="0" err="1">
                <a:ln>
                  <a:noFill/>
                </a:ln>
                <a:solidFill>
                  <a:srgbClr val="189ED9"/>
                </a:solidFill>
                <a:effectLst/>
                <a:uLnTx/>
                <a:uFillTx/>
                <a:latin typeface="Arial" panose="020B0604020202020204" pitchFamily="34" charset="0"/>
                <a:cs typeface="Arial" panose="020B0604020202020204" pitchFamily="34" charset="0"/>
                <a:sym typeface="Roboto"/>
              </a:rPr>
              <a:t>Torishima</a:t>
            </a:r>
            <a:r>
              <a:rPr kumimoji="0" lang="en-US" altLang="ja-JP" sz="20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 Island in early October, 2023  </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5343" y="646684"/>
            <a:ext cx="3754526" cy="5304135"/>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39343" y="833660"/>
            <a:ext cx="4609070" cy="4930185"/>
          </a:xfrm>
          <a:prstGeom prst="rect">
            <a:avLst/>
          </a:prstGeom>
        </p:spPr>
      </p:pic>
      <p:sp>
        <p:nvSpPr>
          <p:cNvPr id="23" name="テキスト ボックス 22"/>
          <p:cNvSpPr txBox="1"/>
          <p:nvPr/>
        </p:nvSpPr>
        <p:spPr>
          <a:xfrm>
            <a:off x="1739343" y="5373936"/>
            <a:ext cx="4435738" cy="63914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Earthquakes determined by the JMA from 1 Oct, 1997 to 31 Oct, 2023 (M≥4.0, depth≤150km)</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Red circles denote earthquakes which occurred on October 2023.</a:t>
            </a:r>
            <a:endParaRPr kumimoji="0" lang="ja-JP"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 name="テキストボックス 2"/>
          <p:cNvSpPr txBox="1"/>
          <p:nvPr/>
        </p:nvSpPr>
        <p:spPr>
          <a:xfrm>
            <a:off x="1200952" y="4846167"/>
            <a:ext cx="2662906" cy="500648"/>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5023" tIns="65023" rIns="65023" bIns="65023" numCol="1" spcCol="38100" rtlCol="0" anchor="t" forceAA="0">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Roboto"/>
              </a:rPr>
              <a:t>focal depth based on CMT analysis </a:t>
            </a:r>
            <a:r>
              <a:rPr kumimoji="0" lang="en-US" altLang="ja-JP" sz="2400" b="0" i="0" u="none" strike="noStrike" kern="1200" cap="none" spc="0" normalizeH="0" baseline="0" noProof="0" dirty="0">
                <a:ln>
                  <a:noFill/>
                </a:ln>
                <a:solidFill>
                  <a:srgbClr val="000000"/>
                </a:solidFill>
                <a:effectLst/>
                <a:uLnTx/>
                <a:uFillTx/>
                <a:latin typeface="Roboto"/>
                <a:ea typeface="+mn-ea"/>
                <a:cs typeface="+mn-cs"/>
                <a:sym typeface="Roboto"/>
              </a:rPr>
              <a:t> </a:t>
            </a:r>
          </a:p>
        </p:txBody>
      </p:sp>
      <p:sp>
        <p:nvSpPr>
          <p:cNvPr id="4" name="テキストボックス 3"/>
          <p:cNvSpPr txBox="1"/>
          <p:nvPr/>
        </p:nvSpPr>
        <p:spPr>
          <a:xfrm>
            <a:off x="7010514" y="5514608"/>
            <a:ext cx="3004185" cy="498475"/>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5023" tIns="65023" rIns="65023" bIns="65023" numCol="1" spcCol="38100" rtlCol="0" anchor="t" forceAA="0">
            <a:spAutoFit/>
          </a:bodyPr>
          <a:lstStyle/>
          <a:p>
            <a:pPr marL="0" marR="0" lvl="0" indent="0" algn="l" defTabSz="1300480" rtl="0" eaLnBrk="1" fontAlgn="auto" latinLnBrk="0" hangingPunct="0">
              <a:lnSpc>
                <a:spcPts val="1440"/>
              </a:lnSpc>
              <a:spcBef>
                <a:spcPts val="0"/>
              </a:spcBef>
              <a:spcAft>
                <a:spcPts val="0"/>
              </a:spcAft>
              <a:buClrTx/>
              <a:buSzTx/>
              <a:buFontTx/>
              <a:buNone/>
              <a:tabLst/>
              <a:defRPr/>
            </a:pPr>
            <a:r>
              <a:rPr kumimoji="0" lang="en-US" altLang="ja-JP"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Roboto"/>
              </a:rPr>
              <a:t>Temproral</a:t>
            </a: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Roboto"/>
              </a:rPr>
              <a:t> changes of magnitude of the earthquakes in the area a </a:t>
            </a:r>
            <a:r>
              <a:rPr kumimoji="0" lang="en-US" altLang="ja-JP" sz="2400" b="0" i="0" u="none" strike="noStrike" kern="1200" cap="none" spc="0" normalizeH="0" baseline="0" noProof="0" dirty="0">
                <a:ln>
                  <a:noFill/>
                </a:ln>
                <a:solidFill>
                  <a:srgbClr val="000000"/>
                </a:solidFill>
                <a:effectLst/>
                <a:uLnTx/>
                <a:uFillTx/>
                <a:latin typeface="Roboto"/>
                <a:ea typeface="+mn-ea"/>
                <a:cs typeface="+mn-cs"/>
                <a:sym typeface="Roboto"/>
              </a:rPr>
              <a:t> </a:t>
            </a: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0960" y="4975301"/>
            <a:ext cx="417439" cy="398635"/>
          </a:xfrm>
          <a:prstGeom prst="rect">
            <a:avLst/>
          </a:prstGeom>
        </p:spPr>
      </p:pic>
    </p:spTree>
    <p:extLst>
      <p:ext uri="{BB962C8B-B14F-4D97-AF65-F5344CB8AC3E}">
        <p14:creationId xmlns:p14="http://schemas.microsoft.com/office/powerpoint/2010/main" val="36499596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035" y="869950"/>
            <a:ext cx="5659755" cy="3354705"/>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3675" y="427990"/>
            <a:ext cx="4132580" cy="6430010"/>
          </a:xfrm>
          <a:prstGeom prst="rect">
            <a:avLst/>
          </a:prstGeom>
        </p:spPr>
      </p:pic>
      <p:sp>
        <p:nvSpPr>
          <p:cNvPr id="21" name="テキスト ボックス 20"/>
          <p:cNvSpPr txBox="1"/>
          <p:nvPr/>
        </p:nvSpPr>
        <p:spPr>
          <a:xfrm>
            <a:off x="186563" y="6654"/>
            <a:ext cx="8724951"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Earthquakes and Tsunamis around </a:t>
            </a:r>
            <a:r>
              <a:rPr kumimoji="0" lang="en-US" altLang="ja-JP" sz="2000" b="0" i="0" u="none" strike="noStrike" kern="1200" cap="none" spc="0" normalizeH="0" baseline="0" noProof="0" dirty="0" err="1">
                <a:ln>
                  <a:noFill/>
                </a:ln>
                <a:solidFill>
                  <a:srgbClr val="189ED9"/>
                </a:solidFill>
                <a:effectLst/>
                <a:uLnTx/>
                <a:uFillTx/>
                <a:latin typeface="Arial" panose="020B0604020202020204" pitchFamily="34" charset="0"/>
                <a:cs typeface="Arial" panose="020B0604020202020204" pitchFamily="34" charset="0"/>
                <a:sym typeface="Roboto"/>
              </a:rPr>
              <a:t>Torishima</a:t>
            </a:r>
            <a:r>
              <a:rPr kumimoji="0" lang="en-US" altLang="ja-JP" sz="20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 Island in early October, 2023  </a:t>
            </a:r>
          </a:p>
        </p:txBody>
      </p:sp>
      <p:cxnSp>
        <p:nvCxnSpPr>
          <p:cNvPr id="5" name="直線矢印コネクタ 4"/>
          <p:cNvCxnSpPr>
            <a:endCxn id="16" idx="3"/>
          </p:cNvCxnSpPr>
          <p:nvPr/>
        </p:nvCxnSpPr>
        <p:spPr>
          <a:xfrm flipH="1">
            <a:off x="5960527" y="1076189"/>
            <a:ext cx="923512" cy="683866"/>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 name="直線矢印コネクタ 5"/>
          <p:cNvCxnSpPr>
            <a:endCxn id="22" idx="3"/>
          </p:cNvCxnSpPr>
          <p:nvPr/>
        </p:nvCxnSpPr>
        <p:spPr>
          <a:xfrm flipH="1">
            <a:off x="5961724" y="1731645"/>
            <a:ext cx="950252" cy="236731"/>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flipH="1">
            <a:off x="4643120" y="2506345"/>
            <a:ext cx="2240915" cy="58864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8" name="直線矢印コネクタ 7"/>
          <p:cNvCxnSpPr>
            <a:endCxn id="31" idx="3"/>
          </p:cNvCxnSpPr>
          <p:nvPr/>
        </p:nvCxnSpPr>
        <p:spPr>
          <a:xfrm flipH="1" flipV="1">
            <a:off x="3570232" y="1801024"/>
            <a:ext cx="3360794" cy="1405729"/>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0" name="直線矢印コネクタ 9"/>
          <p:cNvCxnSpPr>
            <a:endCxn id="33" idx="3"/>
          </p:cNvCxnSpPr>
          <p:nvPr/>
        </p:nvCxnSpPr>
        <p:spPr>
          <a:xfrm flipH="1" flipV="1">
            <a:off x="3588261" y="2264389"/>
            <a:ext cx="3314826" cy="1670709"/>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1" name="直線矢印コネクタ 10"/>
          <p:cNvCxnSpPr>
            <a:endCxn id="35" idx="3"/>
          </p:cNvCxnSpPr>
          <p:nvPr/>
        </p:nvCxnSpPr>
        <p:spPr>
          <a:xfrm flipH="1" flipV="1">
            <a:off x="3891807" y="2449170"/>
            <a:ext cx="2912022" cy="192226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2" name="直線矢印コネクタ 11"/>
          <p:cNvCxnSpPr>
            <a:endCxn id="38" idx="3"/>
          </p:cNvCxnSpPr>
          <p:nvPr/>
        </p:nvCxnSpPr>
        <p:spPr>
          <a:xfrm flipH="1" flipV="1">
            <a:off x="3437720" y="2762875"/>
            <a:ext cx="3474256" cy="2512707"/>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1353795" y="3812907"/>
            <a:ext cx="3336317" cy="500648"/>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height observed at coastal tide gauges </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4" name="テキスト ボックス 13"/>
          <p:cNvSpPr txBox="1"/>
          <p:nvPr/>
        </p:nvSpPr>
        <p:spPr>
          <a:xfrm>
            <a:off x="4820159" y="2484908"/>
            <a:ext cx="1471103" cy="2928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Height (cm)</a:t>
            </a:r>
          </a:p>
        </p:txBody>
      </p:sp>
      <p:pic>
        <p:nvPicPr>
          <p:cNvPr id="17" name="図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18709" y="2754955"/>
            <a:ext cx="412954" cy="619435"/>
          </a:xfrm>
          <a:prstGeom prst="rect">
            <a:avLst/>
          </a:prstGeom>
        </p:spPr>
      </p:pic>
      <p:sp>
        <p:nvSpPr>
          <p:cNvPr id="3" name="正方形/長方形 2"/>
          <p:cNvSpPr/>
          <p:nvPr/>
        </p:nvSpPr>
        <p:spPr>
          <a:xfrm>
            <a:off x="6784164" y="6494234"/>
            <a:ext cx="3994683" cy="338554"/>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Tsunami records observed at tide gauges </a:t>
            </a:r>
          </a:p>
        </p:txBody>
      </p:sp>
      <p:sp>
        <p:nvSpPr>
          <p:cNvPr id="16" name="テキスト ボックス 15"/>
          <p:cNvSpPr txBox="1"/>
          <p:nvPr/>
        </p:nvSpPr>
        <p:spPr>
          <a:xfrm>
            <a:off x="5744251" y="1602064"/>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22" name="テキスト ボックス 21"/>
          <p:cNvSpPr txBox="1"/>
          <p:nvPr/>
        </p:nvSpPr>
        <p:spPr>
          <a:xfrm>
            <a:off x="5745448" y="1810385"/>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b</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0" name="テキスト ボックス 29"/>
          <p:cNvSpPr txBox="1"/>
          <p:nvPr/>
        </p:nvSpPr>
        <p:spPr>
          <a:xfrm>
            <a:off x="3634095" y="3101802"/>
            <a:ext cx="208260"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c</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1" name="テキスト ボックス 30"/>
          <p:cNvSpPr txBox="1"/>
          <p:nvPr/>
        </p:nvSpPr>
        <p:spPr>
          <a:xfrm>
            <a:off x="3353956" y="1643033"/>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d</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3" name="テキスト ボックス 32"/>
          <p:cNvSpPr txBox="1"/>
          <p:nvPr/>
        </p:nvSpPr>
        <p:spPr>
          <a:xfrm>
            <a:off x="3371985" y="2106398"/>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5" name="テキスト ボックス 34"/>
          <p:cNvSpPr txBox="1"/>
          <p:nvPr/>
        </p:nvSpPr>
        <p:spPr>
          <a:xfrm>
            <a:off x="3717209" y="2291179"/>
            <a:ext cx="174598"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f</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38" name="テキスト ボックス 37"/>
          <p:cNvSpPr txBox="1"/>
          <p:nvPr/>
        </p:nvSpPr>
        <p:spPr>
          <a:xfrm>
            <a:off x="3221444" y="2604884"/>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g</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0" name="テキスト ボックス 39"/>
          <p:cNvSpPr txBox="1"/>
          <p:nvPr/>
        </p:nvSpPr>
        <p:spPr>
          <a:xfrm>
            <a:off x="10243706" y="849425"/>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1" name="テキスト ボックス 40"/>
          <p:cNvSpPr txBox="1"/>
          <p:nvPr/>
        </p:nvSpPr>
        <p:spPr>
          <a:xfrm>
            <a:off x="10354617" y="1542876"/>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b</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2" name="テキスト ボックス 41"/>
          <p:cNvSpPr txBox="1"/>
          <p:nvPr/>
        </p:nvSpPr>
        <p:spPr>
          <a:xfrm>
            <a:off x="10230225" y="2400270"/>
            <a:ext cx="208260"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c</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3" name="テキスト ボックス 42"/>
          <p:cNvSpPr txBox="1"/>
          <p:nvPr/>
        </p:nvSpPr>
        <p:spPr>
          <a:xfrm>
            <a:off x="10198645" y="2996018"/>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d</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4" name="テキスト ボックス 43"/>
          <p:cNvSpPr txBox="1"/>
          <p:nvPr/>
        </p:nvSpPr>
        <p:spPr>
          <a:xfrm>
            <a:off x="10337495" y="3793124"/>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5" name="テキスト ボックス 44"/>
          <p:cNvSpPr txBox="1"/>
          <p:nvPr/>
        </p:nvSpPr>
        <p:spPr>
          <a:xfrm>
            <a:off x="10391727" y="4537436"/>
            <a:ext cx="174598"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f</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6" name="テキスト ボックス 45"/>
          <p:cNvSpPr txBox="1"/>
          <p:nvPr/>
        </p:nvSpPr>
        <p:spPr>
          <a:xfrm>
            <a:off x="10358334" y="5327758"/>
            <a:ext cx="216276" cy="31598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g</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47" name="テキスト ボックス 46"/>
          <p:cNvSpPr txBox="1"/>
          <p:nvPr/>
        </p:nvSpPr>
        <p:spPr>
          <a:xfrm>
            <a:off x="1263299" y="6406892"/>
            <a:ext cx="4249431" cy="300593"/>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indicates the tsunami height observed by a huge tsunami gauge.</a:t>
            </a:r>
            <a:endParaRPr kumimoji="0" lang="ja-JP"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48" name="図 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4476" y="4404963"/>
            <a:ext cx="3718882" cy="1993565"/>
          </a:xfrm>
          <a:prstGeom prst="rect">
            <a:avLst/>
          </a:prstGeom>
        </p:spPr>
      </p:pic>
      <p:sp>
        <p:nvSpPr>
          <p:cNvPr id="9" name="正方形/長方形 8">
            <a:extLst>
              <a:ext uri="{FF2B5EF4-FFF2-40B4-BE49-F238E27FC236}">
                <a16:creationId xmlns:a16="http://schemas.microsoft.com/office/drawing/2014/main" id="{A5F330FE-64BF-3C66-CB83-B0FBF9C516FE}"/>
              </a:ext>
            </a:extLst>
          </p:cNvPr>
          <p:cNvSpPr/>
          <p:nvPr/>
        </p:nvSpPr>
        <p:spPr>
          <a:xfrm>
            <a:off x="186563" y="462289"/>
            <a:ext cx="38867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a:t>
            </a:r>
            <a:r>
              <a:rPr kumimoji="1" lang="en-US" altLang="ja-JP" dirty="0">
                <a:solidFill>
                  <a:srgbClr val="189ED9"/>
                </a:solidFill>
                <a:latin typeface="Arial" panose="020B0604020202020204" pitchFamily="34" charset="0"/>
                <a:cs typeface="Arial" panose="020B0604020202020204" pitchFamily="34" charset="0"/>
              </a:rPr>
              <a:t>Strange</a:t>
            </a:r>
            <a:r>
              <a:rPr kumimoji="1" lang="en-US" altLang="ja-JP"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 Tsunami </a:t>
            </a:r>
            <a:r>
              <a:rPr kumimoji="1" lang="en-US" altLang="ja-JP" sz="1800" b="0" i="0" u="none" strike="noStrike" kern="1200" cap="none" spc="0" normalizeH="0" baseline="0" noProof="0">
                <a:ln>
                  <a:noFill/>
                </a:ln>
                <a:solidFill>
                  <a:srgbClr val="189ED9"/>
                </a:solidFill>
                <a:effectLst/>
                <a:uLnTx/>
                <a:uFillTx/>
                <a:latin typeface="Arial" panose="020B0604020202020204" pitchFamily="34" charset="0"/>
                <a:cs typeface="Arial" panose="020B0604020202020204" pitchFamily="34" charset="0"/>
              </a:rPr>
              <a:t>on 8th </a:t>
            </a:r>
            <a:r>
              <a:rPr kumimoji="1" lang="en-US" altLang="ja-JP"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October)  </a:t>
            </a:r>
            <a:endParaRPr kumimoji="1" lang="ja-JP" altLang="en-US"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1177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785197734"/>
              </p:ext>
            </p:extLst>
          </p:nvPr>
        </p:nvGraphicFramePr>
        <p:xfrm>
          <a:off x="341903" y="1554613"/>
          <a:ext cx="5315929" cy="2407920"/>
        </p:xfrm>
        <a:graphic>
          <a:graphicData uri="http://schemas.openxmlformats.org/drawingml/2006/table">
            <a:tbl>
              <a:tblPr firstRow="1" bandRow="1">
                <a:tableStyleId>{5C22544A-7EE6-4342-B048-85BDC9FD1C3A}</a:tableStyleId>
              </a:tblPr>
              <a:tblGrid>
                <a:gridCol w="1553845">
                  <a:extLst>
                    <a:ext uri="{9D8B030D-6E8A-4147-A177-3AD203B41FA5}">
                      <a16:colId xmlns:a16="http://schemas.microsoft.com/office/drawing/2014/main" val="20000"/>
                    </a:ext>
                  </a:extLst>
                </a:gridCol>
                <a:gridCol w="1995630">
                  <a:extLst>
                    <a:ext uri="{9D8B030D-6E8A-4147-A177-3AD203B41FA5}">
                      <a16:colId xmlns:a16="http://schemas.microsoft.com/office/drawing/2014/main" val="20001"/>
                    </a:ext>
                  </a:extLst>
                </a:gridCol>
                <a:gridCol w="1766454">
                  <a:extLst>
                    <a:ext uri="{9D8B030D-6E8A-4147-A177-3AD203B41FA5}">
                      <a16:colId xmlns:a16="http://schemas.microsoft.com/office/drawing/2014/main" val="20002"/>
                    </a:ext>
                  </a:extLst>
                </a:gridCol>
              </a:tblGrid>
              <a:tr h="0">
                <a:tc>
                  <a:txBody>
                    <a:bodyPr/>
                    <a:lstStyle/>
                    <a:p>
                      <a:pPr algn="l"/>
                      <a:r>
                        <a:rPr kumimoji="1" lang="en-US" altLang="ja-JP" sz="1100" dirty="0">
                          <a:latin typeface="Arial" panose="020B0604020202020204" pitchFamily="34" charset="0"/>
                          <a:cs typeface="Arial" panose="020B0604020202020204" pitchFamily="34" charset="0"/>
                        </a:rPr>
                        <a:t>Date</a:t>
                      </a:r>
                      <a:r>
                        <a:rPr kumimoji="1" lang="en-US" altLang="ja-JP" sz="1100" baseline="0" dirty="0">
                          <a:latin typeface="Arial" panose="020B0604020202020204" pitchFamily="34" charset="0"/>
                          <a:cs typeface="Arial" panose="020B0604020202020204" pitchFamily="34" charset="0"/>
                        </a:rPr>
                        <a:t> and Time (UTC)</a:t>
                      </a:r>
                      <a:endParaRPr kumimoji="1" lang="ja-JP" altLang="en-US" sz="1100" dirty="0">
                        <a:latin typeface="Arial" panose="020B0604020202020204" pitchFamily="34" charset="0"/>
                        <a:cs typeface="Arial" panose="020B0604020202020204" pitchFamily="34" charset="0"/>
                      </a:endParaRPr>
                    </a:p>
                  </a:txBody>
                  <a:tcPr/>
                </a:tc>
                <a:tc>
                  <a:txBody>
                    <a:bodyPr/>
                    <a:lstStyle/>
                    <a:p>
                      <a:pPr algn="l"/>
                      <a:r>
                        <a:rPr kumimoji="1" lang="en-US" altLang="ja-JP" sz="1100" baseline="0" dirty="0">
                          <a:latin typeface="Arial" panose="020B0604020202020204" pitchFamily="34" charset="0"/>
                          <a:cs typeface="Arial" panose="020B0604020202020204" pitchFamily="34" charset="0"/>
                        </a:rPr>
                        <a:t>JMA</a:t>
                      </a:r>
                      <a:endParaRPr kumimoji="1" lang="ja-JP" altLang="en-US" sz="1100" dirty="0">
                        <a:latin typeface="Arial" panose="020B0604020202020204" pitchFamily="34" charset="0"/>
                        <a:cs typeface="Arial" panose="020B0604020202020204" pitchFamily="34" charset="0"/>
                      </a:endParaRPr>
                    </a:p>
                  </a:txBody>
                  <a:tcPr/>
                </a:tc>
                <a:tc>
                  <a:txBody>
                    <a:bodyPr/>
                    <a:lstStyle/>
                    <a:p>
                      <a:pPr algn="l"/>
                      <a:r>
                        <a:rPr kumimoji="1" lang="en-US" altLang="ja-JP" sz="1100" dirty="0">
                          <a:latin typeface="Arial" panose="020B0604020202020204" pitchFamily="34" charset="0"/>
                          <a:cs typeface="Arial" panose="020B0604020202020204" pitchFamily="34" charset="0"/>
                        </a:rPr>
                        <a:t>PTWC</a:t>
                      </a:r>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0">
                <a:tc>
                  <a:txBody>
                    <a:bodyPr/>
                    <a:lstStyle/>
                    <a:p>
                      <a:pPr algn="l"/>
                      <a:r>
                        <a:rPr kumimoji="1" lang="en-US" altLang="ja-JP" sz="1100" dirty="0">
                          <a:latin typeface="Arial" panose="020B0604020202020204" pitchFamily="34" charset="0"/>
                          <a:cs typeface="Arial" panose="020B0604020202020204" pitchFamily="34" charset="0"/>
                        </a:rPr>
                        <a:t>8-October-2023</a:t>
                      </a:r>
                      <a:r>
                        <a:rPr kumimoji="1" lang="en-US" altLang="ja-JP" sz="1100" baseline="0" dirty="0">
                          <a:latin typeface="Arial" panose="020B0604020202020204" pitchFamily="34" charset="0"/>
                          <a:cs typeface="Arial" panose="020B0604020202020204" pitchFamily="34" charset="0"/>
                        </a:rPr>
                        <a:t> 21:40</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dirty="0">
                          <a:solidFill>
                            <a:srgbClr val="000000"/>
                          </a:solidFill>
                          <a:latin typeface="Arial" panose="020B0604020202020204" pitchFamily="34" charset="0"/>
                          <a:cs typeface="Arial" panose="020B0604020202020204" pitchFamily="34" charset="0"/>
                          <a:sym typeface="Roboto"/>
                        </a:rPr>
                        <a:t>Tsunami advisories issued.</a:t>
                      </a:r>
                    </a:p>
                  </a:txBody>
                  <a:tcPr/>
                </a:tc>
                <a:tc>
                  <a:txBody>
                    <a:bodyPr/>
                    <a:lstStyle/>
                    <a:p>
                      <a:pPr algn="l"/>
                      <a:endParaRPr kumimoji="1" lang="ja-JP" altLang="en-US"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8-October-2023 22:26</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dirty="0">
                          <a:solidFill>
                            <a:srgbClr val="000000"/>
                          </a:solidFill>
                          <a:latin typeface="Arial" panose="020B0604020202020204" pitchFamily="34" charset="0"/>
                          <a:cs typeface="Arial" panose="020B0604020202020204" pitchFamily="34" charset="0"/>
                          <a:sym typeface="Roboto"/>
                        </a:rPr>
                        <a:t>Tsunami advisories updated.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2"/>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8-October-2023 22:44</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advisories updated.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8-October-2023 22:51</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advisories updated.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4"/>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8-October-2023 23:24</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advisories updated.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5"/>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8-October-2023 23:39</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algn="l"/>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Information Statement #1 </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extLst>
                  <a:ext uri="{0D108BD9-81ED-4DB2-BD59-A6C34878D82A}">
                    <a16:rowId xmlns:a16="http://schemas.microsoft.com/office/drawing/2014/main" val="1000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9-October-2023 21:40</a:t>
                      </a:r>
                      <a:endParaRPr kumimoji="1" lang="ja-JP" alt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ja-JP"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All Tsunami advisories lifted.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21" name="テキスト ボックス 20"/>
          <p:cNvSpPr txBox="1"/>
          <p:nvPr/>
        </p:nvSpPr>
        <p:spPr>
          <a:xfrm>
            <a:off x="186563" y="6654"/>
            <a:ext cx="8724951"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Earthquakes and Tsunamis around </a:t>
            </a:r>
            <a:r>
              <a:rPr kumimoji="0" lang="en-US" altLang="ja-JP" sz="2000" b="0" i="0" u="none" strike="noStrike" kern="1200" cap="none" spc="0" normalizeH="0" baseline="0" noProof="0" dirty="0" err="1">
                <a:ln>
                  <a:noFill/>
                </a:ln>
                <a:solidFill>
                  <a:srgbClr val="189ED9"/>
                </a:solidFill>
                <a:effectLst/>
                <a:uLnTx/>
                <a:uFillTx/>
                <a:latin typeface="Arial" panose="020B0604020202020204" pitchFamily="34" charset="0"/>
                <a:cs typeface="Arial" panose="020B0604020202020204" pitchFamily="34" charset="0"/>
                <a:sym typeface="Roboto"/>
              </a:rPr>
              <a:t>Torishima</a:t>
            </a:r>
            <a:r>
              <a:rPr kumimoji="0" lang="en-US" altLang="ja-JP" sz="20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sym typeface="Roboto"/>
              </a:rPr>
              <a:t> Island in early October, 2023  </a:t>
            </a:r>
          </a:p>
        </p:txBody>
      </p:sp>
      <p:sp>
        <p:nvSpPr>
          <p:cNvPr id="22" name="正方形/長方形 21"/>
          <p:cNvSpPr/>
          <p:nvPr/>
        </p:nvSpPr>
        <p:spPr>
          <a:xfrm>
            <a:off x="186563" y="462289"/>
            <a:ext cx="5961380" cy="3683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189ED9"/>
                </a:solidFill>
                <a:effectLst/>
                <a:uLnTx/>
                <a:uFillTx/>
                <a:latin typeface="Roboto"/>
              </a:rPr>
              <a:t>(Tsunami advisories issued to the event on 8th October)  </a:t>
            </a:r>
            <a:endParaRPr kumimoji="1" lang="ja-JP" altLang="en-US" sz="1800" b="0" i="0" u="none" strike="noStrike" kern="1200" cap="none" spc="0" normalizeH="0" baseline="0" noProof="0" dirty="0">
              <a:ln>
                <a:noFill/>
              </a:ln>
              <a:solidFill>
                <a:srgbClr val="189ED9"/>
              </a:solidFill>
              <a:effectLst/>
              <a:uLnTx/>
              <a:uFillTx/>
              <a:latin typeface="Roboto"/>
            </a:endParaRPr>
          </a:p>
        </p:txBody>
      </p:sp>
      <p:grpSp>
        <p:nvGrpSpPr>
          <p:cNvPr id="7" name="グループ化 6"/>
          <p:cNvGrpSpPr/>
          <p:nvPr/>
        </p:nvGrpSpPr>
        <p:grpSpPr>
          <a:xfrm>
            <a:off x="5796960" y="646439"/>
            <a:ext cx="3846830" cy="4074160"/>
            <a:chOff x="9786" y="1819"/>
            <a:chExt cx="6058" cy="6416"/>
          </a:xfrm>
        </p:grpSpPr>
        <p:pic>
          <p:nvPicPr>
            <p:cNvPr id="8" name="図 7"/>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77000"/>
                      </a14:imgEffect>
                    </a14:imgLayer>
                  </a14:imgProps>
                </a:ext>
                <a:ext uri="{28A0092B-C50C-407E-A947-70E740481C1C}">
                  <a14:useLocalDpi xmlns:a14="http://schemas.microsoft.com/office/drawing/2010/main"/>
                </a:ext>
              </a:extLst>
            </a:blip>
            <a:srcRect/>
            <a:stretch>
              <a:fillRect/>
            </a:stretch>
          </p:blipFill>
          <p:spPr>
            <a:xfrm>
              <a:off x="9786" y="1819"/>
              <a:ext cx="6058" cy="6417"/>
            </a:xfrm>
            <a:prstGeom prst="rect">
              <a:avLst/>
            </a:prstGeom>
            <a:ln>
              <a:solidFill>
                <a:schemeClr val="tx1"/>
              </a:solidFill>
            </a:ln>
          </p:spPr>
        </p:pic>
        <p:pic>
          <p:nvPicPr>
            <p:cNvPr id="4"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87" y="2037"/>
              <a:ext cx="2611" cy="1949"/>
            </a:xfrm>
            <a:prstGeom prst="rect">
              <a:avLst/>
            </a:prstGeom>
            <a:solidFill>
              <a:schemeClr val="bg1"/>
            </a:solidFill>
            <a:ln>
              <a:solidFill>
                <a:schemeClr val="tx1"/>
              </a:solidFill>
            </a:ln>
          </p:spPr>
        </p:pic>
      </p:gr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25181" y="2634898"/>
            <a:ext cx="2633345" cy="2797175"/>
          </a:xfrm>
          <a:prstGeom prst="rect">
            <a:avLst/>
          </a:prstGeom>
        </p:spPr>
      </p:pic>
      <p:sp>
        <p:nvSpPr>
          <p:cNvPr id="6" name="テキストボックス 5"/>
          <p:cNvSpPr txBox="1"/>
          <p:nvPr/>
        </p:nvSpPr>
        <p:spPr>
          <a:xfrm>
            <a:off x="5702710" y="4686558"/>
            <a:ext cx="3244215" cy="56220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5023" tIns="65023" rIns="65023" bIns="65023" numCol="1" spcCol="38100" rtlCol="0" anchor="t" forceAA="0">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Roboto"/>
              </a:rPr>
              <a:t>Tsunami advisories issued to the event on 8 October</a:t>
            </a:r>
          </a:p>
        </p:txBody>
      </p:sp>
      <p:sp>
        <p:nvSpPr>
          <p:cNvPr id="10" name="テキスト ボックス 9"/>
          <p:cNvSpPr txBox="1"/>
          <p:nvPr/>
        </p:nvSpPr>
        <p:spPr>
          <a:xfrm>
            <a:off x="9231730" y="5519685"/>
            <a:ext cx="2657965" cy="46987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Earthquakes determined by the USGS on 8 October (M≥4.0, depth≤30km)</a:t>
            </a:r>
            <a:endParaRPr kumimoji="0" lang="ja-JP"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1802650128"/>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kumimoji="1" b="1" dirty="0" smtClean="0">
            <a:solidFill>
              <a:srgbClr val="FF0000"/>
            </a:solidFill>
            <a:latin typeface="BIZ UDPゴシック" panose="020B0400000000000000" pitchFamily="50" charset="-128"/>
            <a:ea typeface="BIZ UDP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2747</Words>
  <Application>Microsoft Office PowerPoint</Application>
  <PresentationFormat>ワイド画面</PresentationFormat>
  <Paragraphs>482</Paragraphs>
  <Slides>24</Slides>
  <Notes>24</Notes>
  <HiddenSlides>0</HiddenSlides>
  <MMClips>0</MMClips>
  <ScaleCrop>false</ScaleCrop>
  <HeadingPairs>
    <vt:vector size="6" baseType="variant">
      <vt:variant>
        <vt:lpstr>使用されているフォント</vt:lpstr>
      </vt:variant>
      <vt:variant>
        <vt:i4>10</vt:i4>
      </vt:variant>
      <vt:variant>
        <vt:lpstr>テーマ</vt:lpstr>
      </vt:variant>
      <vt:variant>
        <vt:i4>15</vt:i4>
      </vt:variant>
      <vt:variant>
        <vt:lpstr>スライド タイトル</vt:lpstr>
      </vt:variant>
      <vt:variant>
        <vt:i4>24</vt:i4>
      </vt:variant>
    </vt:vector>
  </HeadingPairs>
  <TitlesOfParts>
    <vt:vector size="49" baseType="lpstr">
      <vt:lpstr>ＭＳ ゴシック</vt:lpstr>
      <vt:lpstr>游ゴシック</vt:lpstr>
      <vt:lpstr>Arial</vt:lpstr>
      <vt:lpstr>Calibri</vt:lpstr>
      <vt:lpstr>Calibri Light</vt:lpstr>
      <vt:lpstr>Century</vt:lpstr>
      <vt:lpstr>Helvetica</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Office テーマ</vt:lpstr>
      <vt:lpstr>Report from the ICG/PTWS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Expansion of the ICG/PTWS Earthquake Source Zone (Recommendation ICG/PTWS-XXX.3)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2024-02-21T06:37:59Z</dcterms:modified>
</cp:coreProperties>
</file>