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24" r:id="rId5"/>
  </p:sldMasterIdLst>
  <p:notesMasterIdLst>
    <p:notesMasterId r:id="rId22"/>
  </p:notesMasterIdLst>
  <p:handoutMasterIdLst>
    <p:handoutMasterId r:id="rId23"/>
  </p:handoutMasterIdLst>
  <p:sldIdLst>
    <p:sldId id="276" r:id="rId6"/>
    <p:sldId id="351" r:id="rId7"/>
    <p:sldId id="352" r:id="rId8"/>
    <p:sldId id="369" r:id="rId9"/>
    <p:sldId id="345" r:id="rId10"/>
    <p:sldId id="4577" r:id="rId11"/>
    <p:sldId id="373" r:id="rId12"/>
    <p:sldId id="374" r:id="rId13"/>
    <p:sldId id="360" r:id="rId14"/>
    <p:sldId id="357" r:id="rId15"/>
    <p:sldId id="359" r:id="rId16"/>
    <p:sldId id="354" r:id="rId17"/>
    <p:sldId id="371" r:id="rId18"/>
    <p:sldId id="342" r:id="rId19"/>
    <p:sldId id="358" r:id="rId20"/>
    <p:sldId id="275" r:id="rId21"/>
  </p:sldIdLst>
  <p:sldSz cx="9144000" cy="6858000" type="screen4x3"/>
  <p:notesSz cx="6718300" cy="98552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62B28E4-A204-0F4A-8653-6E1CF5FEE521}">
          <p14:sldIdLst>
            <p14:sldId id="276"/>
          </p14:sldIdLst>
        </p14:section>
        <p14:section name="GALILEO" id="{B2848832-5972-D549-B117-FE7485AB43D5}">
          <p14:sldIdLst>
            <p14:sldId id="351"/>
            <p14:sldId id="352"/>
            <p14:sldId id="369"/>
            <p14:sldId id="345"/>
            <p14:sldId id="4577"/>
            <p14:sldId id="373"/>
            <p14:sldId id="374"/>
            <p14:sldId id="360"/>
            <p14:sldId id="357"/>
            <p14:sldId id="359"/>
            <p14:sldId id="354"/>
            <p14:sldId id="371"/>
            <p14:sldId id="342"/>
            <p14:sldId id="358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44C"/>
    <a:srgbClr val="61CD45"/>
    <a:srgbClr val="118CDC"/>
    <a:srgbClr val="FEB923"/>
    <a:srgbClr val="0092D2"/>
    <a:srgbClr val="294190"/>
    <a:srgbClr val="DCE6F2"/>
    <a:srgbClr val="1A266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46" autoAdjust="0"/>
    <p:restoredTop sz="94699" autoAdjust="0"/>
  </p:normalViewPr>
  <p:slideViewPr>
    <p:cSldViewPr snapToObjects="1">
      <p:cViewPr varScale="1">
        <p:scale>
          <a:sx n="113" d="100"/>
          <a:sy n="113" d="100"/>
        </p:scale>
        <p:origin x="4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EEB72-DF4E-224E-B384-39C17694E798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22A9-378A-AC45-A3C1-8F62A7D98A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65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965EB-99D6-934D-A2B3-1E0732E1A171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24AE5-6BD8-9347-AE8F-C7EE7F11AC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45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24AE5-6BD8-9347-AE8F-C7EE7F11AC1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47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67544" y="476673"/>
            <a:ext cx="7772400" cy="864096"/>
          </a:xfrm>
        </p:spPr>
        <p:txBody>
          <a:bodyPr/>
          <a:lstStyle/>
          <a:p>
            <a:r>
              <a:rPr lang="nl-BE" dirty="0"/>
              <a:t>[ Cliquez et modifiez le titre]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6444" y="1370480"/>
            <a:ext cx="7773499" cy="479482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455924"/>
            <a:ext cx="2133600" cy="365125"/>
          </a:xfrm>
        </p:spPr>
        <p:txBody>
          <a:bodyPr/>
          <a:lstStyle>
            <a:lvl1pPr>
              <a:defRPr sz="800">
                <a:solidFill>
                  <a:srgbClr val="FEB923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76800" y="6538912"/>
            <a:ext cx="412318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40" y="4071987"/>
            <a:ext cx="467544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5453B40-E959-9047-A940-4A2463E97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146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65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714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6F9-2E78-2C49-A655-BC2C693BDB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02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02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77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76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933056"/>
            <a:ext cx="7772400" cy="47384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nl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26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52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nl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nl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74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53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05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nl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55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nl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71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BCE7160-CCA3-9C48-971A-C974A25F71A4}"/>
              </a:ext>
            </a:extLst>
          </p:cNvPr>
          <p:cNvSpPr/>
          <p:nvPr userDrawn="1"/>
        </p:nvSpPr>
        <p:spPr>
          <a:xfrm rot="2700000">
            <a:off x="6703910" y="1806328"/>
            <a:ext cx="1338365" cy="6584320"/>
          </a:xfrm>
          <a:prstGeom prst="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3551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Cliquez et [ modifiez ]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735516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   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77200" y="64912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b="1" dirty="0">
              <a:solidFill>
                <a:srgbClr val="FEB92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9632" y="6491287"/>
            <a:ext cx="3610744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endParaRPr lang="en-US" b="1" dirty="0">
              <a:solidFill>
                <a:srgbClr val="FEB923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8614288" y="4129691"/>
            <a:ext cx="847588" cy="211851"/>
          </a:xfrm>
          <a:prstGeom prst="rect">
            <a:avLst/>
          </a:prstGeom>
          <a:solidFill>
            <a:srgbClr val="FEB92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9865" y="4308009"/>
            <a:ext cx="3496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B5453B40-E959-9047-A940-4A2463E9723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CF49-AFDD-F948-A809-7FF0508F7A9F}"/>
              </a:ext>
            </a:extLst>
          </p:cNvPr>
          <p:cNvSpPr/>
          <p:nvPr userDrawn="1"/>
        </p:nvSpPr>
        <p:spPr>
          <a:xfrm>
            <a:off x="4311000" y="6677980"/>
            <a:ext cx="522000" cy="360040"/>
          </a:xfrm>
          <a:prstGeom prst="rect">
            <a:avLst/>
          </a:prstGeom>
          <a:solidFill>
            <a:srgbClr val="1744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B9EC95-F9FA-1F41-95A6-682BD2267C1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23380" y="188640"/>
            <a:ext cx="1014702" cy="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8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0" r:id="rId12"/>
    <p:sldLayoutId id="2147483726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2061B42-19E2-B641-B6DD-0A0604A573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8" y="883911"/>
            <a:ext cx="9144000" cy="363855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392ADAC-9A82-DB40-A6A3-AF867E539F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5013176"/>
            <a:ext cx="1778769" cy="11475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74A7E5-E59F-834C-BFAE-9795F1987F89}"/>
              </a:ext>
            </a:extLst>
          </p:cNvPr>
          <p:cNvSpPr/>
          <p:nvPr userDrawn="1"/>
        </p:nvSpPr>
        <p:spPr>
          <a:xfrm>
            <a:off x="4283968" y="6669359"/>
            <a:ext cx="576064" cy="188640"/>
          </a:xfrm>
          <a:prstGeom prst="rect">
            <a:avLst/>
          </a:prstGeom>
          <a:solidFill>
            <a:srgbClr val="2941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E120998-E8FC-E440-928D-1A8A4BEF16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1900" y="188640"/>
            <a:ext cx="1600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8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c-europa.eu/sites/default/files/sites/all/files/EWSS-CAMF_v1.0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D61E410-ADF9-4344-B691-A2AE08E31562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4941168"/>
            <a:ext cx="6480720" cy="14401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3100" dirty="0">
                <a:solidFill>
                  <a:srgbClr val="FEB923"/>
                </a:solidFill>
              </a:rPr>
              <a:t>Emergency Warning Satellite Service</a:t>
            </a:r>
          </a:p>
          <a:p>
            <a:pPr algn="l">
              <a:lnSpc>
                <a:spcPct val="120000"/>
              </a:lnSpc>
            </a:pPr>
            <a:endParaRPr lang="en-US" sz="1800" dirty="0">
              <a:solidFill>
                <a:srgbClr val="29419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94190"/>
                </a:solidFill>
              </a:rPr>
              <a:t>Eric Guyader, European Commission, Galileo and EGNOS </a:t>
            </a:r>
            <a:r>
              <a:rPr lang="en-US" sz="1800" dirty="0" err="1">
                <a:solidFill>
                  <a:srgbClr val="294190"/>
                </a:solidFill>
              </a:rPr>
              <a:t>programme</a:t>
            </a:r>
            <a:endParaRPr lang="en-US" sz="1800" dirty="0">
              <a:solidFill>
                <a:srgbClr val="29419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1300" dirty="0">
                <a:solidFill>
                  <a:srgbClr val="294190"/>
                </a:solidFill>
              </a:rPr>
              <a:t>Eric.Guyader@ec.europa.eu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D83CA3C-8D50-8A41-AA3D-3B3EA6E13177}"/>
              </a:ext>
            </a:extLst>
          </p:cNvPr>
          <p:cNvSpPr txBox="1">
            <a:spLocks noChangeArrowheads="1"/>
          </p:cNvSpPr>
          <p:nvPr/>
        </p:nvSpPr>
        <p:spPr>
          <a:xfrm>
            <a:off x="2584056" y="6361856"/>
            <a:ext cx="5012280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b="1" dirty="0">
                <a:solidFill>
                  <a:srgbClr val="0092D2"/>
                </a:solidFill>
              </a:rPr>
              <a:t>UNESCO, IOC/</a:t>
            </a:r>
            <a:r>
              <a:rPr lang="en-US" sz="1100" b="1" dirty="0">
                <a:solidFill>
                  <a:srgbClr val="0092D2"/>
                </a:solidFill>
              </a:rPr>
              <a:t>ICG/NEAMTWS XVIII Session  </a:t>
            </a:r>
            <a:r>
              <a:rPr lang="es-ES" sz="1050" b="1" dirty="0">
                <a:solidFill>
                  <a:srgbClr val="0092D2"/>
                </a:solidFill>
              </a:rPr>
              <a:t>• Paris, 6-8 </a:t>
            </a:r>
            <a:r>
              <a:rPr lang="es-ES" sz="1050" b="1" dirty="0" err="1">
                <a:solidFill>
                  <a:srgbClr val="0092D2"/>
                </a:solidFill>
              </a:rPr>
              <a:t>February</a:t>
            </a:r>
            <a:r>
              <a:rPr lang="es-ES" sz="1050" b="1" dirty="0">
                <a:solidFill>
                  <a:srgbClr val="0092D2"/>
                </a:solidFill>
              </a:rPr>
              <a:t> 2024</a:t>
            </a:r>
            <a:r>
              <a:rPr lang="fr-BE" sz="1050" b="1" dirty="0">
                <a:solidFill>
                  <a:srgbClr val="0092D2"/>
                </a:solidFill>
              </a:rPr>
              <a:t> </a:t>
            </a:r>
            <a:endParaRPr lang="en-GB" sz="1050" b="1" dirty="0">
              <a:solidFill>
                <a:srgbClr val="009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5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CC9A-AD72-DA82-B4E8-00CE6B3D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ALERT </a:t>
            </a:r>
            <a:r>
              <a:rPr lang="en-GB" dirty="0">
                <a:solidFill>
                  <a:srgbClr val="1A266D"/>
                </a:solidFill>
              </a:rPr>
              <a:t>GENERATION</a:t>
            </a:r>
            <a:endParaRPr lang="en-IE" dirty="0">
              <a:solidFill>
                <a:srgbClr val="1A266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DC86C-6411-8786-679B-CFF4A784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10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532BB-DE5B-85C8-3B24-7B14081CC7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54772"/>
            <a:ext cx="6532172" cy="3599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DF9A8C-5B3D-1221-0D15-B4A8B07935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270" y="4596041"/>
            <a:ext cx="4536504" cy="2074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62B63-5359-DAF5-06E9-5FD8AE4D946B}"/>
              </a:ext>
            </a:extLst>
          </p:cNvPr>
          <p:cNvSpPr txBox="1"/>
          <p:nvPr/>
        </p:nvSpPr>
        <p:spPr>
          <a:xfrm>
            <a:off x="6212011" y="6642583"/>
            <a:ext cx="30155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© 2024 European Commission , credit Cl M </a:t>
            </a:r>
            <a:r>
              <a:rPr lang="en-IE" sz="105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Cauwe</a:t>
            </a:r>
            <a:endParaRPr lang="en-IE" sz="1050" dirty="0"/>
          </a:p>
        </p:txBody>
      </p:sp>
    </p:spTree>
    <p:extLst>
      <p:ext uri="{BB962C8B-B14F-4D97-AF65-F5344CB8AC3E}">
        <p14:creationId xmlns:p14="http://schemas.microsoft.com/office/powerpoint/2010/main" val="185448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6F8B-89FA-4D8D-9F69-92711E01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GEOGRAPHICAL </a:t>
            </a:r>
            <a:r>
              <a:rPr lang="en-GB" dirty="0">
                <a:solidFill>
                  <a:srgbClr val="1A266D"/>
                </a:solidFill>
              </a:rPr>
              <a:t>ALERT AREA</a:t>
            </a:r>
            <a:endParaRPr lang="en-IE" dirty="0">
              <a:solidFill>
                <a:srgbClr val="1A266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76CAE-D182-EC4F-4B07-6F30651F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11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CC473-2ED2-1BCC-2B25-A4790DCF75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124744"/>
            <a:ext cx="7700323" cy="44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0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DDBECD-6024-8884-A43A-B24A8FA348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041" y="833034"/>
            <a:ext cx="3101294" cy="50131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EDD11-EF8B-2E2E-568A-A8464EE0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12</a:t>
            </a:fld>
            <a:endParaRPr lang="fr-FR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26F848B-E7CA-B419-2A68-29D5AB02F6EC}"/>
              </a:ext>
            </a:extLst>
          </p:cNvPr>
          <p:cNvSpPr txBox="1">
            <a:spLocks noChangeArrowheads="1"/>
          </p:cNvSpPr>
          <p:nvPr/>
        </p:nvSpPr>
        <p:spPr>
          <a:xfrm>
            <a:off x="378137" y="232123"/>
            <a:ext cx="7571184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A266D"/>
                </a:solidFill>
              </a:rPr>
              <a:t>EXAMPLES OF </a:t>
            </a:r>
            <a:r>
              <a:rPr lang="en-GB" dirty="0">
                <a:solidFill>
                  <a:srgbClr val="00B0F0"/>
                </a:solidFill>
              </a:rPr>
              <a:t>WARNINGS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26303-86E8-4374-48CA-3B8E566296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37" y="836712"/>
            <a:ext cx="2906110" cy="5013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9C0314-4E18-FEDA-D4A4-E4EBCEBB15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247" y="836712"/>
            <a:ext cx="2747808" cy="5013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1CE78-24D0-7677-4E90-EA9C1345D577}"/>
              </a:ext>
            </a:extLst>
          </p:cNvPr>
          <p:cNvSpPr txBox="1"/>
          <p:nvPr/>
        </p:nvSpPr>
        <p:spPr>
          <a:xfrm>
            <a:off x="1619672" y="6021288"/>
            <a:ext cx="640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/>
              <a:t>Automatic</a:t>
            </a:r>
            <a:r>
              <a:rPr lang="fr-BE" b="1" dirty="0"/>
              <a:t> </a:t>
            </a:r>
            <a:r>
              <a:rPr lang="fr-BE" b="1" dirty="0" err="1"/>
              <a:t>language</a:t>
            </a:r>
            <a:r>
              <a:rPr lang="fr-BE" b="1" dirty="0"/>
              <a:t> </a:t>
            </a:r>
            <a:r>
              <a:rPr lang="fr-BE" b="1" dirty="0" err="1"/>
              <a:t>selection</a:t>
            </a:r>
            <a:r>
              <a:rPr lang="fr-BE" b="1" dirty="0"/>
              <a:t>, </a:t>
            </a:r>
            <a:r>
              <a:rPr lang="fr-BE" b="1" dirty="0" err="1"/>
              <a:t>based</a:t>
            </a:r>
            <a:r>
              <a:rPr lang="fr-BE" b="1" dirty="0"/>
              <a:t> on </a:t>
            </a:r>
            <a:r>
              <a:rPr lang="fr-BE" b="1" dirty="0" err="1"/>
              <a:t>device’s</a:t>
            </a:r>
            <a:r>
              <a:rPr lang="fr-BE" b="1" dirty="0"/>
              <a:t> </a:t>
            </a:r>
            <a:r>
              <a:rPr lang="fr-BE" b="1" dirty="0" err="1"/>
              <a:t>language</a:t>
            </a:r>
            <a:r>
              <a:rPr lang="fr-BE" b="1" dirty="0"/>
              <a:t> setting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03438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9EF93-B9F6-7BE7-DAFD-5ED2B192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13</a:t>
            </a:fld>
            <a:endParaRPr 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C8062B-FC51-AAE0-2411-DCD1D5B1D0EB}"/>
              </a:ext>
            </a:extLst>
          </p:cNvPr>
          <p:cNvSpPr txBox="1">
            <a:spLocks noChangeArrowheads="1"/>
          </p:cNvSpPr>
          <p:nvPr/>
        </p:nvSpPr>
        <p:spPr>
          <a:xfrm>
            <a:off x="378137" y="232123"/>
            <a:ext cx="7571184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A266D"/>
                </a:solidFill>
              </a:rPr>
              <a:t>EXAMPLES OF </a:t>
            </a:r>
            <a:r>
              <a:rPr lang="en-GB" dirty="0">
                <a:solidFill>
                  <a:srgbClr val="00B0F0"/>
                </a:solidFill>
              </a:rPr>
              <a:t>WARNINGS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B61DBF-65B2-86D6-6E9B-E41F6408DC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980728"/>
            <a:ext cx="2904014" cy="4715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02209-A304-8EF2-3F58-0CCD29FDFA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832" y="952203"/>
            <a:ext cx="2297424" cy="47996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3A5ED9-66E3-0CE3-383F-BB6600E04D32}"/>
              </a:ext>
            </a:extLst>
          </p:cNvPr>
          <p:cNvSpPr txBox="1"/>
          <p:nvPr/>
        </p:nvSpPr>
        <p:spPr>
          <a:xfrm>
            <a:off x="1769161" y="5970200"/>
            <a:ext cx="242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/>
              <a:t>No network </a:t>
            </a:r>
            <a:r>
              <a:rPr lang="fr-BE" b="1" dirty="0" err="1"/>
              <a:t>connection</a:t>
            </a:r>
            <a:endParaRPr lang="en-IE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1D571-61B3-ADCC-4C9C-F54943758BC6}"/>
              </a:ext>
            </a:extLst>
          </p:cNvPr>
          <p:cNvSpPr txBox="1"/>
          <p:nvPr/>
        </p:nvSpPr>
        <p:spPr>
          <a:xfrm>
            <a:off x="5440079" y="5955257"/>
            <a:ext cx="193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/>
              <a:t>Largest</a:t>
            </a:r>
            <a:r>
              <a:rPr lang="fr-BE" b="1" dirty="0"/>
              <a:t> ellipse size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527887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0700FFA-E409-ED29-2271-1B03C4B15B9C}"/>
              </a:ext>
            </a:extLst>
          </p:cNvPr>
          <p:cNvSpPr txBox="1">
            <a:spLocks noChangeArrowheads="1"/>
          </p:cNvSpPr>
          <p:nvPr/>
        </p:nvSpPr>
        <p:spPr>
          <a:xfrm>
            <a:off x="378137" y="232123"/>
            <a:ext cx="7571184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B0F0"/>
                </a:solidFill>
              </a:rPr>
              <a:t>GEOFENCING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C79B5528-8CA3-3C91-810D-F6881808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9865" y="4308009"/>
            <a:ext cx="349696" cy="288032"/>
          </a:xfrm>
        </p:spPr>
        <p:txBody>
          <a:bodyPr/>
          <a:lstStyle/>
          <a:p>
            <a:fld id="{B5453B40-E959-9047-A940-4A2463E97234}" type="slidenum">
              <a:rPr lang="fr-FR" smtClean="0"/>
              <a:t>14</a:t>
            </a:fld>
            <a:endParaRPr lang="fr-F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CC19D7-56FB-990D-F370-B6C064BDD5FB}"/>
              </a:ext>
            </a:extLst>
          </p:cNvPr>
          <p:cNvSpPr/>
          <p:nvPr/>
        </p:nvSpPr>
        <p:spPr>
          <a:xfrm>
            <a:off x="7190771" y="482776"/>
            <a:ext cx="216024" cy="193698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4E3FAD-5C9B-567A-B468-8AC294C31DD6}"/>
              </a:ext>
            </a:extLst>
          </p:cNvPr>
          <p:cNvSpPr/>
          <p:nvPr/>
        </p:nvSpPr>
        <p:spPr>
          <a:xfrm>
            <a:off x="7512089" y="444227"/>
            <a:ext cx="216024" cy="193698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3FBF31-BD42-38ED-1205-E55510876FF8}"/>
              </a:ext>
            </a:extLst>
          </p:cNvPr>
          <p:cNvGrpSpPr/>
          <p:nvPr/>
        </p:nvGrpSpPr>
        <p:grpSpPr>
          <a:xfrm>
            <a:off x="1775014" y="925007"/>
            <a:ext cx="6209753" cy="5494902"/>
            <a:chOff x="1775014" y="925007"/>
            <a:chExt cx="6209753" cy="54949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1A46CC5-F44C-128E-1A1B-17AB13983C0A}"/>
                </a:ext>
              </a:extLst>
            </p:cNvPr>
            <p:cNvGrpSpPr/>
            <p:nvPr/>
          </p:nvGrpSpPr>
          <p:grpSpPr>
            <a:xfrm>
              <a:off x="1775014" y="925007"/>
              <a:ext cx="6209753" cy="5488766"/>
              <a:chOff x="1019662" y="1133351"/>
              <a:chExt cx="6209753" cy="548876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F70AB11-2604-6C1D-144B-8FE13B58187B}"/>
                  </a:ext>
                </a:extLst>
              </p:cNvPr>
              <p:cNvGrpSpPr/>
              <p:nvPr/>
            </p:nvGrpSpPr>
            <p:grpSpPr>
              <a:xfrm>
                <a:off x="1019662" y="1133351"/>
                <a:ext cx="6209753" cy="5488766"/>
                <a:chOff x="1012081" y="1196752"/>
                <a:chExt cx="6209753" cy="5488766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22585C0-ECF2-E5B8-000F-1D1CAB98AE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12081" y="1196752"/>
                  <a:ext cx="6209753" cy="5488766"/>
                </a:xfrm>
                <a:prstGeom prst="rect">
                  <a:avLst/>
                </a:prstGeom>
              </p:spPr>
            </p:pic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3D21FF9-880D-F76A-FF49-72321F00CA9D}"/>
                    </a:ext>
                  </a:extLst>
                </p:cNvPr>
                <p:cNvGrpSpPr/>
                <p:nvPr/>
              </p:nvGrpSpPr>
              <p:grpSpPr>
                <a:xfrm>
                  <a:off x="3554003" y="4542201"/>
                  <a:ext cx="297917" cy="2055830"/>
                  <a:chOff x="3554003" y="4542201"/>
                  <a:chExt cx="297917" cy="2055830"/>
                </a:xfrm>
              </p:grpSpPr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DB98C9F9-B0C3-6D1A-CF16-3F57040FD4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07904" y="5334289"/>
                    <a:ext cx="144016" cy="47097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64DBCA51-B5BB-11D0-EFB1-E2CC8899FE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51920" y="4542201"/>
                    <a:ext cx="0" cy="7920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F5DF4E32-FF1C-AA1C-3FF2-9619802F1B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8060" y="5802883"/>
                    <a:ext cx="0" cy="288032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02F1A407-DF09-C511-48C7-F9569F832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554003" y="6077435"/>
                    <a:ext cx="158975" cy="52059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DD2F22-05F3-DF69-2636-FD6319233AF3}"/>
                  </a:ext>
                </a:extLst>
              </p:cNvPr>
              <p:cNvSpPr txBox="1"/>
              <p:nvPr/>
            </p:nvSpPr>
            <p:spPr>
              <a:xfrm>
                <a:off x="2491349" y="4457720"/>
                <a:ext cx="100052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2400" dirty="0">
                    <a:solidFill>
                      <a:schemeClr val="bg1"/>
                    </a:solidFill>
                  </a:rPr>
                  <a:t>IN</a:t>
                </a:r>
              </a:p>
              <a:p>
                <a:pPr algn="ctr"/>
                <a:r>
                  <a:rPr lang="fr-BE" sz="1400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N</a:t>
                </a:r>
                <a:r>
                  <a:rPr lang="fr-BE" sz="1400" dirty="0" err="1">
                    <a:solidFill>
                      <a:schemeClr val="bg1"/>
                    </a:solidFill>
                  </a:rPr>
                  <a:t>otified</a:t>
                </a:r>
                <a:endParaRPr lang="en-I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ECA181-03EB-BEEE-44F3-64FEE1A46C7D}"/>
                  </a:ext>
                </a:extLst>
              </p:cNvPr>
              <p:cNvSpPr txBox="1"/>
              <p:nvPr/>
            </p:nvSpPr>
            <p:spPr>
              <a:xfrm>
                <a:off x="4187560" y="4452560"/>
                <a:ext cx="130372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2400" dirty="0">
                    <a:solidFill>
                      <a:schemeClr val="bg1"/>
                    </a:solidFill>
                  </a:rPr>
                  <a:t>OUT</a:t>
                </a:r>
              </a:p>
              <a:p>
                <a:pPr algn="ctr"/>
                <a:r>
                  <a:rPr lang="fr-BE" sz="1400" dirty="0">
                    <a:solidFill>
                      <a:schemeClr val="bg1"/>
                    </a:solidFill>
                  </a:rPr>
                  <a:t>Not </a:t>
                </a:r>
                <a:r>
                  <a:rPr lang="fr-BE" sz="1400" dirty="0" err="1">
                    <a:solidFill>
                      <a:schemeClr val="bg1"/>
                    </a:solidFill>
                  </a:rPr>
                  <a:t>notified</a:t>
                </a:r>
                <a:endParaRPr lang="en-IE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C2C88CD-894E-F680-4B2B-1BDCD95ECB21}"/>
                </a:ext>
              </a:extLst>
            </p:cNvPr>
            <p:cNvSpPr txBox="1"/>
            <p:nvPr/>
          </p:nvSpPr>
          <p:spPr>
            <a:xfrm>
              <a:off x="3700642" y="6050577"/>
              <a:ext cx="1887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b="1" dirty="0">
                  <a:solidFill>
                    <a:schemeClr val="bg1"/>
                  </a:solidFill>
                </a:rPr>
                <a:t>Limit of </a:t>
              </a:r>
              <a:r>
                <a:rPr lang="fr-BE" b="1" dirty="0" err="1">
                  <a:solidFill>
                    <a:schemeClr val="bg1"/>
                  </a:solidFill>
                </a:rPr>
                <a:t>alert</a:t>
              </a:r>
              <a:r>
                <a:rPr lang="fr-BE" b="1" dirty="0">
                  <a:solidFill>
                    <a:schemeClr val="bg1"/>
                  </a:solidFill>
                </a:rPr>
                <a:t> area</a:t>
              </a:r>
              <a:endParaRPr lang="en-IE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46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0A07-3C7B-FA76-D694-4BC049C0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TIME </a:t>
            </a:r>
            <a:r>
              <a:rPr lang="en-GB" dirty="0">
                <a:solidFill>
                  <a:srgbClr val="1A266D"/>
                </a:solidFill>
              </a:rPr>
              <a:t>TO DISSEMINATE</a:t>
            </a:r>
            <a:endParaRPr lang="en-IE" dirty="0">
              <a:solidFill>
                <a:srgbClr val="1A266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C624E-1CCF-0F65-1515-692E2C1C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15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6A206-0F30-402A-5102-17BB299939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17" y="908720"/>
            <a:ext cx="6606291" cy="3798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140AB7-E910-A26E-662A-F22F432D1E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035249"/>
            <a:ext cx="4777737" cy="3344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A56654-BCD3-1FF9-AEFA-BEB58B81D06B}"/>
              </a:ext>
            </a:extLst>
          </p:cNvPr>
          <p:cNvSpPr txBox="1"/>
          <p:nvPr/>
        </p:nvSpPr>
        <p:spPr>
          <a:xfrm>
            <a:off x="13899" y="4695240"/>
            <a:ext cx="30155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© 2024 European Commission , credit Cl M </a:t>
            </a:r>
            <a:r>
              <a:rPr lang="en-IE" sz="105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Cauwe</a:t>
            </a:r>
            <a:endParaRPr lang="en-IE" sz="105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D93962-E8B7-32EC-0C6F-666FEF50072A}"/>
              </a:ext>
            </a:extLst>
          </p:cNvPr>
          <p:cNvSpPr/>
          <p:nvPr/>
        </p:nvSpPr>
        <p:spPr>
          <a:xfrm>
            <a:off x="4788024" y="4149080"/>
            <a:ext cx="115212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1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8334" y="2834195"/>
            <a:ext cx="436732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BE" sz="2400" b="1" dirty="0">
                <a:solidFill>
                  <a:srgbClr val="034EA2"/>
                </a:solidFill>
              </a:rPr>
              <a:t>THANK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1476" y="5924708"/>
            <a:ext cx="26810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pc="-100" baseline="0" dirty="0">
                <a:solidFill>
                  <a:srgbClr val="034EA2"/>
                </a:solidFill>
              </a:rPr>
              <a:t>http://ec.europa.eu/galileo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6F9-2E78-2C49-A655-BC2C693BDB9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83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3A60F4B-A2C9-151B-2070-B843D617E2E1}"/>
              </a:ext>
            </a:extLst>
          </p:cNvPr>
          <p:cNvGrpSpPr/>
          <p:nvPr/>
        </p:nvGrpSpPr>
        <p:grpSpPr>
          <a:xfrm>
            <a:off x="262249" y="927432"/>
            <a:ext cx="8881751" cy="5847935"/>
            <a:chOff x="262249" y="927432"/>
            <a:chExt cx="8881751" cy="58479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49D180C-1298-3EA6-C7F1-7A6ADE4AD8FB}"/>
                </a:ext>
              </a:extLst>
            </p:cNvPr>
            <p:cNvGrpSpPr/>
            <p:nvPr/>
          </p:nvGrpSpPr>
          <p:grpSpPr>
            <a:xfrm>
              <a:off x="262249" y="927432"/>
              <a:ext cx="8881751" cy="5682135"/>
              <a:chOff x="1751129" y="966565"/>
              <a:chExt cx="8881751" cy="568213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44DB989-5AC8-4183-80E5-3A980A4F5A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29042">
                <a:off x="1751129" y="3648457"/>
                <a:ext cx="4523804" cy="3000243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60F173C-1A7E-2D1D-1749-B5CB5DA62C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0332">
                <a:off x="4802336" y="3074762"/>
                <a:ext cx="2744839" cy="164299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2A34952-B27D-D29B-B23C-3562E2FC2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31804" y="1452205"/>
                <a:ext cx="3001076" cy="175964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45EC0E1-8CF2-D0F5-753A-82B672F17F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360365">
                <a:off x="4596326" y="966565"/>
                <a:ext cx="3624814" cy="223689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A314451-7B99-2F4E-A10C-6BF44F441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88129" y="1331778"/>
                <a:ext cx="3026710" cy="202465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2D50C05-AABC-274E-CE6F-4612F9758D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57802">
                <a:off x="6746596" y="2933357"/>
                <a:ext cx="3505606" cy="1972970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F5BAFC-F4F3-FB90-C378-7D4882286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0144" y="4631889"/>
              <a:ext cx="3529291" cy="2143478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C740133-059B-13B0-475F-59B78C8D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85" y="166710"/>
            <a:ext cx="7355160" cy="765908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0092D2"/>
                </a:solidFill>
              </a:rPr>
              <a:t>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8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76C2A-3E4A-9C68-A97B-9388474D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0E1DC-2934-6EC8-3999-EA105C3571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96752"/>
            <a:ext cx="5310076" cy="53161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F0C58FE-98DF-2DFA-794E-BF587ED4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85" y="166710"/>
            <a:ext cx="7355160" cy="7659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2D2"/>
                </a:solidFill>
              </a:rPr>
              <a:t>GALILEO</a:t>
            </a:r>
            <a:r>
              <a:rPr lang="fr-BE" dirty="0">
                <a:solidFill>
                  <a:srgbClr val="0092D2"/>
                </a:solidFill>
              </a:rPr>
              <a:t> </a:t>
            </a:r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4374CD07-AA22-5ADC-D9CE-32C4F4669F9B}"/>
              </a:ext>
            </a:extLst>
          </p:cNvPr>
          <p:cNvSpPr txBox="1">
            <a:spLocks/>
          </p:cNvSpPr>
          <p:nvPr/>
        </p:nvSpPr>
        <p:spPr>
          <a:xfrm>
            <a:off x="6160921" y="1628800"/>
            <a:ext cx="2786318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762C61"/>
              </a:solidFill>
              <a:latin typeface="DIN Next LT Pro Black" panose="020B0503020203050203" pitchFamily="34" charset="77"/>
            </a:endParaRPr>
          </a:p>
          <a:p>
            <a:r>
              <a:rPr lang="en-US" sz="1800" dirty="0"/>
              <a:t>‒ </a:t>
            </a:r>
            <a:r>
              <a:rPr lang="en-US" sz="1800" dirty="0">
                <a:latin typeface="DIN Next LT Pro" panose="020B0503020203050203" pitchFamily="34" charset="77"/>
                <a:ea typeface="+mn-ea"/>
                <a:cs typeface="+mn-cs"/>
              </a:rPr>
              <a:t>28 satellites in orbit </a:t>
            </a:r>
          </a:p>
          <a:p>
            <a:endParaRPr lang="en-US" sz="1800" dirty="0">
              <a:latin typeface="DIN Next LT Pro" panose="020B0503020203050203" pitchFamily="34" charset="77"/>
              <a:ea typeface="+mn-ea"/>
              <a:cs typeface="+mn-cs"/>
            </a:endParaRPr>
          </a:p>
          <a:p>
            <a:r>
              <a:rPr lang="en-US" sz="1800" dirty="0"/>
              <a:t>‒ </a:t>
            </a:r>
            <a:r>
              <a:rPr lang="en-US" sz="1800" dirty="0">
                <a:latin typeface="DIN Next LT Pro" panose="020B0503020203050203" pitchFamily="34" charset="77"/>
                <a:ea typeface="+mn-ea"/>
                <a:cs typeface="+mn-cs"/>
              </a:rPr>
              <a:t>Remarkable performance </a:t>
            </a:r>
          </a:p>
          <a:p>
            <a:endParaRPr lang="en-US" sz="1800" dirty="0">
              <a:latin typeface="DIN Next LT Pro" panose="020B0503020203050203" pitchFamily="34" charset="77"/>
              <a:ea typeface="+mn-ea"/>
              <a:cs typeface="+mn-cs"/>
            </a:endParaRPr>
          </a:p>
          <a:p>
            <a:r>
              <a:rPr lang="en-US" sz="1800" dirty="0"/>
              <a:t>‒ </a:t>
            </a:r>
            <a:r>
              <a:rPr lang="en-US" sz="1800" dirty="0">
                <a:latin typeface="DIN Next LT Pro" panose="020B0503020203050203" pitchFamily="34" charset="77"/>
                <a:ea typeface="+mn-ea"/>
                <a:cs typeface="+mn-cs"/>
              </a:rPr>
              <a:t>Operational services, or in roll-out phase</a:t>
            </a:r>
          </a:p>
          <a:p>
            <a:endParaRPr lang="en-US" sz="1800" dirty="0">
              <a:latin typeface="DIN Next LT Pro" panose="020B0503020203050203" pitchFamily="34" charset="77"/>
              <a:ea typeface="+mn-ea"/>
              <a:cs typeface="+mn-cs"/>
            </a:endParaRPr>
          </a:p>
          <a:p>
            <a:r>
              <a:rPr lang="en-US" sz="1800" dirty="0"/>
              <a:t>‒ </a:t>
            </a:r>
            <a:r>
              <a:rPr lang="en-US" sz="1800" dirty="0">
                <a:latin typeface="DIN Next LT Pro" panose="020B0503020203050203" pitchFamily="34" charset="77"/>
                <a:ea typeface="+mn-ea"/>
                <a:cs typeface="+mn-cs"/>
              </a:rPr>
              <a:t>Strong link with users, market and industry</a:t>
            </a:r>
          </a:p>
          <a:p>
            <a:endParaRPr lang="en-US" sz="1800" dirty="0">
              <a:latin typeface="DIN Next LT Pro" panose="020B0503020203050203" pitchFamily="34" charset="77"/>
              <a:ea typeface="+mn-ea"/>
              <a:cs typeface="+mn-cs"/>
            </a:endParaRPr>
          </a:p>
          <a:p>
            <a:r>
              <a:rPr lang="en-US" sz="1800" dirty="0"/>
              <a:t>‒ </a:t>
            </a:r>
            <a:r>
              <a:rPr lang="en-US" sz="1800" dirty="0">
                <a:latin typeface="DIN Next LT Pro" panose="020B0503020203050203" pitchFamily="34" charset="77"/>
                <a:ea typeface="+mn-ea"/>
                <a:cs typeface="+mn-cs"/>
              </a:rPr>
              <a:t>Modernization on-going</a:t>
            </a:r>
          </a:p>
        </p:txBody>
      </p:sp>
    </p:spTree>
    <p:extLst>
      <p:ext uri="{BB962C8B-B14F-4D97-AF65-F5344CB8AC3E}">
        <p14:creationId xmlns:p14="http://schemas.microsoft.com/office/powerpoint/2010/main" val="73527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196A9-D377-5115-8EDA-52FC585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4</a:t>
            </a:fld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C82F10-5C71-D611-9850-4993851F6D61}"/>
              </a:ext>
            </a:extLst>
          </p:cNvPr>
          <p:cNvGrpSpPr/>
          <p:nvPr/>
        </p:nvGrpSpPr>
        <p:grpSpPr>
          <a:xfrm>
            <a:off x="620092" y="1340768"/>
            <a:ext cx="8128371" cy="3824263"/>
            <a:chOff x="743343" y="1628800"/>
            <a:chExt cx="7657314" cy="34642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5EF170-1D62-6708-620C-8BE45A5A6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343" y="1813922"/>
              <a:ext cx="3047484" cy="30939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6EA1F4-FCC5-A0BD-666E-903165CC5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5976" y="1628800"/>
              <a:ext cx="4044681" cy="346422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0F954A-9972-7151-B26D-8A8A7B874441}"/>
              </a:ext>
            </a:extLst>
          </p:cNvPr>
          <p:cNvSpPr txBox="1"/>
          <p:nvPr/>
        </p:nvSpPr>
        <p:spPr>
          <a:xfrm>
            <a:off x="767794" y="5449912"/>
            <a:ext cx="308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/>
              <a:t>Satellite </a:t>
            </a:r>
            <a:r>
              <a:rPr lang="fr-BE" b="1" dirty="0" err="1"/>
              <a:t>visibility</a:t>
            </a:r>
            <a:r>
              <a:rPr lang="fr-BE" b="1" dirty="0"/>
              <a:t> </a:t>
            </a:r>
            <a:r>
              <a:rPr lang="fr-BE" b="1" dirty="0" err="1"/>
              <a:t>from</a:t>
            </a:r>
            <a:r>
              <a:rPr lang="fr-BE" b="1" dirty="0"/>
              <a:t> </a:t>
            </a:r>
            <a:r>
              <a:rPr lang="fr-BE" b="1" dirty="0" err="1"/>
              <a:t>ground</a:t>
            </a:r>
            <a:endParaRPr lang="en-IE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7896B-45D0-71AE-EDEC-2FA8969D5B2A}"/>
              </a:ext>
            </a:extLst>
          </p:cNvPr>
          <p:cNvSpPr txBox="1"/>
          <p:nvPr/>
        </p:nvSpPr>
        <p:spPr>
          <a:xfrm>
            <a:off x="5715431" y="5460044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/>
              <a:t>Visibility</a:t>
            </a:r>
            <a:r>
              <a:rPr lang="fr-BE" b="1" dirty="0"/>
              <a:t> </a:t>
            </a:r>
            <a:r>
              <a:rPr lang="fr-BE" b="1" dirty="0" err="1"/>
              <a:t>from</a:t>
            </a:r>
            <a:r>
              <a:rPr lang="fr-BE" b="1" dirty="0"/>
              <a:t> 1 satellite</a:t>
            </a:r>
            <a:endParaRPr lang="en-IE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F1A548-861B-6D3C-0678-DE7D72EE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85" y="166710"/>
            <a:ext cx="7355160" cy="765908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0092D2"/>
                </a:solidFill>
              </a:rPr>
              <a:t>PERSPECTIVES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0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3AB690-02CD-9AA1-90BE-5FECE35646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93" y="1191153"/>
            <a:ext cx="8499122" cy="436353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D3608AE-38F9-A367-CD5A-3C53FA8D4542}"/>
              </a:ext>
            </a:extLst>
          </p:cNvPr>
          <p:cNvSpPr txBox="1">
            <a:spLocks noChangeArrowheads="1"/>
          </p:cNvSpPr>
          <p:nvPr/>
        </p:nvSpPr>
        <p:spPr>
          <a:xfrm>
            <a:off x="378137" y="232123"/>
            <a:ext cx="7571184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A266D"/>
                </a:solidFill>
              </a:rPr>
              <a:t>SERVICE </a:t>
            </a:r>
            <a:r>
              <a:rPr lang="en-GB" dirty="0">
                <a:solidFill>
                  <a:srgbClr val="00B0F0"/>
                </a:solidFill>
              </a:rPr>
              <a:t>CONCEPT </a:t>
            </a:r>
          </a:p>
        </p:txBody>
      </p:sp>
    </p:spTree>
    <p:extLst>
      <p:ext uri="{BB962C8B-B14F-4D97-AF65-F5344CB8AC3E}">
        <p14:creationId xmlns:p14="http://schemas.microsoft.com/office/powerpoint/2010/main" val="158359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0FFB8-B434-CF1A-AFC9-FD72A589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6</a:t>
            </a:fld>
            <a:endParaRPr 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10D99FA-0384-D25F-1DCB-148C86D710ED}"/>
              </a:ext>
            </a:extLst>
          </p:cNvPr>
          <p:cNvSpPr txBox="1">
            <a:spLocks noChangeArrowheads="1"/>
          </p:cNvSpPr>
          <p:nvPr/>
        </p:nvSpPr>
        <p:spPr>
          <a:xfrm>
            <a:off x="378137" y="232123"/>
            <a:ext cx="7571184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A266D"/>
                </a:solidFill>
              </a:rPr>
              <a:t>TARGET </a:t>
            </a:r>
            <a:r>
              <a:rPr lang="en-GB" dirty="0">
                <a:solidFill>
                  <a:srgbClr val="00B0F0"/>
                </a:solidFill>
              </a:rPr>
              <a:t>AUDIENCE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90778-8B8C-39BF-D46F-B34B5249BC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37" y="4551791"/>
            <a:ext cx="4402848" cy="22085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338825-8EE9-2160-0882-C20135E4AA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759" y="881782"/>
            <a:ext cx="3929613" cy="2610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0AC646-D24E-8D31-BBF0-1A4E3E25BC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101" y="320431"/>
            <a:ext cx="2741804" cy="2848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FCA953-BD55-5AA1-BDA1-665AB7FCB5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314" y="2780928"/>
            <a:ext cx="2741804" cy="1571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7C10B-17EB-92BC-FA5C-6C8CB3E229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71" y="2537199"/>
            <a:ext cx="1338450" cy="2076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A93FBB-C420-09F7-3ECD-6BD2B9631D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309" y="3546473"/>
            <a:ext cx="1976549" cy="13082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93E77C-5448-7464-E27B-6FD481AB6E3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765" y="2780928"/>
            <a:ext cx="2478929" cy="18330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35C5F9-5C33-5209-FBB9-56973C942B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261018"/>
            <a:ext cx="3272576" cy="25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8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E460499-59A5-AAC3-8831-554271F9078C}"/>
              </a:ext>
            </a:extLst>
          </p:cNvPr>
          <p:cNvSpPr txBox="1">
            <a:spLocks noChangeArrowheads="1"/>
          </p:cNvSpPr>
          <p:nvPr/>
        </p:nvSpPr>
        <p:spPr>
          <a:xfrm>
            <a:off x="378137" y="232123"/>
            <a:ext cx="7571184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A266D"/>
                </a:solidFill>
              </a:rPr>
              <a:t>COMMON </a:t>
            </a:r>
            <a:r>
              <a:rPr lang="en-GB" dirty="0">
                <a:solidFill>
                  <a:srgbClr val="00B0F0"/>
                </a:solidFill>
              </a:rPr>
              <a:t>ALERT MESSAGE FORMAT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4A127-D24F-B549-9648-4A9A3FA915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912" y="1259470"/>
            <a:ext cx="5202280" cy="4549432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E6973A6-A522-CD3E-5B0C-6B8EC75A22FC}"/>
              </a:ext>
            </a:extLst>
          </p:cNvPr>
          <p:cNvSpPr txBox="1">
            <a:spLocks/>
          </p:cNvSpPr>
          <p:nvPr/>
        </p:nvSpPr>
        <p:spPr>
          <a:xfrm>
            <a:off x="5988395" y="1089451"/>
            <a:ext cx="2786318" cy="5220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defRPr>
            </a:lvl1pPr>
          </a:lstStyle>
          <a:p>
            <a:r>
              <a:rPr lang="en-US" sz="1800" dirty="0"/>
              <a:t>‒ The “dictionary” of EWSS</a:t>
            </a:r>
            <a:r>
              <a:rPr lang="en-US" sz="1800" dirty="0">
                <a:latin typeface="DIN Next LT Pro" panose="020B0503020203050203" pitchFamily="34" charset="77"/>
                <a:ea typeface="+mn-ea"/>
                <a:cs typeface="+mn-cs"/>
              </a:rPr>
              <a:t> </a:t>
            </a:r>
          </a:p>
          <a:p>
            <a:endParaRPr lang="en-US" sz="1800" dirty="0">
              <a:latin typeface="DIN Next LT Pro" panose="020B0503020203050203" pitchFamily="34" charset="77"/>
              <a:ea typeface="+mn-ea"/>
              <a:cs typeface="+mn-cs"/>
            </a:endParaRPr>
          </a:p>
          <a:p>
            <a:r>
              <a:rPr lang="en-US" sz="1800" dirty="0"/>
              <a:t>‒</a:t>
            </a:r>
            <a:r>
              <a:rPr lang="en-US" sz="1800" dirty="0">
                <a:latin typeface="DIN Next LT Pro" panose="020B0503020203050203" pitchFamily="34" charset="77"/>
                <a:ea typeface="+mn-ea"/>
                <a:cs typeface="+mn-cs"/>
              </a:rPr>
              <a:t> Co-authored by European Commission and Japan Cabinet Office </a:t>
            </a:r>
          </a:p>
          <a:p>
            <a:endParaRPr lang="en-US" sz="1800" dirty="0">
              <a:latin typeface="DIN Next LT Pro" panose="020B0503020203050203" pitchFamily="34" charset="77"/>
              <a:ea typeface="+mn-ea"/>
              <a:cs typeface="+mn-cs"/>
            </a:endParaRPr>
          </a:p>
          <a:p>
            <a:r>
              <a:rPr lang="en-US" sz="1800" dirty="0"/>
              <a:t>‒ Used to code alert in GNSS signals</a:t>
            </a:r>
          </a:p>
          <a:p>
            <a:endParaRPr lang="en-US" sz="1800" dirty="0">
              <a:latin typeface="DIN Next LT Pro" panose="020B0503020203050203" pitchFamily="34" charset="77"/>
              <a:ea typeface="+mn-ea"/>
              <a:cs typeface="+mn-cs"/>
            </a:endParaRPr>
          </a:p>
          <a:p>
            <a:r>
              <a:rPr lang="en-US" sz="1800" dirty="0"/>
              <a:t>‒ </a:t>
            </a:r>
            <a:r>
              <a:rPr lang="en-US" sz="1800" dirty="0">
                <a:latin typeface="DIN Next LT Pro" panose="020B0503020203050203" pitchFamily="34" charset="77"/>
                <a:ea typeface="+mn-ea"/>
                <a:cs typeface="+mn-cs"/>
              </a:rPr>
              <a:t>Useful for national authorities, manufacturers and GNSS Provider</a:t>
            </a:r>
          </a:p>
          <a:p>
            <a:endParaRPr lang="en-US" sz="1800" dirty="0">
              <a:latin typeface="DIN Next LT Pro" panose="020B0503020203050203" pitchFamily="34" charset="77"/>
              <a:ea typeface="+mn-ea"/>
              <a:cs typeface="+mn-cs"/>
            </a:endParaRPr>
          </a:p>
          <a:p>
            <a:r>
              <a:rPr lang="en-US" sz="1800" dirty="0"/>
              <a:t>‒ Published on 24 January 2024</a:t>
            </a:r>
          </a:p>
          <a:p>
            <a:endParaRPr lang="en-US" sz="1800" dirty="0">
              <a:latin typeface="DIN Next LT Pro" panose="020B0503020203050203" pitchFamily="34" charset="77"/>
              <a:ea typeface="+mn-ea"/>
              <a:cs typeface="+mn-cs"/>
            </a:endParaRPr>
          </a:p>
          <a:p>
            <a:r>
              <a:rPr lang="en-US" sz="1800" dirty="0"/>
              <a:t>‒ All text libraries of the alert message translated in 24 languages</a:t>
            </a:r>
            <a:endParaRPr lang="en-US" sz="1800" dirty="0">
              <a:latin typeface="DIN Next LT Pro" panose="020B0503020203050203" pitchFamily="34" charset="77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E8C09-EF88-DC5A-070C-891A3B9E8646}"/>
              </a:ext>
            </a:extLst>
          </p:cNvPr>
          <p:cNvSpPr txBox="1"/>
          <p:nvPr/>
        </p:nvSpPr>
        <p:spPr>
          <a:xfrm>
            <a:off x="1187624" y="6116166"/>
            <a:ext cx="6696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gsc-europa.eu/sites/default/files/sites/all/files/EWSS-CAMF_v1.0.pdf</a:t>
            </a:r>
            <a:endParaRPr lang="en-IE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075F02D-3E5D-2539-5B04-FD71FC1A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9865" y="4308009"/>
            <a:ext cx="349696" cy="288032"/>
          </a:xfrm>
        </p:spPr>
        <p:txBody>
          <a:bodyPr/>
          <a:lstStyle/>
          <a:p>
            <a:fld id="{B5453B40-E959-9047-A940-4A2463E972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12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73EF8-887E-F7C4-B8F4-97DD58A2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8</a:t>
            </a:fld>
            <a:endParaRPr 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C96112-4B78-D91E-6F47-74ADDF847EC6}"/>
              </a:ext>
            </a:extLst>
          </p:cNvPr>
          <p:cNvSpPr txBox="1">
            <a:spLocks noChangeArrowheads="1"/>
          </p:cNvSpPr>
          <p:nvPr/>
        </p:nvSpPr>
        <p:spPr>
          <a:xfrm>
            <a:off x="378137" y="232123"/>
            <a:ext cx="7571184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A266D"/>
                </a:solidFill>
              </a:rPr>
              <a:t>WARNING </a:t>
            </a:r>
            <a:r>
              <a:rPr lang="en-GB" dirty="0">
                <a:solidFill>
                  <a:srgbClr val="00B0F0"/>
                </a:solidFill>
              </a:rPr>
              <a:t>CONCEPT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7FA6F5C-2B7A-65A9-96E7-17CD9DC6D3EE}"/>
              </a:ext>
            </a:extLst>
          </p:cNvPr>
          <p:cNvGrpSpPr/>
          <p:nvPr/>
        </p:nvGrpSpPr>
        <p:grpSpPr>
          <a:xfrm>
            <a:off x="1263678" y="1032343"/>
            <a:ext cx="6616644" cy="5593534"/>
            <a:chOff x="1832372" y="54094"/>
            <a:chExt cx="7113443" cy="631275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03FDD32-EF7A-41B4-69D7-5DCF75834F6E}"/>
                </a:ext>
              </a:extLst>
            </p:cNvPr>
            <p:cNvGrpSpPr/>
            <p:nvPr/>
          </p:nvGrpSpPr>
          <p:grpSpPr>
            <a:xfrm>
              <a:off x="1832372" y="773313"/>
              <a:ext cx="2187330" cy="3681827"/>
              <a:chOff x="623806" y="769089"/>
              <a:chExt cx="2187330" cy="368182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ECF7B67-CE6B-DE10-8794-43227D7541E8}"/>
                  </a:ext>
                </a:extLst>
              </p:cNvPr>
              <p:cNvSpPr txBox="1"/>
              <p:nvPr/>
            </p:nvSpPr>
            <p:spPr>
              <a:xfrm>
                <a:off x="1120605" y="769089"/>
                <a:ext cx="1362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/>
                  <a:t>Type of </a:t>
                </a:r>
                <a:r>
                  <a:rPr lang="fr-BE" dirty="0" err="1"/>
                  <a:t>alert</a:t>
                </a:r>
                <a:endParaRPr lang="fr-BE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6798A5-F477-DCA1-ED12-37160C6B157D}"/>
                  </a:ext>
                </a:extLst>
              </p:cNvPr>
              <p:cNvSpPr txBox="1"/>
              <p:nvPr/>
            </p:nvSpPr>
            <p:spPr>
              <a:xfrm>
                <a:off x="974568" y="1304503"/>
                <a:ext cx="15554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/>
                  <a:t>Type of </a:t>
                </a:r>
                <a:r>
                  <a:rPr lang="fr-BE" dirty="0" err="1"/>
                  <a:t>hazard</a:t>
                </a:r>
                <a:endParaRPr lang="fr-BE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ED96FF-575D-09CF-2E93-EC12D68D1BD6}"/>
                  </a:ext>
                </a:extLst>
              </p:cNvPr>
              <p:cNvSpPr txBox="1"/>
              <p:nvPr/>
            </p:nvSpPr>
            <p:spPr>
              <a:xfrm>
                <a:off x="869703" y="1734688"/>
                <a:ext cx="1863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err="1"/>
                  <a:t>Severity</a:t>
                </a:r>
                <a:r>
                  <a:rPr lang="fr-BE" dirty="0"/>
                  <a:t> of </a:t>
                </a:r>
                <a:r>
                  <a:rPr lang="fr-BE" dirty="0" err="1"/>
                  <a:t>hazard</a:t>
                </a:r>
                <a:endParaRPr lang="fr-BE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F0BC7B-DFF0-6469-55D4-1033D05E9526}"/>
                  </a:ext>
                </a:extLst>
              </p:cNvPr>
              <p:cNvSpPr txBox="1"/>
              <p:nvPr/>
            </p:nvSpPr>
            <p:spPr>
              <a:xfrm>
                <a:off x="1120605" y="2118377"/>
                <a:ext cx="1201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/>
                  <a:t>Instruction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BCB305B-9B13-830C-11CF-7F65723DD30E}"/>
                  </a:ext>
                </a:extLst>
              </p:cNvPr>
              <p:cNvSpPr txBox="1"/>
              <p:nvPr/>
            </p:nvSpPr>
            <p:spPr>
              <a:xfrm>
                <a:off x="623806" y="2552508"/>
                <a:ext cx="21873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err="1"/>
                  <a:t>Chronology</a:t>
                </a:r>
                <a:r>
                  <a:rPr lang="fr-BE" dirty="0"/>
                  <a:t> of </a:t>
                </a:r>
                <a:r>
                  <a:rPr lang="fr-BE" dirty="0" err="1"/>
                  <a:t>hazard</a:t>
                </a:r>
                <a:endParaRPr lang="fr-BE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92D18D8-3689-B9F1-1FA7-517F4F9601C4}"/>
                  </a:ext>
                </a:extLst>
              </p:cNvPr>
              <p:cNvSpPr txBox="1"/>
              <p:nvPr/>
            </p:nvSpPr>
            <p:spPr>
              <a:xfrm>
                <a:off x="860470" y="3056033"/>
                <a:ext cx="1873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err="1"/>
                  <a:t>Originator</a:t>
                </a:r>
                <a:r>
                  <a:rPr lang="fr-BE" dirty="0"/>
                  <a:t> of </a:t>
                </a:r>
                <a:r>
                  <a:rPr lang="fr-BE" dirty="0" err="1"/>
                  <a:t>alert</a:t>
                </a:r>
                <a:endParaRPr lang="fr-BE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26FFDE-EA10-5527-D820-B28751827FCC}"/>
                  </a:ext>
                </a:extLst>
              </p:cNvPr>
              <p:cNvSpPr txBox="1"/>
              <p:nvPr/>
            </p:nvSpPr>
            <p:spPr>
              <a:xfrm>
                <a:off x="829821" y="4081584"/>
                <a:ext cx="19037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err="1"/>
                  <a:t>Alert</a:t>
                </a:r>
                <a:r>
                  <a:rPr lang="fr-BE" dirty="0"/>
                  <a:t> area (ellipse)</a:t>
                </a:r>
              </a:p>
            </p:txBody>
          </p:sp>
        </p:grp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B8FE2FEC-6FEA-738E-8777-35179C781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250" y="54094"/>
              <a:ext cx="4734565" cy="631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387F160-CEF8-00C2-1CF6-C0896F339261}"/>
                </a:ext>
              </a:extLst>
            </p:cNvPr>
            <p:cNvCxnSpPr/>
            <p:nvPr/>
          </p:nvCxnSpPr>
          <p:spPr>
            <a:xfrm flipV="1">
              <a:off x="3851920" y="908720"/>
              <a:ext cx="2448272" cy="1440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211D38A-CC05-6F9B-AEE4-C787F0D9C1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2759" y="1095817"/>
              <a:ext cx="2417433" cy="3642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D6007D7-8C02-8B91-6227-77CAD6422445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 flipV="1">
              <a:off x="3942113" y="1331581"/>
              <a:ext cx="2033799" cy="5919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86C7EC5-55AA-9B84-0C24-2C11B1844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2759" y="1923578"/>
              <a:ext cx="1409321" cy="5078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6CB3FE9-5F4B-5DD6-BC51-6501B590D6C4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 flipV="1">
              <a:off x="4019702" y="2491933"/>
              <a:ext cx="1726901" cy="2494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C8524C8-4F32-F016-6FC4-666BB6AFE91D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 flipV="1">
              <a:off x="3942113" y="2852936"/>
              <a:ext cx="1921595" cy="3919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07701EE-B0FB-1C9C-5C87-9AEA2FF45461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3942113" y="4270474"/>
              <a:ext cx="20304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16D8CF1-7C3D-8DCB-56F8-4D5100E96C61}"/>
                </a:ext>
              </a:extLst>
            </p:cNvPr>
            <p:cNvSpPr txBox="1"/>
            <p:nvPr/>
          </p:nvSpPr>
          <p:spPr>
            <a:xfrm>
              <a:off x="2058328" y="4924758"/>
              <a:ext cx="1716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b="1" dirty="0">
                  <a:solidFill>
                    <a:srgbClr val="FF0000"/>
                  </a:solidFill>
                </a:rPr>
                <a:t>YOUR POSITION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A3B3277-73D5-4C84-21D8-15ABB4AF90DF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 flipV="1">
              <a:off x="3774824" y="4270474"/>
              <a:ext cx="2741392" cy="8389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935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21BB-259B-0DCD-0CDE-F3123E51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A266D"/>
                </a:solidFill>
              </a:rPr>
              <a:t>STATE OF PLAY AND </a:t>
            </a:r>
            <a:r>
              <a:rPr lang="en-GB" dirty="0">
                <a:solidFill>
                  <a:srgbClr val="00B0F0"/>
                </a:solidFill>
              </a:rPr>
              <a:t>NEXT STEPS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51E4-EE09-205C-759E-976F2120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3" y="1124744"/>
            <a:ext cx="8435280" cy="54006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1A266D"/>
                </a:solidFill>
              </a:rPr>
              <a:t>In-</a:t>
            </a:r>
            <a:r>
              <a:rPr lang="fr-BE" b="1" dirty="0" err="1">
                <a:solidFill>
                  <a:srgbClr val="1A266D"/>
                </a:solidFill>
              </a:rPr>
              <a:t>field</a:t>
            </a:r>
            <a:r>
              <a:rPr lang="fr-BE" b="1" dirty="0">
                <a:solidFill>
                  <a:srgbClr val="1A266D"/>
                </a:solidFill>
              </a:rPr>
              <a:t> </a:t>
            </a:r>
            <a:r>
              <a:rPr lang="fr-BE" b="1" dirty="0" err="1">
                <a:solidFill>
                  <a:srgbClr val="1A266D"/>
                </a:solidFill>
              </a:rPr>
              <a:t>demonstration</a:t>
            </a:r>
            <a:r>
              <a:rPr lang="fr-BE" b="1" dirty="0">
                <a:solidFill>
                  <a:srgbClr val="1A266D"/>
                </a:solidFill>
              </a:rPr>
              <a:t> </a:t>
            </a:r>
            <a:r>
              <a:rPr lang="fr-BE" b="1" dirty="0" err="1">
                <a:solidFill>
                  <a:srgbClr val="1A266D"/>
                </a:solidFill>
              </a:rPr>
              <a:t>campaign</a:t>
            </a:r>
            <a:r>
              <a:rPr lang="fr-BE" b="1" dirty="0">
                <a:solidFill>
                  <a:srgbClr val="1A266D"/>
                </a:solidFill>
              </a:rPr>
              <a:t> </a:t>
            </a:r>
            <a:r>
              <a:rPr lang="fr-BE" b="1" dirty="0" err="1">
                <a:solidFill>
                  <a:srgbClr val="1A266D"/>
                </a:solidFill>
              </a:rPr>
              <a:t>concluded</a:t>
            </a:r>
            <a:endParaRPr lang="fr-BE" b="1" dirty="0">
              <a:solidFill>
                <a:srgbClr val="1A266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4 sites: FR, DE, CY, BE/LU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1A266D"/>
                </a:solidFill>
              </a:rPr>
              <a:t>Different</a:t>
            </a:r>
            <a:r>
              <a:rPr lang="fr-BE" dirty="0">
                <a:solidFill>
                  <a:srgbClr val="1A266D"/>
                </a:solidFill>
              </a:rPr>
              <a:t> scenarios </a:t>
            </a:r>
            <a:r>
              <a:rPr lang="fr-BE" dirty="0" err="1">
                <a:solidFill>
                  <a:srgbClr val="1A266D"/>
                </a:solidFill>
              </a:rPr>
              <a:t>each</a:t>
            </a:r>
            <a:r>
              <a:rPr lang="fr-BE" dirty="0">
                <a:solidFill>
                  <a:srgbClr val="1A266D"/>
                </a:solidFill>
              </a:rPr>
              <a:t> time: </a:t>
            </a:r>
            <a:r>
              <a:rPr lang="fr-BE" dirty="0" err="1">
                <a:solidFill>
                  <a:srgbClr val="1A266D"/>
                </a:solidFill>
              </a:rPr>
              <a:t>industrial</a:t>
            </a:r>
            <a:r>
              <a:rPr lang="fr-BE" dirty="0">
                <a:solidFill>
                  <a:srgbClr val="1A266D"/>
                </a:solidFill>
              </a:rPr>
              <a:t> incident, tsunami + </a:t>
            </a:r>
            <a:r>
              <a:rPr lang="fr-BE" dirty="0" err="1">
                <a:solidFill>
                  <a:srgbClr val="1A266D"/>
                </a:solidFill>
              </a:rPr>
              <a:t>forest</a:t>
            </a:r>
            <a:r>
              <a:rPr lang="fr-BE" dirty="0">
                <a:solidFill>
                  <a:srgbClr val="1A266D"/>
                </a:solidFill>
              </a:rPr>
              <a:t> </a:t>
            </a:r>
            <a:r>
              <a:rPr lang="fr-BE" dirty="0" err="1">
                <a:solidFill>
                  <a:srgbClr val="1A266D"/>
                </a:solidFill>
              </a:rPr>
              <a:t>fire</a:t>
            </a:r>
            <a:r>
              <a:rPr lang="fr-BE" dirty="0">
                <a:solidFill>
                  <a:srgbClr val="1A266D"/>
                </a:solidFill>
              </a:rPr>
              <a:t>, </a:t>
            </a:r>
            <a:r>
              <a:rPr lang="fr-BE" dirty="0" err="1">
                <a:solidFill>
                  <a:srgbClr val="1A266D"/>
                </a:solidFill>
              </a:rPr>
              <a:t>floods</a:t>
            </a:r>
            <a:r>
              <a:rPr lang="fr-BE" dirty="0">
                <a:solidFill>
                  <a:srgbClr val="1A266D"/>
                </a:solidFill>
              </a:rPr>
              <a:t>, cross-border situation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Civil protection </a:t>
            </a:r>
            <a:r>
              <a:rPr lang="fr-BE" dirty="0" err="1">
                <a:solidFill>
                  <a:srgbClr val="1A266D"/>
                </a:solidFill>
              </a:rPr>
              <a:t>authorities</a:t>
            </a:r>
            <a:r>
              <a:rPr lang="fr-BE" dirty="0">
                <a:solidFill>
                  <a:srgbClr val="1A266D"/>
                </a:solidFill>
              </a:rPr>
              <a:t> </a:t>
            </a:r>
            <a:r>
              <a:rPr lang="fr-BE" dirty="0" err="1">
                <a:solidFill>
                  <a:srgbClr val="1A266D"/>
                </a:solidFill>
              </a:rPr>
              <a:t>from</a:t>
            </a:r>
            <a:r>
              <a:rPr lang="fr-BE" dirty="0">
                <a:solidFill>
                  <a:srgbClr val="1A266D"/>
                </a:solidFill>
              </a:rPr>
              <a:t> 16 EU MS </a:t>
            </a:r>
            <a:r>
              <a:rPr lang="fr-BE" dirty="0" err="1">
                <a:solidFill>
                  <a:srgbClr val="1A266D"/>
                </a:solidFill>
              </a:rPr>
              <a:t>represented</a:t>
            </a:r>
            <a:endParaRPr lang="fr-BE" dirty="0">
              <a:solidFill>
                <a:srgbClr val="1A266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Final workshop 10-11 April 2024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dirty="0">
              <a:solidFill>
                <a:srgbClr val="1A266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b="1" dirty="0" err="1">
                <a:solidFill>
                  <a:srgbClr val="1A266D"/>
                </a:solidFill>
              </a:rPr>
              <a:t>Declaration</a:t>
            </a:r>
            <a:r>
              <a:rPr lang="fr-BE" b="1" dirty="0">
                <a:solidFill>
                  <a:srgbClr val="1A266D"/>
                </a:solidFill>
              </a:rPr>
              <a:t> initial service: 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Service concept mature, </a:t>
            </a:r>
            <a:r>
              <a:rPr lang="fr-BE" dirty="0" err="1">
                <a:solidFill>
                  <a:srgbClr val="1A266D"/>
                </a:solidFill>
              </a:rPr>
              <a:t>industrial</a:t>
            </a:r>
            <a:r>
              <a:rPr lang="fr-BE" dirty="0">
                <a:solidFill>
                  <a:srgbClr val="1A266D"/>
                </a:solidFill>
              </a:rPr>
              <a:t> </a:t>
            </a:r>
            <a:r>
              <a:rPr lang="fr-BE" dirty="0" err="1">
                <a:solidFill>
                  <a:srgbClr val="1A266D"/>
                </a:solidFill>
              </a:rPr>
              <a:t>contracts</a:t>
            </a:r>
            <a:r>
              <a:rPr lang="fr-BE" dirty="0">
                <a:solidFill>
                  <a:srgbClr val="1A266D"/>
                </a:solidFill>
              </a:rPr>
              <a:t> on-</a:t>
            </a:r>
            <a:r>
              <a:rPr lang="fr-BE" dirty="0" err="1">
                <a:solidFill>
                  <a:srgbClr val="1A266D"/>
                </a:solidFill>
              </a:rPr>
              <a:t>going</a:t>
            </a:r>
            <a:r>
              <a:rPr lang="fr-BE" dirty="0">
                <a:solidFill>
                  <a:srgbClr val="1A266D"/>
                </a:solidFill>
              </a:rPr>
              <a:t> for </a:t>
            </a:r>
            <a:r>
              <a:rPr lang="fr-BE" dirty="0" err="1">
                <a:solidFill>
                  <a:srgbClr val="1A266D"/>
                </a:solidFill>
              </a:rPr>
              <a:t>implementation</a:t>
            </a:r>
            <a:endParaRPr lang="fr-BE" dirty="0">
              <a:solidFill>
                <a:srgbClr val="1A266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Service provision </a:t>
            </a:r>
            <a:r>
              <a:rPr lang="fr-BE" dirty="0" err="1">
                <a:solidFill>
                  <a:srgbClr val="1A266D"/>
                </a:solidFill>
              </a:rPr>
              <a:t>scheme</a:t>
            </a:r>
            <a:r>
              <a:rPr lang="fr-BE" dirty="0">
                <a:solidFill>
                  <a:srgbClr val="1A266D"/>
                </a:solidFill>
              </a:rPr>
              <a:t> </a:t>
            </a:r>
            <a:r>
              <a:rPr lang="fr-BE" dirty="0" err="1">
                <a:solidFill>
                  <a:srgbClr val="1A266D"/>
                </a:solidFill>
              </a:rPr>
              <a:t>under</a:t>
            </a:r>
            <a:r>
              <a:rPr lang="fr-BE" dirty="0">
                <a:solidFill>
                  <a:srgbClr val="1A266D"/>
                </a:solidFill>
              </a:rPr>
              <a:t> </a:t>
            </a:r>
            <a:r>
              <a:rPr lang="fr-BE" dirty="0" err="1">
                <a:solidFill>
                  <a:srgbClr val="1A266D"/>
                </a:solidFill>
              </a:rPr>
              <a:t>definition</a:t>
            </a:r>
            <a:r>
              <a:rPr lang="fr-BE" dirty="0">
                <a:solidFill>
                  <a:srgbClr val="1A266D"/>
                </a:solidFill>
              </a:rPr>
              <a:t> (</a:t>
            </a:r>
            <a:r>
              <a:rPr lang="fr-BE" dirty="0" err="1">
                <a:solidFill>
                  <a:srgbClr val="1A266D"/>
                </a:solidFill>
              </a:rPr>
              <a:t>terms</a:t>
            </a:r>
            <a:r>
              <a:rPr lang="fr-BE" dirty="0">
                <a:solidFill>
                  <a:srgbClr val="1A266D"/>
                </a:solidFill>
              </a:rPr>
              <a:t> and conditions of use)</a:t>
            </a:r>
          </a:p>
          <a:p>
            <a:pPr>
              <a:buFont typeface="Arial" panose="020B0604020202020204" pitchFamily="34" charset="0"/>
              <a:buChar char="•"/>
            </a:pPr>
            <a:endParaRPr lang="fr-BE" b="1" dirty="0">
              <a:solidFill>
                <a:srgbClr val="1A266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1A266D"/>
                </a:solidFill>
              </a:rPr>
              <a:t>Adoption by EU MS civil protection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Connection to Galileo, observation phase, </a:t>
            </a:r>
            <a:r>
              <a:rPr lang="fr-BE" dirty="0" err="1">
                <a:solidFill>
                  <a:srgbClr val="1A266D"/>
                </a:solidFill>
              </a:rPr>
              <a:t>integration</a:t>
            </a:r>
            <a:r>
              <a:rPr lang="fr-BE" dirty="0">
                <a:solidFill>
                  <a:srgbClr val="1A266D"/>
                </a:solidFill>
              </a:rPr>
              <a:t> in national PWS</a:t>
            </a:r>
          </a:p>
          <a:p>
            <a:pPr>
              <a:buFont typeface="Arial" panose="020B0604020202020204" pitchFamily="34" charset="0"/>
              <a:buChar char="•"/>
            </a:pPr>
            <a:endParaRPr lang="fr-BE" b="1" dirty="0">
              <a:solidFill>
                <a:srgbClr val="1A266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1A266D"/>
                </a:solidFill>
              </a:rPr>
              <a:t>Adoption by end </a:t>
            </a:r>
            <a:r>
              <a:rPr lang="fr-BE" b="1" dirty="0" err="1">
                <a:solidFill>
                  <a:srgbClr val="1A266D"/>
                </a:solidFill>
              </a:rPr>
              <a:t>users</a:t>
            </a:r>
            <a:endParaRPr lang="fr-BE" b="1" dirty="0">
              <a:solidFill>
                <a:srgbClr val="1A266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Marketing, standards, EU </a:t>
            </a:r>
            <a:r>
              <a:rPr lang="fr-BE" dirty="0" err="1">
                <a:solidFill>
                  <a:srgbClr val="1A266D"/>
                </a:solidFill>
              </a:rPr>
              <a:t>grants</a:t>
            </a:r>
            <a:endParaRPr lang="fr-BE" dirty="0">
              <a:solidFill>
                <a:srgbClr val="1A266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1A266D"/>
                </a:solidFill>
              </a:rPr>
              <a:t>Dialogue </a:t>
            </a:r>
            <a:r>
              <a:rPr lang="fr-BE" dirty="0" err="1">
                <a:solidFill>
                  <a:srgbClr val="1A266D"/>
                </a:solidFill>
              </a:rPr>
              <a:t>with</a:t>
            </a:r>
            <a:r>
              <a:rPr lang="fr-BE" dirty="0">
                <a:solidFill>
                  <a:srgbClr val="1A266D"/>
                </a:solidFill>
              </a:rPr>
              <a:t> </a:t>
            </a:r>
            <a:r>
              <a:rPr lang="fr-BE" dirty="0" err="1">
                <a:solidFill>
                  <a:srgbClr val="1A266D"/>
                </a:solidFill>
              </a:rPr>
              <a:t>receiver</a:t>
            </a:r>
            <a:r>
              <a:rPr lang="fr-BE" dirty="0">
                <a:solidFill>
                  <a:srgbClr val="1A266D"/>
                </a:solidFill>
              </a:rPr>
              <a:t> and </a:t>
            </a:r>
            <a:r>
              <a:rPr lang="fr-BE" dirty="0" err="1">
                <a:solidFill>
                  <a:srgbClr val="1A266D"/>
                </a:solidFill>
              </a:rPr>
              <a:t>device</a:t>
            </a:r>
            <a:r>
              <a:rPr lang="fr-BE" dirty="0">
                <a:solidFill>
                  <a:srgbClr val="1A266D"/>
                </a:solidFill>
              </a:rPr>
              <a:t> </a:t>
            </a:r>
            <a:r>
              <a:rPr lang="fr-BE" dirty="0" err="1">
                <a:solidFill>
                  <a:srgbClr val="1A266D"/>
                </a:solidFill>
              </a:rPr>
              <a:t>manufacturers</a:t>
            </a:r>
            <a:endParaRPr lang="fr-BE" dirty="0">
              <a:solidFill>
                <a:srgbClr val="1A266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BBEA2-5536-6D3A-C8CE-9DB06DDC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246797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lileo_Draft_05_TRUCK_160121" id="{0358AB73-FB09-AE44-8C47-F33B5C53638B}" vid="{F9B539A8-D4CD-8F4D-86A5-1A903F6D789F}"/>
    </a:ext>
  </a:extLst>
</a:theme>
</file>

<file path=ppt/theme/theme2.xml><?xml version="1.0" encoding="utf-8"?>
<a:theme xmlns:a="http://schemas.openxmlformats.org/drawingml/2006/main" name="1_Best_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lileo_Draft_05_TRUCK_160121" id="{0358AB73-FB09-AE44-8C47-F33B5C53638B}" vid="{6CC5C383-DA1D-D34E-A786-E77BA8D79A89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0b76ac-e86b-4c28-8f73-fb1fa26cb38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6C5FF7545B7948801649B9A2D39635" ma:contentTypeVersion="8" ma:contentTypeDescription="Create a new document." ma:contentTypeScope="" ma:versionID="8b1cdc59cbb719464875a599c1c7db47">
  <xsd:schema xmlns:xsd="http://www.w3.org/2001/XMLSchema" xmlns:xs="http://www.w3.org/2001/XMLSchema" xmlns:p="http://schemas.microsoft.com/office/2006/metadata/properties" xmlns:ns3="360b76ac-e86b-4c28-8f73-fb1fa26cb38b" xmlns:ns4="8207ab88-a204-4a9c-84ca-648d3694c4c1" targetNamespace="http://schemas.microsoft.com/office/2006/metadata/properties" ma:root="true" ma:fieldsID="068f1ad5e58c77ba32fc2b8a50122995" ns3:_="" ns4:_="">
    <xsd:import namespace="360b76ac-e86b-4c28-8f73-fb1fa26cb38b"/>
    <xsd:import namespace="8207ab88-a204-4a9c-84ca-648d3694c4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b76ac-e86b-4c28-8f73-fb1fa26cb3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7ab88-a204-4a9c-84ca-648d3694c4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99CF3-4E77-4481-9E6E-9C9B8CCDB546}">
  <ds:schemaRefs>
    <ds:schemaRef ds:uri="8207ab88-a204-4a9c-84ca-648d3694c4c1"/>
    <ds:schemaRef ds:uri="http://purl.org/dc/terms/"/>
    <ds:schemaRef ds:uri="360b76ac-e86b-4c28-8f73-fb1fa26cb38b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99FAB98-74D2-4C3C-9159-384302C69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2E9387-FD8F-4AE0-B88C-3EE573907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b76ac-e86b-4c28-8f73-fb1fa26cb38b"/>
    <ds:schemaRef ds:uri="8207ab88-a204-4a9c-84ca-648d3694c4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1_Conception personnalisée</Template>
  <TotalTime>17639</TotalTime>
  <Words>379</Words>
  <Application>Microsoft Office PowerPoint</Application>
  <PresentationFormat>On-screen Show (4:3)</PresentationFormat>
  <Paragraphs>93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DIN Next LT Pro</vt:lpstr>
      <vt:lpstr>DIN Next LT Pro Black</vt:lpstr>
      <vt:lpstr>DIN Next LT Pro Light</vt:lpstr>
      <vt:lpstr>1_Conception personnalisée</vt:lpstr>
      <vt:lpstr>1_Best_cover</vt:lpstr>
      <vt:lpstr>PowerPoint Presentation</vt:lpstr>
      <vt:lpstr>HAZARDS</vt:lpstr>
      <vt:lpstr>GALILEO </vt:lpstr>
      <vt:lpstr>PERSPECTIVES</vt:lpstr>
      <vt:lpstr>PowerPoint Presentation</vt:lpstr>
      <vt:lpstr>PowerPoint Presentation</vt:lpstr>
      <vt:lpstr>PowerPoint Presentation</vt:lpstr>
      <vt:lpstr>PowerPoint Presentation</vt:lpstr>
      <vt:lpstr>STATE OF PLAY AND NEXT STEPS </vt:lpstr>
      <vt:lpstr>ALERT GENERATION</vt:lpstr>
      <vt:lpstr>GEOGRAPHICAL ALERT AREA</vt:lpstr>
      <vt:lpstr>PowerPoint Presentation</vt:lpstr>
      <vt:lpstr>PowerPoint Presentation</vt:lpstr>
      <vt:lpstr>PowerPoint Presentation</vt:lpstr>
      <vt:lpstr>TIME TO DISSEMINATE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Allesandro Spertini</dc:creator>
  <cp:lastModifiedBy>GUYADER Eric (DEFIS)</cp:lastModifiedBy>
  <cp:revision>380</cp:revision>
  <cp:lastPrinted>2021-10-06T09:30:08Z</cp:lastPrinted>
  <dcterms:created xsi:type="dcterms:W3CDTF">2019-03-07T08:18:23Z</dcterms:created>
  <dcterms:modified xsi:type="dcterms:W3CDTF">2024-02-05T15:06:14Z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2023-11-23T08:28:28Z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1b3b85fe-2005-44fe-a842-0ca215746cfe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0x010100E56C5FF7545B7948801649B9A2D39635</vt:lpwstr>
  </property>
</Properties>
</file>