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18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8" r:id="rId3"/>
    <p:sldId id="302" r:id="rId4"/>
    <p:sldId id="305" r:id="rId5"/>
    <p:sldId id="310" r:id="rId6"/>
    <p:sldId id="303" r:id="rId7"/>
    <p:sldId id="307" r:id="rId8"/>
    <p:sldId id="318" r:id="rId9"/>
    <p:sldId id="319" r:id="rId10"/>
    <p:sldId id="320" r:id="rId11"/>
    <p:sldId id="321" r:id="rId12"/>
    <p:sldId id="322" r:id="rId13"/>
    <p:sldId id="323" r:id="rId14"/>
    <p:sldId id="324" r:id="rId15"/>
    <p:sldId id="325" r:id="rId16"/>
    <p:sldId id="326" r:id="rId17"/>
    <p:sldId id="327" r:id="rId18"/>
    <p:sldId id="308" r:id="rId19"/>
    <p:sldId id="309" r:id="rId20"/>
    <p:sldId id="311" r:id="rId21"/>
    <p:sldId id="312" r:id="rId22"/>
    <p:sldId id="284" r:id="rId2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000000"/>
          </p15:clr>
        </p15:guide>
        <p15:guide id="2" pos="2880" userDrawn="1">
          <p15:clr>
            <a:srgbClr val="000000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6" roundtripDataSignature="AMtx7mimyoQRkeFTvX+XI5t3Jm+0wUYq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6D11017-CE28-42B9-A851-B5646355ACBB}">
  <a:tblStyle styleId="{86D11017-CE28-42B9-A851-B5646355ACBB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rgbClr val="FFFFFF"/>
      </a:tcTxStyle>
      <a:tcStyle>
        <a:tcBdr/>
        <a:fill>
          <a:solidFill>
            <a:srgbClr val="4F81BD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/>
        <a:fill>
          <a:solidFill>
            <a:srgbClr val="4F81BD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4F81BD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4F81BD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>
    <p:restoredLeft sz="15563"/>
    <p:restoredTop sz="94613"/>
  </p:normalViewPr>
  <p:slideViewPr>
    <p:cSldViewPr snapToGrid="0">
      <p:cViewPr>
        <p:scale>
          <a:sx n="124" d="100"/>
          <a:sy n="124" d="100"/>
        </p:scale>
        <p:origin x="576" y="2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9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8" Type="http://schemas.openxmlformats.org/officeDocument/2006/relationships/slide" Target="slides/slide7.xml"/><Relationship Id="rId21" Type="http://schemas.openxmlformats.org/officeDocument/2006/relationships/slide" Target="slides/slide20.xml"/><Relationship Id="rId3" Type="http://schemas.openxmlformats.org/officeDocument/2006/relationships/slide" Target="slides/slide2.xml"/><Relationship Id="rId42" Type="http://schemas.openxmlformats.org/officeDocument/2006/relationships/customXml" Target="../customXml/item2.xml"/><Relationship Id="rId38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7" Type="http://schemas.openxmlformats.org/officeDocument/2006/relationships/slide" Target="slides/slide6.xml"/><Relationship Id="rId20" Type="http://schemas.openxmlformats.org/officeDocument/2006/relationships/slide" Target="slides/slide19.xml"/><Relationship Id="rId16" Type="http://schemas.openxmlformats.org/officeDocument/2006/relationships/slide" Target="slides/slide15.xml"/><Relationship Id="rId2" Type="http://schemas.openxmlformats.org/officeDocument/2006/relationships/slide" Target="slides/slide1.xml"/><Relationship Id="rId41" Type="http://schemas.openxmlformats.org/officeDocument/2006/relationships/customXml" Target="../customXml/item1.xml"/><Relationship Id="rId24" Type="http://schemas.openxmlformats.org/officeDocument/2006/relationships/notesMaster" Target="notesMasters/notesMaster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11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36" Type="http://customschemas.google.com/relationships/presentationmetadata" Target="metadata"/><Relationship Id="rId15" Type="http://schemas.openxmlformats.org/officeDocument/2006/relationships/slide" Target="slides/slide14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9" Type="http://schemas.openxmlformats.org/officeDocument/2006/relationships/slide" Target="slides/slide8.xml"/><Relationship Id="rId22" Type="http://schemas.openxmlformats.org/officeDocument/2006/relationships/slide" Target="slides/slide21.xml"/><Relationship Id="rId14" Type="http://schemas.openxmlformats.org/officeDocument/2006/relationships/slide" Target="slides/slide13.xml"/><Relationship Id="rId4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171205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8" name="Google Shape;7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45933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31687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181838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t-IT"/>
              <a:t>As testified by this Factsheet, for about 15 years we have been building the NEAMTWS</a:t>
            </a:r>
            <a:endParaRPr/>
          </a:p>
        </p:txBody>
      </p:sp>
      <p:sp>
        <p:nvSpPr>
          <p:cNvPr id="326" name="Google Shape;32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97874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4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028700" lvl="2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714500" lvl="4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057400" lvl="5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24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4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4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nb-NO" smtClean="0"/>
              <a:pPr/>
              <a:t>‹n.›</a:t>
            </a:fld>
            <a:endParaRPr lang="nb-NO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verticale e testo" type="vertTitleAndTx">
  <p:cSld name="VERTICAL_TITLE_AND_VERTICAL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3"/>
          <p:cNvSpPr txBox="1">
            <a:spLocks noGrp="1"/>
          </p:cNvSpPr>
          <p:nvPr>
            <p:ph type="title"/>
          </p:nvPr>
        </p:nvSpPr>
        <p:spPr>
          <a:xfrm rot="5400000">
            <a:off x="5463779" y="1371600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3"/>
          <p:cNvSpPr txBox="1">
            <a:spLocks noGrp="1"/>
          </p:cNvSpPr>
          <p:nvPr>
            <p:ph type="body" idx="1"/>
          </p:nvPr>
        </p:nvSpPr>
        <p:spPr>
          <a:xfrm rot="5400000">
            <a:off x="1272780" y="-609599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028700" lvl="2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714500" lvl="4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057400" lvl="5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33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3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3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nb-NO" smtClean="0"/>
              <a:pPr/>
              <a:t>‹n.›</a:t>
            </a:fld>
            <a:endParaRPr lang="nb-N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="" xmlns:a16="http://schemas.microsoft.com/office/drawing/2014/main" id="{9B328C31-5F24-45F8-9E54-ECD624828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BA576-C2C7-4F01-97A0-C2D744DA9680}" type="datetimeFigureOut">
              <a:rPr lang="it-IT" smtClean="0"/>
              <a:t>31/01/24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="" xmlns:a16="http://schemas.microsoft.com/office/drawing/2014/main" id="{E7E47D01-F90C-447D-A94A-007A95F3A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="" xmlns:a16="http://schemas.microsoft.com/office/drawing/2014/main" id="{90935D15-FF51-49E2-B680-1171B7759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0A2B9-D2BE-4C81-AF8A-5A390F3436F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2836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5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5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5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nb-NO" smtClean="0"/>
              <a:pPr/>
              <a:t>‹n.›</a:t>
            </a:fld>
            <a:endParaRPr lang="nb-N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TITL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6"/>
          <p:cNvSpPr txBox="1"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6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26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6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6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nb-NO" smtClean="0"/>
              <a:pPr/>
              <a:t>‹n.›</a:t>
            </a:fld>
            <a:endParaRPr lang="nb-NO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7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3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7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27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7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7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nb-NO" smtClean="0"/>
              <a:pPr/>
              <a:t>‹n.›</a:t>
            </a:fld>
            <a:endParaRPr lang="nb-N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2" type="twoObj">
  <p:cSld name="TWO_OBJECT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8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8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3048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1pPr>
            <a:lvl2pPr marL="685800" lvl="1" indent="-28575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800"/>
            </a:lvl2pPr>
            <a:lvl3pPr marL="1028700" lvl="2" indent="-2667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3pPr>
            <a:lvl4pPr marL="1371600" lvl="3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350"/>
            </a:lvl4pPr>
            <a:lvl5pPr marL="1714500" lvl="4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350"/>
            </a:lvl5pPr>
            <a:lvl6pPr marL="2057400" lvl="5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6pPr>
            <a:lvl7pPr marL="2400300" lvl="6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7pPr>
            <a:lvl8pPr marL="2743200" lvl="7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8pPr>
            <a:lvl9pPr marL="3086100" lvl="8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9pPr>
          </a:lstStyle>
          <a:p>
            <a:endParaRPr/>
          </a:p>
        </p:txBody>
      </p:sp>
      <p:sp>
        <p:nvSpPr>
          <p:cNvPr id="37" name="Google Shape;37;p28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3048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1pPr>
            <a:lvl2pPr marL="685800" lvl="1" indent="-28575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800"/>
            </a:lvl2pPr>
            <a:lvl3pPr marL="1028700" lvl="2" indent="-2667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3pPr>
            <a:lvl4pPr marL="1371600" lvl="3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350"/>
            </a:lvl4pPr>
            <a:lvl5pPr marL="1714500" lvl="4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350"/>
            </a:lvl5pPr>
            <a:lvl6pPr marL="2057400" lvl="5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6pPr>
            <a:lvl7pPr marL="2400300" lvl="6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7pPr>
            <a:lvl8pPr marL="2743200" lvl="7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8pPr>
            <a:lvl9pPr marL="3086100" lvl="8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9pPr>
          </a:lstStyle>
          <a:p>
            <a:endParaRPr/>
          </a:p>
        </p:txBody>
      </p:sp>
      <p:sp>
        <p:nvSpPr>
          <p:cNvPr id="38" name="Google Shape;38;p28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8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8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nb-NO" smtClean="0"/>
              <a:pPr/>
              <a:t>‹n.›</a:t>
            </a:fld>
            <a:endParaRPr lang="nb-N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TWO_OBJECTS_WITH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9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9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44" name="Google Shape;44;p29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8575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1pPr>
            <a:lvl2pPr marL="685800" lvl="1" indent="-2667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500"/>
            </a:lvl2pPr>
            <a:lvl3pPr marL="1028700" lvl="2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3pPr>
            <a:lvl4pPr marL="1371600" lvl="3" indent="-24765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4pPr>
            <a:lvl5pPr marL="1714500" lvl="4" indent="-24765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200"/>
            </a:lvl5pPr>
            <a:lvl6pPr marL="2057400" lvl="5" indent="-24765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6pPr>
            <a:lvl7pPr marL="2400300" lvl="6" indent="-24765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7pPr>
            <a:lvl8pPr marL="2743200" lvl="7" indent="-24765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8pPr>
            <a:lvl9pPr marL="3086100" lvl="8" indent="-24765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9pPr>
          </a:lstStyle>
          <a:p>
            <a:endParaRPr/>
          </a:p>
        </p:txBody>
      </p:sp>
      <p:sp>
        <p:nvSpPr>
          <p:cNvPr id="45" name="Google Shape;45;p29"/>
          <p:cNvSpPr txBox="1">
            <a:spLocks noGrp="1"/>
          </p:cNvSpPr>
          <p:nvPr>
            <p:ph type="body" idx="3"/>
          </p:nvPr>
        </p:nvSpPr>
        <p:spPr>
          <a:xfrm>
            <a:off x="4645028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46" name="Google Shape;46;p29"/>
          <p:cNvSpPr txBox="1">
            <a:spLocks noGrp="1"/>
          </p:cNvSpPr>
          <p:nvPr>
            <p:ph type="body" idx="4"/>
          </p:nvPr>
        </p:nvSpPr>
        <p:spPr>
          <a:xfrm>
            <a:off x="4645028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8575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1pPr>
            <a:lvl2pPr marL="685800" lvl="1" indent="-2667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500"/>
            </a:lvl2pPr>
            <a:lvl3pPr marL="1028700" lvl="2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3pPr>
            <a:lvl4pPr marL="1371600" lvl="3" indent="-24765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4pPr>
            <a:lvl5pPr marL="1714500" lvl="4" indent="-24765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200"/>
            </a:lvl5pPr>
            <a:lvl6pPr marL="2057400" lvl="5" indent="-24765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6pPr>
            <a:lvl7pPr marL="2400300" lvl="6" indent="-24765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7pPr>
            <a:lvl8pPr marL="2743200" lvl="7" indent="-24765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8pPr>
            <a:lvl9pPr marL="3086100" lvl="8" indent="-24765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9pPr>
          </a:lstStyle>
          <a:p>
            <a:endParaRPr/>
          </a:p>
        </p:txBody>
      </p:sp>
      <p:sp>
        <p:nvSpPr>
          <p:cNvPr id="47" name="Google Shape;47;p29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9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9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nb-NO" smtClean="0"/>
              <a:pPr/>
              <a:t>‹n.›</a:t>
            </a:fld>
            <a:endParaRPr lang="nb-N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0"/>
          <p:cNvSpPr txBox="1"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5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0"/>
          <p:cNvSpPr txBox="1">
            <a:spLocks noGrp="1"/>
          </p:cNvSpPr>
          <p:nvPr>
            <p:ph type="body" idx="1"/>
          </p:nvPr>
        </p:nvSpPr>
        <p:spPr>
          <a:xfrm>
            <a:off x="3575050" y="204789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32385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0"/>
            </a:lvl1pPr>
            <a:lvl2pPr marL="685800" lvl="1" indent="-3048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100"/>
            </a:lvl2pPr>
            <a:lvl3pPr marL="1028700" lvl="2" indent="-28575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3pPr>
            <a:lvl4pPr marL="1371600" lvl="3" indent="-2667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500"/>
            </a:lvl4pPr>
            <a:lvl5pPr marL="1714500" lvl="4" indent="-2667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500"/>
            </a:lvl5pPr>
            <a:lvl6pPr marL="2057400" lvl="5" indent="-2667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6pPr>
            <a:lvl7pPr marL="2400300" lvl="6" indent="-2667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7pPr>
            <a:lvl8pPr marL="2743200" lvl="7" indent="-2667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8pPr>
            <a:lvl9pPr marL="3086100" lvl="8" indent="-2667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9pPr>
          </a:lstStyle>
          <a:p>
            <a:endParaRPr/>
          </a:p>
        </p:txBody>
      </p:sp>
      <p:sp>
        <p:nvSpPr>
          <p:cNvPr id="53" name="Google Shape;53;p30"/>
          <p:cNvSpPr txBox="1">
            <a:spLocks noGrp="1"/>
          </p:cNvSpPr>
          <p:nvPr>
            <p:ph type="body" idx="2"/>
          </p:nvPr>
        </p:nvSpPr>
        <p:spPr>
          <a:xfrm>
            <a:off x="457203" y="1076327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1pPr>
            <a:lvl2pPr marL="685800" lvl="1" indent="-17145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2pPr>
            <a:lvl3pPr marL="1028700" lvl="2" indent="-171450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3pPr>
            <a:lvl4pPr marL="1371600" lvl="3" indent="-17145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4pPr>
            <a:lvl5pPr marL="1714500" lvl="4" indent="-17145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5pPr>
            <a:lvl6pPr marL="2057400" lvl="5" indent="-17145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6pPr>
            <a:lvl7pPr marL="2400300" lvl="6" indent="-17145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7pPr>
            <a:lvl8pPr marL="2743200" lvl="7" indent="-17145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8pPr>
            <a:lvl9pPr marL="3086100" lvl="8" indent="-17145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9pPr>
          </a:lstStyle>
          <a:p>
            <a:endParaRPr/>
          </a:p>
        </p:txBody>
      </p:sp>
      <p:sp>
        <p:nvSpPr>
          <p:cNvPr id="54" name="Google Shape;54;p30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0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0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nb-NO" smtClean="0"/>
              <a:pPr/>
              <a:t>‹n.›</a:t>
            </a:fld>
            <a:endParaRPr lang="nb-N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1"/>
          <p:cNvSpPr txBox="1"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5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1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60" name="Google Shape;60;p31"/>
          <p:cNvSpPr txBox="1">
            <a:spLocks noGrp="1"/>
          </p:cNvSpPr>
          <p:nvPr>
            <p:ph type="body" idx="1"/>
          </p:nvPr>
        </p:nvSpPr>
        <p:spPr>
          <a:xfrm>
            <a:off x="1792288" y="4025504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1pPr>
            <a:lvl2pPr marL="685800" lvl="1" indent="-17145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2pPr>
            <a:lvl3pPr marL="1028700" lvl="2" indent="-171450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3pPr>
            <a:lvl4pPr marL="1371600" lvl="3" indent="-17145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4pPr>
            <a:lvl5pPr marL="1714500" lvl="4" indent="-17145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5pPr>
            <a:lvl6pPr marL="2057400" lvl="5" indent="-17145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6pPr>
            <a:lvl7pPr marL="2400300" lvl="6" indent="-17145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7pPr>
            <a:lvl8pPr marL="2743200" lvl="7" indent="-17145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8pPr>
            <a:lvl9pPr marL="3086100" lvl="8" indent="-17145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9pPr>
          </a:lstStyle>
          <a:p>
            <a:endParaRPr/>
          </a:p>
        </p:txBody>
      </p:sp>
      <p:sp>
        <p:nvSpPr>
          <p:cNvPr id="61" name="Google Shape;61;p31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1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1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nb-NO" smtClean="0"/>
              <a:pPr/>
              <a:t>‹n.›</a:t>
            </a:fld>
            <a:endParaRPr lang="nb-NO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2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2"/>
          <p:cNvSpPr txBox="1">
            <a:spLocks noGrp="1"/>
          </p:cNvSpPr>
          <p:nvPr>
            <p:ph type="body" idx="1"/>
          </p:nvPr>
        </p:nvSpPr>
        <p:spPr>
          <a:xfrm rot="5400000">
            <a:off x="2874765" y="-1217414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028700" lvl="2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714500" lvl="4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057400" lvl="5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32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2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2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nb-NO" smtClean="0"/>
              <a:pPr/>
              <a:t>‹n.›</a:t>
            </a:fld>
            <a:endParaRPr lang="nb-NO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3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3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3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3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nb-NO" smtClean="0"/>
              <a:pPr/>
              <a:t>‹n.›</a:t>
            </a:fld>
            <a:endParaRPr lang="nb-NO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5.jpeg"/><Relationship Id="rId5" Type="http://schemas.openxmlformats.org/officeDocument/2006/relationships/image" Target="../media/image26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7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hyperlink" Target="http://www.cat.ingv.it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"/>
          <p:cNvSpPr txBox="1">
            <a:spLocks noGrp="1"/>
          </p:cNvSpPr>
          <p:nvPr>
            <p:ph type="subTitle" idx="4294967295"/>
          </p:nvPr>
        </p:nvSpPr>
        <p:spPr>
          <a:xfrm>
            <a:off x="945222" y="910505"/>
            <a:ext cx="6986427" cy="3091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19050" indent="0" algn="ctr">
              <a:buNone/>
            </a:pPr>
            <a:r>
              <a:rPr lang="it-IT" b="1" i="0" u="none" strike="noStrike" cap="none" dirty="0" smtClean="0">
                <a:solidFill>
                  <a:schemeClr val="bg2"/>
                </a:solidFill>
                <a:sym typeface="Calibri"/>
              </a:rPr>
              <a:t>Tsunami Ready in </a:t>
            </a:r>
            <a:r>
              <a:rPr lang="it-IT" b="1" i="0" u="none" strike="noStrike" cap="none" dirty="0" err="1" smtClean="0">
                <a:solidFill>
                  <a:schemeClr val="bg2"/>
                </a:solidFill>
                <a:sym typeface="Calibri"/>
              </a:rPr>
              <a:t>Italy</a:t>
            </a:r>
            <a:endParaRPr lang="it-IT" b="1" i="0" u="none" strike="noStrike" cap="none" dirty="0" smtClean="0">
              <a:solidFill>
                <a:schemeClr val="bg2"/>
              </a:solidFill>
              <a:sym typeface="Calibri"/>
            </a:endParaRPr>
          </a:p>
          <a:p>
            <a:pPr marL="19050" indent="0" algn="ctr">
              <a:buNone/>
            </a:pPr>
            <a:r>
              <a:rPr lang="it-IT" sz="2400" b="1" dirty="0" err="1" smtClean="0">
                <a:solidFill>
                  <a:schemeClr val="bg2"/>
                </a:solidFill>
              </a:rPr>
              <a:t>Towards</a:t>
            </a:r>
            <a:r>
              <a:rPr lang="it-IT" sz="2400" b="1" dirty="0" smtClean="0">
                <a:solidFill>
                  <a:schemeClr val="bg2"/>
                </a:solidFill>
              </a:rPr>
              <a:t> the UNESCO </a:t>
            </a:r>
            <a:r>
              <a:rPr lang="it-IT" sz="2400" b="1" dirty="0" err="1" smtClean="0">
                <a:solidFill>
                  <a:schemeClr val="bg2"/>
                </a:solidFill>
              </a:rPr>
              <a:t>recognition</a:t>
            </a:r>
            <a:endParaRPr lang="it-IT" b="1" dirty="0">
              <a:solidFill>
                <a:schemeClr val="bg2"/>
              </a:solidFill>
            </a:endParaRPr>
          </a:p>
          <a:p>
            <a:pPr marL="19050" indent="0" algn="ctr">
              <a:buNone/>
            </a:pPr>
            <a:endParaRPr lang="it-IT" b="1" i="0" u="none" strike="noStrike" cap="none" dirty="0" smtClean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9050" indent="0" algn="ctr">
              <a:buNone/>
            </a:pPr>
            <a:r>
              <a:rPr lang="it-IT" sz="1800" b="1" dirty="0">
                <a:solidFill>
                  <a:srgbClr val="C00000"/>
                </a:solidFill>
              </a:rPr>
              <a:t>Alessandro </a:t>
            </a:r>
            <a:r>
              <a:rPr lang="it-IT" sz="1800" b="1" dirty="0" smtClean="0">
                <a:solidFill>
                  <a:srgbClr val="C00000"/>
                </a:solidFill>
              </a:rPr>
              <a:t>Amato</a:t>
            </a:r>
          </a:p>
          <a:p>
            <a:pPr marL="19050" indent="0" algn="ctr">
              <a:buNone/>
            </a:pPr>
            <a:r>
              <a:rPr lang="it-IT" sz="1800" dirty="0" smtClean="0">
                <a:solidFill>
                  <a:srgbClr val="C00000"/>
                </a:solidFill>
              </a:rPr>
              <a:t>with Lorenzo </a:t>
            </a:r>
            <a:r>
              <a:rPr lang="it-IT" sz="1800" dirty="0" err="1" smtClean="0">
                <a:solidFill>
                  <a:srgbClr val="C00000"/>
                </a:solidFill>
              </a:rPr>
              <a:t>Cugliari</a:t>
            </a:r>
            <a:r>
              <a:rPr lang="it-IT" sz="1800" dirty="0" smtClean="0">
                <a:solidFill>
                  <a:srgbClr val="C00000"/>
                </a:solidFill>
              </a:rPr>
              <a:t>, </a:t>
            </a:r>
            <a:r>
              <a:rPr lang="it-IT" sz="1800" dirty="0">
                <a:solidFill>
                  <a:srgbClr val="C00000"/>
                </a:solidFill>
              </a:rPr>
              <a:t>Silvia Filosa, Laura </a:t>
            </a:r>
            <a:r>
              <a:rPr lang="it-IT" sz="1800" dirty="0" smtClean="0">
                <a:solidFill>
                  <a:srgbClr val="C00000"/>
                </a:solidFill>
              </a:rPr>
              <a:t>Graziani, </a:t>
            </a:r>
          </a:p>
          <a:p>
            <a:pPr marL="19050" indent="0" algn="ctr">
              <a:buNone/>
            </a:pPr>
            <a:r>
              <a:rPr lang="it-IT" sz="1800" dirty="0" smtClean="0">
                <a:solidFill>
                  <a:srgbClr val="C00000"/>
                </a:solidFill>
              </a:rPr>
              <a:t>Fabrizio Romano</a:t>
            </a:r>
            <a:r>
              <a:rPr lang="it-IT" sz="1800" dirty="0">
                <a:solidFill>
                  <a:srgbClr val="C00000"/>
                </a:solidFill>
              </a:rPr>
              <a:t>, Cecilia </a:t>
            </a:r>
            <a:r>
              <a:rPr lang="it-IT" sz="1800" dirty="0" smtClean="0">
                <a:solidFill>
                  <a:srgbClr val="C00000"/>
                </a:solidFill>
              </a:rPr>
              <a:t>Valbonesi</a:t>
            </a:r>
          </a:p>
          <a:p>
            <a:pPr marL="19050" indent="0" algn="ctr">
              <a:buNone/>
            </a:pPr>
            <a:r>
              <a:rPr lang="it-IT" sz="1500" i="1" dirty="0" smtClean="0">
                <a:solidFill>
                  <a:srgbClr val="C00000"/>
                </a:solidFill>
              </a:rPr>
              <a:t>Centro </a:t>
            </a:r>
            <a:r>
              <a:rPr lang="it-IT" sz="1500" i="1" dirty="0">
                <a:solidFill>
                  <a:srgbClr val="C00000"/>
                </a:solidFill>
              </a:rPr>
              <a:t>Allerta </a:t>
            </a:r>
            <a:r>
              <a:rPr lang="it-IT" sz="1500" i="1" dirty="0" smtClean="0">
                <a:solidFill>
                  <a:srgbClr val="C00000"/>
                </a:solidFill>
              </a:rPr>
              <a:t>Tsunami - Istituto </a:t>
            </a:r>
            <a:r>
              <a:rPr lang="it-IT" sz="1500" i="1" dirty="0">
                <a:solidFill>
                  <a:srgbClr val="C00000"/>
                </a:solidFill>
              </a:rPr>
              <a:t>Nazionale di Geofisica e Vulcanologia</a:t>
            </a:r>
            <a:r>
              <a:rPr lang="it-IT" b="1" i="0" u="none" strike="noStrike" cap="none" dirty="0" smtClean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100" dirty="0"/>
          </a:p>
          <a:p>
            <a:pPr marL="19050" indent="0" fontAlgn="base">
              <a:buNone/>
            </a:pPr>
            <a:endParaRPr lang="it-IT" b="1" dirty="0">
              <a:solidFill>
                <a:srgbClr val="C00000"/>
              </a:solidFill>
            </a:endParaRPr>
          </a:p>
          <a:p>
            <a:pPr marL="19050" indent="0" fontAlgn="base">
              <a:buNone/>
            </a:pPr>
            <a:endParaRPr lang="it-IT" sz="1200" b="1" dirty="0">
              <a:solidFill>
                <a:srgbClr val="C00000"/>
              </a:solidFill>
            </a:endParaRPr>
          </a:p>
        </p:txBody>
      </p:sp>
      <p:sp>
        <p:nvSpPr>
          <p:cNvPr id="81" name="Google Shape;81;p1"/>
          <p:cNvSpPr/>
          <p:nvPr/>
        </p:nvSpPr>
        <p:spPr>
          <a:xfrm>
            <a:off x="4484115" y="2456336"/>
            <a:ext cx="175770" cy="2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buSzPts val="1400"/>
            </a:pPr>
            <a:r>
              <a:rPr lang="it-IT" sz="1050"/>
              <a:t> </a:t>
            </a:r>
            <a:endParaRPr sz="1050"/>
          </a:p>
        </p:txBody>
      </p:sp>
      <p:sp>
        <p:nvSpPr>
          <p:cNvPr id="82" name="Google Shape;82;p1"/>
          <p:cNvSpPr/>
          <p:nvPr/>
        </p:nvSpPr>
        <p:spPr>
          <a:xfrm>
            <a:off x="4484115" y="2456336"/>
            <a:ext cx="175770" cy="2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buSzPts val="1400"/>
            </a:pPr>
            <a:r>
              <a:rPr lang="it-IT" sz="1050"/>
              <a:t> </a:t>
            </a:r>
            <a:endParaRPr sz="105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A4B87775-61E8-4AC7-B43D-04E426A1797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1" y="1150214"/>
            <a:ext cx="4360439" cy="308447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="" xmlns:a16="http://schemas.microsoft.com/office/drawing/2014/main" id="{0FEF464D-1DEE-4514-879D-79C4CC8F80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398" y="1149902"/>
            <a:ext cx="4360439" cy="3084789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="" xmlns:a16="http://schemas.microsoft.com/office/drawing/2014/main" id="{872CDE5E-966C-43EE-9E2E-D7C9374C0CCD}"/>
              </a:ext>
            </a:extLst>
          </p:cNvPr>
          <p:cNvSpPr txBox="1"/>
          <p:nvPr/>
        </p:nvSpPr>
        <p:spPr>
          <a:xfrm>
            <a:off x="1112333" y="4326300"/>
            <a:ext cx="188595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50" dirty="0"/>
              <a:t>ARANCIONE (</a:t>
            </a:r>
            <a:r>
              <a:rPr lang="it-IT" sz="900" dirty="0"/>
              <a:t>ADVISORY</a:t>
            </a:r>
            <a:r>
              <a:rPr lang="it-IT" sz="1050" dirty="0"/>
              <a:t>)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="" xmlns:a16="http://schemas.microsoft.com/office/drawing/2014/main" id="{C3B4583C-891C-4A29-962D-07FB71199173}"/>
              </a:ext>
            </a:extLst>
          </p:cNvPr>
          <p:cNvSpPr txBox="1"/>
          <p:nvPr/>
        </p:nvSpPr>
        <p:spPr>
          <a:xfrm>
            <a:off x="5809244" y="4326300"/>
            <a:ext cx="188595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50" dirty="0"/>
              <a:t>ROSSA (</a:t>
            </a:r>
            <a:r>
              <a:rPr lang="it-IT" sz="900" dirty="0"/>
              <a:t>WATCH</a:t>
            </a:r>
            <a:r>
              <a:rPr lang="it-IT" sz="1050" dirty="0"/>
              <a:t>)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="" xmlns:a16="http://schemas.microsoft.com/office/drawing/2014/main" id="{EE92C411-259C-4013-8EA2-5202C90E1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119" y="185532"/>
            <a:ext cx="1176338" cy="105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olo 1"/>
          <p:cNvSpPr>
            <a:spLocks noGrp="1"/>
          </p:cNvSpPr>
          <p:nvPr>
            <p:ph type="title"/>
          </p:nvPr>
        </p:nvSpPr>
        <p:spPr>
          <a:xfrm>
            <a:off x="457201" y="292652"/>
            <a:ext cx="8229600" cy="857250"/>
          </a:xfrm>
        </p:spPr>
        <p:txBody>
          <a:bodyPr>
            <a:normAutofit/>
          </a:bodyPr>
          <a:lstStyle/>
          <a:p>
            <a:r>
              <a:rPr lang="it-IT" sz="3200" dirty="0" smtClean="0"/>
              <a:t>Minturno / </a:t>
            </a:r>
            <a:r>
              <a:rPr lang="it-IT" sz="3200" dirty="0" err="1" smtClean="0"/>
              <a:t>inundation</a:t>
            </a:r>
            <a:r>
              <a:rPr lang="it-IT" sz="3200" dirty="0" smtClean="0"/>
              <a:t> </a:t>
            </a:r>
            <a:r>
              <a:rPr lang="it-IT" sz="3200" dirty="0" err="1" smtClean="0"/>
              <a:t>zones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1517375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677C45B0-CF01-4CFA-B1D5-15E868B3F9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6058" y="553320"/>
            <a:ext cx="6081843" cy="4313430"/>
          </a:xfrm>
          <a:prstGeom prst="rect">
            <a:avLst/>
          </a:prstGeom>
        </p:spPr>
      </p:pic>
      <p:sp>
        <p:nvSpPr>
          <p:cNvPr id="4" name="Titolo 1"/>
          <p:cNvSpPr txBox="1">
            <a:spLocks/>
          </p:cNvSpPr>
          <p:nvPr/>
        </p:nvSpPr>
        <p:spPr>
          <a:xfrm>
            <a:off x="457201" y="-25842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it-IT" sz="2800" dirty="0" smtClean="0"/>
              <a:t>Minturno / </a:t>
            </a:r>
            <a:r>
              <a:rPr lang="it-IT" sz="2800" dirty="0" err="1" smtClean="0"/>
              <a:t>signage</a:t>
            </a:r>
            <a:r>
              <a:rPr lang="it-IT" sz="2800" dirty="0" smtClean="0"/>
              <a:t> </a:t>
            </a:r>
            <a:r>
              <a:rPr lang="it-IT" sz="2800" dirty="0" err="1" smtClean="0"/>
              <a:t>deployed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85248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A8C6F6C8-1DDE-4CEF-96BC-700B26C2DE3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2262" y="0"/>
            <a:ext cx="7271738" cy="51435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787F73FC-37AC-473D-80AF-F2C8C18E00A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666" y="0"/>
            <a:ext cx="1060916" cy="5143500"/>
          </a:xfrm>
          <a:prstGeom prst="rect">
            <a:avLst/>
          </a:prstGeom>
        </p:spPr>
      </p:pic>
      <p:sp>
        <p:nvSpPr>
          <p:cNvPr id="5" name="Titolo 1"/>
          <p:cNvSpPr txBox="1">
            <a:spLocks/>
          </p:cNvSpPr>
          <p:nvPr/>
        </p:nvSpPr>
        <p:spPr>
          <a:xfrm>
            <a:off x="457201" y="-25842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it-IT" sz="2800" dirty="0" smtClean="0"/>
              <a:t>Minturno / </a:t>
            </a:r>
            <a:r>
              <a:rPr lang="it-IT" sz="2800" dirty="0" err="1" smtClean="0"/>
              <a:t>sirens</a:t>
            </a:r>
            <a:r>
              <a:rPr lang="it-IT" sz="2800" dirty="0" smtClean="0"/>
              <a:t> </a:t>
            </a:r>
            <a:r>
              <a:rPr lang="it-IT" sz="2800" dirty="0" err="1" smtClean="0"/>
              <a:t>coverage</a:t>
            </a:r>
            <a:endParaRPr lang="it-IT" sz="2800" dirty="0"/>
          </a:p>
        </p:txBody>
      </p:sp>
      <p:pic>
        <p:nvPicPr>
          <p:cNvPr id="6" name="Immagine 5">
            <a:extLst>
              <a:ext uri="{FF2B5EF4-FFF2-40B4-BE49-F238E27FC236}">
                <a16:creationId xmlns="" xmlns:a16="http://schemas.microsoft.com/office/drawing/2014/main" id="{367198B0-3A6C-473E-8654-2C342725AA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931494"/>
            <a:ext cx="1480367" cy="39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8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dirty="0" smtClean="0"/>
              <a:t>Palmi / </a:t>
            </a:r>
            <a:r>
              <a:rPr lang="it-IT" sz="3200" dirty="0" err="1" smtClean="0"/>
              <a:t>key</a:t>
            </a:r>
            <a:r>
              <a:rPr lang="it-IT" sz="3200" dirty="0" smtClean="0"/>
              <a:t> </a:t>
            </a:r>
            <a:r>
              <a:rPr lang="it-IT" sz="3200" dirty="0" err="1" smtClean="0"/>
              <a:t>points</a:t>
            </a:r>
            <a:endParaRPr lang="it-IT" sz="320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idx="1"/>
          </p:nvPr>
        </p:nvSpPr>
        <p:spPr>
          <a:xfrm>
            <a:off x="344184" y="1063229"/>
            <a:ext cx="4546314" cy="3279382"/>
          </a:xfrm>
        </p:spPr>
        <p:txBody>
          <a:bodyPr>
            <a:normAutofit lnSpcReduction="10000"/>
          </a:bodyPr>
          <a:lstStyle/>
          <a:p>
            <a:r>
              <a:rPr lang="it-IT" sz="2000" dirty="0" smtClean="0"/>
              <a:t>An </a:t>
            </a:r>
            <a:r>
              <a:rPr lang="it-IT" sz="2000" dirty="0" err="1" smtClean="0"/>
              <a:t>autonomous</a:t>
            </a:r>
            <a:r>
              <a:rPr lang="it-IT" sz="2000" dirty="0" smtClean="0"/>
              <a:t> </a:t>
            </a:r>
            <a:r>
              <a:rPr lang="it-IT" sz="2000" dirty="0" err="1" smtClean="0"/>
              <a:t>decision</a:t>
            </a:r>
            <a:r>
              <a:rPr lang="it-IT" sz="2000" dirty="0" smtClean="0"/>
              <a:t> of </a:t>
            </a:r>
            <a:r>
              <a:rPr lang="it-IT" sz="2000" dirty="0" err="1" smtClean="0"/>
              <a:t>facing</a:t>
            </a:r>
            <a:r>
              <a:rPr lang="it-IT" sz="2000" dirty="0" smtClean="0"/>
              <a:t> the tsunami </a:t>
            </a:r>
            <a:r>
              <a:rPr lang="it-IT" sz="2000" dirty="0" err="1" smtClean="0"/>
              <a:t>risk</a:t>
            </a:r>
            <a:r>
              <a:rPr lang="it-IT" sz="2000" dirty="0" smtClean="0"/>
              <a:t> </a:t>
            </a:r>
            <a:r>
              <a:rPr lang="it-IT" sz="2000" dirty="0" err="1" smtClean="0"/>
              <a:t>before</a:t>
            </a:r>
            <a:r>
              <a:rPr lang="it-IT" sz="2000" dirty="0" smtClean="0"/>
              <a:t> TR</a:t>
            </a:r>
          </a:p>
          <a:p>
            <a:r>
              <a:rPr lang="it-IT" sz="2000" dirty="0" smtClean="0"/>
              <a:t>The </a:t>
            </a:r>
            <a:r>
              <a:rPr lang="it-IT" sz="2000" dirty="0" err="1" smtClean="0"/>
              <a:t>presence</a:t>
            </a:r>
            <a:r>
              <a:rPr lang="it-IT" sz="2000" dirty="0" smtClean="0"/>
              <a:t> of a </a:t>
            </a:r>
            <a:r>
              <a:rPr lang="it-IT" sz="2000" dirty="0" err="1" smtClean="0"/>
              <a:t>very</a:t>
            </a:r>
            <a:r>
              <a:rPr lang="it-IT" sz="2000" dirty="0" smtClean="0"/>
              <a:t> </a:t>
            </a:r>
            <a:r>
              <a:rPr lang="it-IT" sz="2000" dirty="0" err="1" smtClean="0"/>
              <a:t>active</a:t>
            </a:r>
            <a:r>
              <a:rPr lang="it-IT" sz="2000" dirty="0" smtClean="0"/>
              <a:t> </a:t>
            </a:r>
            <a:r>
              <a:rPr lang="it-IT" sz="2000" dirty="0" err="1" smtClean="0"/>
              <a:t>local</a:t>
            </a:r>
            <a:r>
              <a:rPr lang="it-IT" sz="2000" dirty="0" smtClean="0"/>
              <a:t> coordinator (</a:t>
            </a:r>
            <a:r>
              <a:rPr lang="it-IT" sz="2000" dirty="0" err="1" smtClean="0"/>
              <a:t>local</a:t>
            </a:r>
            <a:r>
              <a:rPr lang="it-IT" sz="2000" dirty="0" smtClean="0"/>
              <a:t> </a:t>
            </a:r>
            <a:r>
              <a:rPr lang="it-IT" sz="2000" dirty="0" err="1" smtClean="0"/>
              <a:t>police</a:t>
            </a:r>
            <a:r>
              <a:rPr lang="it-IT" sz="2000" dirty="0" smtClean="0"/>
              <a:t> </a:t>
            </a:r>
            <a:r>
              <a:rPr lang="it-IT" sz="2000" dirty="0" err="1" smtClean="0"/>
              <a:t>chief</a:t>
            </a:r>
            <a:r>
              <a:rPr lang="it-IT" sz="2000" dirty="0" smtClean="0"/>
              <a:t>)</a:t>
            </a:r>
          </a:p>
          <a:p>
            <a:r>
              <a:rPr lang="it-IT" sz="2000" dirty="0" smtClean="0"/>
              <a:t>Funds </a:t>
            </a:r>
            <a:r>
              <a:rPr lang="it-IT" sz="2000" dirty="0" err="1" smtClean="0"/>
              <a:t>allocated</a:t>
            </a:r>
            <a:r>
              <a:rPr lang="it-IT" sz="2000" dirty="0" smtClean="0"/>
              <a:t> by the </a:t>
            </a:r>
            <a:r>
              <a:rPr lang="it-IT" sz="2000" dirty="0" err="1" smtClean="0"/>
              <a:t>municipality</a:t>
            </a:r>
            <a:r>
              <a:rPr lang="it-IT" sz="2000" dirty="0" smtClean="0"/>
              <a:t> (+10K€) </a:t>
            </a:r>
          </a:p>
          <a:p>
            <a:r>
              <a:rPr lang="it-IT" sz="2000" dirty="0" err="1" smtClean="0"/>
              <a:t>Signage</a:t>
            </a:r>
            <a:r>
              <a:rPr lang="it-IT" sz="2000" dirty="0" smtClean="0"/>
              <a:t> (2022) and new </a:t>
            </a:r>
            <a:r>
              <a:rPr lang="it-IT" sz="2000" dirty="0" err="1" smtClean="0"/>
              <a:t>sirens</a:t>
            </a:r>
            <a:r>
              <a:rPr lang="it-IT" sz="2000" dirty="0" smtClean="0"/>
              <a:t> (end of 2023)</a:t>
            </a:r>
          </a:p>
          <a:p>
            <a:r>
              <a:rPr lang="it-IT" sz="2000" dirty="0" smtClean="0"/>
              <a:t>Schools </a:t>
            </a:r>
            <a:r>
              <a:rPr lang="it-IT" sz="2000" dirty="0" err="1" smtClean="0"/>
              <a:t>lessons</a:t>
            </a:r>
            <a:endParaRPr lang="it-IT" sz="2000" dirty="0" smtClean="0"/>
          </a:p>
          <a:p>
            <a:r>
              <a:rPr lang="it-IT" sz="2000" dirty="0" err="1" smtClean="0"/>
              <a:t>App</a:t>
            </a:r>
            <a:endParaRPr lang="it-IT" sz="2000" dirty="0" smtClean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4062" y="1215093"/>
            <a:ext cx="3967537" cy="297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49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dirty="0" smtClean="0"/>
              <a:t>Marzamemi / </a:t>
            </a:r>
            <a:r>
              <a:rPr lang="it-IT" sz="3200" dirty="0" err="1" smtClean="0"/>
              <a:t>key</a:t>
            </a:r>
            <a:r>
              <a:rPr lang="it-IT" sz="3200" dirty="0" smtClean="0"/>
              <a:t> </a:t>
            </a:r>
            <a:r>
              <a:rPr lang="it-IT" sz="3200" dirty="0" err="1" smtClean="0"/>
              <a:t>points</a:t>
            </a:r>
            <a:endParaRPr lang="it-IT" sz="320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idx="1"/>
          </p:nvPr>
        </p:nvSpPr>
        <p:spPr>
          <a:xfrm>
            <a:off x="0" y="1222332"/>
            <a:ext cx="5707296" cy="269212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 small </a:t>
            </a:r>
            <a:r>
              <a:rPr lang="it-IT" sz="2000" dirty="0" err="1" smtClean="0"/>
              <a:t>coastal</a:t>
            </a:r>
            <a:r>
              <a:rPr lang="it-IT" sz="2000" dirty="0" smtClean="0"/>
              <a:t> community in a large </a:t>
            </a:r>
            <a:r>
              <a:rPr lang="it-IT" sz="2000" dirty="0" err="1" smtClean="0"/>
              <a:t>municipality</a:t>
            </a:r>
            <a:endParaRPr lang="it-IT" sz="2000" dirty="0" smtClean="0"/>
          </a:p>
          <a:p>
            <a:r>
              <a:rPr lang="it-IT" sz="2000" dirty="0" smtClean="0"/>
              <a:t>Local CP </a:t>
            </a:r>
            <a:r>
              <a:rPr lang="it-IT" sz="2000" dirty="0" err="1" smtClean="0"/>
              <a:t>plan</a:t>
            </a:r>
            <a:r>
              <a:rPr lang="it-IT" sz="2000" dirty="0" smtClean="0"/>
              <a:t> with tsunami (2021)</a:t>
            </a:r>
          </a:p>
          <a:p>
            <a:r>
              <a:rPr lang="it-IT" sz="2000" dirty="0" smtClean="0"/>
              <a:t>Target of an </a:t>
            </a:r>
            <a:r>
              <a:rPr lang="it-IT" sz="2000" dirty="0" err="1" smtClean="0"/>
              <a:t>Interreg</a:t>
            </a:r>
            <a:r>
              <a:rPr lang="it-IT" sz="2000" dirty="0" smtClean="0"/>
              <a:t> </a:t>
            </a:r>
            <a:r>
              <a:rPr lang="it-IT" sz="2000" dirty="0" err="1" smtClean="0"/>
              <a:t>project</a:t>
            </a:r>
            <a:r>
              <a:rPr lang="it-IT" sz="2000" dirty="0" smtClean="0"/>
              <a:t> (</a:t>
            </a:r>
            <a:r>
              <a:rPr lang="it-IT" sz="2000" dirty="0" err="1" smtClean="0"/>
              <a:t>Sicily</a:t>
            </a:r>
            <a:r>
              <a:rPr lang="it-IT" sz="2000" dirty="0" smtClean="0"/>
              <a:t>-Malta-</a:t>
            </a:r>
            <a:r>
              <a:rPr lang="it-IT" sz="2000" dirty="0" err="1" smtClean="0"/>
              <a:t>Universities</a:t>
            </a:r>
            <a:r>
              <a:rPr lang="it-IT" sz="2000" dirty="0" smtClean="0"/>
              <a:t>-INGV)</a:t>
            </a:r>
          </a:p>
          <a:p>
            <a:r>
              <a:rPr lang="it-IT" sz="2000" dirty="0" err="1" smtClean="0"/>
              <a:t>Signage</a:t>
            </a:r>
            <a:r>
              <a:rPr lang="it-IT" sz="2000" dirty="0" smtClean="0"/>
              <a:t> </a:t>
            </a:r>
            <a:r>
              <a:rPr lang="it-IT" sz="2000" dirty="0" err="1" smtClean="0"/>
              <a:t>installed</a:t>
            </a:r>
            <a:endParaRPr lang="it-IT" sz="2000" dirty="0" smtClean="0"/>
          </a:p>
          <a:p>
            <a:r>
              <a:rPr lang="it-IT" sz="2000" dirty="0" smtClean="0"/>
              <a:t>Tsunami </a:t>
            </a:r>
            <a:r>
              <a:rPr lang="it-IT" sz="2000" dirty="0" err="1"/>
              <a:t>d</a:t>
            </a:r>
            <a:r>
              <a:rPr lang="it-IT" sz="2000" dirty="0" err="1" smtClean="0"/>
              <a:t>rill</a:t>
            </a:r>
            <a:r>
              <a:rPr lang="it-IT" sz="2000" dirty="0" smtClean="0"/>
              <a:t> with media </a:t>
            </a:r>
            <a:r>
              <a:rPr lang="it-IT" sz="2000" dirty="0" err="1" smtClean="0"/>
              <a:t>coverage</a:t>
            </a:r>
            <a:r>
              <a:rPr lang="it-IT" sz="2000" dirty="0" smtClean="0"/>
              <a:t> (2022)</a:t>
            </a:r>
          </a:p>
          <a:p>
            <a:r>
              <a:rPr lang="it-IT" sz="2000" dirty="0" smtClean="0"/>
              <a:t>Future </a:t>
            </a:r>
          </a:p>
          <a:p>
            <a:endParaRPr lang="it-IT" sz="2000" dirty="0" smtClean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2388" y="205979"/>
            <a:ext cx="1890445" cy="252059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7232" y="2815119"/>
            <a:ext cx="4130311" cy="219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76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-1731196" y="205979"/>
            <a:ext cx="8229600" cy="857250"/>
          </a:xfrm>
        </p:spPr>
        <p:txBody>
          <a:bodyPr>
            <a:normAutofit/>
          </a:bodyPr>
          <a:lstStyle/>
          <a:p>
            <a:r>
              <a:rPr lang="it-IT" sz="3200" dirty="0" smtClean="0"/>
              <a:t>Otranto / </a:t>
            </a:r>
            <a:r>
              <a:rPr lang="it-IT" sz="3200" dirty="0" err="1" smtClean="0"/>
              <a:t>key</a:t>
            </a:r>
            <a:r>
              <a:rPr lang="it-IT" sz="3200" dirty="0" smtClean="0"/>
              <a:t> </a:t>
            </a:r>
            <a:r>
              <a:rPr lang="it-IT" sz="3200" dirty="0" err="1" smtClean="0"/>
              <a:t>points</a:t>
            </a:r>
            <a:endParaRPr lang="it-IT" sz="320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idx="1"/>
          </p:nvPr>
        </p:nvSpPr>
        <p:spPr>
          <a:xfrm>
            <a:off x="0" y="1272950"/>
            <a:ext cx="4448710" cy="3279382"/>
          </a:xfrm>
        </p:spPr>
        <p:txBody>
          <a:bodyPr>
            <a:normAutofit/>
          </a:bodyPr>
          <a:lstStyle/>
          <a:p>
            <a:r>
              <a:rPr lang="it-IT" sz="2000" dirty="0" err="1"/>
              <a:t>D</a:t>
            </a:r>
            <a:r>
              <a:rPr lang="it-IT" sz="2000" dirty="0" err="1" smtClean="0"/>
              <a:t>ecision</a:t>
            </a:r>
            <a:r>
              <a:rPr lang="it-IT" sz="2000" dirty="0" smtClean="0"/>
              <a:t> to </a:t>
            </a:r>
            <a:r>
              <a:rPr lang="it-IT" sz="2000" dirty="0" err="1" smtClean="0"/>
              <a:t>participate</a:t>
            </a:r>
            <a:r>
              <a:rPr lang="it-IT" sz="2000" dirty="0" smtClean="0"/>
              <a:t> to TR by the </a:t>
            </a:r>
            <a:r>
              <a:rPr lang="it-IT" sz="2000" dirty="0" err="1" smtClean="0"/>
              <a:t>prefecture</a:t>
            </a:r>
            <a:r>
              <a:rPr lang="it-IT" sz="2000" dirty="0" smtClean="0"/>
              <a:t> </a:t>
            </a:r>
            <a:r>
              <a:rPr lang="it-IT" sz="2000" dirty="0" err="1" smtClean="0"/>
              <a:t>commissioner</a:t>
            </a:r>
            <a:r>
              <a:rPr lang="it-IT" sz="2000" dirty="0" smtClean="0"/>
              <a:t> </a:t>
            </a:r>
            <a:r>
              <a:rPr lang="it-IT" sz="2000" dirty="0" err="1" smtClean="0"/>
              <a:t>confirmed</a:t>
            </a:r>
            <a:r>
              <a:rPr lang="it-IT" sz="2000" dirty="0" smtClean="0"/>
              <a:t> by the new Mayor (2023)</a:t>
            </a:r>
          </a:p>
          <a:p>
            <a:r>
              <a:rPr lang="it-IT" sz="2000" dirty="0" smtClean="0"/>
              <a:t>Regione Puglia </a:t>
            </a:r>
            <a:r>
              <a:rPr lang="it-IT" sz="2000" dirty="0" err="1" smtClean="0"/>
              <a:t>push</a:t>
            </a:r>
            <a:r>
              <a:rPr lang="it-IT" sz="2000" dirty="0" smtClean="0"/>
              <a:t> with INGV (AETHER </a:t>
            </a:r>
            <a:r>
              <a:rPr lang="it-IT" sz="2000" dirty="0" err="1" smtClean="0"/>
              <a:t>project</a:t>
            </a:r>
            <a:r>
              <a:rPr lang="it-IT" sz="2000" dirty="0" smtClean="0"/>
              <a:t>)</a:t>
            </a:r>
          </a:p>
          <a:p>
            <a:r>
              <a:rPr lang="it-IT" sz="2000" dirty="0" err="1" smtClean="0"/>
              <a:t>Feasibility</a:t>
            </a:r>
            <a:r>
              <a:rPr lang="it-IT" sz="2000" dirty="0" smtClean="0"/>
              <a:t> </a:t>
            </a:r>
            <a:r>
              <a:rPr lang="it-IT" sz="2000" dirty="0" err="1" smtClean="0"/>
              <a:t>study</a:t>
            </a:r>
            <a:r>
              <a:rPr lang="it-IT" sz="2000" dirty="0" smtClean="0"/>
              <a:t> of a future </a:t>
            </a:r>
            <a:r>
              <a:rPr lang="it-IT" sz="2000" dirty="0" err="1" smtClean="0"/>
              <a:t>local</a:t>
            </a:r>
            <a:r>
              <a:rPr lang="it-IT" sz="2000" dirty="0" smtClean="0"/>
              <a:t> </a:t>
            </a:r>
            <a:r>
              <a:rPr lang="it-IT" sz="2000" dirty="0" err="1" smtClean="0"/>
              <a:t>hazard</a:t>
            </a:r>
            <a:r>
              <a:rPr lang="it-IT" sz="2000" dirty="0" smtClean="0"/>
              <a:t> </a:t>
            </a:r>
            <a:r>
              <a:rPr lang="it-IT" sz="2000" dirty="0" err="1" smtClean="0"/>
              <a:t>assessment</a:t>
            </a:r>
            <a:r>
              <a:rPr lang="it-IT" sz="2000" dirty="0" smtClean="0"/>
              <a:t> </a:t>
            </a:r>
          </a:p>
          <a:p>
            <a:r>
              <a:rPr lang="it-IT" sz="2000" dirty="0" err="1" smtClean="0"/>
              <a:t>Lessons</a:t>
            </a:r>
            <a:r>
              <a:rPr lang="it-IT" sz="2000" dirty="0" smtClean="0"/>
              <a:t>/School </a:t>
            </a:r>
          </a:p>
          <a:p>
            <a:endParaRPr lang="it-IT" sz="2000" dirty="0" smtClean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8710" y="415700"/>
            <a:ext cx="4695290" cy="2112881"/>
          </a:xfrm>
          <a:prstGeom prst="rect">
            <a:avLst/>
          </a:prstGeom>
        </p:spPr>
      </p:pic>
      <p:pic>
        <p:nvPicPr>
          <p:cNvPr id="6" name="Otranto_TillySmith_cut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07164" y="2702920"/>
            <a:ext cx="3978382" cy="2237840"/>
          </a:xfrm>
          <a:prstGeom prst="rect">
            <a:avLst/>
          </a:prstGeom>
          <a:ln w="228600" cap="sq">
            <a:gradFill>
              <a:gsLst>
                <a:gs pos="0">
                  <a:srgbClr val="DDDDDD"/>
                </a:gs>
                <a:gs pos="100000">
                  <a:srgbClr val="FFFFFF"/>
                </a:gs>
              </a:gsLst>
              <a:lin ang="5400000" scaled="1"/>
            </a:gradFill>
            <a:miter lim="800000"/>
          </a:ln>
          <a:effectLst>
            <a:outerShdw blurRad="177800" dist="127000" dir="9600000" sx="102000" sy="102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21240000"/>
            </a:camera>
            <a:lightRig rig="twoPt" dir="t">
              <a:rot lat="0" lon="0" rev="7200000"/>
            </a:lightRig>
          </a:scene3d>
          <a:sp3d extrusionH="38100"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811686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tromboli Short Sciara del fuoco tsunam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3175"/>
            <a:ext cx="9144000" cy="5143500"/>
          </a:xfrm>
          <a:prstGeom prst="rect">
            <a:avLst/>
          </a:prstGeom>
        </p:spPr>
      </p:pic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1864760" y="3175"/>
            <a:ext cx="8229600" cy="857250"/>
          </a:xfrm>
        </p:spPr>
        <p:txBody>
          <a:bodyPr>
            <a:normAutofit/>
          </a:bodyPr>
          <a:lstStyle/>
          <a:p>
            <a:r>
              <a:rPr lang="it-IT" sz="2800" smtClean="0"/>
              <a:t>Stromboli 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590501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4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-2152436" y="98742"/>
            <a:ext cx="8229600" cy="857250"/>
          </a:xfrm>
        </p:spPr>
        <p:txBody>
          <a:bodyPr>
            <a:normAutofit/>
          </a:bodyPr>
          <a:lstStyle/>
          <a:p>
            <a:r>
              <a:rPr lang="it-IT" sz="2800" dirty="0" smtClean="0"/>
              <a:t>Stromboli / </a:t>
            </a:r>
            <a:r>
              <a:rPr lang="it-IT" sz="2800" dirty="0" err="1" smtClean="0"/>
              <a:t>key</a:t>
            </a:r>
            <a:r>
              <a:rPr lang="it-IT" sz="2800" dirty="0" smtClean="0"/>
              <a:t> </a:t>
            </a:r>
            <a:r>
              <a:rPr lang="it-IT" sz="2800" dirty="0" err="1" smtClean="0"/>
              <a:t>points</a:t>
            </a:r>
            <a:endParaRPr lang="it-IT" sz="280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idx="1"/>
          </p:nvPr>
        </p:nvSpPr>
        <p:spPr>
          <a:xfrm>
            <a:off x="3647326" y="385529"/>
            <a:ext cx="5496674" cy="3556390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Mayor’s</a:t>
            </a:r>
            <a:r>
              <a:rPr lang="it-IT" sz="2000" dirty="0" smtClean="0"/>
              <a:t> </a:t>
            </a:r>
            <a:r>
              <a:rPr lang="it-IT" sz="2000" dirty="0" err="1" smtClean="0"/>
              <a:t>decision</a:t>
            </a:r>
            <a:r>
              <a:rPr lang="it-IT" sz="2000" dirty="0" smtClean="0"/>
              <a:t> (2023)</a:t>
            </a:r>
          </a:p>
          <a:p>
            <a:r>
              <a:rPr lang="it-IT" sz="2000" dirty="0" err="1" smtClean="0"/>
              <a:t>Risks</a:t>
            </a:r>
            <a:r>
              <a:rPr lang="it-IT" sz="2000" dirty="0" smtClean="0"/>
              <a:t> on the </a:t>
            </a:r>
            <a:r>
              <a:rPr lang="it-IT" sz="2000" dirty="0" err="1" smtClean="0"/>
              <a:t>volcano</a:t>
            </a:r>
            <a:r>
              <a:rPr lang="it-IT" sz="2000" dirty="0" smtClean="0"/>
              <a:t> are </a:t>
            </a:r>
            <a:r>
              <a:rPr lang="it-IT" sz="2000" dirty="0" err="1" smtClean="0"/>
              <a:t>obvious</a:t>
            </a:r>
            <a:r>
              <a:rPr lang="it-IT" sz="2000" dirty="0" smtClean="0"/>
              <a:t> (more the </a:t>
            </a:r>
            <a:r>
              <a:rPr lang="it-IT" sz="2000" dirty="0" err="1" smtClean="0"/>
              <a:t>volcanic</a:t>
            </a:r>
            <a:r>
              <a:rPr lang="it-IT" sz="2000" dirty="0" smtClean="0"/>
              <a:t> </a:t>
            </a:r>
            <a:r>
              <a:rPr lang="it-IT" sz="2000" dirty="0" err="1" smtClean="0"/>
              <a:t>ones</a:t>
            </a:r>
            <a:r>
              <a:rPr lang="it-IT" sz="2000" dirty="0" smtClean="0"/>
              <a:t>)</a:t>
            </a:r>
          </a:p>
          <a:p>
            <a:r>
              <a:rPr lang="it-IT" sz="2000" dirty="0" smtClean="0"/>
              <a:t>New </a:t>
            </a:r>
            <a:r>
              <a:rPr lang="it-IT" sz="2000" dirty="0" err="1" smtClean="0"/>
              <a:t>sirens</a:t>
            </a:r>
            <a:r>
              <a:rPr lang="it-IT" sz="2000" dirty="0" smtClean="0"/>
              <a:t> (2024)</a:t>
            </a:r>
          </a:p>
          <a:p>
            <a:r>
              <a:rPr lang="it-IT" sz="2000" dirty="0" err="1" smtClean="0"/>
              <a:t>Signage</a:t>
            </a:r>
            <a:r>
              <a:rPr lang="it-IT" sz="2000" dirty="0" smtClean="0"/>
              <a:t> (to be </a:t>
            </a:r>
            <a:r>
              <a:rPr lang="it-IT" sz="2000" dirty="0" err="1" smtClean="0"/>
              <a:t>improved</a:t>
            </a:r>
            <a:r>
              <a:rPr lang="it-IT" sz="2000" dirty="0" smtClean="0"/>
              <a:t>)</a:t>
            </a:r>
          </a:p>
          <a:p>
            <a:r>
              <a:rPr lang="it-IT" sz="2000" dirty="0" smtClean="0"/>
              <a:t>INGV info </a:t>
            </a:r>
            <a:r>
              <a:rPr lang="it-IT" sz="2000" dirty="0" err="1" smtClean="0"/>
              <a:t>point</a:t>
            </a:r>
            <a:r>
              <a:rPr lang="it-IT" sz="2000" dirty="0" smtClean="0"/>
              <a:t> on the </a:t>
            </a:r>
            <a:r>
              <a:rPr lang="it-IT" sz="2000" dirty="0" err="1" smtClean="0"/>
              <a:t>island</a:t>
            </a:r>
            <a:endParaRPr lang="it-IT" sz="2000" dirty="0" smtClean="0"/>
          </a:p>
          <a:p>
            <a:r>
              <a:rPr lang="it-IT" sz="2000" dirty="0"/>
              <a:t>L</a:t>
            </a:r>
            <a:r>
              <a:rPr lang="it-IT" sz="2000" dirty="0" smtClean="0"/>
              <a:t>ocal TWS with </a:t>
            </a:r>
            <a:r>
              <a:rPr lang="it-IT" sz="2000" dirty="0" err="1" smtClean="0"/>
              <a:t>automatic</a:t>
            </a:r>
            <a:r>
              <a:rPr lang="it-IT" sz="2000" dirty="0" smtClean="0"/>
              <a:t> </a:t>
            </a:r>
            <a:r>
              <a:rPr lang="it-IT" sz="2000" dirty="0" err="1" smtClean="0"/>
              <a:t>activation</a:t>
            </a:r>
            <a:r>
              <a:rPr lang="it-IT" sz="2000" dirty="0" smtClean="0"/>
              <a:t> of </a:t>
            </a:r>
            <a:r>
              <a:rPr lang="it-IT" sz="2000" dirty="0" err="1" smtClean="0"/>
              <a:t>sirens</a:t>
            </a:r>
            <a:r>
              <a:rPr lang="it-IT" sz="2000" dirty="0" smtClean="0"/>
              <a:t>, SMS, email etc. (to be </a:t>
            </a:r>
            <a:r>
              <a:rPr lang="it-IT" sz="2000" dirty="0" err="1" smtClean="0"/>
              <a:t>improved</a:t>
            </a:r>
            <a:r>
              <a:rPr lang="it-IT" sz="2000" dirty="0" smtClean="0"/>
              <a:t>) </a:t>
            </a:r>
            <a:r>
              <a:rPr lang="mr-IN" sz="2000" dirty="0" smtClean="0"/>
              <a:t>–</a:t>
            </a:r>
            <a:r>
              <a:rPr lang="it-IT" sz="2000" dirty="0" smtClean="0"/>
              <a:t> in progress</a:t>
            </a:r>
          </a:p>
          <a:p>
            <a:r>
              <a:rPr lang="it-IT" sz="2000" dirty="0" err="1"/>
              <a:t>Tourists</a:t>
            </a:r>
            <a:r>
              <a:rPr lang="it-IT" sz="2000" dirty="0"/>
              <a:t>’ </a:t>
            </a:r>
            <a:r>
              <a:rPr lang="it-IT" sz="2000" dirty="0" err="1"/>
              <a:t>risk</a:t>
            </a:r>
            <a:r>
              <a:rPr lang="it-IT" sz="2000" dirty="0"/>
              <a:t> </a:t>
            </a:r>
            <a:r>
              <a:rPr lang="it-IT" sz="2000" dirty="0" err="1"/>
              <a:t>perception</a:t>
            </a:r>
            <a:r>
              <a:rPr lang="it-IT" sz="2000" dirty="0"/>
              <a:t> </a:t>
            </a:r>
            <a:r>
              <a:rPr lang="it-IT" sz="2000" dirty="0" err="1"/>
              <a:t>study</a:t>
            </a:r>
            <a:r>
              <a:rPr lang="it-IT" sz="2000" dirty="0"/>
              <a:t> (2023</a:t>
            </a:r>
            <a:r>
              <a:rPr lang="it-IT" sz="2000" dirty="0" smtClean="0"/>
              <a:t>)</a:t>
            </a:r>
            <a:endParaRPr lang="it-IT" sz="20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103" y="940333"/>
            <a:ext cx="2948362" cy="3931149"/>
          </a:xfrm>
          <a:prstGeom prst="rect">
            <a:avLst/>
          </a:prstGeom>
        </p:spPr>
      </p:pic>
      <p:cxnSp>
        <p:nvCxnSpPr>
          <p:cNvPr id="7" name="Connettore 2 6"/>
          <p:cNvCxnSpPr/>
          <p:nvPr/>
        </p:nvCxnSpPr>
        <p:spPr>
          <a:xfrm flipH="1">
            <a:off x="2465798" y="2003461"/>
            <a:ext cx="1592494" cy="16026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magin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865" y="2414428"/>
            <a:ext cx="5460120" cy="2457054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7294652" y="2414428"/>
            <a:ext cx="18493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700 </a:t>
            </a:r>
            <a:r>
              <a:rPr lang="it-IT" dirty="0" err="1" smtClean="0"/>
              <a:t>questionnaires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19197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57200" y="-227775"/>
            <a:ext cx="8229600" cy="857250"/>
          </a:xfrm>
        </p:spPr>
        <p:txBody>
          <a:bodyPr>
            <a:normAutofit/>
          </a:bodyPr>
          <a:lstStyle/>
          <a:p>
            <a:r>
              <a:rPr lang="it-IT" sz="2400" dirty="0" err="1" smtClean="0">
                <a:solidFill>
                  <a:schemeClr val="bg1"/>
                </a:solidFill>
              </a:rPr>
              <a:t>Strengths</a:t>
            </a:r>
            <a:r>
              <a:rPr lang="it-IT" sz="2400" dirty="0" smtClean="0">
                <a:solidFill>
                  <a:schemeClr val="bg1"/>
                </a:solidFill>
              </a:rPr>
              <a:t> (</a:t>
            </a:r>
            <a:r>
              <a:rPr lang="it-IT" sz="2400" dirty="0" err="1" smtClean="0">
                <a:solidFill>
                  <a:schemeClr val="bg1"/>
                </a:solidFill>
              </a:rPr>
              <a:t>how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>
                <a:solidFill>
                  <a:schemeClr val="bg1"/>
                </a:solidFill>
              </a:rPr>
              <a:t>we</a:t>
            </a:r>
            <a:r>
              <a:rPr lang="it-IT" sz="2400" dirty="0">
                <a:solidFill>
                  <a:schemeClr val="bg1"/>
                </a:solidFill>
              </a:rPr>
              <a:t> involve </a:t>
            </a:r>
            <a:r>
              <a:rPr lang="it-IT" sz="2400" dirty="0" err="1">
                <a:solidFill>
                  <a:schemeClr val="bg1"/>
                </a:solidFill>
              </a:rPr>
              <a:t>Mayors</a:t>
            </a:r>
            <a:r>
              <a:rPr lang="it-IT" sz="2400" dirty="0">
                <a:solidFill>
                  <a:schemeClr val="bg1"/>
                </a:solidFill>
              </a:rPr>
              <a:t> and </a:t>
            </a:r>
            <a:r>
              <a:rPr lang="it-IT" sz="2400" dirty="0" err="1">
                <a:solidFill>
                  <a:schemeClr val="bg1"/>
                </a:solidFill>
              </a:rPr>
              <a:t>local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err="1">
                <a:solidFill>
                  <a:schemeClr val="bg1"/>
                </a:solidFill>
              </a:rPr>
              <a:t>authorities</a:t>
            </a:r>
            <a:r>
              <a:rPr lang="it-IT" sz="2400" dirty="0">
                <a:solidFill>
                  <a:schemeClr val="bg1"/>
                </a:solidFill>
              </a:rPr>
              <a:t>)</a:t>
            </a:r>
            <a:endParaRPr lang="it-IT" sz="240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idx="1"/>
          </p:nvPr>
        </p:nvSpPr>
        <p:spPr>
          <a:xfrm>
            <a:off x="457200" y="801566"/>
            <a:ext cx="8229600" cy="3394472"/>
          </a:xfrm>
        </p:spPr>
        <p:txBody>
          <a:bodyPr>
            <a:normAutofit/>
          </a:bodyPr>
          <a:lstStyle/>
          <a:p>
            <a:r>
              <a:rPr lang="it-IT" sz="2400" dirty="0" smtClean="0"/>
              <a:t>A </a:t>
            </a:r>
            <a:r>
              <a:rPr lang="it-IT" sz="2400" dirty="0" err="1" smtClean="0"/>
              <a:t>clear</a:t>
            </a:r>
            <a:r>
              <a:rPr lang="it-IT" sz="2400" dirty="0" smtClean="0"/>
              <a:t> </a:t>
            </a:r>
            <a:r>
              <a:rPr lang="it-IT" sz="2400" dirty="0" err="1" smtClean="0"/>
              <a:t>strategy</a:t>
            </a:r>
            <a:r>
              <a:rPr lang="it-IT" sz="2400" dirty="0" smtClean="0"/>
              <a:t> with a finite </a:t>
            </a:r>
            <a:r>
              <a:rPr lang="it-IT" sz="2400" dirty="0" err="1" smtClean="0"/>
              <a:t>number</a:t>
            </a:r>
            <a:r>
              <a:rPr lang="it-IT" sz="2400" dirty="0" smtClean="0"/>
              <a:t> of </a:t>
            </a:r>
            <a:r>
              <a:rPr lang="it-IT" sz="2400" dirty="0" err="1" smtClean="0"/>
              <a:t>objectives</a:t>
            </a:r>
            <a:r>
              <a:rPr lang="it-IT" sz="2400" dirty="0" smtClean="0"/>
              <a:t> (12)</a:t>
            </a:r>
          </a:p>
          <a:p>
            <a:r>
              <a:rPr lang="it-IT" sz="2400" dirty="0" smtClean="0"/>
              <a:t>The </a:t>
            </a:r>
            <a:r>
              <a:rPr lang="it-IT" sz="2400" dirty="0" err="1" smtClean="0"/>
              <a:t>international</a:t>
            </a:r>
            <a:r>
              <a:rPr lang="it-IT" sz="2400" dirty="0" smtClean="0"/>
              <a:t> (IOC-UNESCO) </a:t>
            </a:r>
            <a:r>
              <a:rPr lang="it-IT" sz="2400" dirty="0" err="1" smtClean="0"/>
              <a:t>framework</a:t>
            </a:r>
            <a:r>
              <a:rPr lang="it-IT" sz="2400" dirty="0" smtClean="0"/>
              <a:t> </a:t>
            </a:r>
            <a:r>
              <a:rPr lang="it-IT" sz="2400" dirty="0" err="1" smtClean="0"/>
              <a:t>limits</a:t>
            </a:r>
            <a:r>
              <a:rPr lang="it-IT" sz="2400" dirty="0" smtClean="0"/>
              <a:t> the </a:t>
            </a:r>
            <a:r>
              <a:rPr lang="it-IT" sz="2400" dirty="0" err="1" smtClean="0"/>
              <a:t>sphere</a:t>
            </a:r>
            <a:r>
              <a:rPr lang="it-IT" sz="2400" dirty="0" smtClean="0"/>
              <a:t> of </a:t>
            </a:r>
            <a:r>
              <a:rPr lang="it-IT" sz="2400" dirty="0" err="1" smtClean="0"/>
              <a:t>possible</a:t>
            </a:r>
            <a:r>
              <a:rPr lang="it-IT" sz="2400" dirty="0" smtClean="0"/>
              <a:t> </a:t>
            </a:r>
            <a:r>
              <a:rPr lang="it-IT" sz="2400" dirty="0" err="1" smtClean="0"/>
              <a:t>liability</a:t>
            </a:r>
            <a:r>
              <a:rPr lang="it-IT" sz="2400" dirty="0" smtClean="0"/>
              <a:t> of </a:t>
            </a:r>
            <a:r>
              <a:rPr lang="it-IT" sz="2400" dirty="0" err="1" smtClean="0"/>
              <a:t>local</a:t>
            </a:r>
            <a:r>
              <a:rPr lang="it-IT" sz="2400" dirty="0" smtClean="0"/>
              <a:t> </a:t>
            </a:r>
            <a:r>
              <a:rPr lang="it-IT" sz="2400" dirty="0" err="1" smtClean="0"/>
              <a:t>authorities</a:t>
            </a:r>
            <a:r>
              <a:rPr lang="it-IT" sz="2400" dirty="0" smtClean="0"/>
              <a:t> and </a:t>
            </a:r>
            <a:r>
              <a:rPr lang="it-IT" sz="2400" dirty="0" err="1" smtClean="0"/>
              <a:t>collaborators</a:t>
            </a:r>
            <a:r>
              <a:rPr lang="it-IT" sz="2400" dirty="0" smtClean="0"/>
              <a:t> /</a:t>
            </a:r>
            <a:r>
              <a:rPr lang="it-IT" sz="2400" dirty="0" err="1" smtClean="0"/>
              <a:t>scientists</a:t>
            </a:r>
            <a:endParaRPr lang="it-IT" sz="2400" dirty="0" smtClean="0"/>
          </a:p>
          <a:p>
            <a:r>
              <a:rPr lang="it-IT" sz="2400" dirty="0" err="1" smtClean="0"/>
              <a:t>Inducement</a:t>
            </a:r>
            <a:r>
              <a:rPr lang="it-IT" sz="2400" dirty="0" smtClean="0"/>
              <a:t> to the </a:t>
            </a:r>
            <a:r>
              <a:rPr lang="it-IT" sz="2400" dirty="0" err="1" smtClean="0"/>
              <a:t>risk</a:t>
            </a:r>
            <a:r>
              <a:rPr lang="it-IT" sz="2400" dirty="0" smtClean="0"/>
              <a:t> </a:t>
            </a:r>
            <a:r>
              <a:rPr lang="it-IT" sz="2400" dirty="0" err="1" smtClean="0"/>
              <a:t>education</a:t>
            </a:r>
            <a:r>
              <a:rPr lang="it-IT" sz="2400" dirty="0" smtClean="0"/>
              <a:t> for </a:t>
            </a:r>
            <a:r>
              <a:rPr lang="it-IT" sz="2400" dirty="0" err="1" smtClean="0"/>
              <a:t>young</a:t>
            </a:r>
            <a:r>
              <a:rPr lang="it-IT" sz="2400" dirty="0" smtClean="0"/>
              <a:t> </a:t>
            </a:r>
            <a:r>
              <a:rPr lang="it-IT" sz="2400" dirty="0" err="1" smtClean="0"/>
              <a:t>citizens</a:t>
            </a:r>
            <a:r>
              <a:rPr lang="it-IT" sz="2400" dirty="0" smtClean="0"/>
              <a:t> (</a:t>
            </a:r>
            <a:r>
              <a:rPr lang="it-IT" sz="2400" dirty="0" err="1" smtClean="0"/>
              <a:t>schools</a:t>
            </a:r>
            <a:r>
              <a:rPr lang="it-IT" sz="2400" dirty="0" smtClean="0"/>
              <a:t>)</a:t>
            </a:r>
          </a:p>
          <a:p>
            <a:r>
              <a:rPr lang="it-IT" sz="2400" dirty="0" err="1" smtClean="0"/>
              <a:t>Inducement</a:t>
            </a:r>
            <a:r>
              <a:rPr lang="it-IT" sz="2400" dirty="0" smtClean="0"/>
              <a:t> to </a:t>
            </a:r>
            <a:r>
              <a:rPr lang="it-IT" sz="2400" dirty="0" err="1" smtClean="0"/>
              <a:t>formation</a:t>
            </a:r>
            <a:r>
              <a:rPr lang="it-IT" sz="2400" dirty="0" smtClean="0"/>
              <a:t> and information for the </a:t>
            </a:r>
            <a:r>
              <a:rPr lang="it-IT" sz="2400" dirty="0" err="1" smtClean="0"/>
              <a:t>population</a:t>
            </a:r>
            <a:r>
              <a:rPr lang="it-IT" sz="2400" dirty="0" smtClean="0"/>
              <a:t>, </a:t>
            </a:r>
            <a:r>
              <a:rPr lang="it-IT" sz="2400" dirty="0" err="1" smtClean="0"/>
              <a:t>including</a:t>
            </a:r>
            <a:r>
              <a:rPr lang="it-IT" sz="2400" dirty="0" smtClean="0"/>
              <a:t> the </a:t>
            </a:r>
            <a:r>
              <a:rPr lang="it-IT" sz="2400" dirty="0" err="1" smtClean="0"/>
              <a:t>attitude</a:t>
            </a:r>
            <a:r>
              <a:rPr lang="it-IT" sz="2400" dirty="0" smtClean="0"/>
              <a:t> </a:t>
            </a:r>
            <a:r>
              <a:rPr lang="it-IT" sz="2400" dirty="0" err="1" smtClean="0"/>
              <a:t>towards</a:t>
            </a:r>
            <a:r>
              <a:rPr lang="it-IT" sz="2400" dirty="0" smtClean="0"/>
              <a:t> a self </a:t>
            </a:r>
            <a:r>
              <a:rPr lang="it-IT" sz="2400" dirty="0" err="1" smtClean="0"/>
              <a:t>protective</a:t>
            </a:r>
            <a:r>
              <a:rPr lang="it-IT" sz="2400" dirty="0" smtClean="0"/>
              <a:t> </a:t>
            </a:r>
            <a:r>
              <a:rPr lang="it-IT" sz="2400" dirty="0" err="1" smtClean="0"/>
              <a:t>approach</a:t>
            </a:r>
            <a:endParaRPr lang="it-IT" sz="2400" dirty="0" smtClean="0"/>
          </a:p>
          <a:p>
            <a:r>
              <a:rPr lang="it-IT" sz="2400" dirty="0"/>
              <a:t> </a:t>
            </a:r>
            <a:r>
              <a:rPr lang="it-IT" sz="2400" dirty="0" err="1" smtClean="0"/>
              <a:t>Motivation</a:t>
            </a:r>
            <a:r>
              <a:rPr lang="it-IT" sz="2400" dirty="0" smtClean="0"/>
              <a:t> for a multi-</a:t>
            </a:r>
            <a:r>
              <a:rPr lang="it-IT" sz="2400" dirty="0" err="1" smtClean="0"/>
              <a:t>risk</a:t>
            </a:r>
            <a:r>
              <a:rPr lang="it-IT" sz="2400" dirty="0" smtClean="0"/>
              <a:t> </a:t>
            </a:r>
            <a:r>
              <a:rPr lang="it-IT" sz="2400" dirty="0" err="1" smtClean="0"/>
              <a:t>approach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68017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57200" y="-227775"/>
            <a:ext cx="8229600" cy="857250"/>
          </a:xfrm>
        </p:spPr>
        <p:txBody>
          <a:bodyPr>
            <a:normAutofit/>
          </a:bodyPr>
          <a:lstStyle/>
          <a:p>
            <a:r>
              <a:rPr lang="it-IT" sz="2400" dirty="0" err="1" smtClean="0">
                <a:solidFill>
                  <a:schemeClr val="bg1"/>
                </a:solidFill>
              </a:rPr>
              <a:t>Problems</a:t>
            </a:r>
            <a:r>
              <a:rPr lang="it-IT" sz="2400" dirty="0" smtClean="0">
                <a:solidFill>
                  <a:schemeClr val="bg1"/>
                </a:solidFill>
              </a:rPr>
              <a:t> / </a:t>
            </a:r>
            <a:r>
              <a:rPr lang="it-IT" sz="2400" dirty="0" err="1" smtClean="0">
                <a:solidFill>
                  <a:schemeClr val="bg1"/>
                </a:solidFill>
              </a:rPr>
              <a:t>criticalities</a:t>
            </a:r>
            <a:endParaRPr lang="it-IT" sz="240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idx="1"/>
          </p:nvPr>
        </p:nvSpPr>
        <p:spPr>
          <a:xfrm>
            <a:off x="457200" y="801565"/>
            <a:ext cx="8229600" cy="3722933"/>
          </a:xfrm>
        </p:spPr>
        <p:txBody>
          <a:bodyPr>
            <a:normAutofit fontScale="85000" lnSpcReduction="10000"/>
          </a:bodyPr>
          <a:lstStyle/>
          <a:p>
            <a:pPr>
              <a:spcBef>
                <a:spcPts val="600"/>
              </a:spcBef>
            </a:pPr>
            <a:r>
              <a:rPr lang="it-IT" sz="2400" dirty="0" err="1" smtClean="0">
                <a:solidFill>
                  <a:schemeClr val="bg2"/>
                </a:solidFill>
              </a:rPr>
              <a:t>Careful</a:t>
            </a:r>
            <a:r>
              <a:rPr lang="it-IT" sz="2400" dirty="0" smtClean="0">
                <a:solidFill>
                  <a:schemeClr val="bg2"/>
                </a:solidFill>
              </a:rPr>
              <a:t> </a:t>
            </a:r>
            <a:r>
              <a:rPr lang="it-IT" sz="2400" dirty="0" err="1" smtClean="0">
                <a:solidFill>
                  <a:schemeClr val="bg2"/>
                </a:solidFill>
              </a:rPr>
              <a:t>definition</a:t>
            </a:r>
            <a:r>
              <a:rPr lang="it-IT" sz="2400" dirty="0" smtClean="0">
                <a:solidFill>
                  <a:schemeClr val="bg2"/>
                </a:solidFill>
              </a:rPr>
              <a:t> of the </a:t>
            </a:r>
            <a:r>
              <a:rPr lang="it-IT" sz="2400" dirty="0" err="1" smtClean="0">
                <a:solidFill>
                  <a:schemeClr val="bg2"/>
                </a:solidFill>
              </a:rPr>
              <a:t>inundation</a:t>
            </a:r>
            <a:r>
              <a:rPr lang="it-IT" sz="2400" dirty="0" smtClean="0">
                <a:solidFill>
                  <a:schemeClr val="bg2"/>
                </a:solidFill>
              </a:rPr>
              <a:t> </a:t>
            </a:r>
            <a:r>
              <a:rPr lang="it-IT" sz="2400" dirty="0" err="1" smtClean="0">
                <a:solidFill>
                  <a:schemeClr val="bg2"/>
                </a:solidFill>
              </a:rPr>
              <a:t>areas</a:t>
            </a:r>
            <a:r>
              <a:rPr lang="it-IT" sz="2400" dirty="0" smtClean="0">
                <a:solidFill>
                  <a:schemeClr val="bg2"/>
                </a:solidFill>
              </a:rPr>
              <a:t> (</a:t>
            </a:r>
            <a:r>
              <a:rPr lang="it-IT" sz="2400" dirty="0" err="1" smtClean="0">
                <a:solidFill>
                  <a:schemeClr val="bg2"/>
                </a:solidFill>
              </a:rPr>
              <a:t>need</a:t>
            </a:r>
            <a:r>
              <a:rPr lang="it-IT" sz="2400" dirty="0" smtClean="0">
                <a:solidFill>
                  <a:schemeClr val="bg2"/>
                </a:solidFill>
              </a:rPr>
              <a:t> for </a:t>
            </a:r>
            <a:r>
              <a:rPr lang="it-IT" sz="2400" dirty="0" err="1" smtClean="0">
                <a:solidFill>
                  <a:schemeClr val="bg2"/>
                </a:solidFill>
              </a:rPr>
              <a:t>detailed</a:t>
            </a:r>
            <a:r>
              <a:rPr lang="it-IT" sz="2400" dirty="0" smtClean="0">
                <a:solidFill>
                  <a:schemeClr val="bg2"/>
                </a:solidFill>
              </a:rPr>
              <a:t> DTM and </a:t>
            </a:r>
            <a:r>
              <a:rPr lang="it-IT" sz="2400" dirty="0" err="1" smtClean="0">
                <a:solidFill>
                  <a:schemeClr val="bg2"/>
                </a:solidFill>
              </a:rPr>
              <a:t>local</a:t>
            </a:r>
            <a:r>
              <a:rPr lang="it-IT" sz="2400" dirty="0" smtClean="0">
                <a:solidFill>
                  <a:schemeClr val="bg2"/>
                </a:solidFill>
              </a:rPr>
              <a:t> scale </a:t>
            </a:r>
            <a:r>
              <a:rPr lang="it-IT" sz="2400" dirty="0" err="1" smtClean="0">
                <a:solidFill>
                  <a:schemeClr val="bg2"/>
                </a:solidFill>
              </a:rPr>
              <a:t>modelling</a:t>
            </a:r>
            <a:r>
              <a:rPr lang="it-IT" sz="2400" dirty="0" smtClean="0">
                <a:solidFill>
                  <a:schemeClr val="bg2"/>
                </a:solidFill>
              </a:rPr>
              <a:t>) </a:t>
            </a:r>
            <a:r>
              <a:rPr lang="it-IT" sz="2400" dirty="0" err="1" smtClean="0">
                <a:solidFill>
                  <a:schemeClr val="bg2"/>
                </a:solidFill>
              </a:rPr>
              <a:t>see</a:t>
            </a:r>
            <a:r>
              <a:rPr lang="it-IT" sz="2400" dirty="0" smtClean="0">
                <a:solidFill>
                  <a:schemeClr val="bg2"/>
                </a:solidFill>
              </a:rPr>
              <a:t> NEXT SLIDE</a:t>
            </a:r>
          </a:p>
          <a:p>
            <a:pPr>
              <a:spcBef>
                <a:spcPts val="600"/>
              </a:spcBef>
            </a:pPr>
            <a:r>
              <a:rPr lang="it-IT" sz="2400" dirty="0" err="1" smtClean="0">
                <a:solidFill>
                  <a:schemeClr val="bg2"/>
                </a:solidFill>
              </a:rPr>
              <a:t>Bureaucracy</a:t>
            </a:r>
            <a:r>
              <a:rPr lang="it-IT" sz="2400" dirty="0" smtClean="0">
                <a:solidFill>
                  <a:schemeClr val="bg2"/>
                </a:solidFill>
              </a:rPr>
              <a:t> (</a:t>
            </a:r>
            <a:r>
              <a:rPr lang="it-IT" sz="2400" dirty="0" err="1" smtClean="0">
                <a:solidFill>
                  <a:schemeClr val="bg2"/>
                </a:solidFill>
              </a:rPr>
              <a:t>Mayor’s</a:t>
            </a:r>
            <a:r>
              <a:rPr lang="it-IT" sz="2400" dirty="0" smtClean="0">
                <a:solidFill>
                  <a:schemeClr val="bg2"/>
                </a:solidFill>
              </a:rPr>
              <a:t> </a:t>
            </a:r>
            <a:r>
              <a:rPr lang="it-IT" sz="2400" dirty="0" err="1" smtClean="0">
                <a:solidFill>
                  <a:schemeClr val="bg2"/>
                </a:solidFill>
              </a:rPr>
              <a:t>election</a:t>
            </a:r>
            <a:r>
              <a:rPr lang="it-IT" sz="2400" dirty="0" smtClean="0">
                <a:solidFill>
                  <a:schemeClr val="bg2"/>
                </a:solidFill>
              </a:rPr>
              <a:t>, </a:t>
            </a:r>
            <a:r>
              <a:rPr lang="it-IT" sz="2400" dirty="0" err="1" smtClean="0">
                <a:solidFill>
                  <a:schemeClr val="bg2"/>
                </a:solidFill>
              </a:rPr>
              <a:t>complex</a:t>
            </a:r>
            <a:r>
              <a:rPr lang="it-IT" sz="2400" dirty="0" smtClean="0">
                <a:solidFill>
                  <a:schemeClr val="bg2"/>
                </a:solidFill>
              </a:rPr>
              <a:t> </a:t>
            </a:r>
            <a:r>
              <a:rPr lang="it-IT" sz="2400" dirty="0" err="1" smtClean="0">
                <a:solidFill>
                  <a:schemeClr val="bg2"/>
                </a:solidFill>
              </a:rPr>
              <a:t>purchase</a:t>
            </a:r>
            <a:r>
              <a:rPr lang="it-IT" sz="2400" dirty="0" smtClean="0">
                <a:solidFill>
                  <a:schemeClr val="bg2"/>
                </a:solidFill>
              </a:rPr>
              <a:t> </a:t>
            </a:r>
            <a:r>
              <a:rPr lang="it-IT" sz="2400" dirty="0" err="1" smtClean="0">
                <a:solidFill>
                  <a:schemeClr val="bg2"/>
                </a:solidFill>
              </a:rPr>
              <a:t>procedures</a:t>
            </a:r>
            <a:r>
              <a:rPr lang="it-IT" sz="2400" dirty="0" smtClean="0">
                <a:solidFill>
                  <a:schemeClr val="bg2"/>
                </a:solidFill>
              </a:rPr>
              <a:t>, </a:t>
            </a:r>
            <a:r>
              <a:rPr lang="mr-IN" sz="2400" dirty="0" smtClean="0">
                <a:solidFill>
                  <a:schemeClr val="bg2"/>
                </a:solidFill>
              </a:rPr>
              <a:t>…</a:t>
            </a:r>
            <a:r>
              <a:rPr lang="it-IT" sz="2400" dirty="0" smtClean="0">
                <a:solidFill>
                  <a:schemeClr val="bg2"/>
                </a:solidFill>
              </a:rPr>
              <a:t>)</a:t>
            </a:r>
          </a:p>
          <a:p>
            <a:pPr>
              <a:spcBef>
                <a:spcPts val="600"/>
              </a:spcBef>
            </a:pPr>
            <a:r>
              <a:rPr lang="it-IT" sz="2400" dirty="0" err="1" smtClean="0">
                <a:solidFill>
                  <a:schemeClr val="bg2"/>
                </a:solidFill>
              </a:rPr>
              <a:t>Funding</a:t>
            </a:r>
            <a:r>
              <a:rPr lang="it-IT" sz="2400" dirty="0" smtClean="0">
                <a:solidFill>
                  <a:schemeClr val="bg2"/>
                </a:solidFill>
              </a:rPr>
              <a:t> (</a:t>
            </a:r>
            <a:r>
              <a:rPr lang="it-IT" sz="2400" dirty="0" err="1" smtClean="0">
                <a:solidFill>
                  <a:schemeClr val="bg2"/>
                </a:solidFill>
              </a:rPr>
              <a:t>specific</a:t>
            </a:r>
            <a:r>
              <a:rPr lang="it-IT" sz="2400" dirty="0" smtClean="0">
                <a:solidFill>
                  <a:schemeClr val="bg2"/>
                </a:solidFill>
              </a:rPr>
              <a:t> </a:t>
            </a:r>
            <a:r>
              <a:rPr lang="it-IT" sz="2400" dirty="0" err="1" smtClean="0">
                <a:solidFill>
                  <a:schemeClr val="bg2"/>
                </a:solidFill>
              </a:rPr>
              <a:t>resources</a:t>
            </a:r>
            <a:r>
              <a:rPr lang="it-IT" sz="2400" dirty="0" smtClean="0">
                <a:solidFill>
                  <a:schemeClr val="bg2"/>
                </a:solidFill>
              </a:rPr>
              <a:t> </a:t>
            </a:r>
            <a:r>
              <a:rPr lang="it-IT" sz="2400" dirty="0" err="1" smtClean="0">
                <a:solidFill>
                  <a:schemeClr val="bg2"/>
                </a:solidFill>
              </a:rPr>
              <a:t>not</a:t>
            </a:r>
            <a:r>
              <a:rPr lang="it-IT" sz="2400" dirty="0" smtClean="0">
                <a:solidFill>
                  <a:schemeClr val="bg2"/>
                </a:solidFill>
              </a:rPr>
              <a:t> </a:t>
            </a:r>
            <a:r>
              <a:rPr lang="it-IT" sz="2400" dirty="0" err="1" smtClean="0">
                <a:solidFill>
                  <a:schemeClr val="bg2"/>
                </a:solidFill>
              </a:rPr>
              <a:t>available</a:t>
            </a:r>
            <a:r>
              <a:rPr lang="it-IT" sz="2400" dirty="0" smtClean="0">
                <a:solidFill>
                  <a:schemeClr val="bg2"/>
                </a:solidFill>
              </a:rPr>
              <a:t>, must be </a:t>
            </a:r>
            <a:r>
              <a:rPr lang="it-IT" sz="2400" dirty="0" err="1" smtClean="0">
                <a:solidFill>
                  <a:schemeClr val="bg2"/>
                </a:solidFill>
              </a:rPr>
              <a:t>allocated</a:t>
            </a:r>
            <a:r>
              <a:rPr lang="it-IT" sz="2400" dirty="0" smtClean="0">
                <a:solidFill>
                  <a:schemeClr val="bg2"/>
                </a:solidFill>
              </a:rPr>
              <a:t>)</a:t>
            </a:r>
          </a:p>
          <a:p>
            <a:pPr>
              <a:spcBef>
                <a:spcPts val="600"/>
              </a:spcBef>
            </a:pPr>
            <a:r>
              <a:rPr lang="it-IT" sz="2400" dirty="0" err="1">
                <a:solidFill>
                  <a:schemeClr val="bg2"/>
                </a:solidFill>
              </a:rPr>
              <a:t>Lack</a:t>
            </a:r>
            <a:r>
              <a:rPr lang="it-IT" sz="2400" dirty="0">
                <a:solidFill>
                  <a:schemeClr val="bg2"/>
                </a:solidFill>
              </a:rPr>
              <a:t> of </a:t>
            </a:r>
            <a:r>
              <a:rPr lang="it-IT" sz="2400" dirty="0" err="1">
                <a:solidFill>
                  <a:schemeClr val="bg2"/>
                </a:solidFill>
              </a:rPr>
              <a:t>experienced</a:t>
            </a:r>
            <a:r>
              <a:rPr lang="it-IT" sz="2400" dirty="0">
                <a:solidFill>
                  <a:schemeClr val="bg2"/>
                </a:solidFill>
              </a:rPr>
              <a:t> </a:t>
            </a:r>
            <a:r>
              <a:rPr lang="it-IT" sz="2400" dirty="0" err="1">
                <a:solidFill>
                  <a:schemeClr val="bg2"/>
                </a:solidFill>
              </a:rPr>
              <a:t>local</a:t>
            </a:r>
            <a:r>
              <a:rPr lang="it-IT" sz="2400" dirty="0">
                <a:solidFill>
                  <a:schemeClr val="bg2"/>
                </a:solidFill>
              </a:rPr>
              <a:t> staff (</a:t>
            </a:r>
            <a:r>
              <a:rPr lang="it-IT" sz="2400" dirty="0" err="1">
                <a:solidFill>
                  <a:schemeClr val="bg2"/>
                </a:solidFill>
              </a:rPr>
              <a:t>often</a:t>
            </a:r>
            <a:r>
              <a:rPr lang="it-IT" sz="2400" dirty="0" smtClean="0">
                <a:solidFill>
                  <a:schemeClr val="bg2"/>
                </a:solidFill>
              </a:rPr>
              <a:t>)</a:t>
            </a:r>
          </a:p>
          <a:p>
            <a:pPr>
              <a:spcBef>
                <a:spcPts val="600"/>
              </a:spcBef>
            </a:pPr>
            <a:r>
              <a:rPr lang="it-IT" sz="2400" dirty="0" err="1" smtClean="0">
                <a:solidFill>
                  <a:schemeClr val="bg2"/>
                </a:solidFill>
              </a:rPr>
              <a:t>Competition</a:t>
            </a:r>
            <a:r>
              <a:rPr lang="it-IT" sz="2400" dirty="0" smtClean="0">
                <a:solidFill>
                  <a:schemeClr val="bg2"/>
                </a:solidFill>
              </a:rPr>
              <a:t> with </a:t>
            </a:r>
            <a:r>
              <a:rPr lang="it-IT" sz="2400" dirty="0" err="1" smtClean="0">
                <a:solidFill>
                  <a:schemeClr val="bg2"/>
                </a:solidFill>
              </a:rPr>
              <a:t>other</a:t>
            </a:r>
            <a:r>
              <a:rPr lang="it-IT" sz="2400" dirty="0" smtClean="0">
                <a:solidFill>
                  <a:schemeClr val="bg2"/>
                </a:solidFill>
              </a:rPr>
              <a:t> more </a:t>
            </a:r>
            <a:r>
              <a:rPr lang="it-IT" sz="2400" dirty="0" err="1" smtClean="0">
                <a:solidFill>
                  <a:schemeClr val="bg2"/>
                </a:solidFill>
              </a:rPr>
              <a:t>frequent</a:t>
            </a:r>
            <a:r>
              <a:rPr lang="it-IT" sz="2400" dirty="0" smtClean="0">
                <a:solidFill>
                  <a:schemeClr val="bg2"/>
                </a:solidFill>
              </a:rPr>
              <a:t> </a:t>
            </a:r>
            <a:r>
              <a:rPr lang="it-IT" sz="2400" dirty="0" err="1" smtClean="0">
                <a:solidFill>
                  <a:schemeClr val="bg2"/>
                </a:solidFill>
              </a:rPr>
              <a:t>hazards</a:t>
            </a:r>
            <a:r>
              <a:rPr lang="it-IT" sz="2400" dirty="0" smtClean="0">
                <a:solidFill>
                  <a:schemeClr val="bg2"/>
                </a:solidFill>
              </a:rPr>
              <a:t> (</a:t>
            </a:r>
            <a:r>
              <a:rPr lang="it-IT" sz="2400" dirty="0" err="1" smtClean="0">
                <a:solidFill>
                  <a:schemeClr val="bg2"/>
                </a:solidFill>
              </a:rPr>
              <a:t>floods</a:t>
            </a:r>
            <a:r>
              <a:rPr lang="it-IT" sz="2400" dirty="0" smtClean="0">
                <a:solidFill>
                  <a:schemeClr val="bg2"/>
                </a:solidFill>
              </a:rPr>
              <a:t>, </a:t>
            </a:r>
            <a:r>
              <a:rPr lang="it-IT" sz="2400" dirty="0" err="1" smtClean="0">
                <a:solidFill>
                  <a:schemeClr val="bg2"/>
                </a:solidFill>
              </a:rPr>
              <a:t>storms</a:t>
            </a:r>
            <a:r>
              <a:rPr lang="it-IT" sz="2400" dirty="0" smtClean="0">
                <a:solidFill>
                  <a:schemeClr val="bg2"/>
                </a:solidFill>
              </a:rPr>
              <a:t>, </a:t>
            </a:r>
            <a:r>
              <a:rPr lang="it-IT" sz="2400" dirty="0" err="1" smtClean="0">
                <a:solidFill>
                  <a:schemeClr val="bg2"/>
                </a:solidFill>
              </a:rPr>
              <a:t>fires</a:t>
            </a:r>
            <a:r>
              <a:rPr lang="it-IT" sz="2400" dirty="0" smtClean="0">
                <a:solidFill>
                  <a:schemeClr val="bg2"/>
                </a:solidFill>
              </a:rPr>
              <a:t>, </a:t>
            </a:r>
            <a:r>
              <a:rPr lang="it-IT" sz="2400" dirty="0" err="1" smtClean="0">
                <a:solidFill>
                  <a:schemeClr val="bg2"/>
                </a:solidFill>
              </a:rPr>
              <a:t>earthquakes</a:t>
            </a:r>
            <a:r>
              <a:rPr lang="it-IT" sz="2400" dirty="0" smtClean="0">
                <a:solidFill>
                  <a:schemeClr val="bg2"/>
                </a:solidFill>
              </a:rPr>
              <a:t>) and </a:t>
            </a:r>
            <a:r>
              <a:rPr lang="it-IT" sz="2400" dirty="0" err="1" smtClean="0">
                <a:solidFill>
                  <a:schemeClr val="bg2"/>
                </a:solidFill>
              </a:rPr>
              <a:t>local</a:t>
            </a:r>
            <a:r>
              <a:rPr lang="it-IT" sz="2400" dirty="0" smtClean="0">
                <a:solidFill>
                  <a:schemeClr val="bg2"/>
                </a:solidFill>
              </a:rPr>
              <a:t> </a:t>
            </a:r>
            <a:r>
              <a:rPr lang="it-IT" sz="2400" dirty="0" err="1" smtClean="0">
                <a:solidFill>
                  <a:schemeClr val="bg2"/>
                </a:solidFill>
              </a:rPr>
              <a:t>problems</a:t>
            </a:r>
            <a:r>
              <a:rPr lang="it-IT" sz="2400" dirty="0" smtClean="0">
                <a:solidFill>
                  <a:schemeClr val="bg2"/>
                </a:solidFill>
              </a:rPr>
              <a:t> (</a:t>
            </a:r>
            <a:r>
              <a:rPr lang="it-IT" sz="2400" dirty="0" err="1" smtClean="0">
                <a:solidFill>
                  <a:schemeClr val="bg2"/>
                </a:solidFill>
              </a:rPr>
              <a:t>traffic</a:t>
            </a:r>
            <a:r>
              <a:rPr lang="it-IT" sz="2400" dirty="0" smtClean="0">
                <a:solidFill>
                  <a:schemeClr val="bg2"/>
                </a:solidFill>
              </a:rPr>
              <a:t>, </a:t>
            </a:r>
            <a:r>
              <a:rPr lang="it-IT" sz="2400" dirty="0" err="1" smtClean="0">
                <a:solidFill>
                  <a:schemeClr val="bg2"/>
                </a:solidFill>
              </a:rPr>
              <a:t>streets</a:t>
            </a:r>
            <a:r>
              <a:rPr lang="it-IT" sz="2400" dirty="0" smtClean="0">
                <a:solidFill>
                  <a:schemeClr val="bg2"/>
                </a:solidFill>
              </a:rPr>
              <a:t> </a:t>
            </a:r>
            <a:r>
              <a:rPr lang="it-IT" sz="2400" dirty="0" err="1" smtClean="0">
                <a:solidFill>
                  <a:schemeClr val="bg2"/>
                </a:solidFill>
              </a:rPr>
              <a:t>conditions</a:t>
            </a:r>
            <a:r>
              <a:rPr lang="it-IT" sz="2400" dirty="0" smtClean="0">
                <a:solidFill>
                  <a:schemeClr val="bg2"/>
                </a:solidFill>
              </a:rPr>
              <a:t>, </a:t>
            </a:r>
            <a:r>
              <a:rPr lang="it-IT" sz="2400" dirty="0" err="1" smtClean="0">
                <a:solidFill>
                  <a:schemeClr val="bg2"/>
                </a:solidFill>
              </a:rPr>
              <a:t>seaside</a:t>
            </a:r>
            <a:r>
              <a:rPr lang="it-IT" sz="2400" dirty="0" smtClean="0">
                <a:solidFill>
                  <a:schemeClr val="bg2"/>
                </a:solidFill>
              </a:rPr>
              <a:t> </a:t>
            </a:r>
            <a:r>
              <a:rPr lang="it-IT" sz="2400" dirty="0" err="1" smtClean="0">
                <a:solidFill>
                  <a:schemeClr val="bg2"/>
                </a:solidFill>
              </a:rPr>
              <a:t>facilities</a:t>
            </a:r>
            <a:r>
              <a:rPr lang="it-IT" sz="2400" dirty="0" smtClean="0">
                <a:solidFill>
                  <a:schemeClr val="bg2"/>
                </a:solidFill>
              </a:rPr>
              <a:t> management, </a:t>
            </a:r>
            <a:r>
              <a:rPr lang="mr-IN" sz="2400" dirty="0" smtClean="0">
                <a:solidFill>
                  <a:schemeClr val="bg2"/>
                </a:solidFill>
              </a:rPr>
              <a:t>…</a:t>
            </a:r>
            <a:r>
              <a:rPr lang="it-IT" sz="2400" dirty="0" smtClean="0">
                <a:solidFill>
                  <a:schemeClr val="bg2"/>
                </a:solidFill>
              </a:rPr>
              <a:t>)</a:t>
            </a:r>
          </a:p>
          <a:p>
            <a:pPr>
              <a:spcBef>
                <a:spcPts val="600"/>
              </a:spcBef>
            </a:pPr>
            <a:r>
              <a:rPr lang="it-IT" sz="2400" dirty="0" err="1" smtClean="0">
                <a:solidFill>
                  <a:schemeClr val="bg2"/>
                </a:solidFill>
              </a:rPr>
              <a:t>Difficulty</a:t>
            </a:r>
            <a:r>
              <a:rPr lang="it-IT" sz="2400" dirty="0" smtClean="0">
                <a:solidFill>
                  <a:schemeClr val="bg2"/>
                </a:solidFill>
              </a:rPr>
              <a:t> in </a:t>
            </a:r>
            <a:r>
              <a:rPr lang="it-IT" sz="2400" dirty="0" err="1" smtClean="0">
                <a:solidFill>
                  <a:schemeClr val="bg2"/>
                </a:solidFill>
              </a:rPr>
              <a:t>spreading</a:t>
            </a:r>
            <a:r>
              <a:rPr lang="it-IT" sz="2400" dirty="0" smtClean="0">
                <a:solidFill>
                  <a:schemeClr val="bg2"/>
                </a:solidFill>
              </a:rPr>
              <a:t> TR to </a:t>
            </a:r>
            <a:r>
              <a:rPr lang="it-IT" sz="2400" dirty="0" err="1" smtClean="0">
                <a:solidFill>
                  <a:schemeClr val="bg2"/>
                </a:solidFill>
              </a:rPr>
              <a:t>tens</a:t>
            </a:r>
            <a:r>
              <a:rPr lang="it-IT" sz="2400" dirty="0" smtClean="0">
                <a:solidFill>
                  <a:schemeClr val="bg2"/>
                </a:solidFill>
              </a:rPr>
              <a:t>/</a:t>
            </a:r>
            <a:r>
              <a:rPr lang="it-IT" sz="2400" dirty="0" err="1" smtClean="0">
                <a:solidFill>
                  <a:schemeClr val="bg2"/>
                </a:solidFill>
              </a:rPr>
              <a:t>hundreds</a:t>
            </a:r>
            <a:r>
              <a:rPr lang="it-IT" sz="2400" dirty="0" smtClean="0">
                <a:solidFill>
                  <a:schemeClr val="bg2"/>
                </a:solidFill>
              </a:rPr>
              <a:t> </a:t>
            </a:r>
            <a:r>
              <a:rPr lang="it-IT" sz="2400" dirty="0" err="1" smtClean="0">
                <a:solidFill>
                  <a:schemeClr val="bg2"/>
                </a:solidFill>
              </a:rPr>
              <a:t>coastal</a:t>
            </a:r>
            <a:r>
              <a:rPr lang="it-IT" sz="2400" dirty="0" smtClean="0">
                <a:solidFill>
                  <a:schemeClr val="bg2"/>
                </a:solidFill>
              </a:rPr>
              <a:t> </a:t>
            </a:r>
            <a:r>
              <a:rPr lang="it-IT" sz="2400" dirty="0" err="1" smtClean="0">
                <a:solidFill>
                  <a:schemeClr val="bg2"/>
                </a:solidFill>
              </a:rPr>
              <a:t>localities</a:t>
            </a:r>
            <a:r>
              <a:rPr lang="it-IT" sz="2400" dirty="0" smtClean="0">
                <a:solidFill>
                  <a:schemeClr val="bg2"/>
                </a:solidFill>
              </a:rPr>
              <a:t> </a:t>
            </a:r>
            <a:r>
              <a:rPr lang="it-IT" sz="2400" dirty="0" err="1" smtClean="0">
                <a:solidFill>
                  <a:schemeClr val="bg2"/>
                </a:solidFill>
              </a:rPr>
              <a:t>without</a:t>
            </a:r>
            <a:r>
              <a:rPr lang="it-IT" sz="2400" dirty="0" smtClean="0">
                <a:solidFill>
                  <a:schemeClr val="bg2"/>
                </a:solidFill>
              </a:rPr>
              <a:t> a </a:t>
            </a:r>
            <a:r>
              <a:rPr lang="it-IT" sz="2400" dirty="0" err="1" smtClean="0">
                <a:solidFill>
                  <a:schemeClr val="bg2"/>
                </a:solidFill>
              </a:rPr>
              <a:t>continuous</a:t>
            </a:r>
            <a:r>
              <a:rPr lang="it-IT" sz="2400" dirty="0" smtClean="0">
                <a:solidFill>
                  <a:schemeClr val="bg2"/>
                </a:solidFill>
              </a:rPr>
              <a:t> </a:t>
            </a:r>
            <a:r>
              <a:rPr lang="it-IT" sz="2400" dirty="0" err="1" smtClean="0">
                <a:solidFill>
                  <a:schemeClr val="bg2"/>
                </a:solidFill>
              </a:rPr>
              <a:t>support</a:t>
            </a:r>
            <a:r>
              <a:rPr lang="it-IT" sz="2400" dirty="0" smtClean="0">
                <a:solidFill>
                  <a:schemeClr val="bg2"/>
                </a:solidFill>
              </a:rPr>
              <a:t> by </a:t>
            </a:r>
            <a:r>
              <a:rPr lang="it-IT" sz="2400" dirty="0" err="1" smtClean="0">
                <a:solidFill>
                  <a:schemeClr val="bg2"/>
                </a:solidFill>
              </a:rPr>
              <a:t>scientific</a:t>
            </a:r>
            <a:r>
              <a:rPr lang="it-IT" sz="2400" dirty="0" smtClean="0">
                <a:solidFill>
                  <a:schemeClr val="bg2"/>
                </a:solidFill>
              </a:rPr>
              <a:t> and CP </a:t>
            </a:r>
            <a:r>
              <a:rPr lang="it-IT" sz="2400" dirty="0" err="1" smtClean="0">
                <a:solidFill>
                  <a:schemeClr val="bg2"/>
                </a:solidFill>
              </a:rPr>
              <a:t>experts</a:t>
            </a:r>
            <a:r>
              <a:rPr lang="it-IT" sz="2400" dirty="0">
                <a:solidFill>
                  <a:schemeClr val="bg2"/>
                </a:solidFill>
              </a:rPr>
              <a:t> (</a:t>
            </a:r>
            <a:r>
              <a:rPr lang="it-IT" sz="2400" dirty="0" err="1">
                <a:solidFill>
                  <a:schemeClr val="bg2"/>
                </a:solidFill>
              </a:rPr>
              <a:t>reaching</a:t>
            </a:r>
            <a:r>
              <a:rPr lang="it-IT" sz="2400" dirty="0">
                <a:solidFill>
                  <a:schemeClr val="bg2"/>
                </a:solidFill>
              </a:rPr>
              <a:t> the </a:t>
            </a:r>
            <a:r>
              <a:rPr lang="it-IT" sz="2400" dirty="0" smtClean="0">
                <a:solidFill>
                  <a:schemeClr val="bg2"/>
                </a:solidFill>
              </a:rPr>
              <a:t>Ocean </a:t>
            </a:r>
            <a:r>
              <a:rPr lang="it-IT" sz="2400" dirty="0">
                <a:solidFill>
                  <a:schemeClr val="bg2"/>
                </a:solidFill>
              </a:rPr>
              <a:t>Decade target of 100% </a:t>
            </a:r>
            <a:r>
              <a:rPr lang="it-IT" sz="2400" dirty="0" err="1">
                <a:solidFill>
                  <a:schemeClr val="bg2"/>
                </a:solidFill>
              </a:rPr>
              <a:t>within</a:t>
            </a:r>
            <a:r>
              <a:rPr lang="it-IT" sz="2400" dirty="0">
                <a:solidFill>
                  <a:schemeClr val="bg2"/>
                </a:solidFill>
              </a:rPr>
              <a:t> </a:t>
            </a:r>
            <a:r>
              <a:rPr lang="it-IT" sz="2400" dirty="0" smtClean="0">
                <a:solidFill>
                  <a:schemeClr val="bg2"/>
                </a:solidFill>
              </a:rPr>
              <a:t>2030???) </a:t>
            </a:r>
            <a:r>
              <a:rPr lang="mr-IN" sz="2400" dirty="0" smtClean="0">
                <a:solidFill>
                  <a:schemeClr val="bg2"/>
                </a:solidFill>
              </a:rPr>
              <a:t>–</a:t>
            </a:r>
            <a:r>
              <a:rPr lang="it-IT" sz="2400" dirty="0" smtClean="0">
                <a:solidFill>
                  <a:schemeClr val="bg2"/>
                </a:solidFill>
              </a:rPr>
              <a:t> </a:t>
            </a:r>
            <a:r>
              <a:rPr lang="it-IT" sz="2400" dirty="0" err="1" smtClean="0">
                <a:solidFill>
                  <a:schemeClr val="bg2"/>
                </a:solidFill>
              </a:rPr>
              <a:t>need</a:t>
            </a:r>
            <a:r>
              <a:rPr lang="it-IT" sz="2400" dirty="0" smtClean="0">
                <a:solidFill>
                  <a:schemeClr val="bg2"/>
                </a:solidFill>
              </a:rPr>
              <a:t> for a </a:t>
            </a:r>
            <a:r>
              <a:rPr lang="it-IT" sz="2400" dirty="0" err="1" smtClean="0">
                <a:solidFill>
                  <a:schemeClr val="bg2"/>
                </a:solidFill>
              </a:rPr>
              <a:t>strategy</a:t>
            </a:r>
            <a:endParaRPr lang="it-IT" sz="2400" dirty="0" smtClean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5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"/>
          <p:cNvSpPr txBox="1">
            <a:spLocks noGrp="1"/>
          </p:cNvSpPr>
          <p:nvPr>
            <p:ph type="title"/>
          </p:nvPr>
        </p:nvSpPr>
        <p:spPr>
          <a:xfrm>
            <a:off x="179553" y="0"/>
            <a:ext cx="8933913" cy="394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r>
              <a:rPr lang="it-IT" sz="2700" b="1" dirty="0" smtClean="0">
                <a:solidFill>
                  <a:schemeClr val="bg1"/>
                </a:solidFill>
              </a:rPr>
              <a:t>The </a:t>
            </a:r>
            <a:r>
              <a:rPr lang="it-IT" sz="2700" b="1" dirty="0" err="1" smtClean="0">
                <a:solidFill>
                  <a:schemeClr val="bg1"/>
                </a:solidFill>
              </a:rPr>
              <a:t>Italian</a:t>
            </a:r>
            <a:r>
              <a:rPr lang="it-IT" sz="2700" b="1" dirty="0" smtClean="0">
                <a:solidFill>
                  <a:schemeClr val="bg1"/>
                </a:solidFill>
              </a:rPr>
              <a:t> Tsunami </a:t>
            </a:r>
            <a:r>
              <a:rPr lang="it-IT" sz="2700" b="1" dirty="0" err="1" smtClean="0">
                <a:solidFill>
                  <a:schemeClr val="bg1"/>
                </a:solidFill>
              </a:rPr>
              <a:t>Warning</a:t>
            </a:r>
            <a:r>
              <a:rPr lang="it-IT" sz="2700" b="1" dirty="0" smtClean="0">
                <a:solidFill>
                  <a:schemeClr val="bg1"/>
                </a:solidFill>
              </a:rPr>
              <a:t> System: </a:t>
            </a:r>
            <a:r>
              <a:rPr lang="it-IT" sz="2700" b="1" dirty="0">
                <a:solidFill>
                  <a:schemeClr val="bg1"/>
                </a:solidFill>
              </a:rPr>
              <a:t>Three </a:t>
            </a:r>
            <a:r>
              <a:rPr lang="it-IT" sz="2700" b="1" dirty="0" err="1">
                <a:solidFill>
                  <a:schemeClr val="bg1"/>
                </a:solidFill>
              </a:rPr>
              <a:t>main</a:t>
            </a:r>
            <a:r>
              <a:rPr lang="it-IT" sz="2700" b="1" dirty="0">
                <a:solidFill>
                  <a:schemeClr val="bg1"/>
                </a:solidFill>
              </a:rPr>
              <a:t> </a:t>
            </a:r>
            <a:r>
              <a:rPr lang="it-IT" sz="2700" b="1" dirty="0" err="1">
                <a:solidFill>
                  <a:schemeClr val="bg1"/>
                </a:solidFill>
              </a:rPr>
              <a:t>tasks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94" name="Google Shape;94;p3"/>
          <p:cNvSpPr txBox="1"/>
          <p:nvPr/>
        </p:nvSpPr>
        <p:spPr>
          <a:xfrm>
            <a:off x="179553" y="394138"/>
            <a:ext cx="6350400" cy="1925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428625" indent="-342900">
              <a:spcBef>
                <a:spcPts val="270"/>
              </a:spcBef>
              <a:buFont typeface="Arial" charset="0"/>
              <a:buChar char="•"/>
            </a:pPr>
            <a:endParaRPr sz="2400" b="1" dirty="0">
              <a:solidFill>
                <a:schemeClr val="bg2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342900" indent="-257175">
              <a:spcBef>
                <a:spcPts val="270"/>
              </a:spcBef>
              <a:buClr>
                <a:schemeClr val="dk1"/>
              </a:buClr>
              <a:buSzPts val="1800"/>
              <a:buFont typeface="Arial"/>
              <a:buChar char="•"/>
            </a:pPr>
            <a:r>
              <a:rPr lang="it-IT" sz="2400" b="1" dirty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To </a:t>
            </a:r>
            <a:r>
              <a:rPr lang="it-IT" sz="2400" b="1" dirty="0" err="1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guarantee</a:t>
            </a:r>
            <a:r>
              <a:rPr lang="it-IT" sz="2400" b="1" dirty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the </a:t>
            </a:r>
            <a:r>
              <a:rPr lang="it-IT" sz="2400" b="1" dirty="0" err="1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Surveillance</a:t>
            </a:r>
            <a:r>
              <a:rPr lang="it-IT" sz="2400" b="1" dirty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Service for Tsunami </a:t>
            </a:r>
            <a:r>
              <a:rPr lang="it-IT" sz="2400" b="1" dirty="0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Alerts in the </a:t>
            </a:r>
            <a:r>
              <a:rPr lang="it-IT" sz="2400" b="1" dirty="0" err="1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Mediterranean</a:t>
            </a:r>
            <a:r>
              <a:rPr lang="it-IT" sz="2400" b="1" dirty="0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2400" b="1" dirty="0" err="1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as</a:t>
            </a:r>
            <a:r>
              <a:rPr lang="it-IT" sz="2400" b="1" dirty="0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a NEAM Tsunami Service Provider</a:t>
            </a:r>
            <a:endParaRPr sz="2400" dirty="0">
              <a:solidFill>
                <a:schemeClr val="bg2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428625" indent="-342900">
              <a:spcBef>
                <a:spcPts val="270"/>
              </a:spcBef>
              <a:buFont typeface="Arial" charset="0"/>
              <a:buChar char="•"/>
            </a:pPr>
            <a:endParaRPr sz="2400" b="1" i="1" dirty="0">
              <a:solidFill>
                <a:schemeClr val="bg2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342900" indent="-257175">
              <a:spcBef>
                <a:spcPts val="270"/>
              </a:spcBef>
              <a:buClr>
                <a:schemeClr val="dk1"/>
              </a:buClr>
              <a:buSzPts val="1800"/>
              <a:buFont typeface="Arial"/>
              <a:buChar char="•"/>
            </a:pPr>
            <a:r>
              <a:rPr lang="it-IT" sz="2400" b="1" dirty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To </a:t>
            </a:r>
            <a:r>
              <a:rPr lang="it-IT" sz="2400" b="1" dirty="0" err="1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assess</a:t>
            </a:r>
            <a:r>
              <a:rPr lang="it-IT" sz="2400" b="1" dirty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the (</a:t>
            </a:r>
            <a:r>
              <a:rPr lang="it-IT" sz="2400" b="1" dirty="0" err="1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seismic</a:t>
            </a:r>
            <a:r>
              <a:rPr lang="it-IT" sz="2400" b="1" dirty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) Tsunami </a:t>
            </a:r>
            <a:r>
              <a:rPr lang="it-IT" sz="2400" b="1" dirty="0" err="1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Hazard</a:t>
            </a:r>
            <a:r>
              <a:rPr lang="it-IT" sz="2400" b="1" dirty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for the </a:t>
            </a:r>
            <a:r>
              <a:rPr lang="it-IT" sz="2400" b="1" dirty="0" err="1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Italian</a:t>
            </a:r>
            <a:r>
              <a:rPr lang="it-IT" sz="2400" b="1" dirty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2400" b="1" dirty="0" err="1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Coasts</a:t>
            </a:r>
            <a:endParaRPr lang="it-IT" sz="2400" b="1" dirty="0">
              <a:solidFill>
                <a:schemeClr val="bg2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342900" indent="-257175">
              <a:spcBef>
                <a:spcPts val="270"/>
              </a:spcBef>
              <a:buClr>
                <a:schemeClr val="dk1"/>
              </a:buClr>
              <a:buSzPts val="1800"/>
              <a:buFont typeface="Arial"/>
              <a:buChar char="•"/>
            </a:pPr>
            <a:endParaRPr lang="it-IT" sz="2400" b="1" dirty="0">
              <a:solidFill>
                <a:schemeClr val="bg2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342900" indent="-257175">
              <a:spcBef>
                <a:spcPts val="270"/>
              </a:spcBef>
              <a:buClr>
                <a:schemeClr val="dk1"/>
              </a:buClr>
              <a:buSzPts val="1800"/>
              <a:buFont typeface="Arial"/>
              <a:buChar char="•"/>
            </a:pPr>
            <a:r>
              <a:rPr lang="it-IT" sz="2400" b="1" dirty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To </a:t>
            </a:r>
            <a:r>
              <a:rPr lang="it-IT" sz="2400" b="1" dirty="0" err="1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contribute</a:t>
            </a:r>
            <a:r>
              <a:rPr lang="it-IT" sz="2400" b="1" dirty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2400" b="1" dirty="0" err="1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increasing</a:t>
            </a:r>
            <a:r>
              <a:rPr lang="it-IT" sz="2400" b="1" dirty="0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2400" b="1" dirty="0" err="1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awareness</a:t>
            </a:r>
            <a:r>
              <a:rPr lang="it-IT" sz="2400" b="1" dirty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on tsunami </a:t>
            </a:r>
            <a:r>
              <a:rPr lang="it-IT" sz="2400" b="1" dirty="0" err="1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risk</a:t>
            </a:r>
            <a:endParaRPr sz="2400" dirty="0">
              <a:solidFill>
                <a:schemeClr val="bg2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514350" indent="-342900">
              <a:spcBef>
                <a:spcPts val="270"/>
              </a:spcBef>
              <a:buClr>
                <a:schemeClr val="dk1"/>
              </a:buClr>
              <a:buSzPts val="1800"/>
              <a:buFont typeface="Arial" charset="0"/>
              <a:buChar char="•"/>
            </a:pPr>
            <a:endParaRPr sz="2400" b="1" dirty="0">
              <a:solidFill>
                <a:schemeClr val="bg2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514350" indent="-342900">
              <a:spcBef>
                <a:spcPts val="270"/>
              </a:spcBef>
              <a:buFont typeface="Arial" charset="0"/>
              <a:buChar char="•"/>
            </a:pPr>
            <a:endParaRPr sz="2400" b="1" dirty="0">
              <a:solidFill>
                <a:schemeClr val="bg2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342900" indent="-342900">
              <a:spcBef>
                <a:spcPts val="270"/>
              </a:spcBef>
              <a:buFont typeface="Arial" charset="0"/>
              <a:buChar char="•"/>
            </a:pPr>
            <a:endParaRPr sz="2400" b="1" dirty="0">
              <a:solidFill>
                <a:schemeClr val="bg2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9419" y="2319867"/>
            <a:ext cx="2614047" cy="219919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9419" y="788276"/>
            <a:ext cx="2644581" cy="14867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86612" y="-17959"/>
            <a:ext cx="8229600" cy="857250"/>
          </a:xfrm>
        </p:spPr>
        <p:txBody>
          <a:bodyPr>
            <a:noAutofit/>
          </a:bodyPr>
          <a:lstStyle/>
          <a:p>
            <a:r>
              <a:rPr lang="it-IT" sz="2000" dirty="0" smtClean="0"/>
              <a:t>ASSESS-1</a:t>
            </a:r>
            <a:br>
              <a:rPr lang="it-IT" sz="2000" dirty="0" smtClean="0"/>
            </a:br>
            <a:r>
              <a:rPr lang="it-IT" sz="2000" dirty="0" smtClean="0"/>
              <a:t>Tsunami </a:t>
            </a:r>
            <a:r>
              <a:rPr lang="it-IT" sz="2000" dirty="0" err="1" smtClean="0"/>
              <a:t>hazard</a:t>
            </a:r>
            <a:r>
              <a:rPr lang="it-IT" sz="2000" dirty="0" smtClean="0"/>
              <a:t> </a:t>
            </a:r>
            <a:r>
              <a:rPr lang="it-IT" sz="2000" dirty="0" err="1" smtClean="0"/>
              <a:t>maps</a:t>
            </a:r>
            <a:r>
              <a:rPr lang="it-IT" sz="2000" dirty="0" smtClean="0"/>
              <a:t> </a:t>
            </a:r>
            <a:r>
              <a:rPr lang="it-IT" sz="2000" dirty="0" err="1" smtClean="0"/>
              <a:t>mapped</a:t>
            </a:r>
            <a:r>
              <a:rPr lang="it-IT" sz="2000" dirty="0" smtClean="0"/>
              <a:t> and </a:t>
            </a:r>
            <a:r>
              <a:rPr lang="it-IT" sz="2000" dirty="0" err="1" smtClean="0"/>
              <a:t>designated</a:t>
            </a:r>
            <a:r>
              <a:rPr lang="it-IT" sz="2000" dirty="0" smtClean="0"/>
              <a:t> </a:t>
            </a:r>
            <a:endParaRPr lang="it-IT" sz="20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485192" y="942392"/>
            <a:ext cx="8201608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According</a:t>
            </a:r>
            <a:r>
              <a:rPr lang="it-IT" dirty="0" smtClean="0"/>
              <a:t> to the TR </a:t>
            </a:r>
            <a:r>
              <a:rPr lang="it-IT" dirty="0" err="1" smtClean="0"/>
              <a:t>guidelines</a:t>
            </a:r>
            <a:r>
              <a:rPr lang="it-IT" dirty="0" smtClean="0"/>
              <a:t> (doc 74):</a:t>
            </a:r>
          </a:p>
          <a:p>
            <a:endParaRPr lang="it-IT" dirty="0"/>
          </a:p>
          <a:p>
            <a:r>
              <a:rPr lang="it-IT" i="1" dirty="0"/>
              <a:t>The </a:t>
            </a:r>
            <a:r>
              <a:rPr lang="it-IT" i="1" dirty="0" err="1"/>
              <a:t>primary</a:t>
            </a:r>
            <a:r>
              <a:rPr lang="it-IT" i="1" dirty="0"/>
              <a:t> source for </a:t>
            </a:r>
            <a:r>
              <a:rPr lang="it-IT" i="1" dirty="0" err="1"/>
              <a:t>mapping</a:t>
            </a:r>
            <a:r>
              <a:rPr lang="it-IT" i="1" dirty="0"/>
              <a:t> </a:t>
            </a:r>
            <a:r>
              <a:rPr lang="it-IT" i="1" dirty="0" err="1"/>
              <a:t>potential</a:t>
            </a:r>
            <a:r>
              <a:rPr lang="it-IT" i="1" dirty="0"/>
              <a:t> tsunami </a:t>
            </a:r>
            <a:r>
              <a:rPr lang="it-IT" i="1" dirty="0" err="1"/>
              <a:t>hazard</a:t>
            </a:r>
            <a:r>
              <a:rPr lang="it-IT" i="1" dirty="0"/>
              <a:t> </a:t>
            </a:r>
            <a:r>
              <a:rPr lang="it-IT" i="1" dirty="0" err="1"/>
              <a:t>zones</a:t>
            </a:r>
            <a:r>
              <a:rPr lang="it-IT" i="1" dirty="0"/>
              <a:t> </a:t>
            </a:r>
            <a:r>
              <a:rPr lang="it-IT" i="1" dirty="0" err="1"/>
              <a:t>is</a:t>
            </a:r>
            <a:r>
              <a:rPr lang="it-IT" i="1" dirty="0"/>
              <a:t> </a:t>
            </a:r>
            <a:r>
              <a:rPr lang="it-IT" b="1" i="1" dirty="0" err="1"/>
              <a:t>inundation</a:t>
            </a:r>
            <a:r>
              <a:rPr lang="it-IT" b="1" i="1" dirty="0"/>
              <a:t> </a:t>
            </a:r>
            <a:r>
              <a:rPr lang="it-IT" b="1" i="1" dirty="0" err="1"/>
              <a:t>modelling</a:t>
            </a:r>
            <a:r>
              <a:rPr lang="it-IT" i="1" dirty="0"/>
              <a:t>, </a:t>
            </a:r>
            <a:r>
              <a:rPr lang="it-IT" i="1" dirty="0" err="1"/>
              <a:t>which</a:t>
            </a:r>
            <a:r>
              <a:rPr lang="it-IT" i="1" dirty="0"/>
              <a:t> </a:t>
            </a:r>
            <a:r>
              <a:rPr lang="it-IT" i="1" dirty="0" err="1"/>
              <a:t>illustrates</a:t>
            </a:r>
            <a:r>
              <a:rPr lang="it-IT" i="1" dirty="0"/>
              <a:t> </a:t>
            </a:r>
            <a:r>
              <a:rPr lang="it-IT" i="1" dirty="0" err="1"/>
              <a:t>expected</a:t>
            </a:r>
            <a:r>
              <a:rPr lang="it-IT" i="1" dirty="0"/>
              <a:t> </a:t>
            </a:r>
            <a:r>
              <a:rPr lang="it-IT" i="1" dirty="0" err="1"/>
              <a:t>areas</a:t>
            </a:r>
            <a:r>
              <a:rPr lang="it-IT" i="1" dirty="0"/>
              <a:t> to be </a:t>
            </a:r>
            <a:r>
              <a:rPr lang="it-IT" i="1" dirty="0" err="1"/>
              <a:t>flooded</a:t>
            </a:r>
            <a:r>
              <a:rPr lang="it-IT" i="1" dirty="0"/>
              <a:t> by the tsunami. The </a:t>
            </a:r>
            <a:r>
              <a:rPr lang="it-IT" i="1" dirty="0" err="1"/>
              <a:t>result</a:t>
            </a:r>
            <a:r>
              <a:rPr lang="it-IT" i="1" dirty="0"/>
              <a:t> of an </a:t>
            </a:r>
            <a:r>
              <a:rPr lang="it-IT" i="1" dirty="0" err="1"/>
              <a:t>inundation</a:t>
            </a:r>
            <a:r>
              <a:rPr lang="it-IT" i="1" dirty="0"/>
              <a:t> </a:t>
            </a:r>
            <a:r>
              <a:rPr lang="it-IT" i="1" dirty="0" err="1"/>
              <a:t>modelling</a:t>
            </a:r>
            <a:r>
              <a:rPr lang="it-IT" i="1" dirty="0"/>
              <a:t> </a:t>
            </a:r>
            <a:r>
              <a:rPr lang="it-IT" i="1" dirty="0" err="1"/>
              <a:t>study</a:t>
            </a:r>
            <a:r>
              <a:rPr lang="it-IT" i="1" dirty="0"/>
              <a:t> </a:t>
            </a:r>
            <a:r>
              <a:rPr lang="it-IT" i="1" dirty="0" err="1"/>
              <a:t>is</a:t>
            </a:r>
            <a:r>
              <a:rPr lang="it-IT" i="1" dirty="0"/>
              <a:t> the </a:t>
            </a:r>
            <a:r>
              <a:rPr lang="it-IT" b="1" i="1" dirty="0"/>
              <a:t>tsunami </a:t>
            </a:r>
            <a:r>
              <a:rPr lang="it-IT" b="1" i="1" dirty="0" err="1"/>
              <a:t>inundation</a:t>
            </a:r>
            <a:r>
              <a:rPr lang="it-IT" b="1" i="1" dirty="0"/>
              <a:t> </a:t>
            </a:r>
            <a:r>
              <a:rPr lang="it-IT" b="1" i="1" dirty="0" err="1"/>
              <a:t>map</a:t>
            </a:r>
            <a:r>
              <a:rPr lang="it-IT" b="1" i="1" dirty="0"/>
              <a:t> </a:t>
            </a:r>
            <a:r>
              <a:rPr lang="it-IT" b="1" i="1" dirty="0" err="1"/>
              <a:t>depicting</a:t>
            </a:r>
            <a:r>
              <a:rPr lang="it-IT" b="1" i="1" dirty="0"/>
              <a:t> the tsunami </a:t>
            </a:r>
            <a:r>
              <a:rPr lang="it-IT" b="1" i="1" dirty="0" err="1"/>
              <a:t>hazard</a:t>
            </a:r>
            <a:r>
              <a:rPr lang="it-IT" b="1" i="1" dirty="0"/>
              <a:t> zone</a:t>
            </a:r>
            <a:r>
              <a:rPr lang="it-IT" i="1" dirty="0"/>
              <a:t>. </a:t>
            </a:r>
            <a:r>
              <a:rPr lang="it-IT" i="1" dirty="0" err="1"/>
              <a:t>If</a:t>
            </a:r>
            <a:r>
              <a:rPr lang="it-IT" i="1" dirty="0"/>
              <a:t> </a:t>
            </a:r>
            <a:r>
              <a:rPr lang="it-IT" i="1" dirty="0" err="1"/>
              <a:t>models</a:t>
            </a:r>
            <a:r>
              <a:rPr lang="it-IT" i="1" dirty="0"/>
              <a:t> are </a:t>
            </a:r>
            <a:r>
              <a:rPr lang="it-IT" i="1" dirty="0" err="1"/>
              <a:t>unavailable</a:t>
            </a:r>
            <a:r>
              <a:rPr lang="it-IT" i="1" dirty="0"/>
              <a:t>, </a:t>
            </a:r>
            <a:r>
              <a:rPr lang="it-IT" b="1" i="1" dirty="0" err="1"/>
              <a:t>other</a:t>
            </a:r>
            <a:r>
              <a:rPr lang="it-IT" b="1" i="1" dirty="0"/>
              <a:t> </a:t>
            </a:r>
            <a:r>
              <a:rPr lang="it-IT" b="1" i="1" dirty="0" err="1"/>
              <a:t>acceptable</a:t>
            </a:r>
            <a:r>
              <a:rPr lang="it-IT" b="1" i="1" dirty="0"/>
              <a:t> </a:t>
            </a:r>
            <a:r>
              <a:rPr lang="it-IT" b="1" i="1" dirty="0" err="1"/>
              <a:t>sources</a:t>
            </a:r>
            <a:r>
              <a:rPr lang="it-IT" i="1" dirty="0"/>
              <a:t> include </a:t>
            </a:r>
            <a:r>
              <a:rPr lang="it-IT" i="1" dirty="0" err="1"/>
              <a:t>guidance</a:t>
            </a:r>
            <a:r>
              <a:rPr lang="it-IT" i="1" dirty="0"/>
              <a:t> from tsunami </a:t>
            </a:r>
            <a:r>
              <a:rPr lang="it-IT" i="1" dirty="0" err="1"/>
              <a:t>experts</a:t>
            </a:r>
            <a:r>
              <a:rPr lang="it-IT" i="1" dirty="0"/>
              <a:t> from </a:t>
            </a:r>
            <a:r>
              <a:rPr lang="it-IT" i="1" dirty="0" err="1"/>
              <a:t>technical</a:t>
            </a:r>
            <a:r>
              <a:rPr lang="it-IT" i="1" dirty="0"/>
              <a:t> </a:t>
            </a:r>
            <a:r>
              <a:rPr lang="it-IT" i="1" dirty="0" err="1"/>
              <a:t>agencies</a:t>
            </a:r>
            <a:r>
              <a:rPr lang="it-IT" i="1" dirty="0"/>
              <a:t>, </a:t>
            </a:r>
            <a:r>
              <a:rPr lang="it-IT" i="1" dirty="0" err="1"/>
              <a:t>universities</a:t>
            </a:r>
            <a:r>
              <a:rPr lang="it-IT" i="1" dirty="0"/>
              <a:t>, or </a:t>
            </a:r>
            <a:r>
              <a:rPr lang="it-IT" i="1" dirty="0" err="1"/>
              <a:t>consultants</a:t>
            </a:r>
            <a:r>
              <a:rPr lang="it-IT" i="1" dirty="0"/>
              <a:t>. </a:t>
            </a:r>
            <a:r>
              <a:rPr lang="it-IT" i="1" dirty="0" err="1"/>
              <a:t>These</a:t>
            </a:r>
            <a:r>
              <a:rPr lang="it-IT" i="1" dirty="0"/>
              <a:t> </a:t>
            </a:r>
            <a:r>
              <a:rPr lang="it-IT" i="1" dirty="0" err="1"/>
              <a:t>modelling</a:t>
            </a:r>
            <a:r>
              <a:rPr lang="it-IT" i="1" dirty="0"/>
              <a:t> and </a:t>
            </a:r>
            <a:r>
              <a:rPr lang="it-IT" i="1" dirty="0" err="1"/>
              <a:t>mapping</a:t>
            </a:r>
            <a:r>
              <a:rPr lang="it-IT" i="1" dirty="0"/>
              <a:t> </a:t>
            </a:r>
            <a:r>
              <a:rPr lang="it-IT" i="1" dirty="0" err="1"/>
              <a:t>efforts</a:t>
            </a:r>
            <a:r>
              <a:rPr lang="it-IT" i="1" dirty="0"/>
              <a:t> </a:t>
            </a:r>
            <a:r>
              <a:rPr lang="it-IT" i="1" dirty="0" err="1"/>
              <a:t>should</a:t>
            </a:r>
            <a:r>
              <a:rPr lang="it-IT" i="1" dirty="0"/>
              <a:t> </a:t>
            </a:r>
            <a:r>
              <a:rPr lang="it-IT" i="1" dirty="0" err="1"/>
              <a:t>follow</a:t>
            </a:r>
            <a:r>
              <a:rPr lang="it-IT" i="1" dirty="0"/>
              <a:t> </a:t>
            </a:r>
            <a:r>
              <a:rPr lang="it-IT" i="1" dirty="0" err="1"/>
              <a:t>national</a:t>
            </a:r>
            <a:r>
              <a:rPr lang="it-IT" i="1" dirty="0"/>
              <a:t> and/or </a:t>
            </a:r>
            <a:r>
              <a:rPr lang="it-IT" i="1" dirty="0" err="1"/>
              <a:t>international</a:t>
            </a:r>
            <a:r>
              <a:rPr lang="it-IT" i="1" dirty="0"/>
              <a:t> </a:t>
            </a:r>
            <a:r>
              <a:rPr lang="it-IT" i="1" dirty="0" err="1"/>
              <a:t>standards</a:t>
            </a:r>
            <a:r>
              <a:rPr lang="it-IT" dirty="0"/>
              <a:t>. </a:t>
            </a:r>
          </a:p>
          <a:p>
            <a:r>
              <a:rPr lang="mr-IN" dirty="0" smtClean="0"/>
              <a:t>…</a:t>
            </a:r>
            <a:r>
              <a:rPr lang="it-IT" dirty="0" smtClean="0"/>
              <a:t>. </a:t>
            </a:r>
          </a:p>
          <a:p>
            <a:r>
              <a:rPr lang="it-IT" i="1" dirty="0"/>
              <a:t>Tsunami </a:t>
            </a:r>
            <a:r>
              <a:rPr lang="it-IT" i="1" dirty="0" err="1"/>
              <a:t>hazard</a:t>
            </a:r>
            <a:r>
              <a:rPr lang="it-IT" i="1" dirty="0"/>
              <a:t> zone </a:t>
            </a:r>
            <a:r>
              <a:rPr lang="it-IT" i="1" dirty="0" err="1" smtClean="0"/>
              <a:t>maps</a:t>
            </a:r>
            <a:r>
              <a:rPr lang="it-IT" i="1" dirty="0" smtClean="0"/>
              <a:t> </a:t>
            </a:r>
            <a:r>
              <a:rPr lang="it-IT" i="1" dirty="0"/>
              <a:t>are </a:t>
            </a:r>
            <a:r>
              <a:rPr lang="it-IT" i="1" dirty="0" err="1"/>
              <a:t>used</a:t>
            </a:r>
            <a:r>
              <a:rPr lang="it-IT" i="1" dirty="0"/>
              <a:t> </a:t>
            </a:r>
            <a:r>
              <a:rPr lang="it-IT" i="1" dirty="0" err="1"/>
              <a:t>as</a:t>
            </a:r>
            <a:r>
              <a:rPr lang="it-IT" i="1" dirty="0"/>
              <a:t> a base for tsunami </a:t>
            </a:r>
            <a:r>
              <a:rPr lang="it-IT" i="1" dirty="0" err="1"/>
              <a:t>evacuation</a:t>
            </a:r>
            <a:r>
              <a:rPr lang="it-IT" i="1" dirty="0"/>
              <a:t> </a:t>
            </a:r>
            <a:r>
              <a:rPr lang="it-IT" i="1" dirty="0" err="1"/>
              <a:t>mapping</a:t>
            </a:r>
            <a:r>
              <a:rPr lang="it-IT" i="1" dirty="0"/>
              <a:t> and planning. </a:t>
            </a:r>
          </a:p>
          <a:p>
            <a:endParaRPr lang="it-IT" dirty="0" smtClean="0"/>
          </a:p>
          <a:p>
            <a:r>
              <a:rPr lang="it-IT" b="1" dirty="0"/>
              <a:t>Notes</a:t>
            </a:r>
            <a:r>
              <a:rPr lang="it-IT" dirty="0"/>
              <a:t>: </a:t>
            </a:r>
          </a:p>
          <a:p>
            <a:r>
              <a:rPr lang="it-IT" i="1" dirty="0"/>
              <a:t>For </a:t>
            </a:r>
            <a:r>
              <a:rPr lang="it-IT" i="1" dirty="0" err="1"/>
              <a:t>communities</a:t>
            </a:r>
            <a:r>
              <a:rPr lang="it-IT" i="1" dirty="0"/>
              <a:t> with no </a:t>
            </a:r>
            <a:r>
              <a:rPr lang="it-IT" i="1" dirty="0" err="1"/>
              <a:t>modelling</a:t>
            </a:r>
            <a:r>
              <a:rPr lang="it-IT" i="1" dirty="0"/>
              <a:t>, a “</a:t>
            </a:r>
            <a:r>
              <a:rPr lang="it-IT" b="1" i="1" dirty="0"/>
              <a:t>baseline tsunami zone</a:t>
            </a:r>
            <a:r>
              <a:rPr lang="it-IT" i="1" dirty="0"/>
              <a:t>” can be </a:t>
            </a:r>
            <a:r>
              <a:rPr lang="it-IT" i="1" dirty="0" err="1"/>
              <a:t>used</a:t>
            </a:r>
            <a:r>
              <a:rPr lang="it-IT" i="1" dirty="0"/>
              <a:t>. </a:t>
            </a:r>
            <a:r>
              <a:rPr lang="it-IT" b="1" i="1" dirty="0" err="1"/>
              <a:t>Storm</a:t>
            </a:r>
            <a:r>
              <a:rPr lang="it-IT" b="1" i="1" dirty="0"/>
              <a:t> </a:t>
            </a:r>
            <a:r>
              <a:rPr lang="it-IT" b="1" i="1" dirty="0" err="1"/>
              <a:t>surge</a:t>
            </a:r>
            <a:r>
              <a:rPr lang="it-IT" b="1" i="1" dirty="0"/>
              <a:t> </a:t>
            </a:r>
            <a:r>
              <a:rPr lang="it-IT" b="1" i="1" dirty="0" err="1"/>
              <a:t>modelling</a:t>
            </a:r>
            <a:r>
              <a:rPr lang="it-IT" b="1" i="1" dirty="0"/>
              <a:t> </a:t>
            </a:r>
            <a:r>
              <a:rPr lang="it-IT" i="1" dirty="0"/>
              <a:t>can </a:t>
            </a:r>
            <a:r>
              <a:rPr lang="it-IT" i="1" dirty="0" err="1"/>
              <a:t>also</a:t>
            </a:r>
            <a:r>
              <a:rPr lang="it-IT" i="1" dirty="0"/>
              <a:t> be </a:t>
            </a:r>
            <a:r>
              <a:rPr lang="it-IT" i="1" dirty="0" err="1"/>
              <a:t>used</a:t>
            </a:r>
            <a:r>
              <a:rPr lang="it-IT" i="1" dirty="0"/>
              <a:t> </a:t>
            </a:r>
            <a:r>
              <a:rPr lang="it-IT" i="1" dirty="0" err="1"/>
              <a:t>as</a:t>
            </a:r>
            <a:r>
              <a:rPr lang="it-IT" i="1" dirty="0"/>
              <a:t> a guide for </a:t>
            </a:r>
            <a:r>
              <a:rPr lang="it-IT" i="1" dirty="0" err="1"/>
              <a:t>this</a:t>
            </a:r>
            <a:r>
              <a:rPr lang="it-IT" i="1" dirty="0"/>
              <a:t> </a:t>
            </a:r>
            <a:r>
              <a:rPr lang="it-IT" i="1" dirty="0" err="1"/>
              <a:t>purpose</a:t>
            </a:r>
            <a:r>
              <a:rPr lang="it-IT" i="1" dirty="0"/>
              <a:t>. </a:t>
            </a:r>
            <a:endParaRPr lang="it-IT" i="1" dirty="0" smtClean="0"/>
          </a:p>
          <a:p>
            <a:endParaRPr lang="it-IT" i="1" dirty="0"/>
          </a:p>
          <a:p>
            <a:r>
              <a:rPr lang="it-IT" dirty="0"/>
              <a:t>(UNESCO IOC </a:t>
            </a:r>
            <a:r>
              <a:rPr lang="it-IT" dirty="0" err="1"/>
              <a:t>Manuals</a:t>
            </a:r>
            <a:r>
              <a:rPr lang="it-IT" dirty="0"/>
              <a:t> and </a:t>
            </a:r>
            <a:r>
              <a:rPr lang="it-IT" dirty="0" err="1"/>
              <a:t>Guides</a:t>
            </a:r>
            <a:r>
              <a:rPr lang="it-IT" dirty="0"/>
              <a:t>, 82, 2020</a:t>
            </a:r>
            <a:r>
              <a:rPr lang="it-IT" dirty="0" smtClean="0"/>
              <a:t>)</a:t>
            </a:r>
          </a:p>
          <a:p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8928243" y="365760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4399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/>
          <p:cNvSpPr>
            <a:spLocks noGrp="1"/>
          </p:cNvSpPr>
          <p:nvPr>
            <p:ph type="title"/>
          </p:nvPr>
        </p:nvSpPr>
        <p:spPr>
          <a:xfrm>
            <a:off x="323636" y="0"/>
            <a:ext cx="8229600" cy="857250"/>
          </a:xfrm>
        </p:spPr>
        <p:txBody>
          <a:bodyPr>
            <a:noAutofit/>
          </a:bodyPr>
          <a:lstStyle/>
          <a:p>
            <a:r>
              <a:rPr lang="it-IT" sz="2000" dirty="0" smtClean="0"/>
              <a:t>ASSESS-1</a:t>
            </a:r>
            <a:br>
              <a:rPr lang="it-IT" sz="2000" dirty="0" smtClean="0"/>
            </a:br>
            <a:r>
              <a:rPr lang="it-IT" sz="2000" dirty="0" smtClean="0"/>
              <a:t>Tsunami </a:t>
            </a:r>
            <a:r>
              <a:rPr lang="it-IT" sz="2000" dirty="0" err="1" smtClean="0"/>
              <a:t>hazard</a:t>
            </a:r>
            <a:r>
              <a:rPr lang="it-IT" sz="2000" dirty="0" smtClean="0"/>
              <a:t> </a:t>
            </a:r>
            <a:r>
              <a:rPr lang="it-IT" sz="2000" dirty="0" err="1" smtClean="0"/>
              <a:t>maps</a:t>
            </a:r>
            <a:r>
              <a:rPr lang="it-IT" sz="2000" dirty="0" smtClean="0"/>
              <a:t> </a:t>
            </a:r>
            <a:r>
              <a:rPr lang="it-IT" sz="2000" dirty="0" err="1" smtClean="0"/>
              <a:t>mapped</a:t>
            </a:r>
            <a:r>
              <a:rPr lang="it-IT" sz="2000" dirty="0" smtClean="0"/>
              <a:t> and </a:t>
            </a:r>
            <a:r>
              <a:rPr lang="it-IT" sz="2000" dirty="0" err="1" smtClean="0"/>
              <a:t>designated</a:t>
            </a:r>
            <a:r>
              <a:rPr lang="it-IT" sz="2000" dirty="0" smtClean="0"/>
              <a:t> </a:t>
            </a:r>
            <a:endParaRPr lang="it-IT" sz="20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529119" y="775553"/>
            <a:ext cx="820160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u="sng" dirty="0" err="1" smtClean="0"/>
              <a:t>Possible</a:t>
            </a:r>
            <a:r>
              <a:rPr lang="it-IT" b="1" u="sng" dirty="0" smtClean="0"/>
              <a:t> </a:t>
            </a:r>
            <a:r>
              <a:rPr lang="it-IT" b="1" u="sng" dirty="0" err="1" smtClean="0"/>
              <a:t>solutions</a:t>
            </a:r>
            <a:r>
              <a:rPr lang="it-IT" b="1" u="sng" dirty="0" smtClean="0"/>
              <a:t>:</a:t>
            </a:r>
          </a:p>
          <a:p>
            <a:endParaRPr lang="it-IT" dirty="0"/>
          </a:p>
          <a:p>
            <a:pPr marL="285750" indent="-285750">
              <a:buFont typeface="Wingdings" charset="2"/>
              <a:buChar char="Ø"/>
            </a:pPr>
            <a:r>
              <a:rPr lang="it-IT" dirty="0" smtClean="0"/>
              <a:t>Local </a:t>
            </a:r>
            <a:r>
              <a:rPr lang="it-IT" dirty="0" err="1" smtClean="0"/>
              <a:t>study</a:t>
            </a:r>
            <a:r>
              <a:rPr lang="it-IT" dirty="0" smtClean="0"/>
              <a:t> with accurate PTHA </a:t>
            </a:r>
            <a:r>
              <a:rPr lang="it-IT" dirty="0" err="1" smtClean="0"/>
              <a:t>assessment</a:t>
            </a:r>
            <a:r>
              <a:rPr lang="it-IT" dirty="0" smtClean="0"/>
              <a:t>, </a:t>
            </a:r>
            <a:r>
              <a:rPr lang="it-IT" dirty="0" err="1" smtClean="0"/>
              <a:t>choice</a:t>
            </a:r>
            <a:r>
              <a:rPr lang="it-IT" dirty="0"/>
              <a:t> </a:t>
            </a:r>
            <a:r>
              <a:rPr lang="it-IT" dirty="0" smtClean="0"/>
              <a:t>of </a:t>
            </a:r>
            <a:r>
              <a:rPr lang="it-IT" dirty="0" err="1" smtClean="0"/>
              <a:t>probabilities</a:t>
            </a:r>
            <a:r>
              <a:rPr lang="it-IT" dirty="0" smtClean="0"/>
              <a:t> / ARP (by </a:t>
            </a:r>
            <a:r>
              <a:rPr lang="it-IT" dirty="0" err="1" smtClean="0"/>
              <a:t>DMs</a:t>
            </a:r>
            <a:r>
              <a:rPr lang="it-IT" dirty="0" smtClean="0"/>
              <a:t>), </a:t>
            </a:r>
            <a:r>
              <a:rPr lang="it-IT" dirty="0" err="1" smtClean="0"/>
              <a:t>definition</a:t>
            </a:r>
            <a:r>
              <a:rPr lang="it-IT" dirty="0" smtClean="0"/>
              <a:t> of </a:t>
            </a:r>
            <a:r>
              <a:rPr lang="it-IT" dirty="0" err="1" smtClean="0"/>
              <a:t>inundation</a:t>
            </a:r>
            <a:r>
              <a:rPr lang="it-IT" dirty="0" smtClean="0"/>
              <a:t>/</a:t>
            </a:r>
            <a:r>
              <a:rPr lang="it-IT" dirty="0" err="1" smtClean="0"/>
              <a:t>hazard</a:t>
            </a:r>
            <a:r>
              <a:rPr lang="it-IT" dirty="0" smtClean="0"/>
              <a:t> </a:t>
            </a:r>
            <a:r>
              <a:rPr lang="it-IT" dirty="0" err="1" smtClean="0"/>
              <a:t>areas</a:t>
            </a:r>
            <a:r>
              <a:rPr lang="it-IT" dirty="0"/>
              <a:t> </a:t>
            </a:r>
            <a:r>
              <a:rPr lang="it-IT" dirty="0" smtClean="0"/>
              <a:t>---&gt; </a:t>
            </a:r>
            <a:r>
              <a:rPr lang="it-IT" dirty="0" err="1" smtClean="0"/>
              <a:t>local</a:t>
            </a:r>
            <a:r>
              <a:rPr lang="it-IT" dirty="0" smtClean="0"/>
              <a:t> planning / </a:t>
            </a:r>
            <a:r>
              <a:rPr lang="it-IT" dirty="0" err="1" smtClean="0"/>
              <a:t>evacuation</a:t>
            </a:r>
            <a:r>
              <a:rPr lang="it-IT" dirty="0" smtClean="0"/>
              <a:t> </a:t>
            </a:r>
            <a:r>
              <a:rPr lang="it-IT" dirty="0" err="1" smtClean="0"/>
              <a:t>zones</a:t>
            </a:r>
            <a:r>
              <a:rPr lang="it-IT" dirty="0" smtClean="0"/>
              <a:t> (Larnaca-style)</a:t>
            </a:r>
          </a:p>
          <a:p>
            <a:pPr marL="285750" indent="-285750">
              <a:buFont typeface="Wingdings" charset="2"/>
              <a:buChar char="Ø"/>
            </a:pPr>
            <a:endParaRPr lang="it-IT" dirty="0"/>
          </a:p>
          <a:p>
            <a:pPr marL="285750" indent="-285750">
              <a:buFont typeface="Wingdings" charset="2"/>
              <a:buChar char="Ø"/>
            </a:pPr>
            <a:r>
              <a:rPr lang="it-IT" dirty="0" err="1" smtClean="0"/>
              <a:t>Regional</a:t>
            </a:r>
            <a:r>
              <a:rPr lang="it-IT" dirty="0" smtClean="0"/>
              <a:t>/</a:t>
            </a:r>
            <a:r>
              <a:rPr lang="it-IT" dirty="0" err="1" smtClean="0"/>
              <a:t>national</a:t>
            </a:r>
            <a:r>
              <a:rPr lang="it-IT" dirty="0" smtClean="0"/>
              <a:t> </a:t>
            </a:r>
            <a:r>
              <a:rPr lang="it-IT" dirty="0" err="1" smtClean="0"/>
              <a:t>assessment</a:t>
            </a:r>
            <a:r>
              <a:rPr lang="it-IT" dirty="0" smtClean="0"/>
              <a:t> (common </a:t>
            </a:r>
            <a:r>
              <a:rPr lang="it-IT" dirty="0" err="1" smtClean="0"/>
              <a:t>prob</a:t>
            </a:r>
            <a:r>
              <a:rPr lang="it-IT" dirty="0" smtClean="0"/>
              <a:t>. and ARP </a:t>
            </a:r>
            <a:r>
              <a:rPr lang="it-IT" dirty="0" err="1" smtClean="0"/>
              <a:t>values</a:t>
            </a:r>
            <a:r>
              <a:rPr lang="it-IT" dirty="0" smtClean="0"/>
              <a:t> for the </a:t>
            </a:r>
            <a:r>
              <a:rPr lang="it-IT" dirty="0" err="1" smtClean="0"/>
              <a:t>whole</a:t>
            </a:r>
            <a:r>
              <a:rPr lang="it-IT" dirty="0" smtClean="0"/>
              <a:t> country / </a:t>
            </a:r>
            <a:r>
              <a:rPr lang="it-IT" dirty="0" err="1" smtClean="0"/>
              <a:t>region</a:t>
            </a:r>
            <a:r>
              <a:rPr lang="it-IT" dirty="0" smtClean="0"/>
              <a:t>), </a:t>
            </a:r>
            <a:r>
              <a:rPr lang="it-IT" dirty="0" err="1"/>
              <a:t>definition</a:t>
            </a:r>
            <a:r>
              <a:rPr lang="it-IT" dirty="0"/>
              <a:t> of </a:t>
            </a:r>
            <a:r>
              <a:rPr lang="it-IT" dirty="0" err="1"/>
              <a:t>inundation</a:t>
            </a:r>
            <a:r>
              <a:rPr lang="it-IT" dirty="0"/>
              <a:t>/</a:t>
            </a:r>
            <a:r>
              <a:rPr lang="it-IT" dirty="0" err="1"/>
              <a:t>hazard</a:t>
            </a:r>
            <a:r>
              <a:rPr lang="it-IT" dirty="0"/>
              <a:t> </a:t>
            </a:r>
            <a:r>
              <a:rPr lang="it-IT" dirty="0" err="1"/>
              <a:t>areas</a:t>
            </a:r>
            <a:r>
              <a:rPr lang="it-IT" dirty="0"/>
              <a:t> ---&gt; </a:t>
            </a:r>
            <a:r>
              <a:rPr lang="it-IT" dirty="0" err="1"/>
              <a:t>local</a:t>
            </a:r>
            <a:r>
              <a:rPr lang="it-IT" dirty="0"/>
              <a:t> planning / </a:t>
            </a:r>
            <a:r>
              <a:rPr lang="it-IT" dirty="0" err="1" smtClean="0"/>
              <a:t>evacuation</a:t>
            </a:r>
            <a:r>
              <a:rPr lang="it-IT" dirty="0" smtClean="0"/>
              <a:t> </a:t>
            </a:r>
            <a:r>
              <a:rPr lang="it-IT" dirty="0" err="1" smtClean="0"/>
              <a:t>zones</a:t>
            </a:r>
            <a:r>
              <a:rPr lang="it-IT" dirty="0" smtClean="0"/>
              <a:t> (</a:t>
            </a:r>
            <a:r>
              <a:rPr lang="it-IT" dirty="0" err="1" smtClean="0"/>
              <a:t>Italy</a:t>
            </a:r>
            <a:r>
              <a:rPr lang="it-IT" dirty="0" smtClean="0"/>
              <a:t> </a:t>
            </a:r>
            <a:r>
              <a:rPr lang="it-IT" dirty="0" err="1" smtClean="0"/>
              <a:t>cases</a:t>
            </a:r>
            <a:r>
              <a:rPr lang="it-IT" dirty="0" smtClean="0"/>
              <a:t>)</a:t>
            </a:r>
            <a:endParaRPr lang="it-IT" dirty="0"/>
          </a:p>
          <a:p>
            <a:pPr marL="285750" indent="-285750">
              <a:buFont typeface="Wingdings" charset="2"/>
              <a:buChar char="Ø"/>
            </a:pPr>
            <a:endParaRPr lang="it-IT" dirty="0" smtClean="0"/>
          </a:p>
          <a:p>
            <a:pPr marL="285750" indent="-285750">
              <a:buFont typeface="Wingdings" charset="2"/>
              <a:buChar char="Ø"/>
            </a:pPr>
            <a:r>
              <a:rPr lang="it-IT" dirty="0" err="1" smtClean="0"/>
              <a:t>Expeditive</a:t>
            </a:r>
            <a:r>
              <a:rPr lang="it-IT" dirty="0" smtClean="0"/>
              <a:t> </a:t>
            </a:r>
            <a:r>
              <a:rPr lang="it-IT" dirty="0" err="1" smtClean="0"/>
              <a:t>methods</a:t>
            </a:r>
            <a:r>
              <a:rPr lang="it-IT" dirty="0" smtClean="0"/>
              <a:t> (scenario-</a:t>
            </a:r>
            <a:r>
              <a:rPr lang="it-IT" dirty="0" err="1" smtClean="0"/>
              <a:t>based</a:t>
            </a:r>
            <a:r>
              <a:rPr lang="it-IT" dirty="0" smtClean="0"/>
              <a:t>, </a:t>
            </a:r>
            <a:r>
              <a:rPr lang="it-IT" dirty="0" err="1" smtClean="0"/>
              <a:t>storm</a:t>
            </a:r>
            <a:r>
              <a:rPr lang="it-IT" dirty="0" smtClean="0"/>
              <a:t> </a:t>
            </a:r>
            <a:r>
              <a:rPr lang="it-IT" dirty="0" err="1" smtClean="0"/>
              <a:t>surge</a:t>
            </a:r>
            <a:r>
              <a:rPr lang="it-IT" dirty="0" smtClean="0"/>
              <a:t>?, etc.) </a:t>
            </a:r>
          </a:p>
          <a:p>
            <a:endParaRPr lang="it-IT" dirty="0" smtClean="0"/>
          </a:p>
          <a:p>
            <a:r>
              <a:rPr lang="it-IT" b="1" u="sng" dirty="0" err="1" smtClean="0"/>
              <a:t>Criticalities</a:t>
            </a:r>
            <a:r>
              <a:rPr lang="it-IT" b="1" u="sng" dirty="0" smtClean="0"/>
              <a:t>:</a:t>
            </a:r>
          </a:p>
          <a:p>
            <a:pPr marL="285750" indent="-285750">
              <a:buFont typeface="Wingdings" charset="2"/>
              <a:buChar char="§"/>
            </a:pPr>
            <a:r>
              <a:rPr lang="it-IT" dirty="0" smtClean="0"/>
              <a:t>The first </a:t>
            </a:r>
            <a:r>
              <a:rPr lang="it-IT" dirty="0" err="1" smtClean="0"/>
              <a:t>approach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the best </a:t>
            </a:r>
            <a:r>
              <a:rPr lang="it-IT" dirty="0" err="1" smtClean="0"/>
              <a:t>but</a:t>
            </a:r>
            <a:r>
              <a:rPr lang="it-IT" dirty="0" smtClean="0"/>
              <a:t> </a:t>
            </a:r>
            <a:r>
              <a:rPr lang="it-IT" dirty="0" err="1" smtClean="0"/>
              <a:t>it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hardly</a:t>
            </a:r>
            <a:r>
              <a:rPr lang="it-IT" dirty="0" smtClean="0"/>
              <a:t> </a:t>
            </a:r>
            <a:r>
              <a:rPr lang="it-IT" dirty="0" err="1" smtClean="0"/>
              <a:t>applicable</a:t>
            </a:r>
            <a:r>
              <a:rPr lang="it-IT" dirty="0" smtClean="0"/>
              <a:t> to </a:t>
            </a:r>
            <a:r>
              <a:rPr lang="it-IT" dirty="0" err="1" smtClean="0"/>
              <a:t>thousands</a:t>
            </a:r>
            <a:r>
              <a:rPr lang="it-IT" dirty="0" smtClean="0"/>
              <a:t> of </a:t>
            </a:r>
            <a:r>
              <a:rPr lang="it-IT" dirty="0" err="1" smtClean="0"/>
              <a:t>municipalities</a:t>
            </a:r>
            <a:r>
              <a:rPr lang="it-IT" dirty="0" smtClean="0"/>
              <a:t> (timing, </a:t>
            </a:r>
            <a:r>
              <a:rPr lang="it-IT" dirty="0" err="1" smtClean="0"/>
              <a:t>lack</a:t>
            </a:r>
            <a:r>
              <a:rPr lang="it-IT" dirty="0" smtClean="0"/>
              <a:t> of data and </a:t>
            </a:r>
            <a:r>
              <a:rPr lang="it-IT" dirty="0" err="1" smtClean="0"/>
              <a:t>resources</a:t>
            </a:r>
            <a:r>
              <a:rPr lang="it-IT" dirty="0" smtClean="0"/>
              <a:t>)</a:t>
            </a:r>
          </a:p>
          <a:p>
            <a:pPr marL="285750" indent="-285750">
              <a:buFont typeface="Wingdings" charset="2"/>
              <a:buChar char="§"/>
            </a:pPr>
            <a:r>
              <a:rPr lang="it-IT" dirty="0" smtClean="0"/>
              <a:t>The </a:t>
            </a:r>
            <a:r>
              <a:rPr lang="it-IT" dirty="0" err="1" smtClean="0"/>
              <a:t>second</a:t>
            </a:r>
            <a:r>
              <a:rPr lang="it-IT" dirty="0" smtClean="0"/>
              <a:t> </a:t>
            </a:r>
            <a:r>
              <a:rPr lang="it-IT" dirty="0" err="1" smtClean="0"/>
              <a:t>approach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more </a:t>
            </a:r>
            <a:r>
              <a:rPr lang="it-IT" dirty="0" err="1" smtClean="0"/>
              <a:t>applicable</a:t>
            </a:r>
            <a:r>
              <a:rPr lang="it-IT" dirty="0" smtClean="0"/>
              <a:t> (once </a:t>
            </a:r>
            <a:r>
              <a:rPr lang="it-IT" dirty="0" err="1" smtClean="0"/>
              <a:t>there</a:t>
            </a:r>
            <a:r>
              <a:rPr lang="it-IT" dirty="0" smtClean="0"/>
              <a:t> are the </a:t>
            </a:r>
            <a:r>
              <a:rPr lang="it-IT" dirty="0" err="1" smtClean="0"/>
              <a:t>basic</a:t>
            </a:r>
            <a:r>
              <a:rPr lang="it-IT" dirty="0" smtClean="0"/>
              <a:t> information) </a:t>
            </a:r>
            <a:r>
              <a:rPr lang="it-IT" dirty="0" err="1" smtClean="0"/>
              <a:t>but</a:t>
            </a:r>
            <a:r>
              <a:rPr lang="it-IT" dirty="0" smtClean="0"/>
              <a:t> </a:t>
            </a:r>
            <a:r>
              <a:rPr lang="it-IT" dirty="0" err="1" smtClean="0"/>
              <a:t>also</a:t>
            </a:r>
            <a:r>
              <a:rPr lang="it-IT" dirty="0" smtClean="0"/>
              <a:t> </a:t>
            </a:r>
            <a:r>
              <a:rPr lang="it-IT" dirty="0" err="1" smtClean="0"/>
              <a:t>requires</a:t>
            </a:r>
            <a:r>
              <a:rPr lang="it-IT" dirty="0" smtClean="0"/>
              <a:t> the help of </a:t>
            </a:r>
            <a:r>
              <a:rPr lang="it-IT" dirty="0" err="1" smtClean="0"/>
              <a:t>external</a:t>
            </a:r>
            <a:r>
              <a:rPr lang="it-IT" dirty="0" smtClean="0"/>
              <a:t> </a:t>
            </a:r>
            <a:r>
              <a:rPr lang="it-IT" dirty="0" err="1" smtClean="0"/>
              <a:t>experts</a:t>
            </a:r>
            <a:r>
              <a:rPr lang="it-IT" dirty="0" smtClean="0"/>
              <a:t> (</a:t>
            </a:r>
            <a:r>
              <a:rPr lang="it-IT" dirty="0" err="1" smtClean="0"/>
              <a:t>disaster</a:t>
            </a:r>
            <a:r>
              <a:rPr lang="it-IT" dirty="0" smtClean="0"/>
              <a:t> </a:t>
            </a:r>
            <a:r>
              <a:rPr lang="it-IT" dirty="0"/>
              <a:t>management </a:t>
            </a:r>
            <a:r>
              <a:rPr lang="it-IT" dirty="0" err="1"/>
              <a:t>offices</a:t>
            </a:r>
            <a:r>
              <a:rPr lang="it-IT" dirty="0"/>
              <a:t>, </a:t>
            </a:r>
            <a:r>
              <a:rPr lang="it-IT" dirty="0" err="1"/>
              <a:t>universities</a:t>
            </a:r>
            <a:r>
              <a:rPr lang="it-IT" dirty="0"/>
              <a:t>, </a:t>
            </a:r>
            <a:r>
              <a:rPr lang="it-IT" dirty="0" err="1"/>
              <a:t>academics</a:t>
            </a:r>
            <a:r>
              <a:rPr lang="it-IT" dirty="0"/>
              <a:t>, </a:t>
            </a:r>
            <a:r>
              <a:rPr lang="it-IT" dirty="0" err="1"/>
              <a:t>researchers</a:t>
            </a:r>
            <a:r>
              <a:rPr lang="it-IT" dirty="0"/>
              <a:t> and </a:t>
            </a:r>
            <a:r>
              <a:rPr lang="it-IT" dirty="0" err="1"/>
              <a:t>consultants</a:t>
            </a:r>
            <a:r>
              <a:rPr lang="it-IT" dirty="0"/>
              <a:t>) </a:t>
            </a:r>
            <a:endParaRPr lang="it-IT" dirty="0" smtClean="0"/>
          </a:p>
          <a:p>
            <a:pPr marL="285750" indent="-285750">
              <a:buFont typeface="Wingdings" charset="2"/>
              <a:buChar char="§"/>
            </a:pPr>
            <a:r>
              <a:rPr lang="it-IT" dirty="0" smtClean="0"/>
              <a:t>The </a:t>
            </a:r>
            <a:r>
              <a:rPr lang="it-IT" dirty="0" err="1" smtClean="0"/>
              <a:t>third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the </a:t>
            </a:r>
            <a:r>
              <a:rPr lang="it-IT" dirty="0" err="1" smtClean="0"/>
              <a:t>easiest</a:t>
            </a:r>
            <a:r>
              <a:rPr lang="it-IT" dirty="0" smtClean="0"/>
              <a:t> </a:t>
            </a:r>
            <a:r>
              <a:rPr lang="it-IT" dirty="0" err="1" smtClean="0"/>
              <a:t>one</a:t>
            </a:r>
            <a:r>
              <a:rPr lang="it-IT" dirty="0" smtClean="0"/>
              <a:t> </a:t>
            </a:r>
            <a:r>
              <a:rPr lang="it-IT" dirty="0" err="1" smtClean="0"/>
              <a:t>but</a:t>
            </a:r>
            <a:r>
              <a:rPr lang="it-IT" dirty="0" smtClean="0"/>
              <a:t> </a:t>
            </a:r>
            <a:r>
              <a:rPr lang="it-IT" dirty="0" err="1" smtClean="0"/>
              <a:t>also</a:t>
            </a:r>
            <a:r>
              <a:rPr lang="it-IT" dirty="0" smtClean="0"/>
              <a:t> the </a:t>
            </a:r>
            <a:r>
              <a:rPr lang="it-IT" dirty="0" err="1" smtClean="0"/>
              <a:t>most</a:t>
            </a:r>
            <a:r>
              <a:rPr lang="it-IT" dirty="0" smtClean="0"/>
              <a:t> </a:t>
            </a:r>
            <a:r>
              <a:rPr lang="it-IT" dirty="0" err="1" smtClean="0"/>
              <a:t>critical</a:t>
            </a:r>
            <a:r>
              <a:rPr lang="it-IT" dirty="0" smtClean="0"/>
              <a:t> (</a:t>
            </a:r>
            <a:r>
              <a:rPr lang="it-IT" dirty="0" err="1" smtClean="0"/>
              <a:t>subjective</a:t>
            </a:r>
            <a:r>
              <a:rPr lang="it-IT" dirty="0" smtClean="0"/>
              <a:t> </a:t>
            </a:r>
            <a:r>
              <a:rPr lang="it-IT" dirty="0" err="1" smtClean="0"/>
              <a:t>choices</a:t>
            </a:r>
            <a:r>
              <a:rPr lang="it-IT" dirty="0" smtClean="0"/>
              <a:t>, </a:t>
            </a:r>
            <a:r>
              <a:rPr lang="it-IT" dirty="0" err="1" smtClean="0"/>
              <a:t>likely</a:t>
            </a:r>
            <a:r>
              <a:rPr lang="it-IT" dirty="0" smtClean="0"/>
              <a:t> </a:t>
            </a:r>
            <a:r>
              <a:rPr lang="it-IT" dirty="0" err="1" smtClean="0"/>
              <a:t>wrong</a:t>
            </a:r>
            <a:r>
              <a:rPr lang="it-IT" dirty="0" smtClean="0"/>
              <a:t> </a:t>
            </a:r>
            <a:r>
              <a:rPr lang="it-IT" dirty="0" err="1" smtClean="0"/>
              <a:t>decisions</a:t>
            </a:r>
            <a:r>
              <a:rPr lang="it-IT" dirty="0" smtClean="0"/>
              <a:t>, etc.)</a:t>
            </a:r>
            <a:endParaRPr lang="it-IT" dirty="0"/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2993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2"/>
          <p:cNvSpPr txBox="1">
            <a:spLocks noGrp="1"/>
          </p:cNvSpPr>
          <p:nvPr>
            <p:ph type="title"/>
          </p:nvPr>
        </p:nvSpPr>
        <p:spPr>
          <a:xfrm>
            <a:off x="1522417" y="2381812"/>
            <a:ext cx="6172200" cy="374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SzPts val="4400"/>
            </a:pPr>
            <a:r>
              <a:rPr lang="it-IT" sz="3600" b="1" dirty="0" err="1" smtClean="0">
                <a:solidFill>
                  <a:srgbClr val="595959"/>
                </a:solidFill>
              </a:rPr>
              <a:t>Thanks</a:t>
            </a:r>
            <a:r>
              <a:rPr lang="it-IT" sz="2400" dirty="0" smtClean="0">
                <a:solidFill>
                  <a:srgbClr val="595959"/>
                </a:solidFill>
              </a:rPr>
              <a:t/>
            </a:r>
            <a:br>
              <a:rPr lang="it-IT" sz="2400" dirty="0" smtClean="0">
                <a:solidFill>
                  <a:srgbClr val="595959"/>
                </a:solidFill>
              </a:rPr>
            </a:br>
            <a:r>
              <a:rPr lang="it-IT" sz="2400" dirty="0">
                <a:solidFill>
                  <a:srgbClr val="595959"/>
                </a:solidFill>
              </a:rPr>
              <a:t/>
            </a:r>
            <a:br>
              <a:rPr lang="it-IT" sz="2400" dirty="0">
                <a:solidFill>
                  <a:srgbClr val="595959"/>
                </a:solidFill>
              </a:rPr>
            </a:br>
            <a:r>
              <a:rPr lang="it-IT" sz="2400" dirty="0" err="1" smtClean="0">
                <a:solidFill>
                  <a:srgbClr val="595959"/>
                </a:solidFill>
              </a:rPr>
              <a:t>alessandro.amato@ingv.it</a:t>
            </a:r>
            <a:r>
              <a:rPr lang="it-IT" sz="2400" dirty="0" smtClean="0">
                <a:solidFill>
                  <a:srgbClr val="595959"/>
                </a:solidFill>
              </a:rPr>
              <a:t/>
            </a:r>
            <a:br>
              <a:rPr lang="it-IT" sz="2400" dirty="0" smtClean="0">
                <a:solidFill>
                  <a:srgbClr val="595959"/>
                </a:solidFill>
              </a:rPr>
            </a:br>
            <a:r>
              <a:rPr lang="it-IT" sz="2400" dirty="0" smtClean="0">
                <a:solidFill>
                  <a:srgbClr val="595959"/>
                </a:solidFill>
                <a:hlinkClick r:id="rId3"/>
              </a:rPr>
              <a:t>www.cat.ingv.it</a:t>
            </a:r>
            <a:r>
              <a:rPr lang="it-IT" sz="2400" dirty="0">
                <a:solidFill>
                  <a:srgbClr val="595959"/>
                </a:solidFill>
              </a:rPr>
              <a:t> </a:t>
            </a:r>
            <a:r>
              <a:rPr lang="it-IT" sz="2400" dirty="0" smtClean="0">
                <a:solidFill>
                  <a:srgbClr val="595959"/>
                </a:solidFill>
              </a:rPr>
              <a:t/>
            </a:r>
            <a:br>
              <a:rPr lang="it-IT" sz="2400" dirty="0" smtClean="0">
                <a:solidFill>
                  <a:srgbClr val="595959"/>
                </a:solidFill>
              </a:rPr>
            </a:br>
            <a:r>
              <a:rPr lang="it-IT" sz="2400" dirty="0">
                <a:solidFill>
                  <a:srgbClr val="595959"/>
                </a:solidFill>
              </a:rPr>
              <a:t/>
            </a:r>
            <a:br>
              <a:rPr lang="it-IT" sz="2400" dirty="0">
                <a:solidFill>
                  <a:srgbClr val="595959"/>
                </a:solidFill>
              </a:rPr>
            </a:br>
            <a:r>
              <a:rPr lang="it-IT" sz="2400" dirty="0" smtClean="0">
                <a:solidFill>
                  <a:srgbClr val="595959"/>
                </a:solidFill>
              </a:rPr>
              <a:t>SHORT VIDEO</a:t>
            </a:r>
            <a:r>
              <a:rPr lang="mr-IN" sz="2400" dirty="0" smtClean="0">
                <a:solidFill>
                  <a:srgbClr val="595959"/>
                </a:solidFill>
              </a:rPr>
              <a:t>…</a:t>
            </a:r>
            <a:endParaRPr sz="40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138897" y="-210709"/>
            <a:ext cx="8767823" cy="857250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Tsunami Ready in the 2030 NEAMTWS Strategy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7" name="Segnaposto testo 6"/>
          <p:cNvSpPr>
            <a:spLocks noGrp="1"/>
          </p:cNvSpPr>
          <p:nvPr>
            <p:ph type="body" idx="1"/>
          </p:nvPr>
        </p:nvSpPr>
        <p:spPr>
          <a:xfrm>
            <a:off x="3701756" y="437613"/>
            <a:ext cx="6134582" cy="1737844"/>
          </a:xfrm>
        </p:spPr>
        <p:txBody>
          <a:bodyPr>
            <a:normAutofit/>
          </a:bodyPr>
          <a:lstStyle/>
          <a:p>
            <a:pPr marL="85725" indent="0">
              <a:buNone/>
            </a:pPr>
            <a:r>
              <a:rPr lang="en-US" sz="2000" b="1" u="sng" dirty="0" smtClean="0"/>
              <a:t>The Three Pillars of the NEAM Strategy:</a:t>
            </a:r>
          </a:p>
          <a:p>
            <a:pPr marL="542925" indent="-457200">
              <a:buFont typeface="+mj-lt"/>
              <a:buAutoNum type="arabicPeriod"/>
            </a:pPr>
            <a:r>
              <a:rPr lang="en-US" sz="2000" dirty="0" smtClean="0"/>
              <a:t>Hazard and Risk assessment</a:t>
            </a:r>
          </a:p>
          <a:p>
            <a:pPr marL="542925" indent="-457200">
              <a:buFont typeface="+mj-lt"/>
              <a:buAutoNum type="arabicPeriod"/>
            </a:pPr>
            <a:r>
              <a:rPr lang="en-US" sz="2000" dirty="0" smtClean="0"/>
              <a:t>Warning and dissemination</a:t>
            </a:r>
          </a:p>
          <a:p>
            <a:pPr marL="542925" indent="-457200">
              <a:buFont typeface="+mj-lt"/>
              <a:buAutoNum type="arabicPeriod"/>
            </a:pPr>
            <a:r>
              <a:rPr lang="en-US" sz="2000" dirty="0" smtClean="0"/>
              <a:t>Awareness and response</a:t>
            </a:r>
          </a:p>
        </p:txBody>
      </p:sp>
      <p:sp>
        <p:nvSpPr>
          <p:cNvPr id="8" name="Segnaposto testo 6"/>
          <p:cNvSpPr txBox="1">
            <a:spLocks/>
          </p:cNvSpPr>
          <p:nvPr/>
        </p:nvSpPr>
        <p:spPr>
          <a:xfrm>
            <a:off x="3159889" y="1966528"/>
            <a:ext cx="5984111" cy="2990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25717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25717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28700" marR="0" lvl="2" indent="-25717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-25717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714500" marR="0" lvl="4" indent="-25717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057400" marR="0" lvl="5" indent="-25717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00300" marR="0" lvl="6" indent="-25717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743200" marR="0" lvl="7" indent="-25717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086100" marR="0" lvl="8" indent="-25717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85725" indent="0">
              <a:buFont typeface="Arial"/>
              <a:buNone/>
            </a:pPr>
            <a:r>
              <a:rPr lang="en-US" sz="2000" b="1" u="sng" dirty="0" smtClean="0"/>
              <a:t>Pillar 3 strategic Objective: </a:t>
            </a:r>
            <a:r>
              <a:rPr lang="en-US" sz="2000" b="1" dirty="0" smtClean="0"/>
              <a:t>Roll </a:t>
            </a:r>
            <a:r>
              <a:rPr lang="en-US" sz="2000" b="1" dirty="0"/>
              <a:t>out the “Tsunami Ready” initiative </a:t>
            </a:r>
            <a:r>
              <a:rPr lang="en-US" sz="2000" b="1" dirty="0" smtClean="0"/>
              <a:t>in coastal </a:t>
            </a:r>
            <a:r>
              <a:rPr lang="en-US" sz="2000" b="1" dirty="0"/>
              <a:t>communities </a:t>
            </a:r>
            <a:endParaRPr lang="en-US" sz="2000" dirty="0"/>
          </a:p>
          <a:p>
            <a:r>
              <a:rPr lang="en-US" sz="2000" dirty="0"/>
              <a:t>Implementation of IOC-UNESCO Tsunami Ready </a:t>
            </a:r>
            <a:r>
              <a:rPr lang="en-US" sz="2000" dirty="0" smtClean="0"/>
              <a:t>Recognition </a:t>
            </a:r>
            <a:r>
              <a:rPr lang="en-US" sz="2000" dirty="0" err="1"/>
              <a:t>Programme</a:t>
            </a:r>
            <a:r>
              <a:rPr lang="en-US" sz="2000" dirty="0"/>
              <a:t> (TRRP) across the NEAM region in partnership with other international </a:t>
            </a:r>
            <a:r>
              <a:rPr lang="en-US" sz="2000" dirty="0" smtClean="0"/>
              <a:t>organizations</a:t>
            </a:r>
            <a:r>
              <a:rPr lang="en-US" sz="2000" dirty="0"/>
              <a:t>, </a:t>
            </a:r>
            <a:r>
              <a:rPr lang="en-US" sz="2000" dirty="0" smtClean="0"/>
              <a:t>first </a:t>
            </a:r>
            <a:r>
              <a:rPr lang="en-US" sz="2000" dirty="0"/>
              <a:t>tested and applied to some pioneering local coastal communities in each </a:t>
            </a:r>
            <a:r>
              <a:rPr lang="en-US" sz="2000" dirty="0" smtClean="0"/>
              <a:t>country</a:t>
            </a:r>
          </a:p>
          <a:p>
            <a:r>
              <a:rPr lang="en-US" sz="2000" dirty="0" smtClean="0"/>
              <a:t>A specific TR Task Team in WG4 of the NEAMTWS 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9467" y="437613"/>
            <a:ext cx="2618022" cy="402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70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73118" y="-214434"/>
            <a:ext cx="8229600" cy="857250"/>
          </a:xfrm>
        </p:spPr>
        <p:txBody>
          <a:bodyPr>
            <a:normAutofit/>
          </a:bodyPr>
          <a:lstStyle/>
          <a:p>
            <a:r>
              <a:rPr lang="it-IT" sz="2400" dirty="0" err="1" smtClean="0">
                <a:solidFill>
                  <a:schemeClr val="bg1"/>
                </a:solidFill>
              </a:rPr>
              <a:t>What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is</a:t>
            </a:r>
            <a:r>
              <a:rPr lang="it-IT" sz="2400" dirty="0" smtClean="0">
                <a:solidFill>
                  <a:schemeClr val="bg1"/>
                </a:solidFill>
              </a:rPr>
              <a:t> Tsunami Ready?</a:t>
            </a:r>
            <a:endParaRPr lang="it-IT" sz="2400" dirty="0">
              <a:solidFill>
                <a:schemeClr val="bg1"/>
              </a:solidFill>
            </a:endParaRPr>
          </a:p>
        </p:txBody>
      </p:sp>
      <p:sp>
        <p:nvSpPr>
          <p:cNvPr id="3" name="Segnaposto testo 2"/>
          <p:cNvSpPr txBox="1">
            <a:spLocks/>
          </p:cNvSpPr>
          <p:nvPr/>
        </p:nvSpPr>
        <p:spPr>
          <a:xfrm>
            <a:off x="373119" y="571050"/>
            <a:ext cx="8512974" cy="43760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spcAft>
                <a:spcPts val="300"/>
              </a:spcAft>
              <a:buFont typeface="Wingdings" charset="2"/>
              <a:buChar char="q"/>
            </a:pPr>
            <a:r>
              <a:rPr lang="it-IT" sz="2000" dirty="0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Tsunami Ready </a:t>
            </a:r>
            <a:r>
              <a:rPr lang="it-IT" sz="2000" dirty="0" err="1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is</a:t>
            </a:r>
            <a:r>
              <a:rPr lang="it-IT" sz="2000" dirty="0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a </a:t>
            </a:r>
            <a:r>
              <a:rPr lang="it-IT" sz="2000" dirty="0" err="1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virtuous</a:t>
            </a:r>
            <a:r>
              <a:rPr lang="it-IT" sz="2000" dirty="0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model for tsunami </a:t>
            </a:r>
            <a:r>
              <a:rPr lang="it-IT" sz="2000" dirty="0" err="1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risk</a:t>
            </a:r>
            <a:r>
              <a:rPr lang="it-IT" sz="2000" dirty="0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2000" dirty="0" err="1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mitigation</a:t>
            </a:r>
            <a:r>
              <a:rPr lang="it-IT" sz="2000" dirty="0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2000" dirty="0" err="1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aimed</a:t>
            </a:r>
            <a:r>
              <a:rPr lang="it-IT" sz="2000" dirty="0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2000" dirty="0" err="1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at</a:t>
            </a:r>
            <a:r>
              <a:rPr lang="it-IT" sz="2000" dirty="0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2000" dirty="0" err="1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increasing</a:t>
            </a:r>
            <a:r>
              <a:rPr lang="it-IT" sz="2000" dirty="0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2000" dirty="0" err="1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coastal</a:t>
            </a:r>
            <a:r>
              <a:rPr lang="it-IT" sz="2000" dirty="0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2000" dirty="0" err="1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populations</a:t>
            </a:r>
            <a:r>
              <a:rPr lang="it-IT" sz="2000" dirty="0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’ and </a:t>
            </a:r>
            <a:r>
              <a:rPr lang="it-IT" sz="2000" dirty="0" err="1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tourists</a:t>
            </a:r>
            <a:r>
              <a:rPr lang="it-IT" sz="2000" dirty="0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’ </a:t>
            </a:r>
            <a:r>
              <a:rPr lang="it-IT" sz="2000" dirty="0" err="1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resilience</a:t>
            </a:r>
            <a:r>
              <a:rPr lang="it-IT" sz="2000" dirty="0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;</a:t>
            </a:r>
          </a:p>
          <a:p>
            <a:pPr marL="342900" indent="-342900">
              <a:spcAft>
                <a:spcPts val="300"/>
              </a:spcAft>
              <a:buFont typeface="Wingdings" charset="2"/>
              <a:buChar char="q"/>
            </a:pPr>
            <a:r>
              <a:rPr lang="it-IT" sz="2000" dirty="0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TR </a:t>
            </a:r>
            <a:r>
              <a:rPr lang="it-IT" sz="2000" dirty="0" err="1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is</a:t>
            </a:r>
            <a:r>
              <a:rPr lang="it-IT" sz="2000" dirty="0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a collaborative </a:t>
            </a:r>
            <a:r>
              <a:rPr lang="it-IT" sz="2000" dirty="0" err="1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effort</a:t>
            </a:r>
            <a:r>
              <a:rPr lang="it-IT" sz="2000" dirty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to </a:t>
            </a:r>
            <a:r>
              <a:rPr lang="it-IT" sz="2000" dirty="0" err="1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meet</a:t>
            </a:r>
            <a:r>
              <a:rPr lang="it-IT" sz="2000" dirty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a standard </a:t>
            </a:r>
            <a:r>
              <a:rPr lang="it-IT" sz="2000" dirty="0" err="1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level</a:t>
            </a:r>
            <a:r>
              <a:rPr lang="it-IT" sz="2000" dirty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of tsunami </a:t>
            </a:r>
            <a:r>
              <a:rPr lang="it-IT" sz="2000" dirty="0" err="1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preparedness</a:t>
            </a:r>
            <a:r>
              <a:rPr lang="it-IT" sz="2000" dirty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2000" dirty="0" err="1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through</a:t>
            </a:r>
            <a:r>
              <a:rPr lang="it-IT" sz="2000" dirty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the </a:t>
            </a:r>
            <a:r>
              <a:rPr lang="it-IT" sz="2000" dirty="0" err="1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fulfilment</a:t>
            </a:r>
            <a:r>
              <a:rPr lang="it-IT" sz="2000" dirty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of a set of </a:t>
            </a:r>
            <a:r>
              <a:rPr lang="it-IT" sz="2000" dirty="0" err="1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established</a:t>
            </a:r>
            <a:r>
              <a:rPr lang="it-IT" sz="2000" dirty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2000" dirty="0" err="1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indicators</a:t>
            </a:r>
            <a:r>
              <a:rPr lang="it-IT" sz="2000" dirty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. </a:t>
            </a:r>
            <a:endParaRPr lang="it-IT" sz="2000" dirty="0" smtClean="0">
              <a:solidFill>
                <a:schemeClr val="bg2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342900" indent="-342900">
              <a:spcAft>
                <a:spcPts val="300"/>
              </a:spcAft>
              <a:buFont typeface="Wingdings" charset="2"/>
              <a:buChar char="q"/>
            </a:pPr>
            <a:r>
              <a:rPr lang="it-IT" sz="2000" dirty="0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TR </a:t>
            </a:r>
            <a:r>
              <a:rPr lang="it-IT" sz="2000" dirty="0" err="1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promotes</a:t>
            </a:r>
            <a:r>
              <a:rPr lang="it-IT" sz="2000" dirty="0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2000" dirty="0" err="1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education</a:t>
            </a:r>
            <a:r>
              <a:rPr lang="it-IT" sz="2000" dirty="0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and </a:t>
            </a:r>
            <a:r>
              <a:rPr lang="it-IT" sz="2000" dirty="0" err="1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learning</a:t>
            </a:r>
            <a:r>
              <a:rPr lang="it-IT" sz="2000" dirty="0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2000" dirty="0" err="1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processes</a:t>
            </a:r>
            <a:r>
              <a:rPr lang="it-IT" sz="2000" dirty="0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to reduce the "last </a:t>
            </a:r>
            <a:r>
              <a:rPr lang="it-IT" sz="2000" dirty="0" err="1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mile</a:t>
            </a:r>
            <a:r>
              <a:rPr lang="it-IT" sz="2000" dirty="0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" gap;</a:t>
            </a:r>
          </a:p>
          <a:p>
            <a:pPr marL="342900" indent="-342900">
              <a:spcAft>
                <a:spcPts val="300"/>
              </a:spcAft>
              <a:buFont typeface="Wingdings" charset="2"/>
              <a:buChar char="q"/>
            </a:pPr>
            <a:r>
              <a:rPr lang="it-IT" sz="2000" dirty="0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The Tsunami Local </a:t>
            </a:r>
            <a:r>
              <a:rPr lang="it-IT" sz="2000" dirty="0" err="1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Committee</a:t>
            </a:r>
            <a:r>
              <a:rPr lang="it-IT" sz="2000" dirty="0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2000" dirty="0" err="1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implies</a:t>
            </a:r>
            <a:r>
              <a:rPr lang="it-IT" sz="2000" dirty="0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a </a:t>
            </a:r>
            <a:r>
              <a:rPr lang="it-IT" sz="2000" dirty="0" err="1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mixed</a:t>
            </a:r>
            <a:r>
              <a:rPr lang="it-IT" sz="2000" dirty="0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top-down / bottom-up </a:t>
            </a:r>
            <a:r>
              <a:rPr lang="it-IT" sz="2000" dirty="0" err="1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risk</a:t>
            </a:r>
            <a:r>
              <a:rPr lang="it-IT" sz="2000" dirty="0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management </a:t>
            </a:r>
            <a:r>
              <a:rPr lang="it-IT" sz="2000" dirty="0" err="1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process</a:t>
            </a:r>
            <a:r>
              <a:rPr lang="it-IT" sz="2000" dirty="0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it-IT" sz="2000" dirty="0" err="1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involving</a:t>
            </a:r>
            <a:r>
              <a:rPr lang="it-IT" sz="2000" dirty="0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2000" dirty="0" err="1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citizens</a:t>
            </a:r>
            <a:r>
              <a:rPr lang="it-IT" sz="2000" dirty="0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2000" dirty="0" err="1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at</a:t>
            </a:r>
            <a:r>
              <a:rPr lang="it-IT" sz="2000" dirty="0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2000" dirty="0" err="1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every</a:t>
            </a:r>
            <a:r>
              <a:rPr lang="it-IT" sz="2000" dirty="0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2000" dirty="0" err="1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level</a:t>
            </a:r>
            <a:r>
              <a:rPr lang="it-IT" sz="2000" dirty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;</a:t>
            </a:r>
            <a:endParaRPr lang="it-IT" sz="2000" dirty="0" smtClean="0">
              <a:solidFill>
                <a:schemeClr val="bg2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342900" indent="-342900">
              <a:spcAft>
                <a:spcPts val="300"/>
              </a:spcAft>
              <a:buFont typeface="Wingdings" charset="2"/>
              <a:buChar char="q"/>
            </a:pPr>
            <a:r>
              <a:rPr lang="it-IT" sz="2000" dirty="0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The TR </a:t>
            </a:r>
            <a:r>
              <a:rPr lang="it-IT" sz="2000" dirty="0" err="1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international</a:t>
            </a:r>
            <a:r>
              <a:rPr lang="it-IT" sz="2000" dirty="0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2000" dirty="0" err="1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guidelines</a:t>
            </a:r>
            <a:r>
              <a:rPr lang="it-IT" sz="2000" dirty="0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2000" dirty="0" err="1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guarantee</a:t>
            </a:r>
            <a:r>
              <a:rPr lang="it-IT" sz="2000" dirty="0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a </a:t>
            </a:r>
            <a:r>
              <a:rPr lang="it-IT" sz="2000" dirty="0" err="1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valuable</a:t>
            </a:r>
            <a:r>
              <a:rPr lang="it-IT" sz="2000" dirty="0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benchmark for </a:t>
            </a:r>
            <a:r>
              <a:rPr lang="it-IT" sz="2000" dirty="0" err="1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decision-makers</a:t>
            </a:r>
            <a:r>
              <a:rPr lang="it-IT" sz="2000" dirty="0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and </a:t>
            </a:r>
            <a:r>
              <a:rPr lang="it-IT" sz="2000" dirty="0" err="1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cautionary</a:t>
            </a:r>
            <a:r>
              <a:rPr lang="it-IT" sz="2000" dirty="0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2000" dirty="0" err="1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standards</a:t>
            </a:r>
            <a:r>
              <a:rPr lang="it-IT" sz="2000" dirty="0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for </a:t>
            </a:r>
            <a:r>
              <a:rPr lang="it-IT" sz="2000" dirty="0" err="1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civil</a:t>
            </a:r>
            <a:r>
              <a:rPr lang="it-IT" sz="2000" dirty="0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2000" dirty="0" err="1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protection</a:t>
            </a:r>
            <a:r>
              <a:rPr lang="it-IT" sz="2000" dirty="0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2000" dirty="0" err="1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officers</a:t>
            </a:r>
            <a:r>
              <a:rPr lang="it-IT" sz="2000" dirty="0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in </a:t>
            </a:r>
            <a:r>
              <a:rPr lang="it-IT" sz="2000" dirty="0" err="1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charge</a:t>
            </a:r>
            <a:r>
              <a:rPr lang="it-IT" sz="2000" dirty="0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of </a:t>
            </a:r>
            <a:r>
              <a:rPr lang="it-IT" sz="2000" dirty="0" err="1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risk</a:t>
            </a:r>
            <a:r>
              <a:rPr lang="it-IT" sz="2000" dirty="0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management.</a:t>
            </a:r>
          </a:p>
          <a:p>
            <a:pPr marL="342900" indent="-342900">
              <a:spcAft>
                <a:spcPts val="300"/>
              </a:spcAft>
              <a:buFont typeface="Wingdings" charset="2"/>
              <a:buChar char="q"/>
            </a:pPr>
            <a:r>
              <a:rPr lang="it-IT" sz="2000" dirty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Tsunami Ready </a:t>
            </a:r>
            <a:r>
              <a:rPr lang="it-IT" sz="2000" dirty="0" err="1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recognition</a:t>
            </a:r>
            <a:r>
              <a:rPr lang="it-IT" sz="2000" dirty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2000" dirty="0" err="1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does</a:t>
            </a:r>
            <a:r>
              <a:rPr lang="it-IT" sz="2000" dirty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2000" dirty="0" err="1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not</a:t>
            </a:r>
            <a:r>
              <a:rPr lang="it-IT" sz="2000" dirty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2000" dirty="0" err="1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mean</a:t>
            </a:r>
            <a:r>
              <a:rPr lang="it-IT" sz="2000" dirty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2000" dirty="0" err="1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that</a:t>
            </a:r>
            <a:r>
              <a:rPr lang="it-IT" sz="2000" dirty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a community </a:t>
            </a:r>
            <a:r>
              <a:rPr lang="it-IT" sz="2000" dirty="0" err="1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is</a:t>
            </a:r>
            <a:r>
              <a:rPr lang="it-IT" sz="2000" dirty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tsunami </a:t>
            </a:r>
            <a:r>
              <a:rPr lang="it-IT" sz="2000" dirty="0" err="1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proof</a:t>
            </a:r>
            <a:r>
              <a:rPr lang="it-IT" sz="2000" dirty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; </a:t>
            </a:r>
            <a:r>
              <a:rPr lang="it-IT" sz="2000" dirty="0" err="1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rather</a:t>
            </a:r>
            <a:r>
              <a:rPr lang="it-IT" sz="2000" dirty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it-IT" sz="2000" dirty="0" err="1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it</a:t>
            </a:r>
            <a:r>
              <a:rPr lang="it-IT" sz="2000" dirty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2000" dirty="0" err="1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is</a:t>
            </a:r>
            <a:r>
              <a:rPr lang="it-IT" sz="2000" dirty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an </a:t>
            </a:r>
            <a:r>
              <a:rPr lang="it-IT" sz="2000" dirty="0" err="1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acknowledgement</a:t>
            </a:r>
            <a:r>
              <a:rPr lang="it-IT" sz="2000" dirty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and </a:t>
            </a:r>
            <a:r>
              <a:rPr lang="it-IT" sz="2000" dirty="0" err="1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recognition</a:t>
            </a:r>
            <a:r>
              <a:rPr lang="it-IT" sz="2000" dirty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2000" dirty="0" err="1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that</a:t>
            </a:r>
            <a:r>
              <a:rPr lang="it-IT" sz="2000" dirty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a community </a:t>
            </a:r>
            <a:r>
              <a:rPr lang="it-IT" sz="2000" dirty="0" err="1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has</a:t>
            </a:r>
            <a:r>
              <a:rPr lang="it-IT" sz="2000" dirty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2000" dirty="0" err="1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adopted</a:t>
            </a:r>
            <a:r>
              <a:rPr lang="it-IT" sz="2000" dirty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2000" dirty="0" err="1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mitigation</a:t>
            </a:r>
            <a:r>
              <a:rPr lang="it-IT" sz="2000" dirty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2000" dirty="0" err="1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measures</a:t>
            </a:r>
            <a:r>
              <a:rPr lang="it-IT" sz="2000" dirty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to </a:t>
            </a:r>
            <a:r>
              <a:rPr lang="it-IT" sz="2000" dirty="0" err="1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cope</a:t>
            </a:r>
            <a:r>
              <a:rPr lang="it-IT" sz="2000" dirty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with </a:t>
            </a:r>
            <a:r>
              <a:rPr lang="it-IT" sz="2000" dirty="0" err="1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their</a:t>
            </a:r>
            <a:r>
              <a:rPr lang="it-IT" sz="2000" dirty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tsunami </a:t>
            </a:r>
            <a:r>
              <a:rPr lang="it-IT" sz="2000" dirty="0" err="1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risk</a:t>
            </a:r>
            <a:r>
              <a:rPr lang="it-IT" sz="2000" dirty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.</a:t>
            </a:r>
            <a:endParaRPr lang="it-IT" sz="2000" dirty="0" smtClean="0">
              <a:solidFill>
                <a:schemeClr val="bg2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342900" indent="-342900">
              <a:spcAft>
                <a:spcPts val="300"/>
              </a:spcAft>
              <a:buFont typeface="Wingdings" charset="2"/>
              <a:buChar char="q"/>
            </a:pPr>
            <a:endParaRPr lang="it-IT" sz="2000" dirty="0" smtClean="0">
              <a:solidFill>
                <a:schemeClr val="bg2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342900" indent="-342900">
              <a:spcAft>
                <a:spcPts val="300"/>
              </a:spcAft>
              <a:buFont typeface="Wingdings" charset="2"/>
              <a:buChar char="q"/>
            </a:pPr>
            <a:endParaRPr lang="it-IT" sz="2000" dirty="0">
              <a:solidFill>
                <a:schemeClr val="bg2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8BC3068C-29CC-C147-9258-EA3DCA9B558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6143" y="-116340"/>
            <a:ext cx="1097857" cy="109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9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2359" y="2359860"/>
            <a:ext cx="1331751" cy="103315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511" y="405466"/>
            <a:ext cx="6412675" cy="414152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5017" y="1880575"/>
            <a:ext cx="623314" cy="48355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8040" y="2018993"/>
            <a:ext cx="397754" cy="308572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8040" y="1627016"/>
            <a:ext cx="397754" cy="308572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8040" y="1235039"/>
            <a:ext cx="397754" cy="308572"/>
          </a:xfrm>
          <a:prstGeom prst="rect">
            <a:avLst/>
          </a:prstGeom>
        </p:spPr>
      </p:pic>
      <p:sp>
        <p:nvSpPr>
          <p:cNvPr id="12" name="Titolo 1"/>
          <p:cNvSpPr txBox="1">
            <a:spLocks/>
          </p:cNvSpPr>
          <p:nvPr/>
        </p:nvSpPr>
        <p:spPr>
          <a:xfrm>
            <a:off x="735605" y="-200428"/>
            <a:ext cx="7191294" cy="745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1950" b="1" dirty="0" err="1" smtClean="0">
                <a:solidFill>
                  <a:schemeClr val="bg1"/>
                </a:solidFill>
              </a:rPr>
              <a:t>Steps</a:t>
            </a:r>
            <a:r>
              <a:rPr lang="it-IT" sz="1950" b="1" dirty="0" smtClean="0">
                <a:solidFill>
                  <a:schemeClr val="bg1"/>
                </a:solidFill>
              </a:rPr>
              <a:t> </a:t>
            </a:r>
            <a:r>
              <a:rPr lang="it-IT" sz="1950" b="1" dirty="0" err="1" smtClean="0">
                <a:solidFill>
                  <a:schemeClr val="bg1"/>
                </a:solidFill>
              </a:rPr>
              <a:t>towards</a:t>
            </a:r>
            <a:r>
              <a:rPr lang="it-IT" sz="1950" b="1" dirty="0" smtClean="0">
                <a:solidFill>
                  <a:schemeClr val="bg1"/>
                </a:solidFill>
              </a:rPr>
              <a:t> Tsunami </a:t>
            </a:r>
            <a:r>
              <a:rPr lang="it-IT" sz="1950" b="1" dirty="0">
                <a:solidFill>
                  <a:schemeClr val="bg1"/>
                </a:solidFill>
              </a:rPr>
              <a:t>Ready in </a:t>
            </a:r>
            <a:r>
              <a:rPr lang="it-IT" sz="1950" b="1" dirty="0" err="1" smtClean="0">
                <a:solidFill>
                  <a:schemeClr val="bg1"/>
                </a:solidFill>
              </a:rPr>
              <a:t>Italy</a:t>
            </a:r>
            <a:r>
              <a:rPr lang="it-IT" sz="1950" b="1" dirty="0" smtClean="0">
                <a:solidFill>
                  <a:schemeClr val="bg1"/>
                </a:solidFill>
              </a:rPr>
              <a:t> in 3 </a:t>
            </a:r>
            <a:r>
              <a:rPr lang="it-IT" sz="1950" b="1" dirty="0" err="1" smtClean="0">
                <a:solidFill>
                  <a:schemeClr val="bg1"/>
                </a:solidFill>
              </a:rPr>
              <a:t>pilot</a:t>
            </a:r>
            <a:r>
              <a:rPr lang="it-IT" sz="1950" b="1" dirty="0" smtClean="0">
                <a:solidFill>
                  <a:schemeClr val="bg1"/>
                </a:solidFill>
              </a:rPr>
              <a:t> </a:t>
            </a:r>
            <a:r>
              <a:rPr lang="it-IT" sz="1950" b="1" dirty="0" err="1" smtClean="0">
                <a:solidFill>
                  <a:schemeClr val="bg1"/>
                </a:solidFill>
              </a:rPr>
              <a:t>sites</a:t>
            </a:r>
            <a:r>
              <a:rPr lang="it-IT" sz="1950" b="1" dirty="0" smtClean="0">
                <a:solidFill>
                  <a:schemeClr val="bg1"/>
                </a:solidFill>
              </a:rPr>
              <a:t> (2020-2023)</a:t>
            </a:r>
            <a:endParaRPr lang="it-IT" sz="1950" dirty="0">
              <a:solidFill>
                <a:schemeClr val="bg1"/>
              </a:solidFill>
            </a:endParaRP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684" y="1876302"/>
            <a:ext cx="623314" cy="483558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4189969" y="1355478"/>
            <a:ext cx="11398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smtClean="0"/>
              <a:t>     </a:t>
            </a:r>
            <a:r>
              <a:rPr lang="it-IT" sz="1000" u="sng" dirty="0" smtClean="0"/>
              <a:t>2023</a:t>
            </a:r>
          </a:p>
          <a:p>
            <a:pPr marL="171450" indent="-171450">
              <a:buFont typeface="Arial" charset="0"/>
              <a:buChar char="•"/>
            </a:pPr>
            <a:r>
              <a:rPr lang="it-IT" sz="1000" dirty="0" smtClean="0"/>
              <a:t>Otranto</a:t>
            </a:r>
          </a:p>
          <a:p>
            <a:pPr marL="171450" indent="-171450">
              <a:buFont typeface="Arial" charset="0"/>
              <a:buChar char="•"/>
            </a:pPr>
            <a:r>
              <a:rPr lang="it-IT" sz="1000" dirty="0" smtClean="0"/>
              <a:t>Stromboli</a:t>
            </a:r>
            <a:endParaRPr lang="it-IT" sz="1000" dirty="0"/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6423" y="1685137"/>
            <a:ext cx="340096" cy="263842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6423" y="1350804"/>
            <a:ext cx="340096" cy="263842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>
            <a:off x="2933361" y="1210477"/>
            <a:ext cx="11398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/>
              <a:t> </a:t>
            </a:r>
            <a:r>
              <a:rPr lang="it-IT" sz="1000" dirty="0" smtClean="0"/>
              <a:t>    </a:t>
            </a:r>
            <a:r>
              <a:rPr lang="it-IT" sz="1000" u="sng" dirty="0" smtClean="0"/>
              <a:t>2020-21</a:t>
            </a:r>
          </a:p>
          <a:p>
            <a:pPr marL="171450" indent="-171450">
              <a:buFont typeface="Arial" charset="0"/>
              <a:buChar char="•"/>
            </a:pPr>
            <a:r>
              <a:rPr lang="it-IT" sz="1000" dirty="0" smtClean="0"/>
              <a:t>Minturno</a:t>
            </a:r>
          </a:p>
          <a:p>
            <a:pPr marL="171450" indent="-171450">
              <a:buFont typeface="Arial" charset="0"/>
              <a:buChar char="•"/>
            </a:pPr>
            <a:r>
              <a:rPr lang="it-IT" sz="1000" dirty="0" smtClean="0"/>
              <a:t>Palmi</a:t>
            </a:r>
          </a:p>
          <a:p>
            <a:pPr marL="171450" indent="-171450">
              <a:buFont typeface="Arial" charset="0"/>
              <a:buChar char="•"/>
            </a:pPr>
            <a:r>
              <a:rPr lang="it-IT" sz="1000" dirty="0" smtClean="0"/>
              <a:t>Marzamemi</a:t>
            </a:r>
            <a:endParaRPr lang="it-IT" sz="10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725057" y="1355478"/>
            <a:ext cx="6610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u="sng" dirty="0" smtClean="0"/>
              <a:t>2021</a:t>
            </a:r>
          </a:p>
          <a:p>
            <a:r>
              <a:rPr lang="it-IT" sz="1000" dirty="0" smtClean="0"/>
              <a:t>NTRB</a:t>
            </a:r>
            <a:endParaRPr lang="it-IT" sz="10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3394514" y="3724602"/>
            <a:ext cx="11740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u="sng" dirty="0" smtClean="0"/>
              <a:t>2024: Minturno</a:t>
            </a:r>
            <a:endParaRPr lang="it-IT" sz="1000" u="sng" dirty="0"/>
          </a:p>
          <a:p>
            <a:r>
              <a:rPr lang="it-IT" sz="1000" dirty="0" smtClean="0"/>
              <a:t>Forms </a:t>
            </a:r>
            <a:r>
              <a:rPr lang="it-IT" sz="1000" dirty="0" err="1" smtClean="0"/>
              <a:t>filled</a:t>
            </a:r>
            <a:r>
              <a:rPr lang="it-IT" sz="1000" dirty="0" smtClean="0"/>
              <a:t> and </a:t>
            </a:r>
            <a:r>
              <a:rPr lang="it-IT" sz="1000" dirty="0" err="1" smtClean="0"/>
              <a:t>sent</a:t>
            </a:r>
            <a:r>
              <a:rPr lang="it-IT" sz="1000" dirty="0" smtClean="0"/>
              <a:t> to the NTRB</a:t>
            </a:r>
          </a:p>
        </p:txBody>
      </p:sp>
    </p:spTree>
    <p:extLst>
      <p:ext uri="{BB962C8B-B14F-4D97-AF65-F5344CB8AC3E}">
        <p14:creationId xmlns:p14="http://schemas.microsoft.com/office/powerpoint/2010/main" val="1229021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4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80602" y="-153130"/>
            <a:ext cx="4585268" cy="678251"/>
          </a:xfrm>
        </p:spPr>
        <p:txBody>
          <a:bodyPr>
            <a:normAutofit/>
          </a:bodyPr>
          <a:lstStyle/>
          <a:p>
            <a:r>
              <a:rPr lang="it-IT" sz="2400" dirty="0" smtClean="0">
                <a:solidFill>
                  <a:schemeClr val="bg1"/>
                </a:solidFill>
              </a:rPr>
              <a:t>The </a:t>
            </a:r>
            <a:r>
              <a:rPr lang="it-IT" sz="2400" dirty="0" err="1" smtClean="0">
                <a:solidFill>
                  <a:schemeClr val="bg1"/>
                </a:solidFill>
              </a:rPr>
              <a:t>three</a:t>
            </a:r>
            <a:r>
              <a:rPr lang="it-IT" sz="2400" dirty="0" smtClean="0">
                <a:solidFill>
                  <a:schemeClr val="bg1"/>
                </a:solidFill>
              </a:rPr>
              <a:t> (+2) </a:t>
            </a:r>
            <a:r>
              <a:rPr lang="it-IT" sz="2400" dirty="0" err="1" smtClean="0">
                <a:solidFill>
                  <a:schemeClr val="bg1"/>
                </a:solidFill>
              </a:rPr>
              <a:t>Italian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pilot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sites</a:t>
            </a:r>
            <a:endParaRPr lang="it-IT" sz="2400" dirty="0">
              <a:solidFill>
                <a:schemeClr val="bg1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0320" y="944034"/>
            <a:ext cx="5367391" cy="3582840"/>
          </a:xfrm>
          <a:prstGeom prst="rect">
            <a:avLst/>
          </a:prstGeom>
        </p:spPr>
      </p:pic>
      <p:sp>
        <p:nvSpPr>
          <p:cNvPr id="5" name="Rettangolo con angoli arrotondati 23">
            <a:extLst>
              <a:ext uri="{FF2B5EF4-FFF2-40B4-BE49-F238E27FC236}">
                <a16:creationId xmlns:a16="http://schemas.microsoft.com/office/drawing/2014/main" xmlns="" id="{F0D012A7-BC60-1A49-8947-DBA247F592F3}"/>
              </a:ext>
            </a:extLst>
          </p:cNvPr>
          <p:cNvSpPr/>
          <p:nvPr/>
        </p:nvSpPr>
        <p:spPr>
          <a:xfrm>
            <a:off x="0" y="2498010"/>
            <a:ext cx="1710320" cy="783346"/>
          </a:xfrm>
          <a:prstGeom prst="roundRect">
            <a:avLst/>
          </a:prstGeom>
          <a:solidFill>
            <a:schemeClr val="bg2">
              <a:lumMod val="20000"/>
              <a:lumOff val="80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100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Palmi</a:t>
            </a:r>
            <a:r>
              <a:rPr lang="it-IT" sz="11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it-IT" sz="11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Calabria</a:t>
            </a:r>
          </a:p>
          <a:p>
            <a:r>
              <a:rPr lang="it-IT" sz="11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P</a:t>
            </a:r>
            <a:r>
              <a:rPr lang="it-IT" sz="11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op</a:t>
            </a:r>
            <a:r>
              <a:rPr lang="it-IT" sz="11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. 17,000</a:t>
            </a:r>
          </a:p>
          <a:p>
            <a:r>
              <a:rPr lang="it-IT" sz="11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Medium-High </a:t>
            </a:r>
            <a:r>
              <a:rPr lang="it-IT" sz="11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Hazard</a:t>
            </a:r>
            <a:endParaRPr lang="it-IT" sz="11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it-IT" sz="11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Local TR Board: 12/2020</a:t>
            </a:r>
            <a:endParaRPr lang="it-IT" sz="11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Rettangolo con angoli arrotondati 24">
            <a:extLst>
              <a:ext uri="{FF2B5EF4-FFF2-40B4-BE49-F238E27FC236}">
                <a16:creationId xmlns:a16="http://schemas.microsoft.com/office/drawing/2014/main" xmlns="" id="{172F00D4-18A0-D44F-BAF4-44005A059C9A}"/>
              </a:ext>
            </a:extLst>
          </p:cNvPr>
          <p:cNvSpPr/>
          <p:nvPr/>
        </p:nvSpPr>
        <p:spPr>
          <a:xfrm>
            <a:off x="7178978" y="3281356"/>
            <a:ext cx="1847328" cy="910867"/>
          </a:xfrm>
          <a:prstGeom prst="roundRect">
            <a:avLst/>
          </a:prstGeom>
          <a:solidFill>
            <a:schemeClr val="bg2">
              <a:lumMod val="20000"/>
              <a:lumOff val="80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100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Marzamemi-Pachino</a:t>
            </a:r>
            <a:r>
              <a:rPr lang="it-IT" sz="11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it-IT" sz="1100" dirty="0" err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Sicily</a:t>
            </a:r>
            <a:endParaRPr lang="it-IT" sz="1100" dirty="0" smtClean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it-IT" sz="11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Pop. 376 / 21,000</a:t>
            </a:r>
            <a:endParaRPr lang="it-IT" sz="11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it-IT" sz="1100" dirty="0" err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Ionian</a:t>
            </a:r>
            <a:r>
              <a:rPr lang="it-IT" sz="11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- High </a:t>
            </a:r>
            <a:r>
              <a:rPr lang="it-IT" sz="11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Hazard</a:t>
            </a:r>
            <a:endParaRPr lang="it-IT" sz="11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it-IT" sz="11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Local TR Board: 04/2021</a:t>
            </a:r>
            <a:endParaRPr lang="it-IT" sz="11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" name="Rettangolo con angoli arrotondati 21">
            <a:extLst>
              <a:ext uri="{FF2B5EF4-FFF2-40B4-BE49-F238E27FC236}">
                <a16:creationId xmlns:a16="http://schemas.microsoft.com/office/drawing/2014/main" xmlns="" id="{F2E7C473-F097-5441-A37C-28CB2DD75B27}"/>
              </a:ext>
            </a:extLst>
          </p:cNvPr>
          <p:cNvSpPr/>
          <p:nvPr/>
        </p:nvSpPr>
        <p:spPr>
          <a:xfrm>
            <a:off x="0" y="1443667"/>
            <a:ext cx="1656002" cy="753236"/>
          </a:xfrm>
          <a:prstGeom prst="roundRect">
            <a:avLst/>
          </a:prstGeom>
          <a:solidFill>
            <a:schemeClr val="bg2">
              <a:lumMod val="20000"/>
              <a:lumOff val="80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100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Minturno</a:t>
            </a:r>
            <a:r>
              <a:rPr lang="it-IT" sz="11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it-IT" sz="11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Latium </a:t>
            </a:r>
          </a:p>
          <a:p>
            <a:r>
              <a:rPr lang="it-IT" sz="11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P</a:t>
            </a:r>
            <a:r>
              <a:rPr lang="it-IT" sz="11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op</a:t>
            </a:r>
            <a:r>
              <a:rPr lang="it-IT" sz="11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. 19,700</a:t>
            </a:r>
          </a:p>
          <a:p>
            <a:r>
              <a:rPr lang="it-IT" sz="11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Medium-</a:t>
            </a:r>
            <a:r>
              <a:rPr lang="it-IT" sz="1100" dirty="0" err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Low</a:t>
            </a:r>
            <a:r>
              <a:rPr lang="it-IT" sz="11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1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Hazard</a:t>
            </a:r>
            <a:endParaRPr lang="it-IT" sz="11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it-IT" sz="11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Local </a:t>
            </a:r>
            <a:r>
              <a:rPr lang="it-IT" sz="11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TR Board</a:t>
            </a:r>
            <a:r>
              <a:rPr lang="it-IT" sz="11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it-IT" sz="11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03/2021</a:t>
            </a:r>
            <a:endParaRPr lang="it-IT" sz="11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9" name="Connettore 2 8"/>
          <p:cNvCxnSpPr>
            <a:stCxn id="7" idx="3"/>
          </p:cNvCxnSpPr>
          <p:nvPr/>
        </p:nvCxnSpPr>
        <p:spPr>
          <a:xfrm>
            <a:off x="1656002" y="1820285"/>
            <a:ext cx="2710515" cy="912641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>
            <a:stCxn id="5" idx="3"/>
          </p:cNvCxnSpPr>
          <p:nvPr/>
        </p:nvCxnSpPr>
        <p:spPr>
          <a:xfrm>
            <a:off x="1710320" y="2889683"/>
            <a:ext cx="3169498" cy="65734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>
            <a:stCxn id="6" idx="1"/>
          </p:cNvCxnSpPr>
          <p:nvPr/>
        </p:nvCxnSpPr>
        <p:spPr>
          <a:xfrm flipH="1">
            <a:off x="4843310" y="3736790"/>
            <a:ext cx="2335668" cy="110933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/>
          <p:cNvSpPr txBox="1"/>
          <p:nvPr/>
        </p:nvSpPr>
        <p:spPr>
          <a:xfrm>
            <a:off x="1481741" y="478473"/>
            <a:ext cx="5773148" cy="33855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b="1" dirty="0" err="1" smtClean="0">
                <a:solidFill>
                  <a:schemeClr val="bg2">
                    <a:lumMod val="75000"/>
                  </a:schemeClr>
                </a:solidFill>
              </a:rPr>
              <a:t>Italian</a:t>
            </a:r>
            <a:r>
              <a:rPr lang="it-IT" sz="1600" b="1" dirty="0" smtClean="0">
                <a:solidFill>
                  <a:schemeClr val="bg2">
                    <a:lumMod val="75000"/>
                  </a:schemeClr>
                </a:solidFill>
              </a:rPr>
              <a:t> National Tsunami Ready Board: </a:t>
            </a:r>
            <a:r>
              <a:rPr lang="it-IT" sz="1600" b="1" dirty="0" err="1" smtClean="0">
                <a:solidFill>
                  <a:schemeClr val="bg2">
                    <a:lumMod val="75000"/>
                  </a:schemeClr>
                </a:solidFill>
              </a:rPr>
              <a:t>May</a:t>
            </a:r>
            <a:r>
              <a:rPr lang="it-IT" sz="1600" b="1" dirty="0" smtClean="0">
                <a:solidFill>
                  <a:schemeClr val="bg2">
                    <a:lumMod val="75000"/>
                  </a:schemeClr>
                </a:solidFill>
              </a:rPr>
              <a:t> 4, 2021</a:t>
            </a:r>
            <a:endParaRPr lang="it-IT" sz="16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xmlns="" id="{8BC3068C-29CC-C147-9258-EA3DCA9B558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2298" y="-148887"/>
            <a:ext cx="674008" cy="674008"/>
          </a:xfrm>
          <a:prstGeom prst="rect">
            <a:avLst/>
          </a:prstGeom>
        </p:spPr>
      </p:pic>
      <p:sp>
        <p:nvSpPr>
          <p:cNvPr id="21" name="Rettangolo con angoli arrotondati 24">
            <a:extLst>
              <a:ext uri="{FF2B5EF4-FFF2-40B4-BE49-F238E27FC236}">
                <a16:creationId xmlns:a16="http://schemas.microsoft.com/office/drawing/2014/main" xmlns="" id="{172F00D4-18A0-D44F-BAF4-44005A059C9A}"/>
              </a:ext>
            </a:extLst>
          </p:cNvPr>
          <p:cNvSpPr/>
          <p:nvPr/>
        </p:nvSpPr>
        <p:spPr>
          <a:xfrm>
            <a:off x="7296672" y="2168261"/>
            <a:ext cx="1847328" cy="910867"/>
          </a:xfrm>
          <a:prstGeom prst="roundRect">
            <a:avLst/>
          </a:prstGeom>
          <a:solidFill>
            <a:schemeClr val="accent3">
              <a:lumMod val="40000"/>
              <a:lumOff val="60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100" b="1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Otranto</a:t>
            </a:r>
            <a:r>
              <a:rPr lang="it-IT" sz="11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, Apulia</a:t>
            </a:r>
          </a:p>
          <a:p>
            <a:r>
              <a:rPr lang="it-IT" sz="11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Pop. 5,769</a:t>
            </a:r>
          </a:p>
          <a:p>
            <a:r>
              <a:rPr lang="it-IT" sz="1100" dirty="0" err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Adriatic</a:t>
            </a:r>
            <a:r>
              <a:rPr lang="it-IT" sz="11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- High </a:t>
            </a:r>
            <a:r>
              <a:rPr lang="it-IT" sz="1100" dirty="0" err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Hazard</a:t>
            </a:r>
            <a:endParaRPr lang="it-IT" sz="11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it-IT" sz="11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Local TR Board: </a:t>
            </a:r>
            <a:r>
              <a:rPr lang="it-IT" sz="11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10/2023</a:t>
            </a:r>
            <a:endParaRPr lang="it-IT" sz="11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22" name="Connettore 2 21"/>
          <p:cNvCxnSpPr/>
          <p:nvPr/>
        </p:nvCxnSpPr>
        <p:spPr>
          <a:xfrm flipH="1">
            <a:off x="5521569" y="2598664"/>
            <a:ext cx="1775103" cy="394121"/>
          </a:xfrm>
          <a:prstGeom prst="straightConnector1">
            <a:avLst/>
          </a:prstGeom>
          <a:ln w="19050">
            <a:solidFill>
              <a:schemeClr val="accent3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ttangolo con angoli arrotondati 24">
            <a:extLst>
              <a:ext uri="{FF2B5EF4-FFF2-40B4-BE49-F238E27FC236}">
                <a16:creationId xmlns:a16="http://schemas.microsoft.com/office/drawing/2014/main" xmlns="" id="{172F00D4-18A0-D44F-BAF4-44005A059C9A}"/>
              </a:ext>
            </a:extLst>
          </p:cNvPr>
          <p:cNvSpPr/>
          <p:nvPr/>
        </p:nvSpPr>
        <p:spPr>
          <a:xfrm>
            <a:off x="7254889" y="1042192"/>
            <a:ext cx="1847328" cy="910867"/>
          </a:xfrm>
          <a:prstGeom prst="roundRect">
            <a:avLst/>
          </a:prstGeom>
          <a:solidFill>
            <a:schemeClr val="accent6">
              <a:lumMod val="40000"/>
              <a:lumOff val="60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100" b="1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Stromboli </a:t>
            </a:r>
            <a:r>
              <a:rPr lang="it-IT" sz="1100" b="1" dirty="0" err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volcano</a:t>
            </a:r>
            <a:r>
              <a:rPr lang="it-IT" sz="11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it-IT" sz="1100" dirty="0" err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Tyrrhenian</a:t>
            </a:r>
            <a:r>
              <a:rPr lang="it-IT" sz="11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100" dirty="0" err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sea</a:t>
            </a:r>
            <a:endParaRPr lang="it-IT" sz="1100" dirty="0" smtClean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it-IT" sz="11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Pop. 450 / n,000 (</a:t>
            </a:r>
            <a:r>
              <a:rPr lang="it-IT" sz="1100" dirty="0" err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summer</a:t>
            </a:r>
            <a:r>
              <a:rPr lang="it-IT" sz="11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)</a:t>
            </a:r>
          </a:p>
          <a:p>
            <a:r>
              <a:rPr lang="it-IT" sz="11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High </a:t>
            </a:r>
            <a:r>
              <a:rPr lang="it-IT" sz="1100" dirty="0" err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Hazard</a:t>
            </a:r>
            <a:r>
              <a:rPr lang="it-IT" sz="11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endParaRPr lang="it-IT" sz="11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it-IT" sz="11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In progress: </a:t>
            </a:r>
            <a:r>
              <a:rPr lang="it-IT" sz="1100" dirty="0" err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July</a:t>
            </a:r>
            <a:r>
              <a:rPr lang="it-IT" sz="11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2023</a:t>
            </a:r>
            <a:endParaRPr lang="it-IT" sz="11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26" name="Connettore 2 25"/>
          <p:cNvCxnSpPr/>
          <p:nvPr/>
        </p:nvCxnSpPr>
        <p:spPr>
          <a:xfrm flipH="1">
            <a:off x="4787922" y="1520757"/>
            <a:ext cx="2466968" cy="1760599"/>
          </a:xfrm>
          <a:prstGeom prst="straightConnector1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72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9" grpId="0" animBg="1"/>
      <p:bldP spid="21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-239498"/>
            <a:ext cx="8229600" cy="857250"/>
          </a:xfrm>
        </p:spPr>
        <p:txBody>
          <a:bodyPr>
            <a:normAutofit/>
          </a:bodyPr>
          <a:lstStyle/>
          <a:p>
            <a:r>
              <a:rPr lang="it-IT" sz="2400" dirty="0" err="1" smtClean="0">
                <a:solidFill>
                  <a:schemeClr val="bg1"/>
                </a:solidFill>
              </a:rPr>
              <a:t>Advancement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as</a:t>
            </a:r>
            <a:r>
              <a:rPr lang="it-IT" sz="2400" dirty="0" smtClean="0">
                <a:solidFill>
                  <a:schemeClr val="bg1"/>
                </a:solidFill>
              </a:rPr>
              <a:t> of April 2023</a:t>
            </a:r>
            <a:endParaRPr lang="it-IT" sz="2400" dirty="0">
              <a:solidFill>
                <a:schemeClr val="bg1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087" y="527538"/>
            <a:ext cx="5155815" cy="4158762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5391902" y="527538"/>
            <a:ext cx="1044067" cy="4162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b="1" u="sng" dirty="0" smtClean="0">
                <a:solidFill>
                  <a:schemeClr val="bg2"/>
                </a:solidFill>
              </a:rPr>
              <a:t>PALMI</a:t>
            </a:r>
          </a:p>
          <a:p>
            <a:pPr algn="r"/>
            <a:endParaRPr lang="it-IT" sz="1100" b="1" dirty="0">
              <a:solidFill>
                <a:schemeClr val="bg2"/>
              </a:solidFill>
            </a:endParaRPr>
          </a:p>
          <a:p>
            <a:pPr algn="r"/>
            <a:endParaRPr lang="it-IT" sz="1100" b="1" dirty="0" smtClean="0">
              <a:solidFill>
                <a:schemeClr val="bg2"/>
              </a:solidFill>
            </a:endParaRPr>
          </a:p>
          <a:p>
            <a:pPr algn="r"/>
            <a:r>
              <a:rPr lang="it-IT" b="1" dirty="0">
                <a:solidFill>
                  <a:schemeClr val="bg2"/>
                </a:solidFill>
              </a:rPr>
              <a:t> </a:t>
            </a:r>
            <a:r>
              <a:rPr lang="it-IT" b="1" dirty="0" smtClean="0">
                <a:solidFill>
                  <a:schemeClr val="bg2"/>
                </a:solidFill>
              </a:rPr>
              <a:t> 90</a:t>
            </a:r>
          </a:p>
          <a:p>
            <a:pPr algn="r"/>
            <a:r>
              <a:rPr lang="it-IT" b="1" dirty="0" smtClean="0">
                <a:solidFill>
                  <a:schemeClr val="bg2"/>
                </a:solidFill>
              </a:rPr>
              <a:t>100</a:t>
            </a:r>
          </a:p>
          <a:p>
            <a:pPr algn="r"/>
            <a:r>
              <a:rPr lang="it-IT" b="1" dirty="0" smtClean="0">
                <a:solidFill>
                  <a:schemeClr val="bg2"/>
                </a:solidFill>
              </a:rPr>
              <a:t>100</a:t>
            </a:r>
          </a:p>
          <a:p>
            <a:pPr algn="r">
              <a:lnSpc>
                <a:spcPct val="150000"/>
              </a:lnSpc>
            </a:pPr>
            <a:endParaRPr lang="it-IT" sz="1100" b="1" dirty="0" smtClean="0">
              <a:solidFill>
                <a:schemeClr val="bg2"/>
              </a:solidFill>
            </a:endParaRPr>
          </a:p>
          <a:p>
            <a:pPr algn="r"/>
            <a:r>
              <a:rPr lang="it-IT" b="1" dirty="0" smtClean="0">
                <a:solidFill>
                  <a:schemeClr val="bg2"/>
                </a:solidFill>
              </a:rPr>
              <a:t>  30</a:t>
            </a:r>
          </a:p>
          <a:p>
            <a:pPr algn="r"/>
            <a:r>
              <a:rPr lang="it-IT" b="1" dirty="0" smtClean="0">
                <a:solidFill>
                  <a:schemeClr val="bg2"/>
                </a:solidFill>
              </a:rPr>
              <a:t>100</a:t>
            </a:r>
            <a:endParaRPr lang="it-IT" b="1" dirty="0">
              <a:solidFill>
                <a:schemeClr val="bg2"/>
              </a:solidFill>
            </a:endParaRPr>
          </a:p>
          <a:p>
            <a:pPr algn="r"/>
            <a:r>
              <a:rPr lang="it-IT" b="1" dirty="0" smtClean="0">
                <a:solidFill>
                  <a:schemeClr val="bg2"/>
                </a:solidFill>
              </a:rPr>
              <a:t>  30</a:t>
            </a:r>
          </a:p>
          <a:p>
            <a:pPr algn="r">
              <a:lnSpc>
                <a:spcPct val="150000"/>
              </a:lnSpc>
            </a:pPr>
            <a:r>
              <a:rPr lang="it-IT" b="1" dirty="0" smtClean="0">
                <a:solidFill>
                  <a:schemeClr val="bg2"/>
                </a:solidFill>
              </a:rPr>
              <a:t>  30</a:t>
            </a:r>
          </a:p>
          <a:p>
            <a:pPr algn="r"/>
            <a:r>
              <a:rPr lang="it-IT" b="1" dirty="0" smtClean="0">
                <a:solidFill>
                  <a:schemeClr val="bg2"/>
                </a:solidFill>
              </a:rPr>
              <a:t>100</a:t>
            </a:r>
          </a:p>
          <a:p>
            <a:pPr algn="r"/>
            <a:endParaRPr lang="it-IT" sz="1600" b="1" dirty="0">
              <a:solidFill>
                <a:schemeClr val="bg2"/>
              </a:solidFill>
            </a:endParaRPr>
          </a:p>
          <a:p>
            <a:pPr algn="r"/>
            <a:r>
              <a:rPr lang="it-IT" b="1" dirty="0" smtClean="0">
                <a:solidFill>
                  <a:schemeClr val="bg2"/>
                </a:solidFill>
              </a:rPr>
              <a:t>100</a:t>
            </a:r>
          </a:p>
          <a:p>
            <a:pPr algn="r">
              <a:lnSpc>
                <a:spcPct val="150000"/>
              </a:lnSpc>
            </a:pPr>
            <a:r>
              <a:rPr lang="it-IT" b="1" dirty="0" smtClean="0">
                <a:solidFill>
                  <a:schemeClr val="bg2"/>
                </a:solidFill>
              </a:rPr>
              <a:t>100</a:t>
            </a:r>
          </a:p>
          <a:p>
            <a:pPr algn="r">
              <a:lnSpc>
                <a:spcPct val="150000"/>
              </a:lnSpc>
            </a:pPr>
            <a:r>
              <a:rPr lang="it-IT" b="1" dirty="0" smtClean="0">
                <a:solidFill>
                  <a:schemeClr val="bg2"/>
                </a:solidFill>
              </a:rPr>
              <a:t>100</a:t>
            </a:r>
          </a:p>
          <a:p>
            <a:pPr algn="r">
              <a:lnSpc>
                <a:spcPct val="150000"/>
              </a:lnSpc>
            </a:pPr>
            <a:r>
              <a:rPr lang="it-IT" b="1" dirty="0" smtClean="0">
                <a:solidFill>
                  <a:schemeClr val="bg2"/>
                </a:solidFill>
              </a:rPr>
              <a:t>100</a:t>
            </a:r>
            <a:endParaRPr lang="it-IT" b="1" dirty="0">
              <a:solidFill>
                <a:schemeClr val="bg2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6435969" y="527538"/>
            <a:ext cx="1172308" cy="4162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b="1" u="sng" dirty="0" smtClean="0">
                <a:solidFill>
                  <a:schemeClr val="accent3">
                    <a:lumMod val="50000"/>
                  </a:schemeClr>
                </a:solidFill>
              </a:rPr>
              <a:t>MINTURNO</a:t>
            </a:r>
          </a:p>
          <a:p>
            <a:pPr algn="r"/>
            <a:endParaRPr lang="it-IT" sz="1100" b="1" dirty="0">
              <a:solidFill>
                <a:schemeClr val="accent3">
                  <a:lumMod val="50000"/>
                </a:schemeClr>
              </a:solidFill>
            </a:endParaRPr>
          </a:p>
          <a:p>
            <a:pPr algn="r"/>
            <a:endParaRPr lang="it-IT" sz="11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r"/>
            <a:r>
              <a:rPr lang="it-IT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it-IT" b="1" dirty="0" smtClean="0">
                <a:solidFill>
                  <a:schemeClr val="accent3">
                    <a:lumMod val="50000"/>
                  </a:schemeClr>
                </a:solidFill>
              </a:rPr>
              <a:t> 90</a:t>
            </a:r>
          </a:p>
          <a:p>
            <a:pPr algn="r"/>
            <a:r>
              <a:rPr lang="it-IT" b="1" dirty="0" smtClean="0">
                <a:solidFill>
                  <a:schemeClr val="accent3">
                    <a:lumMod val="50000"/>
                  </a:schemeClr>
                </a:solidFill>
              </a:rPr>
              <a:t>100 /50</a:t>
            </a:r>
          </a:p>
          <a:p>
            <a:pPr algn="r"/>
            <a:r>
              <a:rPr lang="it-IT" b="1" dirty="0" smtClean="0">
                <a:solidFill>
                  <a:schemeClr val="accent3">
                    <a:lumMod val="50000"/>
                  </a:schemeClr>
                </a:solidFill>
              </a:rPr>
              <a:t>100</a:t>
            </a:r>
          </a:p>
          <a:p>
            <a:pPr algn="r">
              <a:lnSpc>
                <a:spcPct val="150000"/>
              </a:lnSpc>
            </a:pPr>
            <a:endParaRPr lang="it-IT" sz="11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r"/>
            <a:r>
              <a:rPr lang="it-IT" b="1" dirty="0" smtClean="0">
                <a:solidFill>
                  <a:schemeClr val="accent3">
                    <a:lumMod val="50000"/>
                  </a:schemeClr>
                </a:solidFill>
              </a:rPr>
              <a:t>  50</a:t>
            </a:r>
          </a:p>
          <a:p>
            <a:pPr algn="r"/>
            <a:r>
              <a:rPr lang="it-IT" b="1" dirty="0" smtClean="0">
                <a:solidFill>
                  <a:schemeClr val="accent3">
                    <a:lumMod val="50000"/>
                  </a:schemeClr>
                </a:solidFill>
              </a:rPr>
              <a:t>100 / 30</a:t>
            </a:r>
            <a:endParaRPr lang="it-IT" b="1" dirty="0">
              <a:solidFill>
                <a:schemeClr val="accent3">
                  <a:lumMod val="50000"/>
                </a:schemeClr>
              </a:solidFill>
            </a:endParaRPr>
          </a:p>
          <a:p>
            <a:pPr algn="r"/>
            <a:r>
              <a:rPr lang="it-IT" b="1" dirty="0" smtClean="0">
                <a:solidFill>
                  <a:schemeClr val="accent3">
                    <a:lumMod val="50000"/>
                  </a:schemeClr>
                </a:solidFill>
              </a:rPr>
              <a:t>  60</a:t>
            </a:r>
          </a:p>
          <a:p>
            <a:pPr algn="r">
              <a:lnSpc>
                <a:spcPct val="150000"/>
              </a:lnSpc>
            </a:pPr>
            <a:r>
              <a:rPr lang="it-IT" b="1" dirty="0" smtClean="0">
                <a:solidFill>
                  <a:schemeClr val="accent3">
                    <a:lumMod val="50000"/>
                  </a:schemeClr>
                </a:solidFill>
              </a:rPr>
              <a:t>100</a:t>
            </a:r>
          </a:p>
          <a:p>
            <a:pPr algn="r"/>
            <a:r>
              <a:rPr lang="it-IT" b="1" dirty="0" smtClean="0">
                <a:solidFill>
                  <a:schemeClr val="accent3">
                    <a:lumMod val="50000"/>
                  </a:schemeClr>
                </a:solidFill>
              </a:rPr>
              <a:t>n.a.</a:t>
            </a:r>
          </a:p>
          <a:p>
            <a:pPr algn="r"/>
            <a:endParaRPr lang="it-IT" sz="1600" b="1" dirty="0">
              <a:solidFill>
                <a:schemeClr val="accent3">
                  <a:lumMod val="50000"/>
                </a:schemeClr>
              </a:solidFill>
            </a:endParaRPr>
          </a:p>
          <a:p>
            <a:pPr algn="r"/>
            <a:r>
              <a:rPr lang="it-IT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it-IT" b="1" dirty="0" smtClean="0">
                <a:solidFill>
                  <a:schemeClr val="accent3">
                    <a:lumMod val="50000"/>
                  </a:schemeClr>
                </a:solidFill>
              </a:rPr>
              <a:t> 80</a:t>
            </a:r>
          </a:p>
          <a:p>
            <a:pPr algn="r">
              <a:lnSpc>
                <a:spcPct val="150000"/>
              </a:lnSpc>
            </a:pPr>
            <a:r>
              <a:rPr lang="it-IT" b="1" dirty="0" smtClean="0">
                <a:solidFill>
                  <a:schemeClr val="accent3">
                    <a:lumMod val="50000"/>
                  </a:schemeClr>
                </a:solidFill>
              </a:rPr>
              <a:t>100</a:t>
            </a:r>
          </a:p>
          <a:p>
            <a:pPr algn="r">
              <a:lnSpc>
                <a:spcPct val="150000"/>
              </a:lnSpc>
            </a:pPr>
            <a:r>
              <a:rPr lang="it-IT" b="1" dirty="0" smtClean="0">
                <a:solidFill>
                  <a:schemeClr val="accent3">
                    <a:lumMod val="50000"/>
                  </a:schemeClr>
                </a:solidFill>
              </a:rPr>
              <a:t>100</a:t>
            </a:r>
          </a:p>
          <a:p>
            <a:pPr algn="r">
              <a:lnSpc>
                <a:spcPct val="150000"/>
              </a:lnSpc>
            </a:pPr>
            <a:r>
              <a:rPr lang="it-IT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it-IT" b="1" dirty="0" smtClean="0">
                <a:solidFill>
                  <a:schemeClr val="accent3">
                    <a:lumMod val="50000"/>
                  </a:schemeClr>
                </a:solidFill>
              </a:rPr>
              <a:t> 90</a:t>
            </a:r>
            <a:endParaRPr lang="it-IT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7679839" y="483922"/>
            <a:ext cx="1355085" cy="4208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b="1" u="sng" dirty="0" smtClean="0">
                <a:solidFill>
                  <a:schemeClr val="accent6">
                    <a:lumMod val="50000"/>
                  </a:schemeClr>
                </a:solidFill>
              </a:rPr>
              <a:t>PACHINO-MARZAMEMI</a:t>
            </a:r>
          </a:p>
          <a:p>
            <a:pPr algn="r"/>
            <a:endParaRPr lang="it-IT" sz="11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r"/>
            <a:r>
              <a:rPr lang="it-IT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b="1" dirty="0" smtClean="0">
                <a:solidFill>
                  <a:schemeClr val="accent6">
                    <a:lumMod val="50000"/>
                  </a:schemeClr>
                </a:solidFill>
              </a:rPr>
              <a:t> 90</a:t>
            </a:r>
          </a:p>
          <a:p>
            <a:pPr algn="r"/>
            <a:r>
              <a:rPr lang="it-IT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b="1" dirty="0" smtClean="0">
                <a:solidFill>
                  <a:schemeClr val="accent6">
                    <a:lumMod val="50000"/>
                  </a:schemeClr>
                </a:solidFill>
              </a:rPr>
              <a:t> 80</a:t>
            </a:r>
          </a:p>
          <a:p>
            <a:pPr algn="r"/>
            <a:r>
              <a:rPr lang="it-IT" b="1" dirty="0" smtClean="0">
                <a:solidFill>
                  <a:schemeClr val="accent6">
                    <a:lumMod val="50000"/>
                  </a:schemeClr>
                </a:solidFill>
              </a:rPr>
              <a:t>100</a:t>
            </a:r>
          </a:p>
          <a:p>
            <a:pPr algn="r">
              <a:lnSpc>
                <a:spcPct val="150000"/>
              </a:lnSpc>
            </a:pPr>
            <a:endParaRPr lang="it-IT" sz="11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r"/>
            <a:r>
              <a:rPr lang="it-IT" b="1" dirty="0" smtClean="0">
                <a:solidFill>
                  <a:schemeClr val="accent6">
                    <a:lumMod val="50000"/>
                  </a:schemeClr>
                </a:solidFill>
              </a:rPr>
              <a:t>n.a.</a:t>
            </a:r>
          </a:p>
          <a:p>
            <a:pPr algn="r"/>
            <a:r>
              <a:rPr lang="it-IT" b="1" dirty="0" smtClean="0">
                <a:solidFill>
                  <a:schemeClr val="accent6">
                    <a:lumMod val="50000"/>
                  </a:schemeClr>
                </a:solidFill>
              </a:rPr>
              <a:t>100</a:t>
            </a:r>
            <a:endParaRPr lang="it-IT" b="1" dirty="0">
              <a:solidFill>
                <a:schemeClr val="accent6">
                  <a:lumMod val="50000"/>
                </a:schemeClr>
              </a:solidFill>
            </a:endParaRPr>
          </a:p>
          <a:p>
            <a:pPr algn="r"/>
            <a:r>
              <a:rPr lang="it-IT" b="1" dirty="0" smtClean="0">
                <a:solidFill>
                  <a:schemeClr val="accent6">
                    <a:lumMod val="50000"/>
                  </a:schemeClr>
                </a:solidFill>
              </a:rPr>
              <a:t>n.a.</a:t>
            </a:r>
          </a:p>
          <a:p>
            <a:pPr algn="r">
              <a:lnSpc>
                <a:spcPct val="150000"/>
              </a:lnSpc>
            </a:pPr>
            <a:r>
              <a:rPr lang="it-IT" b="1" dirty="0" smtClean="0">
                <a:solidFill>
                  <a:schemeClr val="accent6">
                    <a:lumMod val="50000"/>
                  </a:schemeClr>
                </a:solidFill>
              </a:rPr>
              <a:t>  30</a:t>
            </a:r>
          </a:p>
          <a:p>
            <a:pPr algn="r"/>
            <a:r>
              <a:rPr lang="it-IT" b="1" dirty="0" smtClean="0">
                <a:solidFill>
                  <a:schemeClr val="accent6">
                    <a:lumMod val="50000"/>
                  </a:schemeClr>
                </a:solidFill>
              </a:rPr>
              <a:t>100</a:t>
            </a:r>
          </a:p>
          <a:p>
            <a:pPr algn="r"/>
            <a:endParaRPr lang="it-IT" sz="16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r"/>
            <a:r>
              <a:rPr lang="it-IT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b="1" dirty="0" smtClean="0">
                <a:solidFill>
                  <a:schemeClr val="accent6">
                    <a:lumMod val="50000"/>
                  </a:schemeClr>
                </a:solidFill>
              </a:rPr>
              <a:t> 50</a:t>
            </a:r>
          </a:p>
          <a:p>
            <a:pPr algn="r">
              <a:lnSpc>
                <a:spcPct val="150000"/>
              </a:lnSpc>
            </a:pPr>
            <a:r>
              <a:rPr lang="it-IT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b="1" dirty="0" smtClean="0">
                <a:solidFill>
                  <a:schemeClr val="accent6">
                    <a:lumMod val="50000"/>
                  </a:schemeClr>
                </a:solidFill>
              </a:rPr>
              <a:t> 80</a:t>
            </a:r>
          </a:p>
          <a:p>
            <a:pPr algn="r">
              <a:lnSpc>
                <a:spcPct val="150000"/>
              </a:lnSpc>
            </a:pPr>
            <a:r>
              <a:rPr lang="it-IT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b="1" dirty="0" smtClean="0">
                <a:solidFill>
                  <a:schemeClr val="accent6">
                    <a:lumMod val="50000"/>
                  </a:schemeClr>
                </a:solidFill>
              </a:rPr>
              <a:t> 70</a:t>
            </a:r>
          </a:p>
          <a:p>
            <a:pPr algn="r">
              <a:lnSpc>
                <a:spcPct val="150000"/>
              </a:lnSpc>
            </a:pPr>
            <a:r>
              <a:rPr lang="it-IT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b="1" dirty="0" smtClean="0">
                <a:solidFill>
                  <a:schemeClr val="accent6">
                    <a:lumMod val="50000"/>
                  </a:schemeClr>
                </a:solidFill>
              </a:rPr>
              <a:t> 50</a:t>
            </a:r>
            <a:endParaRPr lang="it-IT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044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 smtClean="0">
                <a:solidFill>
                  <a:schemeClr val="bg2">
                    <a:lumMod val="75000"/>
                  </a:schemeClr>
                </a:solidFill>
              </a:rPr>
              <a:t>Minturno</a:t>
            </a:r>
            <a:endParaRPr lang="it-IT" sz="36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>
                <a:solidFill>
                  <a:schemeClr val="bg2">
                    <a:lumMod val="75000"/>
                  </a:schemeClr>
                </a:solidFill>
              </a:rPr>
              <a:t>January</a:t>
            </a:r>
            <a:r>
              <a:rPr lang="it-IT" dirty="0" smtClean="0">
                <a:solidFill>
                  <a:schemeClr val="bg2">
                    <a:lumMod val="75000"/>
                  </a:schemeClr>
                </a:solidFill>
              </a:rPr>
              <a:t> 17, 2024: joint meeting TRLC + TRNB</a:t>
            </a:r>
          </a:p>
          <a:p>
            <a:r>
              <a:rPr lang="it-IT" dirty="0" err="1" smtClean="0">
                <a:solidFill>
                  <a:schemeClr val="bg2">
                    <a:lumMod val="75000"/>
                  </a:schemeClr>
                </a:solidFill>
              </a:rPr>
              <a:t>January</a:t>
            </a:r>
            <a:r>
              <a:rPr lang="it-IT" dirty="0" smtClean="0">
                <a:solidFill>
                  <a:schemeClr val="bg2">
                    <a:lumMod val="75000"/>
                  </a:schemeClr>
                </a:solidFill>
              </a:rPr>
              <a:t> 23, 2024: TR </a:t>
            </a:r>
            <a:r>
              <a:rPr lang="it-IT" dirty="0" err="1" smtClean="0">
                <a:solidFill>
                  <a:schemeClr val="bg2">
                    <a:lumMod val="75000"/>
                  </a:schemeClr>
                </a:solidFill>
              </a:rPr>
              <a:t>forms</a:t>
            </a:r>
            <a:r>
              <a:rPr lang="it-IT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it-IT" dirty="0" err="1" smtClean="0">
                <a:solidFill>
                  <a:schemeClr val="bg2">
                    <a:lumMod val="75000"/>
                  </a:schemeClr>
                </a:solidFill>
              </a:rPr>
              <a:t>delivered</a:t>
            </a:r>
            <a:r>
              <a:rPr lang="it-IT" dirty="0" smtClean="0">
                <a:solidFill>
                  <a:schemeClr val="bg2">
                    <a:lumMod val="75000"/>
                  </a:schemeClr>
                </a:solidFill>
              </a:rPr>
              <a:t> to TRNB</a:t>
            </a:r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2350" y="2440538"/>
            <a:ext cx="3667874" cy="241429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CasellaDiTesto 1"/>
          <p:cNvSpPr txBox="1"/>
          <p:nvPr/>
        </p:nvSpPr>
        <p:spPr>
          <a:xfrm>
            <a:off x="5034337" y="3103155"/>
            <a:ext cx="401719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Tsunami Ready, ok to the </a:t>
            </a:r>
            <a:r>
              <a:rPr lang="it-IT" b="1" dirty="0" err="1" smtClean="0"/>
              <a:t>advancement</a:t>
            </a:r>
            <a:endParaRPr lang="it-IT" b="1" dirty="0" smtClean="0"/>
          </a:p>
          <a:p>
            <a:r>
              <a:rPr lang="it-IT" sz="1100" b="1" dirty="0" smtClean="0"/>
              <a:t>The </a:t>
            </a:r>
            <a:r>
              <a:rPr lang="it-IT" sz="1100" b="1" dirty="0" err="1" smtClean="0"/>
              <a:t>event</a:t>
            </a:r>
            <a:r>
              <a:rPr lang="it-IT" sz="1100" b="1" dirty="0" smtClean="0"/>
              <a:t> </a:t>
            </a:r>
            <a:r>
              <a:rPr lang="it-IT" sz="1100" dirty="0" smtClean="0"/>
              <a:t>The Local </a:t>
            </a:r>
            <a:r>
              <a:rPr lang="it-IT" sz="1100" dirty="0" err="1" smtClean="0"/>
              <a:t>Committee</a:t>
            </a:r>
            <a:r>
              <a:rPr lang="it-IT" sz="1100" dirty="0" smtClean="0"/>
              <a:t> </a:t>
            </a:r>
            <a:r>
              <a:rPr lang="it-IT" sz="1100" dirty="0" err="1" smtClean="0"/>
              <a:t>meets</a:t>
            </a:r>
            <a:r>
              <a:rPr lang="it-IT" sz="1100" dirty="0" smtClean="0"/>
              <a:t> in the city</a:t>
            </a:r>
          </a:p>
          <a:p>
            <a:endParaRPr lang="it-IT" sz="1200" dirty="0" smtClean="0"/>
          </a:p>
          <a:p>
            <a:r>
              <a:rPr lang="it-IT" sz="1200" i="1" dirty="0" smtClean="0"/>
              <a:t>Latina oggi, </a:t>
            </a:r>
            <a:r>
              <a:rPr lang="it-IT" sz="1200" i="1" dirty="0" err="1" smtClean="0"/>
              <a:t>Jan</a:t>
            </a:r>
            <a:r>
              <a:rPr lang="it-IT" sz="1200" i="1" dirty="0" smtClean="0"/>
              <a:t>. 20, 2024</a:t>
            </a:r>
            <a:endParaRPr lang="it-IT" sz="1200" i="1" dirty="0"/>
          </a:p>
        </p:txBody>
      </p:sp>
    </p:spTree>
    <p:extLst>
      <p:ext uri="{BB962C8B-B14F-4D97-AF65-F5344CB8AC3E}">
        <p14:creationId xmlns:p14="http://schemas.microsoft.com/office/powerpoint/2010/main" val="163442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dirty="0" smtClean="0"/>
              <a:t>Minturno / </a:t>
            </a:r>
            <a:r>
              <a:rPr lang="it-IT" sz="3200" dirty="0" err="1" smtClean="0"/>
              <a:t>key</a:t>
            </a:r>
            <a:r>
              <a:rPr lang="it-IT" sz="3200" dirty="0" smtClean="0"/>
              <a:t> </a:t>
            </a:r>
            <a:r>
              <a:rPr lang="it-IT" sz="3200" dirty="0" err="1" smtClean="0"/>
              <a:t>points</a:t>
            </a:r>
            <a:endParaRPr lang="it-IT" sz="320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idx="1"/>
          </p:nvPr>
        </p:nvSpPr>
        <p:spPr>
          <a:xfrm>
            <a:off x="549668" y="1138506"/>
            <a:ext cx="8229600" cy="3394472"/>
          </a:xfrm>
        </p:spPr>
        <p:txBody>
          <a:bodyPr>
            <a:normAutofit fontScale="92500"/>
          </a:bodyPr>
          <a:lstStyle/>
          <a:p>
            <a:r>
              <a:rPr lang="it-IT" sz="2400" dirty="0" smtClean="0"/>
              <a:t>A 3-yr long, </a:t>
            </a:r>
            <a:r>
              <a:rPr lang="it-IT" sz="2400" dirty="0" err="1" smtClean="0"/>
              <a:t>continuous</a:t>
            </a:r>
            <a:r>
              <a:rPr lang="it-IT" sz="2400" dirty="0" smtClean="0"/>
              <a:t> </a:t>
            </a:r>
            <a:r>
              <a:rPr lang="it-IT" sz="2400" dirty="0" err="1" smtClean="0"/>
              <a:t>cooperation</a:t>
            </a:r>
            <a:r>
              <a:rPr lang="it-IT" sz="2400" dirty="0" smtClean="0"/>
              <a:t> </a:t>
            </a:r>
            <a:r>
              <a:rPr lang="it-IT" sz="2400" dirty="0" err="1" smtClean="0"/>
              <a:t>between</a:t>
            </a:r>
            <a:r>
              <a:rPr lang="it-IT" sz="2400" dirty="0" smtClean="0"/>
              <a:t> </a:t>
            </a:r>
            <a:r>
              <a:rPr lang="it-IT" sz="2400" dirty="0" err="1" smtClean="0"/>
              <a:t>local</a:t>
            </a:r>
            <a:r>
              <a:rPr lang="it-IT" sz="2400" dirty="0" smtClean="0"/>
              <a:t> </a:t>
            </a:r>
            <a:r>
              <a:rPr lang="it-IT" sz="2400" dirty="0" err="1" smtClean="0"/>
              <a:t>authorities</a:t>
            </a:r>
            <a:r>
              <a:rPr lang="it-IT" sz="2400" dirty="0" smtClean="0"/>
              <a:t> and </a:t>
            </a:r>
            <a:r>
              <a:rPr lang="it-IT" sz="2400" dirty="0" err="1" smtClean="0"/>
              <a:t>scientific</a:t>
            </a:r>
            <a:r>
              <a:rPr lang="it-IT" sz="2400" dirty="0" smtClean="0"/>
              <a:t> / CP </a:t>
            </a:r>
            <a:r>
              <a:rPr lang="it-IT" sz="2400" dirty="0" err="1" smtClean="0"/>
              <a:t>institutions</a:t>
            </a:r>
            <a:endParaRPr lang="it-IT" sz="2400" dirty="0" smtClean="0"/>
          </a:p>
          <a:p>
            <a:r>
              <a:rPr lang="it-IT" sz="2400" dirty="0" smtClean="0"/>
              <a:t>The </a:t>
            </a:r>
            <a:r>
              <a:rPr lang="it-IT" sz="2400" dirty="0" err="1" smtClean="0"/>
              <a:t>presence</a:t>
            </a:r>
            <a:r>
              <a:rPr lang="it-IT" sz="2400" dirty="0" smtClean="0"/>
              <a:t> of a DM </a:t>
            </a:r>
            <a:r>
              <a:rPr lang="it-IT" sz="2400" dirty="0" err="1" smtClean="0"/>
              <a:t>expert</a:t>
            </a:r>
            <a:r>
              <a:rPr lang="it-IT" sz="2400" dirty="0" smtClean="0"/>
              <a:t> in </a:t>
            </a:r>
            <a:r>
              <a:rPr lang="it-IT" sz="2400" dirty="0" err="1" smtClean="0"/>
              <a:t>charge</a:t>
            </a:r>
            <a:r>
              <a:rPr lang="it-IT" sz="2400" dirty="0" smtClean="0"/>
              <a:t> of the </a:t>
            </a:r>
            <a:r>
              <a:rPr lang="it-IT" sz="2400" dirty="0" err="1" smtClean="0"/>
              <a:t>process</a:t>
            </a:r>
            <a:r>
              <a:rPr lang="it-IT" sz="2400" dirty="0" smtClean="0"/>
              <a:t> and an </a:t>
            </a:r>
            <a:r>
              <a:rPr lang="it-IT" sz="2400" dirty="0" err="1" smtClean="0"/>
              <a:t>active</a:t>
            </a:r>
            <a:r>
              <a:rPr lang="it-IT" sz="2400" dirty="0" smtClean="0"/>
              <a:t> </a:t>
            </a:r>
            <a:r>
              <a:rPr lang="it-IT" sz="2400" dirty="0" err="1" smtClean="0"/>
              <a:t>local</a:t>
            </a:r>
            <a:r>
              <a:rPr lang="it-IT" sz="2400" dirty="0" smtClean="0"/>
              <a:t> CP coordinator</a:t>
            </a:r>
          </a:p>
          <a:p>
            <a:r>
              <a:rPr lang="it-IT" sz="2400" dirty="0" smtClean="0"/>
              <a:t>Funds </a:t>
            </a:r>
            <a:r>
              <a:rPr lang="it-IT" sz="2400" dirty="0" err="1" smtClean="0"/>
              <a:t>allocated</a:t>
            </a:r>
            <a:r>
              <a:rPr lang="it-IT" sz="2400" dirty="0" smtClean="0"/>
              <a:t> by the </a:t>
            </a:r>
            <a:r>
              <a:rPr lang="it-IT" sz="2400" dirty="0" err="1" smtClean="0"/>
              <a:t>municipality</a:t>
            </a:r>
            <a:r>
              <a:rPr lang="it-IT" sz="2400" dirty="0" smtClean="0"/>
              <a:t> (~ 50K) </a:t>
            </a:r>
          </a:p>
          <a:p>
            <a:r>
              <a:rPr lang="it-IT" sz="2400" dirty="0" smtClean="0"/>
              <a:t>New </a:t>
            </a:r>
            <a:r>
              <a:rPr lang="it-IT" sz="2400" dirty="0" err="1" smtClean="0"/>
              <a:t>powerful</a:t>
            </a:r>
            <a:r>
              <a:rPr lang="it-IT" sz="2400" dirty="0" smtClean="0"/>
              <a:t> </a:t>
            </a:r>
            <a:r>
              <a:rPr lang="it-IT" sz="2400" dirty="0" err="1" smtClean="0"/>
              <a:t>sirens</a:t>
            </a:r>
            <a:r>
              <a:rPr lang="it-IT" sz="2400" dirty="0" smtClean="0"/>
              <a:t> </a:t>
            </a:r>
            <a:r>
              <a:rPr lang="it-IT" sz="2400" dirty="0" err="1" smtClean="0"/>
              <a:t>covering</a:t>
            </a:r>
            <a:r>
              <a:rPr lang="it-IT" sz="2400" dirty="0" smtClean="0"/>
              <a:t> the </a:t>
            </a:r>
            <a:r>
              <a:rPr lang="it-IT" sz="2400" dirty="0" err="1" smtClean="0"/>
              <a:t>whole</a:t>
            </a:r>
            <a:r>
              <a:rPr lang="it-IT" sz="2400" dirty="0" smtClean="0"/>
              <a:t> </a:t>
            </a:r>
            <a:r>
              <a:rPr lang="it-IT" sz="2400" dirty="0" err="1" smtClean="0"/>
              <a:t>coastal</a:t>
            </a:r>
            <a:r>
              <a:rPr lang="it-IT" sz="2400" dirty="0" smtClean="0"/>
              <a:t> area</a:t>
            </a:r>
          </a:p>
          <a:p>
            <a:r>
              <a:rPr lang="it-IT" sz="2400" dirty="0" err="1" smtClean="0"/>
              <a:t>Updated</a:t>
            </a:r>
            <a:r>
              <a:rPr lang="it-IT" sz="2400" dirty="0" smtClean="0"/>
              <a:t> CP </a:t>
            </a:r>
            <a:r>
              <a:rPr lang="it-IT" sz="2400" dirty="0" err="1" smtClean="0"/>
              <a:t>plan</a:t>
            </a:r>
            <a:r>
              <a:rPr lang="it-IT" sz="2400" dirty="0"/>
              <a:t> </a:t>
            </a:r>
            <a:r>
              <a:rPr lang="it-IT" sz="2400" dirty="0" smtClean="0"/>
              <a:t>for tsunami </a:t>
            </a:r>
            <a:r>
              <a:rPr lang="it-IT" sz="2400" dirty="0" err="1" smtClean="0"/>
              <a:t>risk</a:t>
            </a:r>
            <a:endParaRPr lang="it-IT" sz="2400" dirty="0" smtClean="0"/>
          </a:p>
          <a:p>
            <a:r>
              <a:rPr lang="it-IT" sz="2400" dirty="0" err="1" smtClean="0"/>
              <a:t>Signage</a:t>
            </a:r>
            <a:endParaRPr lang="it-IT" sz="2400" dirty="0" smtClean="0"/>
          </a:p>
          <a:p>
            <a:r>
              <a:rPr lang="it-IT" sz="2400" dirty="0" err="1" smtClean="0"/>
              <a:t>Events</a:t>
            </a:r>
            <a:r>
              <a:rPr lang="it-IT" sz="2400" dirty="0" smtClean="0"/>
              <a:t> (</a:t>
            </a:r>
            <a:r>
              <a:rPr lang="it-IT" sz="2400" dirty="0" err="1" smtClean="0"/>
              <a:t>school</a:t>
            </a:r>
            <a:r>
              <a:rPr lang="it-IT" sz="2400" dirty="0" smtClean="0"/>
              <a:t>/nursery </a:t>
            </a:r>
            <a:r>
              <a:rPr lang="it-IT" sz="2400" dirty="0" err="1" smtClean="0"/>
              <a:t>drills</a:t>
            </a:r>
            <a:r>
              <a:rPr lang="it-IT" sz="2400" dirty="0" smtClean="0"/>
              <a:t>, INR </a:t>
            </a:r>
            <a:r>
              <a:rPr lang="it-IT" sz="2400" dirty="0" err="1" smtClean="0"/>
              <a:t>campaigns</a:t>
            </a:r>
            <a:r>
              <a:rPr lang="it-IT" sz="2400" dirty="0" smtClean="0"/>
              <a:t>, </a:t>
            </a:r>
            <a:r>
              <a:rPr lang="it-IT" sz="2400" dirty="0" err="1" smtClean="0"/>
              <a:t>lessons</a:t>
            </a:r>
            <a:r>
              <a:rPr lang="it-IT" sz="2400" dirty="0" smtClean="0"/>
              <a:t> </a:t>
            </a:r>
            <a:r>
              <a:rPr lang="it-IT" sz="2400" dirty="0" err="1" smtClean="0"/>
              <a:t>at</a:t>
            </a:r>
            <a:r>
              <a:rPr lang="it-IT" sz="2400" dirty="0" smtClean="0"/>
              <a:t> </a:t>
            </a:r>
            <a:r>
              <a:rPr lang="it-IT" sz="2400" dirty="0" err="1" smtClean="0"/>
              <a:t>schools</a:t>
            </a:r>
            <a:r>
              <a:rPr lang="mr-IN" sz="2400" dirty="0" smtClean="0"/>
              <a:t>…</a:t>
            </a:r>
            <a:r>
              <a:rPr lang="it-IT" sz="2400" dirty="0" smtClean="0"/>
              <a:t>)</a:t>
            </a:r>
          </a:p>
          <a:p>
            <a:endParaRPr lang="it-IT" sz="2400" dirty="0" smtClean="0"/>
          </a:p>
        </p:txBody>
      </p:sp>
    </p:spTree>
    <p:extLst>
      <p:ext uri="{BB962C8B-B14F-4D97-AF65-F5344CB8AC3E}">
        <p14:creationId xmlns:p14="http://schemas.microsoft.com/office/powerpoint/2010/main" val="1828012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54335BECF21B40B6CCFAE91E076EEB" ma:contentTypeVersion="20" ma:contentTypeDescription="Create a new document." ma:contentTypeScope="" ma:versionID="822d4e460b2a08a511ecbd8bea890e9c">
  <xsd:schema xmlns:xsd="http://www.w3.org/2001/XMLSchema" xmlns:xs="http://www.w3.org/2001/XMLSchema" xmlns:p="http://schemas.microsoft.com/office/2006/metadata/properties" xmlns:ns2="f8ef70f3-4e3d-42be-bd40-fbc1cacc1519" xmlns:ns3="5b799ec2-212c-48b5-b7ff-d14ec6cbce2b" targetNamespace="http://schemas.microsoft.com/office/2006/metadata/properties" ma:root="true" ma:fieldsID="da30cbb6ef02cfc30cc5866e694d115e" ns2:_="" ns3:_="">
    <xsd:import namespace="f8ef70f3-4e3d-42be-bd40-fbc1cacc1519"/>
    <xsd:import namespace="5b799ec2-212c-48b5-b7ff-d14ec6cbce2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_Flow_SignoffStatus" minOccurs="0"/>
                <xsd:element ref="ns2:lcf76f155ced4ddcb4097134ff3c332f" minOccurs="0"/>
                <xsd:element ref="ns3:TaxCatchAll" minOccurs="0"/>
                <xsd:element ref="ns2:Date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ef70f3-4e3d-42be-bd40-fbc1cacc15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_Flow_SignoffStatus" ma:index="21" nillable="true" ma:displayName="Sign-off status" ma:internalName="Sign_x002d_off_x0020_status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20cec18f-64e3-475c-b7ef-ac8bd502240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Date" ma:index="25" nillable="true" ma:displayName="Date" ma:format="DateOnly" ma:internalName="Date">
      <xsd:simpleType>
        <xsd:restriction base="dms:DateTime"/>
      </xsd:simple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799ec2-212c-48b5-b7ff-d14ec6cbce2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69356fda-4aa5-4147-874c-60c3a814ea89}" ma:internalName="TaxCatchAll" ma:showField="CatchAllData" ma:web="5b799ec2-212c-48b5-b7ff-d14ec6cbce2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0F487AE-50E8-4522-AE5E-AEAA9F059E4B}"/>
</file>

<file path=customXml/itemProps2.xml><?xml version="1.0" encoding="utf-8"?>
<ds:datastoreItem xmlns:ds="http://schemas.openxmlformats.org/officeDocument/2006/customXml" ds:itemID="{7861059A-1D29-4754-A3DE-D7456EDC0AA7}"/>
</file>

<file path=docProps/app.xml><?xml version="1.0" encoding="utf-8"?>
<Properties xmlns="http://schemas.openxmlformats.org/officeDocument/2006/extended-properties" xmlns:vt="http://schemas.openxmlformats.org/officeDocument/2006/docPropsVTypes">
  <TotalTime>3500</TotalTime>
  <Words>1349</Words>
  <Application>Microsoft Macintosh PowerPoint</Application>
  <PresentationFormat>Presentazione su schermo (16:9)</PresentationFormat>
  <Paragraphs>205</Paragraphs>
  <Slides>22</Slides>
  <Notes>4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26" baseType="lpstr">
      <vt:lpstr>Calibri</vt:lpstr>
      <vt:lpstr>Wingdings</vt:lpstr>
      <vt:lpstr>Arial</vt:lpstr>
      <vt:lpstr>Tema di Office</vt:lpstr>
      <vt:lpstr>Presentazione di PowerPoint</vt:lpstr>
      <vt:lpstr>The Italian Tsunami Warning System: Three main tasks</vt:lpstr>
      <vt:lpstr>Tsunami Ready in the 2030 NEAMTWS Strategy</vt:lpstr>
      <vt:lpstr>What is Tsunami Ready?</vt:lpstr>
      <vt:lpstr>Presentazione di PowerPoint</vt:lpstr>
      <vt:lpstr>The three (+2) Italian pilot sites</vt:lpstr>
      <vt:lpstr>Advancement as of April 2023</vt:lpstr>
      <vt:lpstr>Minturno</vt:lpstr>
      <vt:lpstr>Minturno / key points</vt:lpstr>
      <vt:lpstr>Minturno / inundation zones</vt:lpstr>
      <vt:lpstr>Presentazione di PowerPoint</vt:lpstr>
      <vt:lpstr>Presentazione di PowerPoint</vt:lpstr>
      <vt:lpstr>Palmi / key points</vt:lpstr>
      <vt:lpstr>Marzamemi / key points</vt:lpstr>
      <vt:lpstr>Otranto / key points</vt:lpstr>
      <vt:lpstr>Stromboli </vt:lpstr>
      <vt:lpstr>Stromboli / key points</vt:lpstr>
      <vt:lpstr>Strengths (how we involve Mayors and local authorities)</vt:lpstr>
      <vt:lpstr>Problems / criticalities</vt:lpstr>
      <vt:lpstr>ASSESS-1 Tsunami hazard maps mapped and designated </vt:lpstr>
      <vt:lpstr>ASSESS-1 Tsunami hazard maps mapped and designated </vt:lpstr>
      <vt:lpstr>Thanks  alessandro.amato@ingv.it www.cat.ingv.it   SHORT VIDEO…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cp:lastModifiedBy>Utente di Microsoft Office</cp:lastModifiedBy>
  <cp:revision>139</cp:revision>
  <dcterms:modified xsi:type="dcterms:W3CDTF">2024-01-31T17:21:35Z</dcterms:modified>
</cp:coreProperties>
</file>