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3"/>
    <p:sldMasterId id="2147483655" r:id="rId4"/>
    <p:sldMasterId id="2147483658" r:id="rId5"/>
    <p:sldMasterId id="2147483665" r:id="rId6"/>
    <p:sldMasterId id="2147483667" r:id="rId7"/>
    <p:sldMasterId id="2147483669" r:id="rId8"/>
  </p:sldMasterIdLst>
  <p:notesMasterIdLst>
    <p:notesMasterId r:id="rId10"/>
  </p:notesMasterIdLst>
  <p:sldIdLst>
    <p:sldId id="267" r:id="rId9"/>
    <p:sldId id="256" r:id="rId11"/>
    <p:sldId id="258" r:id="rId12"/>
    <p:sldId id="270" r:id="rId13"/>
    <p:sldId id="380" r:id="rId14"/>
    <p:sldId id="273" r:id="rId15"/>
    <p:sldId id="383" r:id="rId16"/>
    <p:sldId id="377" r:id="rId17"/>
    <p:sldId id="384" r:id="rId18"/>
    <p:sldId id="379" r:id="rId19"/>
    <p:sldId id="264" r:id="rId20"/>
    <p:sldId id="278" r:id="rId21"/>
    <p:sldId id="349" r:id="rId22"/>
    <p:sldId id="368" r:id="rId23"/>
    <p:sldId id="371" r:id="rId24"/>
    <p:sldId id="382" r:id="rId25"/>
    <p:sldId id="275" r:id="rId26"/>
    <p:sldId id="268" r:id="rId27"/>
    <p:sldId id="381" r:id="rId28"/>
  </p:sldIdLst>
  <p:sldSz cx="12192000" cy="6858000"/>
  <p:notesSz cx="6858000" cy="9144000"/>
  <p:embeddedFontLst>
    <p:embeddedFont>
      <p:font typeface="Calibri" panose="020F0502020204030204"/>
      <p:regular r:id="rId32"/>
    </p:embeddedFont>
    <p:embeddedFont>
      <p:font typeface="Roboto" panose="02000000000000000000"/>
      <p:regular r:id="rId33"/>
    </p:embeddedFont>
    <p:embeddedFont>
      <p:font typeface="Open Sans" panose="020B0606030504020204"/>
      <p:regular r:id="rId34"/>
    </p:embeddedFont>
    <p:embeddedFont>
      <p:font typeface="Rockwell" panose="02060503020205020403" charset="0"/>
      <p:regular r:id="rId35"/>
    </p:embeddedFont>
    <p:embeddedFont>
      <p:font typeface="Wingdings 2" panose="05020102010507070707" pitchFamily="18" charset="2"/>
      <p:regular r:id="rId36"/>
    </p:embeddedFont>
    <p:embeddedFont>
      <p:font typeface="Century Gothic" panose="020B0502020202020204"/>
      <p:regular r:id="rId37"/>
    </p:embeddedFont>
    <p:embeddedFont>
      <p:font typeface="Calibri Light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741"/>
    <p:restoredTop sz="94565"/>
  </p:normalViewPr>
  <p:slideViewPr>
    <p:cSldViewPr snapToGrid="0">
      <p:cViewPr varScale="1">
        <p:scale>
          <a:sx n="97" d="100"/>
          <a:sy n="97" d="100"/>
        </p:scale>
        <p:origin x="23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8" name="Google Shape;408;p16:notes"/>
          <p:cNvSpPr txBox="1">
            <a:spLocks noGrp="1"/>
          </p:cNvSpPr>
          <p:nvPr>
            <p:ph type="body" idx="1"/>
          </p:nvPr>
        </p:nvSpPr>
        <p:spPr>
          <a:xfrm>
            <a:off x="938213" y="4422775"/>
            <a:ext cx="5146675" cy="4186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09" name="Google Shape;409;p16:notes"/>
          <p:cNvSpPr txBox="1">
            <a:spLocks noGrp="1"/>
          </p:cNvSpPr>
          <p:nvPr>
            <p:ph type="sldNum" idx="12"/>
          </p:nvPr>
        </p:nvSpPr>
        <p:spPr>
          <a:xfrm>
            <a:off x="3979863" y="8845550"/>
            <a:ext cx="304323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 panose="020206030504050203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</a:fld>
            <a:endParaRPr sz="12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2" name="Google Shape;332;p70:notes"/>
          <p:cNvSpPr txBox="1">
            <a:spLocks noGrp="1"/>
          </p:cNvSpPr>
          <p:nvPr>
            <p:ph type="body" idx="1"/>
          </p:nvPr>
        </p:nvSpPr>
        <p:spPr>
          <a:xfrm>
            <a:off x="938213" y="4422775"/>
            <a:ext cx="5146675" cy="4186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333" name="Google Shape;333;p70:notes"/>
          <p:cNvSpPr txBox="1">
            <a:spLocks noGrp="1"/>
          </p:cNvSpPr>
          <p:nvPr>
            <p:ph type="sldNum" idx="12"/>
          </p:nvPr>
        </p:nvSpPr>
        <p:spPr>
          <a:xfrm>
            <a:off x="3979863" y="8845550"/>
            <a:ext cx="304323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6" name="Google Shape;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61409" y="1881352"/>
            <a:ext cx="3490842" cy="353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2"/>
          <p:cNvPicPr preferRelativeResize="0"/>
          <p:nvPr/>
        </p:nvPicPr>
        <p:blipFill rotWithShape="1">
          <a:blip r:embed="rId2"/>
          <a:srcRect l="-9850" t="-943" r="-1"/>
          <a:stretch>
            <a:fillRect/>
          </a:stretch>
        </p:blipFill>
        <p:spPr>
          <a:xfrm>
            <a:off x="7338429" y="1779105"/>
            <a:ext cx="3970734" cy="397747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2"/>
          <p:cNvSpPr txBox="1"/>
          <p:nvPr/>
        </p:nvSpPr>
        <p:spPr>
          <a:xfrm>
            <a:off x="9045603" y="63563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</a:fld>
            <a:endParaRPr sz="1200">
              <a:solidFill>
                <a:srgbClr val="888888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5690C-9396-4D92-BFED-5C6221BB5493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A78B1-B598-4204-9132-5CE6D7A169C3}" type="slidenum">
              <a:rPr lang="en-US" smtClean="0">
                <a:solidFill>
                  <a:srgbClr val="50B4C8">
                    <a:alpha val="20000"/>
                  </a:srgbClr>
                </a:solidFill>
              </a:rPr>
            </a:fld>
            <a:endParaRPr lang="en-US">
              <a:solidFill>
                <a:srgbClr val="50B4C8">
                  <a:alpha val="2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Заголовок и объект">
  <p:cSld name="Заголовок и объект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4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4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165" lvl="2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7765" lvl="3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365" lvl="4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6965" lvl="5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5930" lvl="6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5530" lvl="7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130" lvl="8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4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3"/>
          <p:cNvSpPr/>
          <p:nvPr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" name="Google Shape;36;p33"/>
          <p:cNvSpPr/>
          <p:nvPr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/>
          <p:nvPr/>
        </p:nvSpPr>
        <p:spPr>
          <a:xfrm>
            <a:off x="2596056" y="26875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endParaRPr sz="44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9"/>
          <p:cNvPicPr preferRelativeResize="0"/>
          <p:nvPr/>
        </p:nvPicPr>
        <p:blipFill rotWithShape="1">
          <a:blip r:embed="rId2"/>
          <a:srcRect l="26151" t="6791" r="23338" b="13839"/>
          <a:stretch>
            <a:fillRect/>
          </a:stretch>
        </p:blipFill>
        <p:spPr>
          <a:xfrm>
            <a:off x="6204857" y="0"/>
            <a:ext cx="59871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622621" y="5349548"/>
            <a:ext cx="1495758" cy="143738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39"/>
          <p:cNvSpPr/>
          <p:nvPr/>
        </p:nvSpPr>
        <p:spPr>
          <a:xfrm rot="10800000">
            <a:off x="1790483" y="1302602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0134" y="6400800"/>
            <a:ext cx="5956386" cy="276228"/>
          </a:xfrm>
        </p:spPr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230163" y="6400800"/>
            <a:ext cx="1549062" cy="276228"/>
          </a:xfrm>
        </p:spPr>
        <p:txBody>
          <a:bodyPr/>
          <a:lstStyle/>
          <a:p>
            <a:fld id="{A43FAFC5-F11C-4205-99FD-FC66DAA2AE2D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9432" y="6400800"/>
            <a:ext cx="1067079" cy="276228"/>
          </a:xfrm>
        </p:spPr>
        <p:txBody>
          <a:bodyPr/>
          <a:lstStyle/>
          <a:p>
            <a:fld id="{2A013F82-EE5E-44EE-A61D-E31C6657F26F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/>
          <p:nvPr/>
        </p:nvSpPr>
        <p:spPr>
          <a:xfrm>
            <a:off x="5988818" y="0"/>
            <a:ext cx="6203182" cy="6962503"/>
          </a:xfrm>
          <a:prstGeom prst="rect">
            <a:avLst/>
          </a:prstGeom>
          <a:solidFill>
            <a:srgbClr val="183254"/>
          </a:solidFill>
          <a:ln w="12700" cap="flat" cmpd="sng">
            <a:solidFill>
              <a:srgbClr val="1F47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9" name="Google Shape;49;p2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40"/>
          <p:cNvPicPr preferRelativeResize="0"/>
          <p:nvPr/>
        </p:nvPicPr>
        <p:blipFill rotWithShape="1">
          <a:blip r:embed="rId2"/>
          <a:srcRect l="2893" t="50353" r="5606" b="36489"/>
          <a:stretch>
            <a:fillRect/>
          </a:stretch>
        </p:blipFill>
        <p:spPr>
          <a:xfrm>
            <a:off x="-10510" y="6148552"/>
            <a:ext cx="12225126" cy="709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7" Type="http://schemas.openxmlformats.org/officeDocument/2006/relationships/image" Target="../media/image5.png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theme" Target="../theme/theme5.xml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1" name="Google Shape;1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13" name="Google Shape;13;p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5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5;p15"/>
          <p:cNvSpPr/>
          <p:nvPr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" name="Google Shape;16;p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548951" y="2025894"/>
            <a:ext cx="2920169" cy="280621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"/>
          <p:cNvSpPr/>
          <p:nvPr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23" name="Google Shape;23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7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25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6" name="Google Shape;26;p1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301949" y="362662"/>
            <a:ext cx="1692368" cy="80562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9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6" name="Google Shape;46;p1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pic>
        <p:nvPicPr>
          <p:cNvPr id="53" name="Google Shape;53;p2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1"/>
          <p:cNvSpPr/>
          <p:nvPr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 panose="02000000000000000000"/>
              <a:buNone/>
            </a:pPr>
            <a:endParaRPr sz="2400" b="0" i="0" u="none" strike="noStrike" cap="none">
              <a:solidFill>
                <a:srgbClr val="000000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4"/>
          <p:cNvSpPr txBox="1">
            <a:spLocks noGrp="1"/>
          </p:cNvSpPr>
          <p:nvPr>
            <p:ph type="ftr" idx="11"/>
          </p:nvPr>
        </p:nvSpPr>
        <p:spPr>
          <a:xfrm>
            <a:off x="4238897" y="635634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16" name="Google Shape;116;p34"/>
          <p:cNvSpPr txBox="1"/>
          <p:nvPr/>
        </p:nvSpPr>
        <p:spPr>
          <a:xfrm>
            <a:off x="9045603" y="63563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rgbClr val="88888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7" name="Google Shape;11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118" name="Google Shape;118;p34"/>
          <p:cNvSpPr/>
          <p:nvPr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9" name="Google Shape;119;p34"/>
          <p:cNvSpPr/>
          <p:nvPr/>
        </p:nvSpPr>
        <p:spPr>
          <a:xfrm>
            <a:off x="2396836" y="0"/>
            <a:ext cx="9826971" cy="6858000"/>
          </a:xfrm>
          <a:prstGeom prst="rect">
            <a:avLst/>
          </a:prstGeom>
          <a:solidFill>
            <a:srgbClr val="0069B4"/>
          </a:solidFill>
          <a:ln w="12700" cap="flat" cmpd="sng">
            <a:solidFill>
              <a:srgbClr val="41B7C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0" name="Google Shape;120;p34"/>
          <p:cNvSpPr/>
          <p:nvPr/>
        </p:nvSpPr>
        <p:spPr>
          <a:xfrm>
            <a:off x="2557322" y="2786402"/>
            <a:ext cx="753291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 panose="020B0604020202020204"/>
              <a:buNone/>
            </a:pPr>
            <a:r>
              <a:rPr lang="en-US" sz="7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 YOU</a:t>
            </a:r>
            <a:endParaRPr sz="7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1" name="Google Shape;121;p34"/>
          <p:cNvPicPr preferRelativeResize="0"/>
          <p:nvPr/>
        </p:nvPicPr>
        <p:blipFill rotWithShape="1">
          <a:blip r:embed="rId2"/>
          <a:srcRect t="24095" r="-1567"/>
          <a:stretch>
            <a:fillRect/>
          </a:stretch>
        </p:blipFill>
        <p:spPr>
          <a:xfrm>
            <a:off x="8255299" y="2786397"/>
            <a:ext cx="1161899" cy="86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4"/>
          <p:cNvSpPr/>
          <p:nvPr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rgbClr val="18325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7"/>
          <p:cNvSpPr/>
          <p:nvPr/>
        </p:nvSpPr>
        <p:spPr>
          <a:xfrm>
            <a:off x="4585098" y="2105715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6" name="Google Shape;136;p47"/>
          <p:cNvSpPr/>
          <p:nvPr/>
        </p:nvSpPr>
        <p:spPr>
          <a:xfrm>
            <a:off x="701293" y="2204006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7" name="Google Shape;137;p47"/>
          <p:cNvSpPr txBox="1"/>
          <p:nvPr/>
        </p:nvSpPr>
        <p:spPr>
          <a:xfrm>
            <a:off x="1697784" y="3511090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38" name="Google Shape;138;p47"/>
          <p:cNvSpPr txBox="1"/>
          <p:nvPr/>
        </p:nvSpPr>
        <p:spPr>
          <a:xfrm>
            <a:off x="5592372" y="3291783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39" name="Google Shape;139;p47"/>
          <p:cNvSpPr/>
          <p:nvPr/>
        </p:nvSpPr>
        <p:spPr>
          <a:xfrm>
            <a:off x="8491953" y="2236268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0" name="Google Shape;140;p47"/>
          <p:cNvSpPr/>
          <p:nvPr/>
        </p:nvSpPr>
        <p:spPr>
          <a:xfrm>
            <a:off x="10561169" y="1924232"/>
            <a:ext cx="1025586" cy="1024496"/>
          </a:xfrm>
          <a:prstGeom prst="ellipse">
            <a:avLst/>
          </a:prstGeom>
          <a:solidFill>
            <a:srgbClr val="18325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1" name="Google Shape;141;p47"/>
          <p:cNvSpPr txBox="1"/>
          <p:nvPr/>
        </p:nvSpPr>
        <p:spPr>
          <a:xfrm>
            <a:off x="9529307" y="3526718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42" name="Google Shape;142;p47"/>
          <p:cNvSpPr/>
          <p:nvPr/>
        </p:nvSpPr>
        <p:spPr>
          <a:xfrm>
            <a:off x="4731524" y="4539439"/>
            <a:ext cx="1025586" cy="1024496"/>
          </a:xfrm>
          <a:prstGeom prst="ellipse">
            <a:avLst/>
          </a:prstGeom>
          <a:solidFill>
            <a:srgbClr val="67BB89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3" name="Google Shape;143;p47"/>
          <p:cNvSpPr/>
          <p:nvPr/>
        </p:nvSpPr>
        <p:spPr>
          <a:xfrm>
            <a:off x="582903" y="1846397"/>
            <a:ext cx="1025586" cy="1024496"/>
          </a:xfrm>
          <a:prstGeom prst="ellipse">
            <a:avLst/>
          </a:prstGeom>
          <a:solidFill>
            <a:srgbClr val="FCC002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44" name="Google Shape;144;p4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7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6" name="Google Shape;146;p47"/>
          <p:cNvSpPr/>
          <p:nvPr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9"/>
          <p:cNvSpPr/>
          <p:nvPr/>
        </p:nvSpPr>
        <p:spPr>
          <a:xfrm>
            <a:off x="558706" y="1744852"/>
            <a:ext cx="11074588" cy="476893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0069B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0" name="Google Shape;150;p4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9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480029" y="1816608"/>
            <a:ext cx="11711971" cy="41818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Partnership of the Government of Barbados and UNESCO/IOC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Supported by International Tsunami Information Center-Caribbean Office 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Recommends a deeper cooperation between CTIC and ITIC-CAR, WG 4, UNDRR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  to support Members States Preparedness and Resilience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Need to expand support for Tsunami Ready Recognition Program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Requests the Member States to provide greater support  through financial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  and human resources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231648" y="354774"/>
            <a:ext cx="10229088" cy="61305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3200" b="1" dirty="0" err="1">
                <a:solidFill>
                  <a:srgbClr val="FFFF00"/>
                </a:solidFill>
              </a:rPr>
              <a:t>Caribbean</a:t>
            </a:r>
            <a:r>
              <a:rPr lang="es-CR" sz="3200" b="1" dirty="0">
                <a:solidFill>
                  <a:srgbClr val="FFFF00"/>
                </a:solidFill>
              </a:rPr>
              <a:t> Tsunami </a:t>
            </a:r>
            <a:r>
              <a:rPr lang="es-CR" sz="3200" b="1" dirty="0" err="1">
                <a:solidFill>
                  <a:srgbClr val="FFFF00"/>
                </a:solidFill>
              </a:rPr>
              <a:t>Information</a:t>
            </a:r>
            <a:r>
              <a:rPr lang="es-CR" sz="3200" b="1" dirty="0">
                <a:solidFill>
                  <a:srgbClr val="FFFF00"/>
                </a:solidFill>
              </a:rPr>
              <a:t> Center </a:t>
            </a:r>
            <a:endParaRPr lang="es-CR" sz="3200" b="1" dirty="0">
              <a:solidFill>
                <a:srgbClr val="FFFF00"/>
              </a:solidFill>
            </a:endParaRPr>
          </a:p>
          <a:p>
            <a:pPr algn="ctr"/>
            <a:r>
              <a:rPr lang="es-CR" sz="3200" b="1" dirty="0">
                <a:solidFill>
                  <a:srgbClr val="FFFF00"/>
                </a:solidFill>
              </a:rPr>
              <a:t>(CTIC) </a:t>
            </a:r>
            <a:endParaRPr lang="es-CR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57" y="1036438"/>
            <a:ext cx="9940466" cy="5733506"/>
          </a:xfrm>
          <a:prstGeom prst="rect">
            <a:avLst/>
          </a:prstGeom>
        </p:spPr>
      </p:pic>
      <p:sp>
        <p:nvSpPr>
          <p:cNvPr id="3" name="Título 1"/>
          <p:cNvSpPr txBox="1"/>
          <p:nvPr/>
        </p:nvSpPr>
        <p:spPr>
          <a:xfrm>
            <a:off x="-442413" y="222587"/>
            <a:ext cx="10815138" cy="672896"/>
          </a:xfrm>
          <a:prstGeom prst="rect">
            <a:avLst/>
          </a:prstGeom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2600" b="1" dirty="0"/>
              <a:t>CATSAM: </a:t>
            </a:r>
            <a:r>
              <a:rPr lang="es-CR" sz="2600" b="1" dirty="0" err="1"/>
              <a:t>Caribbean</a:t>
            </a:r>
            <a:r>
              <a:rPr lang="es-CR" sz="2600" b="1" dirty="0"/>
              <a:t> and </a:t>
            </a:r>
            <a:r>
              <a:rPr lang="es-CR" sz="2600" b="1" dirty="0" err="1"/>
              <a:t>Adjacent</a:t>
            </a:r>
            <a:r>
              <a:rPr lang="es-CR" sz="2600" b="1" dirty="0"/>
              <a:t> </a:t>
            </a:r>
            <a:r>
              <a:rPr lang="es-CR" sz="2600" b="1" dirty="0" err="1"/>
              <a:t>regions</a:t>
            </a:r>
            <a:r>
              <a:rPr lang="es-CR" sz="2600" b="1" dirty="0"/>
              <a:t> Tsunami </a:t>
            </a:r>
            <a:r>
              <a:rPr lang="es-CR" sz="2600" b="1" dirty="0" err="1"/>
              <a:t>Sources</a:t>
            </a:r>
            <a:r>
              <a:rPr lang="es-CR" sz="2600" b="1" dirty="0"/>
              <a:t>          And </a:t>
            </a:r>
            <a:r>
              <a:rPr lang="es-CR" sz="2600" b="1" dirty="0" err="1"/>
              <a:t>Models</a:t>
            </a:r>
            <a:endParaRPr lang="es-CR" sz="26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9" y="-197887"/>
            <a:ext cx="9144001" cy="1219200"/>
          </a:xfrm>
        </p:spPr>
        <p:txBody>
          <a:bodyPr>
            <a:normAutofit/>
          </a:bodyPr>
          <a:lstStyle/>
          <a:p>
            <a:r>
              <a:rPr lang="es-CR" sz="2800" dirty="0"/>
              <a:t>CARIBE WAVE 23</a:t>
            </a:r>
            <a:endParaRPr lang="es-CR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312026" y="3537905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000" b="1" dirty="0">
                <a:solidFill>
                  <a:schemeClr val="bg2"/>
                </a:solidFill>
              </a:rPr>
              <a:t>Kick’em Jenny</a:t>
            </a:r>
            <a:endParaRPr lang="es-CR" sz="2000" b="1" dirty="0">
              <a:solidFill>
                <a:schemeClr val="bg2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93767" y="4509120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000" b="1" dirty="0"/>
              <a:t>NPDB</a:t>
            </a:r>
            <a:endParaRPr lang="es-CR" sz="20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3432" y="739024"/>
            <a:ext cx="7337476" cy="6074352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Marcador de contenido 2"/>
          <p:cNvSpPr txBox="1"/>
          <p:nvPr/>
        </p:nvSpPr>
        <p:spPr>
          <a:xfrm>
            <a:off x="8614693" y="1772816"/>
            <a:ext cx="2824602" cy="4291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es-CR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March 23, </a:t>
            </a: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2023 14:00 UTC</a:t>
            </a:r>
            <a:endParaRPr kumimoji="0" lang="es-CR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 </a:t>
            </a:r>
            <a:r>
              <a:rPr kumimoji="0" lang="es-CR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scenarios</a:t>
            </a:r>
            <a:endParaRPr kumimoji="0" lang="es-CR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r>
              <a:rPr kumimoji="0" lang="es-C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Honduras </a:t>
            </a:r>
            <a:r>
              <a:rPr kumimoji="0" lang="es-CR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Gulf</a:t>
            </a: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r>
              <a:rPr kumimoji="0" lang="es-C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Mount Pelee </a:t>
            </a:r>
            <a:r>
              <a:rPr kumimoji="0" lang="es-CR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eruption</a:t>
            </a: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lang="es-CR" dirty="0">
                <a:latin typeface="Century Gothic" panose="020B0502020202020204"/>
              </a:rPr>
              <a:t>720</a:t>
            </a: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,000 </a:t>
            </a:r>
            <a:r>
              <a:rPr kumimoji="0" lang="es-CR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people</a:t>
            </a: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s-CR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participated</a:t>
            </a:r>
            <a:endParaRPr kumimoji="0" lang="es-CR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2497" y="1015039"/>
            <a:ext cx="3634743" cy="1219200"/>
          </a:xfrm>
        </p:spPr>
        <p:txBody>
          <a:bodyPr>
            <a:normAutofit/>
          </a:bodyPr>
          <a:lstStyle/>
          <a:p>
            <a:r>
              <a:rPr lang="es-CR" sz="2800" dirty="0">
                <a:solidFill>
                  <a:srgbClr val="FFFF00"/>
                </a:solidFill>
              </a:rPr>
              <a:t>CARIBE WAVE 24</a:t>
            </a:r>
            <a:endParaRPr lang="es-CR" sz="2800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5287" y="2498062"/>
            <a:ext cx="5434012" cy="288832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March 21, 2024 15:00 UTC</a:t>
            </a:r>
            <a:endParaRPr lang="es-CR" sz="2400" dirty="0">
              <a:solidFill>
                <a:srgbClr val="FFFF00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2 scenarios</a:t>
            </a: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Puerto Rico </a:t>
            </a:r>
            <a:r>
              <a:rPr lang="es-CR" sz="2400" dirty="0" err="1">
                <a:solidFill>
                  <a:srgbClr val="FFFF00"/>
                </a:solidFill>
              </a:rPr>
              <a:t>Trench</a:t>
            </a: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1882 North </a:t>
            </a:r>
            <a:r>
              <a:rPr lang="es-CR" sz="2400" dirty="0" err="1">
                <a:solidFill>
                  <a:srgbClr val="FFFF00"/>
                </a:solidFill>
              </a:rPr>
              <a:t>Panama</a:t>
            </a:r>
            <a:r>
              <a:rPr lang="es-CR" sz="2400" dirty="0">
                <a:solidFill>
                  <a:srgbClr val="FFFF00"/>
                </a:solidFill>
              </a:rPr>
              <a:t> </a:t>
            </a:r>
            <a:r>
              <a:rPr lang="es-CR" sz="2400" dirty="0" err="1">
                <a:solidFill>
                  <a:srgbClr val="FFFF00"/>
                </a:solidFill>
              </a:rPr>
              <a:t>Deformed</a:t>
            </a:r>
            <a:r>
              <a:rPr lang="es-CR" sz="2400" dirty="0">
                <a:solidFill>
                  <a:srgbClr val="FFFF00"/>
                </a:solidFill>
              </a:rPr>
              <a:t> </a:t>
            </a:r>
            <a:r>
              <a:rPr lang="es-CR" sz="2400" dirty="0" err="1">
                <a:solidFill>
                  <a:srgbClr val="FFFF00"/>
                </a:solidFill>
              </a:rPr>
              <a:t>Belt</a:t>
            </a:r>
            <a:endParaRPr lang="es-CR" sz="2400" dirty="0">
              <a:solidFill>
                <a:srgbClr val="FFFF00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rgbClr val="FFFF00"/>
              </a:solidFill>
            </a:endParaRPr>
          </a:p>
        </p:txBody>
      </p:sp>
      <p:sp>
        <p:nvSpPr>
          <p:cNvPr id="4" name="Título 1"/>
          <p:cNvSpPr txBox="1"/>
          <p:nvPr/>
        </p:nvSpPr>
        <p:spPr>
          <a:xfrm>
            <a:off x="6653235" y="282732"/>
            <a:ext cx="9144001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sz="2800" dirty="0">
                <a:solidFill>
                  <a:schemeClr val="bg1"/>
                </a:solidFill>
              </a:rPr>
              <a:t>CARIBE WAVE 25</a:t>
            </a:r>
            <a:endParaRPr lang="es-CR" sz="2800" dirty="0">
              <a:solidFill>
                <a:schemeClr val="bg1"/>
              </a:solidFill>
            </a:endParaRPr>
          </a:p>
        </p:txBody>
      </p:sp>
      <p:sp>
        <p:nvSpPr>
          <p:cNvPr id="5" name="Marcador de contenido 2"/>
          <p:cNvSpPr txBox="1"/>
          <p:nvPr/>
        </p:nvSpPr>
        <p:spPr>
          <a:xfrm>
            <a:off x="6719915" y="2720298"/>
            <a:ext cx="4567226" cy="21042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2 </a:t>
            </a:r>
            <a:r>
              <a:rPr lang="es-CR" dirty="0" err="1">
                <a:solidFill>
                  <a:schemeClr val="bg1"/>
                </a:solidFill>
              </a:rPr>
              <a:t>Possible</a:t>
            </a:r>
            <a:r>
              <a:rPr lang="es-CR" dirty="0">
                <a:solidFill>
                  <a:schemeClr val="bg1"/>
                </a:solidFill>
              </a:rPr>
              <a:t> </a:t>
            </a:r>
            <a:r>
              <a:rPr lang="es-CR" dirty="0" err="1">
                <a:solidFill>
                  <a:schemeClr val="bg1"/>
                </a:solidFill>
              </a:rPr>
              <a:t>Scenarios</a:t>
            </a:r>
            <a:endParaRPr lang="es-C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1692 Jamaica </a:t>
            </a:r>
            <a:r>
              <a:rPr lang="es-CR" dirty="0" err="1">
                <a:solidFill>
                  <a:schemeClr val="bg1"/>
                </a:solidFill>
              </a:rPr>
              <a:t>Scenario</a:t>
            </a:r>
            <a:endParaRPr lang="es-C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1755 </a:t>
            </a:r>
            <a:r>
              <a:rPr lang="es-CR" dirty="0" err="1">
                <a:solidFill>
                  <a:schemeClr val="bg1"/>
                </a:solidFill>
              </a:rPr>
              <a:t>Lisbon</a:t>
            </a:r>
            <a:r>
              <a:rPr lang="es-CR" dirty="0">
                <a:solidFill>
                  <a:schemeClr val="bg1"/>
                </a:solidFill>
              </a:rPr>
              <a:t> </a:t>
            </a:r>
            <a:r>
              <a:rPr lang="es-CR" dirty="0" err="1">
                <a:solidFill>
                  <a:schemeClr val="bg1"/>
                </a:solidFill>
              </a:rPr>
              <a:t>Scenario</a:t>
            </a:r>
            <a:endParaRPr lang="es-CR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endParaRPr lang="es-CR" dirty="0">
              <a:solidFill>
                <a:schemeClr val="bg1"/>
              </a:solidFill>
            </a:endParaRPr>
          </a:p>
          <a:p>
            <a:pPr lvl="1">
              <a:buClr>
                <a:srgbClr val="FFFF00"/>
              </a:buClr>
            </a:pPr>
            <a:endParaRPr lang="es-C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2" uiExpand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6"/>
          <p:cNvSpPr/>
          <p:nvPr/>
        </p:nvSpPr>
        <p:spPr>
          <a:xfrm>
            <a:off x="8533765" y="6405819"/>
            <a:ext cx="3656648" cy="45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algn="r">
              <a:buClr>
                <a:srgbClr val="000000"/>
              </a:buClr>
              <a:buSzPts val="800"/>
            </a:pPr>
            <a:r>
              <a:rPr lang="en-US" sz="1065" i="1" dirty="0">
                <a:solidFill>
                  <a:schemeClr val="tx1"/>
                </a:solidFill>
              </a:rPr>
              <a:t>Stan</a:t>
            </a:r>
            <a:r>
              <a:rPr lang="en-US" sz="1065" i="1" dirty="0">
                <a:solidFill>
                  <a:schemeClr val="bg1"/>
                </a:solidFill>
              </a:rPr>
              <a:t>dard Guidelines for the Tsunami Ready Recognition Program, UNESCO IOC TS 74</a:t>
            </a:r>
            <a:endParaRPr sz="1865" dirty="0">
              <a:solidFill>
                <a:schemeClr val="bg1"/>
              </a:solidFill>
            </a:endParaRPr>
          </a:p>
        </p:txBody>
      </p:sp>
      <p:pic>
        <p:nvPicPr>
          <p:cNvPr id="416" name="Google Shape;416;p16"/>
          <p:cNvPicPr preferRelativeResize="0"/>
          <p:nvPr/>
        </p:nvPicPr>
        <p:blipFill rotWithShape="1">
          <a:blip r:embed="rId1"/>
          <a:srcRect l="5930" t="15541" r="49838" b="7925"/>
          <a:stretch>
            <a:fillRect/>
          </a:stretch>
        </p:blipFill>
        <p:spPr>
          <a:xfrm>
            <a:off x="3067291" y="1111169"/>
            <a:ext cx="5903089" cy="57989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11;p16"/>
          <p:cNvSpPr txBox="1"/>
          <p:nvPr/>
        </p:nvSpPr>
        <p:spPr>
          <a:xfrm>
            <a:off x="761802" y="464217"/>
            <a:ext cx="10186980" cy="53114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02" tIns="60884" rIns="121802" bIns="60884" rtlCol="0" anchor="b" anchorCtr="0">
            <a:noAutofit/>
          </a:bodyPr>
          <a:lstStyle>
            <a:lvl1pPr algn="l" defTabSz="7772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0" kern="1200" spc="-102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772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r>
              <a:rPr kumimoji="0" lang="en-US" sz="3200" b="1" i="0" u="none" strike="noStrike" kern="1200" cap="none" spc="-10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UNESCO IOC TSUNAMI READY RECOGNITION PROGRAMME  Established in 2022</a:t>
            </a:r>
            <a:endParaRPr kumimoji="0" lang="en-US" sz="3200" b="1" i="0" u="none" strike="noStrike" kern="1200" cap="none" spc="-102" normalizeH="0" baseline="0" noProof="0" dirty="0">
              <a:ln>
                <a:noFill/>
              </a:ln>
              <a:solidFill>
                <a:srgbClr val="50B4C8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pic>
        <p:nvPicPr>
          <p:cNvPr id="2" name="Google Shape;405;p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89771" y="13533"/>
            <a:ext cx="10459067" cy="68444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3742944" y="1000107"/>
            <a:ext cx="657119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dirty="0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17 countries and </a:t>
            </a:r>
            <a:r>
              <a:rPr lang="en-US" sz="1800" b="0" i="0" u="none" strike="noStrike" dirty="0" err="1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territories</a:t>
            </a:r>
            <a:r>
              <a:rPr lang="en-US" sz="1800" b="0" i="0" u="none" strike="noStrike" dirty="0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 have/</a:t>
            </a:r>
            <a:r>
              <a:rPr lang="en-US" sz="1800" b="0" i="0" u="none" strike="noStrike" dirty="0" err="1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implementing</a:t>
            </a:r>
            <a:r>
              <a:rPr lang="en-US" sz="1800" b="0" i="0" u="none" strike="noStrike" dirty="0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 Tsunami </a:t>
            </a:r>
            <a:r>
              <a:rPr lang="en-US" sz="1800" b="0" i="0" u="none" strike="noStrike" dirty="0" err="1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Ready</a:t>
            </a:r>
            <a:endParaRPr lang="en-US" sz="1800" b="0" i="0" u="none" strike="noStrike" dirty="0">
              <a:solidFill>
                <a:srgbClr val="FFFF00"/>
              </a:solidFill>
              <a:effectLst/>
              <a:latin typeface="Helvetica Neue" panose="02000503000000020004" pitchFamily="2" charset="0"/>
            </a:endParaRP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15 UNESCO/IOC Tsunami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Ready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Communities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/Countries/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Territories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9 UNESCO/IOC Tsunami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Ready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Communities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in Progress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49 US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TsunamiReady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communities in Puerto Rico and  USVI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70"/>
          <p:cNvPicPr preferRelativeResize="0"/>
          <p:nvPr/>
        </p:nvPicPr>
        <p:blipFill rotWithShape="1">
          <a:blip r:embed="rId1"/>
          <a:srcRect l="-844"/>
          <a:stretch>
            <a:fillRect/>
          </a:stretch>
        </p:blipFill>
        <p:spPr>
          <a:xfrm>
            <a:off x="-99986" y="893"/>
            <a:ext cx="12290399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70"/>
          <p:cNvSpPr/>
          <p:nvPr/>
        </p:nvSpPr>
        <p:spPr>
          <a:xfrm>
            <a:off x="3455089" y="1600678"/>
            <a:ext cx="5078677" cy="4110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algn="ctr" defTabSz="1219200">
              <a:lnSpc>
                <a:spcPct val="90000"/>
              </a:lnSpc>
              <a:buSzPts val="3200"/>
              <a:defRPr/>
            </a:pPr>
            <a:r>
              <a:rPr lang="en-US" sz="4265" b="1" dirty="0">
                <a:solidFill>
                  <a:srgbClr val="E000A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RESILIENCE! </a:t>
            </a:r>
            <a:endParaRPr lang="en-US" sz="1865" dirty="0">
              <a:solidFill>
                <a:srgbClr val="E000A9"/>
              </a:solidFill>
              <a:ea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3200"/>
              <a:defRPr/>
            </a:pPr>
            <a:endParaRPr lang="en-US" sz="1865" b="1" dirty="0">
              <a:solidFill>
                <a:srgbClr val="E000A9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3200"/>
              <a:defRPr/>
            </a:pPr>
            <a:br>
              <a:rPr lang="en-US" sz="266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3065" b="1" u="sng" dirty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Real-time impact forecasts </a:t>
            </a:r>
            <a:br>
              <a:rPr lang="en-US" sz="266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lang="en-US" sz="2665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3200"/>
              <a:defRPr/>
            </a:pPr>
            <a:r>
              <a:rPr lang="en-US" sz="2665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with</a:t>
            </a:r>
            <a:r>
              <a:rPr lang="en-US" sz="266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lang="en-US" sz="266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lang="en-US" sz="2665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3200"/>
              <a:defRPr/>
            </a:pPr>
            <a:r>
              <a:rPr lang="en-US" sz="3200" b="1" u="sng" dirty="0">
                <a:solidFill>
                  <a:srgbClr val="E000A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Deep community preparedness</a:t>
            </a:r>
            <a:r>
              <a:rPr lang="en-US" sz="266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  <a:br>
              <a:rPr lang="en-US" sz="266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sz="1865" dirty="0"/>
          </a:p>
        </p:txBody>
      </p:sp>
      <p:sp>
        <p:nvSpPr>
          <p:cNvPr id="337" name="Google Shape;337;p70"/>
          <p:cNvSpPr/>
          <p:nvPr/>
        </p:nvSpPr>
        <p:spPr>
          <a:xfrm>
            <a:off x="7814287" y="1881864"/>
            <a:ext cx="4376127" cy="274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algn="ctr" defTabSz="1219200">
              <a:lnSpc>
                <a:spcPct val="90000"/>
              </a:lnSpc>
              <a:buSzPts val="1400"/>
              <a:defRPr/>
            </a:pPr>
            <a: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Comprehension</a:t>
            </a:r>
            <a:b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&amp; community </a:t>
            </a:r>
            <a:b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preparedness </a:t>
            </a:r>
            <a:endParaRPr lang="en-US" sz="24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1400"/>
              <a:defRPr/>
            </a:pPr>
            <a:endParaRPr lang="en-US" sz="24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1400"/>
              <a:defRPr/>
            </a:pPr>
            <a:endParaRPr lang="en-US" sz="24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1400"/>
              <a:defRPr/>
            </a:pPr>
            <a:br>
              <a:rPr lang="en-US" sz="2135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65" b="1" dirty="0">
                <a:solidFill>
                  <a:srgbClr val="E000A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IOC Tsunami Ready </a:t>
            </a:r>
            <a:br>
              <a:rPr lang="en-US" sz="213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sz="2135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8" name="Google Shape;338;p70"/>
          <p:cNvSpPr/>
          <p:nvPr/>
        </p:nvSpPr>
        <p:spPr>
          <a:xfrm>
            <a:off x="204734" y="1930791"/>
            <a:ext cx="4062942" cy="2375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algn="ctr" defTabSz="1219200">
              <a:lnSpc>
                <a:spcPct val="90000"/>
              </a:lnSpc>
              <a:buSzPts val="1400"/>
              <a:defRPr/>
            </a:pPr>
            <a:r>
              <a:rPr lang="en-US" sz="28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Observation and analysis Technologies</a:t>
            </a:r>
            <a:endParaRPr lang="en-US" sz="28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1400"/>
              <a:defRPr/>
            </a:pPr>
            <a:endParaRPr lang="en-US" sz="24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1400"/>
              <a:defRPr/>
            </a:pPr>
            <a:r>
              <a:rPr lang="en-US" sz="1865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lang="en-US" sz="1865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1865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lang="en-US" sz="213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low-uncertainty</a:t>
            </a:r>
            <a:r>
              <a:rPr lang="en-US" sz="24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lang="en-US" sz="213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sz="2135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39" name="Google Shape;339;p70"/>
          <p:cNvGrpSpPr/>
          <p:nvPr/>
        </p:nvGrpSpPr>
        <p:grpSpPr>
          <a:xfrm>
            <a:off x="1588" y="895"/>
            <a:ext cx="12188825" cy="1251153"/>
            <a:chOff x="0" y="0"/>
            <a:chExt cx="9144000" cy="939116"/>
          </a:xfrm>
        </p:grpSpPr>
        <p:sp>
          <p:nvSpPr>
            <p:cNvPr id="340" name="Google Shape;340;p70"/>
            <p:cNvSpPr/>
            <p:nvPr/>
          </p:nvSpPr>
          <p:spPr>
            <a:xfrm>
              <a:off x="0" y="0"/>
              <a:ext cx="9144000" cy="939116"/>
            </a:xfrm>
            <a:prstGeom prst="rect">
              <a:avLst/>
            </a:prstGeom>
            <a:solidFill>
              <a:srgbClr val="FEFFE5"/>
            </a:solidFill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t" anchorCtr="0">
              <a:spAutoFit/>
            </a:bodyPr>
            <a:lstStyle/>
            <a:p>
              <a:pPr algn="ctr" defTabSz="1219200">
                <a:buSzPts val="300"/>
                <a:defRPr/>
              </a:pPr>
              <a:r>
                <a:rPr lang="en-US" sz="400" b="1">
                  <a:solidFill>
                    <a:srgbClr val="4472C4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              </a:t>
              </a:r>
              <a:endParaRPr sz="135" b="1">
                <a:solidFill>
                  <a:srgbClr val="4472C4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defTabSz="1219200">
                <a:buSzPts val="400"/>
                <a:defRPr/>
              </a:pPr>
              <a:r>
                <a:rPr lang="en-US" sz="535" b="1">
                  <a:solidFill>
                    <a:srgbClr val="4472C4"/>
                  </a:solidFill>
                  <a:latin typeface="Cutive"/>
                  <a:ea typeface="Cutive"/>
                  <a:cs typeface="Cutive"/>
                  <a:sym typeface="Cutive"/>
                </a:rPr>
                <a:t>                       </a:t>
              </a:r>
              <a:endParaRPr sz="1865"/>
            </a:p>
            <a:p>
              <a:pPr defTabSz="1219200">
                <a:buSzPts val="2200"/>
                <a:defRPr/>
              </a:pPr>
              <a:r>
                <a:rPr lang="en-US" sz="2935" b="1">
                  <a:latin typeface="Arimo"/>
                  <a:ea typeface="Arimo"/>
                  <a:cs typeface="Arimo"/>
                  <a:sym typeface="Arimo"/>
                </a:rPr>
                <a:t>                                  </a:t>
              </a:r>
              <a:r>
                <a:rPr lang="en-US" sz="2935" b="1">
                  <a:solidFill>
                    <a:srgbClr val="1E4E79"/>
                  </a:solidFill>
                  <a:latin typeface="Arimo"/>
                  <a:ea typeface="Arimo"/>
                  <a:cs typeface="Arimo"/>
                  <a:sym typeface="Arimo"/>
                </a:rPr>
                <a:t>OCEAN DECADE TSUNAMI PROGRAMME</a:t>
              </a:r>
              <a:endParaRPr sz="1865"/>
            </a:p>
            <a:p>
              <a:pPr defTabSz="1219200">
                <a:buSzPts val="1800"/>
                <a:defRPr/>
              </a:pPr>
              <a:r>
                <a:rPr lang="en-US" sz="2400" b="1">
                  <a:solidFill>
                    <a:srgbClr val="1E4E79"/>
                  </a:solidFill>
                  <a:latin typeface="Arimo"/>
                  <a:ea typeface="Arimo"/>
                  <a:cs typeface="Arimo"/>
                  <a:sym typeface="Arimo"/>
                </a:rPr>
                <a:t>                                      </a:t>
              </a:r>
              <a:r>
                <a:rPr lang="en-US" sz="2265" b="1">
                  <a:solidFill>
                    <a:srgbClr val="1E4E79"/>
                  </a:solidFill>
                  <a:latin typeface="Arimo"/>
                  <a:ea typeface="Arimo"/>
                  <a:cs typeface="Arimo"/>
                  <a:sym typeface="Arimo"/>
                </a:rPr>
                <a:t>Seeking Major Advances in SCIENCE and PREPAREDNESS</a:t>
              </a:r>
              <a:endParaRPr sz="1865"/>
            </a:p>
            <a:p>
              <a:pPr algn="ctr" defTabSz="1219200">
                <a:buSzPts val="700"/>
                <a:defRPr/>
              </a:pPr>
              <a:r>
                <a:rPr lang="en-US" sz="935" b="1">
                  <a:solidFill>
                    <a:srgbClr val="1E4E79"/>
                  </a:solidFill>
                  <a:latin typeface="Arimo"/>
                  <a:ea typeface="Arimo"/>
                  <a:cs typeface="Arimo"/>
                  <a:sym typeface="Arimo"/>
                </a:rPr>
                <a:t>  </a:t>
              </a:r>
              <a:endParaRPr sz="1865"/>
            </a:p>
            <a:p>
              <a:pPr algn="ctr" defTabSz="1219200">
                <a:buSzPts val="100"/>
                <a:defRPr/>
              </a:pPr>
              <a:r>
                <a:rPr lang="en-US" sz="135" b="1">
                  <a:solidFill>
                    <a:srgbClr val="1E4E79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 </a:t>
              </a:r>
              <a:endParaRPr sz="535" b="1">
                <a:solidFill>
                  <a:srgbClr val="1E4E79"/>
                </a:solidFill>
              </a:endParaRPr>
            </a:p>
          </p:txBody>
        </p:sp>
        <p:pic>
          <p:nvPicPr>
            <p:cNvPr id="341" name="Google Shape;341;p70" descr="A picture containing logo&#10;&#10;Description automatically generated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52400" y="112456"/>
              <a:ext cx="990600" cy="71898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</p:pic>
        <p:pic>
          <p:nvPicPr>
            <p:cNvPr id="342" name="Google Shape;342;p70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1219200" y="133350"/>
              <a:ext cx="730704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Flèche vers le bas 1"/>
          <p:cNvSpPr/>
          <p:nvPr/>
        </p:nvSpPr>
        <p:spPr>
          <a:xfrm>
            <a:off x="2157984" y="2907792"/>
            <a:ext cx="274320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èche vers le bas 2"/>
          <p:cNvSpPr/>
          <p:nvPr/>
        </p:nvSpPr>
        <p:spPr>
          <a:xfrm>
            <a:off x="9895745" y="3057881"/>
            <a:ext cx="274320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  <p:bldP spid="337" grpId="0"/>
      <p:bldP spid="338" grpId="0"/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39;p1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Google Shape;343;p15"/>
          <p:cNvSpPr/>
          <p:nvPr/>
        </p:nvSpPr>
        <p:spPr>
          <a:xfrm>
            <a:off x="196799" y="3314633"/>
            <a:ext cx="2133044" cy="110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MAKE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100%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Google Shape;342;p15"/>
          <p:cNvSpPr/>
          <p:nvPr/>
        </p:nvSpPr>
        <p:spPr>
          <a:xfrm>
            <a:off x="3037682" y="3314632"/>
            <a:ext cx="6662591" cy="84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OF COMMUNITIES AT RISK OF TSUNAMI PREPARED FOR AND RESILIENT TO TSUNAMIS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Google Shape;344;p15"/>
          <p:cNvSpPr/>
          <p:nvPr/>
        </p:nvSpPr>
        <p:spPr>
          <a:xfrm>
            <a:off x="10227186" y="3110157"/>
            <a:ext cx="1961638" cy="12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2030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Google Shape;341;p15"/>
          <p:cNvSpPr/>
          <p:nvPr/>
        </p:nvSpPr>
        <p:spPr>
          <a:xfrm>
            <a:off x="2364758" y="2304362"/>
            <a:ext cx="8843247" cy="62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MAIN SOCIAL OUTCOME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Google Shape;340;p15"/>
          <p:cNvSpPr/>
          <p:nvPr/>
        </p:nvSpPr>
        <p:spPr>
          <a:xfrm>
            <a:off x="-1" y="274330"/>
            <a:ext cx="12188825" cy="73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BBC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OCEAN DECADE TSUNAMI PROGRAMME: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2000">
        <p:split orient="vert" dir="in"/>
      </p:transition>
    </mc:Choice>
    <mc:Fallback>
      <p:transition spd="slow" advClick="0" advTm="2000">
        <p:split orient="vert" dir="in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"/>
          <p:cNvSpPr/>
          <p:nvPr/>
        </p:nvSpPr>
        <p:spPr>
          <a:xfrm>
            <a:off x="6083808" y="2921168"/>
            <a:ext cx="613257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ICG/CARIBE-EWS-XVI</a:t>
            </a:r>
            <a:endParaRPr sz="4400" b="1" i="0" u="none" strike="noStrike" cap="none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1"/>
          <p:cNvSpPr/>
          <p:nvPr/>
        </p:nvSpPr>
        <p:spPr>
          <a:xfrm>
            <a:off x="7284605" y="5207559"/>
            <a:ext cx="3937500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G</a:t>
            </a:r>
            <a:r>
              <a:rPr lang="en-US" sz="2400" b="1" dirty="0">
                <a:solidFill>
                  <a:srgbClr val="FFFF00"/>
                </a:solidFill>
                <a:latin typeface="Rockwell" panose="02060503020205020403" charset="0"/>
                <a:cs typeface="Rockwell" panose="02060503020205020403" charset="0"/>
              </a:rPr>
              <a:t>é</a:t>
            </a:r>
            <a:r>
              <a:rPr lang="en-US" sz="2400" b="1" dirty="0">
                <a:solidFill>
                  <a:srgbClr val="FFFF00"/>
                </a:solidFill>
              </a:rPr>
              <a:t>rard </a:t>
            </a:r>
            <a:r>
              <a:rPr lang="en-US" sz="2400" b="1" dirty="0" err="1">
                <a:solidFill>
                  <a:srgbClr val="FFFF00"/>
                </a:solidFill>
              </a:rPr>
              <a:t>M</a:t>
            </a:r>
            <a:r>
              <a:rPr lang="en-US" sz="2400" b="1" dirty="0" err="1">
                <a:solidFill>
                  <a:srgbClr val="FFFF00"/>
                </a:solidFill>
                <a:latin typeface="Rockwell" panose="02060503020205020403" charset="0"/>
                <a:cs typeface="Rockwell" panose="02060503020205020403" charset="0"/>
              </a:rPr>
              <a:t>é</a:t>
            </a:r>
            <a:r>
              <a:rPr lang="en-US" sz="2400" b="1" dirty="0" err="1">
                <a:solidFill>
                  <a:srgbClr val="FFFF00"/>
                </a:solidFill>
              </a:rPr>
              <a:t>tayer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US" sz="2400" b="1" i="0" u="none" strike="noStrike" cap="none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ICG/CARIBE-EWS Chair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US" sz="2400" b="1" dirty="0">
              <a:solidFill>
                <a:srgbClr val="FFFF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February 6, 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2024</a:t>
            </a:r>
            <a:endParaRPr sz="2400" b="1" i="0" u="none" strike="noStrike" cap="none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71602" y="5272099"/>
            <a:ext cx="3683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ICG/NEAMTWS-18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 txBox="1"/>
          <p:nvPr/>
        </p:nvSpPr>
        <p:spPr>
          <a:xfrm>
            <a:off x="496984" y="487493"/>
            <a:ext cx="4889403" cy="50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None/>
            </a:pPr>
            <a:r>
              <a:rPr lang="en-US" sz="2400" b="1" dirty="0">
                <a:solidFill>
                  <a:srgbClr val="002060"/>
                </a:solidFill>
              </a:rPr>
              <a:t>ICG/CARIBE-EWS-XVI meeting</a:t>
            </a:r>
            <a:endParaRPr sz="2400" b="1" i="0" u="none" strike="noStrike" cap="none" dirty="0">
              <a:solidFill>
                <a:srgbClr val="41B7C8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Imagen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2204864"/>
            <a:ext cx="6162422" cy="4621817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8148817" y="1828800"/>
            <a:ext cx="9144001" cy="4419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Costa Rica, 25-28 April</a:t>
            </a:r>
            <a:r>
              <a:rPr lang="es-CR" sz="2000">
                <a:solidFill>
                  <a:schemeClr val="bg1"/>
                </a:solidFill>
              </a:rPr>
              <a:t>, 2023</a:t>
            </a:r>
            <a:endParaRPr lang="es-C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19/48 MS and </a:t>
            </a:r>
            <a:r>
              <a:rPr lang="es-CR" sz="2000" dirty="0" err="1">
                <a:solidFill>
                  <a:schemeClr val="bg1"/>
                </a:solidFill>
              </a:rPr>
              <a:t>Territories</a:t>
            </a:r>
            <a:endParaRPr lang="es-C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4 </a:t>
            </a:r>
            <a:r>
              <a:rPr lang="es-CR" sz="2000" dirty="0" err="1">
                <a:solidFill>
                  <a:schemeClr val="bg1"/>
                </a:solidFill>
              </a:rPr>
              <a:t>observers</a:t>
            </a:r>
            <a:endParaRPr lang="es-CR" sz="2000" dirty="0">
              <a:solidFill>
                <a:schemeClr val="bg1"/>
              </a:solidFill>
            </a:endParaRPr>
          </a:p>
        </p:txBody>
      </p:sp>
      <p:sp>
        <p:nvSpPr>
          <p:cNvPr id="6" name="Text Placeholder 4"/>
          <p:cNvSpPr txBox="1"/>
          <p:nvPr/>
        </p:nvSpPr>
        <p:spPr>
          <a:xfrm>
            <a:off x="7759142" y="4581128"/>
            <a:ext cx="3503611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   Next Meeting</a:t>
            </a: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May 6-10, 2024: USVI ?</a:t>
            </a: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Country nomination open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08112"/>
            <a:ext cx="5969812" cy="5969812"/>
          </a:xfrm>
          <a:prstGeom prst="rect">
            <a:avLst/>
          </a:prstGeom>
        </p:spPr>
      </p:pic>
      <p:sp>
        <p:nvSpPr>
          <p:cNvPr id="5" name="CuadroTexto 5"/>
          <p:cNvSpPr txBox="1"/>
          <p:nvPr/>
        </p:nvSpPr>
        <p:spPr>
          <a:xfrm>
            <a:off x="6222190" y="1333871"/>
            <a:ext cx="462227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400" dirty="0">
                <a:solidFill>
                  <a:schemeClr val="bg1"/>
                </a:solidFill>
              </a:rPr>
              <a:t>Chair 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   G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Rockwell" panose="02060503020205020403" charset="0"/>
              </a:rPr>
              <a:t>é</a:t>
            </a:r>
            <a:r>
              <a:rPr lang="en-US" sz="2400" dirty="0">
                <a:solidFill>
                  <a:schemeClr val="bg1"/>
                </a:solidFill>
              </a:rPr>
              <a:t>rard </a:t>
            </a:r>
            <a:r>
              <a:rPr lang="en-US" sz="2400" dirty="0" err="1">
                <a:solidFill>
                  <a:schemeClr val="bg1"/>
                </a:solidFill>
              </a:rPr>
              <a:t>M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Rockwell" panose="02060503020205020403" charset="0"/>
              </a:rPr>
              <a:t>é</a:t>
            </a:r>
            <a:r>
              <a:rPr lang="en-US" sz="2400" dirty="0" err="1">
                <a:solidFill>
                  <a:schemeClr val="bg1"/>
                </a:solidFill>
              </a:rPr>
              <a:t>tayer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1600" dirty="0">
                <a:solidFill>
                  <a:schemeClr val="bg1"/>
                </a:solidFill>
              </a:rPr>
              <a:t>(Haiti)</a:t>
            </a: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400" dirty="0">
                <a:solidFill>
                  <a:schemeClr val="bg1"/>
                </a:solidFill>
              </a:rPr>
              <a:t>Vice Chairs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    Regina Browne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1600" dirty="0">
                <a:solidFill>
                  <a:schemeClr val="bg1"/>
                </a:solidFill>
              </a:rPr>
              <a:t>(USVI)</a:t>
            </a:r>
            <a:endParaRPr lang="en-US" sz="1600" dirty="0">
              <a:solidFill>
                <a:schemeClr val="bg1"/>
              </a:solidFill>
            </a:endParaRPr>
          </a:p>
          <a:p>
            <a:pPr lvl="1"/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Marie-No</a:t>
            </a:r>
            <a:r>
              <a:rPr lang="en-US" sz="2400" dirty="0" err="1">
                <a:solidFill>
                  <a:schemeClr val="bg1"/>
                </a:solidFill>
              </a:rPr>
              <a:t>ë</a:t>
            </a:r>
            <a:r>
              <a:rPr lang="en-US" sz="2400" dirty="0" err="1">
                <a:solidFill>
                  <a:schemeClr val="bg1"/>
                </a:solidFill>
              </a:rPr>
              <a:t>lle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Raveau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</a:t>
            </a:r>
            <a:r>
              <a:rPr lang="en-US" sz="1600" dirty="0">
                <a:solidFill>
                  <a:schemeClr val="bg1"/>
                </a:solidFill>
              </a:rPr>
              <a:t>(France-Martinique)                                                      </a:t>
            </a:r>
            <a:endParaRPr lang="en-US" sz="1600" dirty="0">
              <a:solidFill>
                <a:schemeClr val="bg1"/>
              </a:solidFill>
            </a:endParaRPr>
          </a:p>
          <a:p>
            <a:pPr lvl="1"/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Anthony Murillo 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       (Costa Rica)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ítulo 1"/>
          <p:cNvSpPr txBox="1"/>
          <p:nvPr/>
        </p:nvSpPr>
        <p:spPr>
          <a:xfrm>
            <a:off x="1113964" y="-518496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dirty="0"/>
              <a:t>New </a:t>
            </a:r>
            <a:r>
              <a:rPr lang="es-CR" dirty="0" err="1"/>
              <a:t>officers</a:t>
            </a:r>
            <a:r>
              <a:rPr lang="es-CR" dirty="0"/>
              <a:t> </a:t>
            </a:r>
            <a:r>
              <a:rPr lang="es-CR" dirty="0" err="1"/>
              <a:t>elected</a:t>
            </a:r>
            <a:endParaRPr lang="es-C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/>
          <p:nvPr/>
        </p:nvSpPr>
        <p:spPr>
          <a:xfrm>
            <a:off x="1" y="1639095"/>
            <a:ext cx="12188824" cy="499151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FF00"/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from some Member States and Territories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Barbados, Colombia, Costa Rica, Dominica, France, Guatemala, Mexico, Nicaragua, Panama, 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Saint Lucia, Saint Vincent and Grenadines, USA, Venezuela.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and alert mechanisms. SOPs and country protocols 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Re-Alignment of Working Groups. New UNESCO/IOC Tsunami Ready guidelines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Decade Tsunami Program. Current and future projects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bg1"/>
              </a:buClr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Caribe Wave exercises. Implementation Plan. Recommendations to IOC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536712" y="214065"/>
            <a:ext cx="8653650" cy="90333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s-CR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ICG/CARIBE-EWS XVI</a:t>
            </a:r>
            <a:r>
              <a:rPr lang="es-CR" sz="2400" dirty="0">
                <a:solidFill>
                  <a:schemeClr val="bg1"/>
                </a:solidFill>
              </a:rPr>
              <a:t> </a:t>
            </a:r>
            <a:br>
              <a:rPr lang="es-CR" sz="2400" dirty="0">
                <a:solidFill>
                  <a:schemeClr val="bg1"/>
                </a:solidFill>
              </a:rPr>
            </a:br>
            <a:r>
              <a:rPr lang="es-CR" sz="2400" dirty="0">
                <a:solidFill>
                  <a:schemeClr val="bg1"/>
                </a:solidFill>
              </a:rPr>
              <a:t>Costa Rica </a:t>
            </a:r>
            <a:br>
              <a:rPr lang="es-CR" sz="2400" dirty="0">
                <a:solidFill>
                  <a:schemeClr val="bg1"/>
                </a:solidFill>
              </a:rPr>
            </a:br>
            <a:r>
              <a:rPr lang="es-CR" sz="2400" dirty="0">
                <a:solidFill>
                  <a:schemeClr val="bg1"/>
                </a:solidFill>
              </a:rPr>
              <a:t>April, 25-28, 2023</a:t>
            </a:r>
            <a:endParaRPr lang="es-CO" sz="2400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6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8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199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199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9" name="Título 1"/>
          <p:cNvSpPr txBox="1"/>
          <p:nvPr/>
        </p:nvSpPr>
        <p:spPr>
          <a:xfrm>
            <a:off x="480029" y="655702"/>
            <a:ext cx="8653650" cy="613058"/>
          </a:xfrm>
          <a:prstGeom prst="rect">
            <a:avLst/>
          </a:prstGeom>
        </p:spPr>
        <p:txBody>
          <a:bodyPr vert="horz" lIns="0" tIns="9144" rIns="0" bIns="9144" anchor="b">
            <a:normAutofit fontScale="6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bg1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Myriad Pro" panose="020B07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Working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Groups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Re-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Alignment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/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Task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Team</a:t>
            </a:r>
            <a:b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</a:br>
            <a:endParaRPr kumimoji="0" lang="es-CR" sz="4000" b="1" i="0" u="none" strike="noStrike" kern="1200" cap="none" spc="0" normalizeH="0" baseline="0" noProof="0" dirty="0">
              <a:ln w="500">
                <a:solidFill>
                  <a:srgbClr val="EEECE1">
                    <a:shade val="20000"/>
                    <a:satMod val="350000"/>
                  </a:srgb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rgbClr val="1F497D">
                    <a:shade val="45000"/>
                    <a:satMod val="150000"/>
                    <a:alpha val="90000"/>
                  </a:srgbClr>
                </a:outerShdw>
              </a:effectLst>
              <a:uLnTx/>
              <a:uFillTx/>
              <a:latin typeface="Myriad Pro" panose="020B0703030403020204" pitchFamily="34" charset="0"/>
              <a:ea typeface="+mj-ea"/>
              <a:cs typeface="+mj-cs"/>
            </a:endParaRPr>
          </a:p>
        </p:txBody>
      </p:sp>
      <p:sp>
        <p:nvSpPr>
          <p:cNvPr id="11" name="Marcador de contenido 2"/>
          <p:cNvSpPr txBox="1"/>
          <p:nvPr/>
        </p:nvSpPr>
        <p:spPr>
          <a:xfrm>
            <a:off x="45740" y="1949378"/>
            <a:ext cx="3159023" cy="5470047"/>
          </a:xfrm>
          <a:prstGeom prst="rect">
            <a:avLst/>
          </a:prstGeo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2pPr>
            <a:lvl3pPr marL="5708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3pPr>
            <a:lvl4pPr marL="7994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4pPr>
            <a:lvl5pPr marL="10280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5pPr>
            <a:lvl6pPr marL="12566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2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32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18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WGs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WG 1: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WG 2: Hazard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WG 3: Tsunami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WG 4: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Preparedness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Readiness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Resilience</a:t>
            </a: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000"/>
    </mc:Choice>
    <mc:Fallback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9" name="Título 1"/>
          <p:cNvSpPr txBox="1"/>
          <p:nvPr/>
        </p:nvSpPr>
        <p:spPr>
          <a:xfrm>
            <a:off x="480029" y="655702"/>
            <a:ext cx="8653650" cy="613058"/>
          </a:xfrm>
          <a:prstGeom prst="rect">
            <a:avLst/>
          </a:prstGeom>
        </p:spPr>
        <p:txBody>
          <a:bodyPr vert="horz" lIns="0" tIns="9144" rIns="0" bIns="9144" anchor="b">
            <a:normAutofit fontScale="6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bg1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Myriad Pro" panose="020B07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Working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Groups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Re-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Alignment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/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Task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Team</a:t>
            </a:r>
            <a:b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</a:br>
            <a:endParaRPr kumimoji="0" lang="es-CR" sz="4000" b="1" i="0" u="none" strike="noStrike" kern="1200" cap="none" spc="0" normalizeH="0" baseline="0" noProof="0" dirty="0">
              <a:ln w="500">
                <a:solidFill>
                  <a:srgbClr val="EEECE1">
                    <a:shade val="20000"/>
                    <a:satMod val="350000"/>
                  </a:srgb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rgbClr val="1F497D">
                    <a:shade val="45000"/>
                    <a:satMod val="150000"/>
                    <a:alpha val="90000"/>
                  </a:srgbClr>
                </a:outerShdw>
              </a:effectLst>
              <a:uLnTx/>
              <a:uFillTx/>
              <a:latin typeface="Myriad Pro" panose="020B0703030403020204" pitchFamily="34" charset="0"/>
              <a:ea typeface="+mj-ea"/>
              <a:cs typeface="+mj-cs"/>
            </a:endParaRPr>
          </a:p>
        </p:txBody>
      </p:sp>
      <p:sp>
        <p:nvSpPr>
          <p:cNvPr id="3" name="Marcador de contenido 2"/>
          <p:cNvSpPr txBox="1"/>
          <p:nvPr/>
        </p:nvSpPr>
        <p:spPr bwMode="auto">
          <a:xfrm>
            <a:off x="3862164" y="1340768"/>
            <a:ext cx="8291234" cy="587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1940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"/>
              <a:defRPr sz="22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1pPr>
            <a:lvl2pPr marL="63055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"/>
              <a:defRPr sz="22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2pPr>
            <a:lvl3pPr marL="92265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Wingdings 2" panose="05020102010507070707" pitchFamily="18" charset="2"/>
              <a:buChar char=""/>
              <a:defRPr sz="22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3pPr>
            <a:lvl4pPr marL="1187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"/>
              <a:defRPr sz="22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4pPr>
            <a:lvl5pPr marL="1425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2" panose="05020102010507070707" pitchFamily="18" charset="2"/>
              <a:buChar char=""/>
              <a:defRPr sz="22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5pPr>
            <a:lvl6pPr marL="1673225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 panose="05020102010507070707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135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 panose="05020102010507070707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1535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 panose="05020102010507070707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2283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 panose="05020102010507070707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Re-Alignment with Ocean Decade and Sendai Action Framework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WG 1: Risk Knowledge 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(previous WG 2)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WG 2: Tsunami Detection, Analysis and Forecasting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(previous WG 1 +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parts of WG 3)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WG 3: Warning Dissemination and Communication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WG  4: Preparedness,</a:t>
            </a: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Capabilities and Resilience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TT CARIBE WAVE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s-CR" sz="2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yriad Pro" panose="020B0703030403020204" pitchFamily="34" charset="0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39" y="2876033"/>
            <a:ext cx="2844800" cy="901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619" y="5072608"/>
            <a:ext cx="3187700" cy="863600"/>
          </a:xfrm>
          <a:prstGeom prst="rect">
            <a:avLst/>
          </a:prstGeom>
        </p:spPr>
      </p:pic>
      <p:sp>
        <p:nvSpPr>
          <p:cNvPr id="6" name="Marcador de contenido 2"/>
          <p:cNvSpPr txBox="1"/>
          <p:nvPr/>
        </p:nvSpPr>
        <p:spPr>
          <a:xfrm>
            <a:off x="45740" y="1949378"/>
            <a:ext cx="3159023" cy="5470047"/>
          </a:xfrm>
          <a:prstGeom prst="rect">
            <a:avLst/>
          </a:prstGeo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2pPr>
            <a:lvl3pPr marL="5708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3pPr>
            <a:lvl4pPr marL="7994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4pPr>
            <a:lvl5pPr marL="10280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5pPr>
            <a:lvl6pPr marL="12566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2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32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18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s-C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es-CR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WGs</a:t>
            </a:r>
            <a:r>
              <a:rPr lang="es-CR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CR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 1: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 2: Hazard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 3: Tsunami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 4: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Preparedness</a:t>
            </a: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Readiness</a:t>
            </a: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Resilience</a:t>
            </a: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170953" y="1146048"/>
            <a:ext cx="11765015" cy="498652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More Tide Stations are needed, and DART buoys (repair)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Strategy to monitor volcanoes that could generate tsunamis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9 tsunami event reports were generated, of these 3 were of significant size 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</a:t>
            </a:r>
            <a:r>
              <a:rPr lang="en-US" sz="1800" dirty="0">
                <a:solidFill>
                  <a:schemeClr val="bg1"/>
                </a:solidFill>
              </a:rPr>
              <a:t>(Sandwich Islands, Haiti, </a:t>
            </a:r>
            <a:r>
              <a:rPr lang="en-US" sz="1800" dirty="0" err="1">
                <a:solidFill>
                  <a:schemeClr val="bg1"/>
                </a:solidFill>
              </a:rPr>
              <a:t>Hunga</a:t>
            </a:r>
            <a:r>
              <a:rPr lang="en-US" sz="1800" dirty="0">
                <a:solidFill>
                  <a:schemeClr val="bg1"/>
                </a:solidFill>
              </a:rPr>
              <a:t> Tonga </a:t>
            </a:r>
            <a:r>
              <a:rPr lang="en-US" sz="1800" dirty="0" err="1">
                <a:solidFill>
                  <a:schemeClr val="bg1"/>
                </a:solidFill>
              </a:rPr>
              <a:t>Hunga</a:t>
            </a:r>
            <a:r>
              <a:rPr lang="en-US" sz="1800" dirty="0">
                <a:solidFill>
                  <a:schemeClr val="bg1"/>
                </a:solidFill>
              </a:rPr>
              <a:t> Ha’ </a:t>
            </a:r>
            <a:r>
              <a:rPr lang="en-US" sz="1800" dirty="0" err="1">
                <a:solidFill>
                  <a:schemeClr val="bg1"/>
                </a:solidFill>
              </a:rPr>
              <a:t>apai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  <a:r>
              <a:rPr lang="en-US" sz="2400" dirty="0">
                <a:solidFill>
                  <a:srgbClr val="FFFF00"/>
                </a:solidFill>
              </a:rPr>
              <a:t>                                        </a:t>
            </a:r>
            <a:endParaRPr lang="en-US" sz="2400" dirty="0">
              <a:solidFill>
                <a:srgbClr val="FFFF00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480029" y="744135"/>
            <a:ext cx="8653650" cy="61305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3600" b="1" dirty="0">
                <a:solidFill>
                  <a:srgbClr val="FFFF00"/>
                </a:solidFill>
              </a:rPr>
              <a:t>Tsunami </a:t>
            </a:r>
            <a:r>
              <a:rPr lang="es-CR" sz="3600" b="1" dirty="0" err="1">
                <a:solidFill>
                  <a:srgbClr val="FFFF00"/>
                </a:solidFill>
              </a:rPr>
              <a:t>Service</a:t>
            </a:r>
            <a:r>
              <a:rPr lang="es-CR" sz="3600" b="1" dirty="0">
                <a:solidFill>
                  <a:srgbClr val="FFFF00"/>
                </a:solidFill>
              </a:rPr>
              <a:t> </a:t>
            </a:r>
            <a:r>
              <a:rPr lang="es-CR" sz="3600" b="1" dirty="0" err="1">
                <a:solidFill>
                  <a:srgbClr val="FFFF00"/>
                </a:solidFill>
              </a:rPr>
              <a:t>Providers</a:t>
            </a:r>
            <a:endParaRPr lang="es-CR" sz="3600" b="1" dirty="0">
              <a:solidFill>
                <a:srgbClr val="FFFF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46760" y="1776984"/>
            <a:ext cx="6737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Pacific Tsunami Warning Center (PTWC)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170953" y="329184"/>
            <a:ext cx="11765015" cy="6248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Support of Japan International Cooperation Agency (JICA), UNESCO, EWARNIC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 in the process of establishing CATAC        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April 2024: Start with Japan International Cooperation Agency (JICA) project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CARIBE-EWS-XVI recommends full operation in interim mode from June 2023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And the session XVII will consider approval of CATAC as TSP                             </a:t>
            </a:r>
            <a:r>
              <a:rPr lang="en-US" sz="2400" dirty="0">
                <a:solidFill>
                  <a:srgbClr val="FFFF00"/>
                </a:solidFill>
              </a:rPr>
              <a:t>                                        </a:t>
            </a:r>
            <a:endParaRPr lang="en-US" sz="2400" dirty="0">
              <a:solidFill>
                <a:srgbClr val="FFFF00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46760" y="1630680"/>
            <a:ext cx="8618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Central </a:t>
            </a:r>
            <a:r>
              <a:rPr lang="en-US" sz="2800" dirty="0" err="1">
                <a:solidFill>
                  <a:srgbClr val="FFFF00"/>
                </a:solidFill>
              </a:rPr>
              <a:t>AmericaTsunami</a:t>
            </a:r>
            <a:r>
              <a:rPr lang="en-US" sz="2800" dirty="0">
                <a:solidFill>
                  <a:srgbClr val="FFFF00"/>
                </a:solidFill>
              </a:rPr>
              <a:t> Advisory Center (CATAC)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ítulo 1"/>
          <p:cNvSpPr txBox="1"/>
          <p:nvPr/>
        </p:nvSpPr>
        <p:spPr>
          <a:xfrm>
            <a:off x="480029" y="744135"/>
            <a:ext cx="8653650" cy="61305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3600" b="1" dirty="0">
                <a:solidFill>
                  <a:srgbClr val="FFFF00"/>
                </a:solidFill>
              </a:rPr>
              <a:t>Tsunami </a:t>
            </a:r>
            <a:r>
              <a:rPr lang="es-CR" sz="3600" b="1" dirty="0" err="1">
                <a:solidFill>
                  <a:srgbClr val="FFFF00"/>
                </a:solidFill>
              </a:rPr>
              <a:t>Service</a:t>
            </a:r>
            <a:r>
              <a:rPr lang="es-CR" sz="3600" b="1" dirty="0">
                <a:solidFill>
                  <a:srgbClr val="FFFF00"/>
                </a:solidFill>
              </a:rPr>
              <a:t> </a:t>
            </a:r>
            <a:r>
              <a:rPr lang="es-CR" sz="3600" b="1" dirty="0" err="1">
                <a:solidFill>
                  <a:srgbClr val="FFFF00"/>
                </a:solidFill>
              </a:rPr>
              <a:t>Providers</a:t>
            </a:r>
            <a:endParaRPr lang="es-CR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  <p:bldP spid="2" grpId="0"/>
    </p:bldLst>
  </p:timing>
</p:sld>
</file>

<file path=ppt/theme/theme1.xml><?xml version="1.0" encoding="utf-8"?>
<a:theme xmlns:a="http://schemas.openxmlformats.org/drawingml/2006/main" name="9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4235</Words>
  <Application>WPS Presentation</Application>
  <PresentationFormat>Grand écran</PresentationFormat>
  <Paragraphs>237</Paragraphs>
  <Slides>19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19</vt:i4>
      </vt:variant>
    </vt:vector>
  </HeadingPairs>
  <TitlesOfParts>
    <vt:vector size="52" baseType="lpstr">
      <vt:lpstr>Arial</vt:lpstr>
      <vt:lpstr>SimSun</vt:lpstr>
      <vt:lpstr>Wingdings</vt:lpstr>
      <vt:lpstr>Arial</vt:lpstr>
      <vt:lpstr>Calibri</vt:lpstr>
      <vt:lpstr>Roboto</vt:lpstr>
      <vt:lpstr>Times New Roman</vt:lpstr>
      <vt:lpstr>Open Sans</vt:lpstr>
      <vt:lpstr>Rockwell</vt:lpstr>
      <vt:lpstr>Times New Roman</vt:lpstr>
      <vt:lpstr>Myriad Pro</vt:lpstr>
      <vt:lpstr>苹方-简</vt:lpstr>
      <vt:lpstr>Corbel</vt:lpstr>
      <vt:lpstr>Wingdings 2</vt:lpstr>
      <vt:lpstr>Wingdings 2</vt:lpstr>
      <vt:lpstr>Century Gothic</vt:lpstr>
      <vt:lpstr>Courier New</vt:lpstr>
      <vt:lpstr>Calibri Light</vt:lpstr>
      <vt:lpstr>Helvetica Neue</vt:lpstr>
      <vt:lpstr>Cutive</vt:lpstr>
      <vt:lpstr>Thonburi</vt:lpstr>
      <vt:lpstr>Arimo</vt:lpstr>
      <vt:lpstr>Arial Rounded</vt:lpstr>
      <vt:lpstr>Microsoft YaHei</vt:lpstr>
      <vt:lpstr>汉仪旗黑</vt:lpstr>
      <vt:lpstr>Arial Unicode MS</vt:lpstr>
      <vt:lpstr>9_Custom Design</vt:lpstr>
      <vt:lpstr>Custom Design</vt:lpstr>
      <vt:lpstr>5_Custom Design</vt:lpstr>
      <vt:lpstr>1_Office Theme</vt:lpstr>
      <vt:lpstr>8_Custom Design</vt:lpstr>
      <vt:lpstr>4_Custom Design</vt:lpstr>
      <vt:lpstr>6_Custom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CARIBE WAVE 23</vt:lpstr>
      <vt:lpstr>CARIBE WAVE 24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Tesan, Maeva</dc:creator>
  <cp:lastModifiedBy>gerardmetayer</cp:lastModifiedBy>
  <cp:revision>39</cp:revision>
  <dcterms:created xsi:type="dcterms:W3CDTF">2024-01-12T11:38:36Z</dcterms:created>
  <dcterms:modified xsi:type="dcterms:W3CDTF">2024-01-12T11:38:36Z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  <property fmtid="{D5CDD505-2E9C-101B-9397-08002B2CF9AE}" pid="3" name="KSOProductBuildVer">
    <vt:lpwstr>1033-5.6.0.8082</vt:lpwstr>
  </property>
</Properties>
</file>