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1" r:id="rId10"/>
    <p:sldId id="273" r:id="rId11"/>
    <p:sldId id="263" r:id="rId12"/>
    <p:sldId id="270" r:id="rId13"/>
    <p:sldId id="274" r:id="rId14"/>
    <p:sldId id="265" r:id="rId15"/>
    <p:sldId id="272" r:id="rId16"/>
    <p:sldId id="269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09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4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43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6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29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094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59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1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89600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722018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97213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8B5478-AD47-4EB0-B18D-2BF3C4CEF07E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DF695E-2A23-4B85-A3E8-5010B0E3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2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twc.infp.ro/index.php" TargetMode="External"/><Relationship Id="rId2" Type="http://schemas.openxmlformats.org/officeDocument/2006/relationships/hyperlink" Target="https://helmholtz.software/software/tridec-clou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amtic.ioc-unesco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twc.infp.ro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eobs.infp.ro/echipamente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TSUNAMI RESEARCH and EDUCATION PROVIDED BY THE NATIONAL INSTITUTE FOR EARTH PHYSICS, ROMANIA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Presenter: </a:t>
            </a:r>
            <a:r>
              <a:rPr lang="en-US" b="1" dirty="0" err="1" smtClean="0"/>
              <a:t>Partheniu</a:t>
            </a:r>
            <a:r>
              <a:rPr lang="en-US" b="1" dirty="0" smtClean="0"/>
              <a:t> </a:t>
            </a:r>
            <a:r>
              <a:rPr lang="en-US" b="1" dirty="0" err="1"/>
              <a:t>Raluca</a:t>
            </a:r>
            <a:r>
              <a:rPr lang="en-US" b="1" dirty="0"/>
              <a:t>, </a:t>
            </a:r>
          </a:p>
          <a:p>
            <a:r>
              <a:rPr lang="en-US" b="1" dirty="0"/>
              <a:t>Researcher at NIEP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1" y="6550223"/>
            <a:ext cx="4641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90921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288" y="176602"/>
            <a:ext cx="5993423" cy="702629"/>
          </a:xfrm>
        </p:spPr>
        <p:txBody>
          <a:bodyPr>
            <a:normAutofit/>
          </a:bodyPr>
          <a:lstStyle/>
          <a:p>
            <a:r>
              <a:rPr lang="en-US" sz="2800" b="1" dirty="0"/>
              <a:t>VARIOUS STUDIES AND PROJECTS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31" y="687558"/>
            <a:ext cx="11558954" cy="3931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Comparison</a:t>
            </a:r>
            <a:r>
              <a:rPr lang="en-US" dirty="0"/>
              <a:t> of tsunami </a:t>
            </a:r>
            <a:r>
              <a:rPr lang="en-US" b="1" dirty="0"/>
              <a:t>modeling</a:t>
            </a:r>
            <a:r>
              <a:rPr lang="en-US" dirty="0"/>
              <a:t> for </a:t>
            </a:r>
            <a:r>
              <a:rPr lang="en-US" b="1" dirty="0"/>
              <a:t>Black Sea </a:t>
            </a:r>
            <a:r>
              <a:rPr lang="en-US" dirty="0" smtClean="0"/>
              <a:t>area, </a:t>
            </a:r>
            <a:r>
              <a:rPr lang="en-US" dirty="0"/>
              <a:t>using </a:t>
            </a:r>
            <a:r>
              <a:rPr lang="en-US" b="1" dirty="0" smtClean="0"/>
              <a:t>TAT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TRIDEC</a:t>
            </a:r>
            <a:r>
              <a:rPr lang="en-US" dirty="0"/>
              <a:t> </a:t>
            </a:r>
            <a:r>
              <a:rPr lang="en-US" b="1" dirty="0"/>
              <a:t>Cloud</a:t>
            </a:r>
            <a:r>
              <a:rPr lang="en-US" dirty="0"/>
              <a:t> software.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75493" y="6550223"/>
            <a:ext cx="4641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5" y="1405499"/>
            <a:ext cx="3606504" cy="43283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50" y="1143000"/>
            <a:ext cx="4328357" cy="2184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29" y="2275892"/>
            <a:ext cx="3335824" cy="2252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71" y="3994620"/>
            <a:ext cx="4023996" cy="2271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 rot="1526342">
            <a:off x="6195648" y="4916469"/>
            <a:ext cx="1028700" cy="993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59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187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EDUCATIONAL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46" y="590980"/>
            <a:ext cx="11581307" cy="3931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INTERNAL EDUCATIONAL MATERIALS  </a:t>
            </a:r>
          </a:p>
          <a:p>
            <a:pPr marL="0" indent="0">
              <a:buNone/>
            </a:pPr>
            <a:r>
              <a:rPr lang="en-US" dirty="0"/>
              <a:t>One </a:t>
            </a:r>
            <a:r>
              <a:rPr lang="en-US" b="1" dirty="0"/>
              <a:t>general flyer </a:t>
            </a:r>
            <a:r>
              <a:rPr lang="en-US" dirty="0"/>
              <a:t>regarding NIEP’s </a:t>
            </a:r>
            <a:r>
              <a:rPr lang="en-US" b="1" dirty="0"/>
              <a:t>tsunami activity</a:t>
            </a:r>
            <a:r>
              <a:rPr lang="en-US" dirty="0"/>
              <a:t> was structured, both in Romanian and English.</a:t>
            </a:r>
          </a:p>
          <a:p>
            <a:pPr marL="0" indent="0" algn="just">
              <a:buNone/>
            </a:pPr>
            <a:r>
              <a:rPr lang="en-US" b="1" dirty="0"/>
              <a:t>Two</a:t>
            </a:r>
            <a:r>
              <a:rPr lang="en-US" dirty="0"/>
              <a:t> different </a:t>
            </a:r>
            <a:r>
              <a:rPr lang="en-US" b="1" dirty="0"/>
              <a:t>roll-ups </a:t>
            </a:r>
            <a:r>
              <a:rPr lang="en-US" dirty="0"/>
              <a:t>were also developed (only in English), one with </a:t>
            </a:r>
            <a:r>
              <a:rPr lang="en-US" b="1" dirty="0"/>
              <a:t>educational</a:t>
            </a:r>
            <a:r>
              <a:rPr lang="en-US" dirty="0"/>
              <a:t> purpose and one based on </a:t>
            </a:r>
            <a:r>
              <a:rPr lang="en-US" b="1" dirty="0"/>
              <a:t>research.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NIEP TSUNAMI FLYER </a:t>
            </a:r>
          </a:p>
          <a:p>
            <a:pPr marL="0" indent="0">
              <a:buNone/>
            </a:pPr>
            <a:r>
              <a:rPr lang="en-US" b="1" dirty="0"/>
              <a:t>  	    (FRONT SIDE)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B7F2B8-4749-FEC2-2A34-ACEAD4F91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84" y="1755802"/>
            <a:ext cx="7457243" cy="4816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00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-19560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EDUCATIONAL MATERIALS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07" y="703385"/>
            <a:ext cx="11925300" cy="5349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INTERNAL EDUCATIONAL MATERIALS  </a:t>
            </a:r>
          </a:p>
          <a:p>
            <a:pPr marL="0" indent="0">
              <a:buNone/>
            </a:pPr>
            <a:r>
              <a:rPr lang="en-US" dirty="0"/>
              <a:t>The two roll-ups were not displayed due lack of space and possibly repeatable content (pictures, graphics, maps, text).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 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 smtClean="0"/>
              <a:t>  NIEP </a:t>
            </a:r>
            <a:r>
              <a:rPr lang="en-US" b="1" dirty="0"/>
              <a:t>TSUNAMI FLYER </a:t>
            </a:r>
          </a:p>
          <a:p>
            <a:pPr marL="0" indent="0">
              <a:buNone/>
            </a:pPr>
            <a:r>
              <a:rPr lang="en-US" b="1" dirty="0"/>
              <a:t>         </a:t>
            </a:r>
            <a:r>
              <a:rPr lang="en-US" b="1" dirty="0" smtClean="0"/>
              <a:t>   </a:t>
            </a:r>
            <a:r>
              <a:rPr lang="en-US" b="1" dirty="0"/>
              <a:t>(BACK SIDE)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27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0F4672-89D9-AAA7-9D61-EBBF7909B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59" y="1461249"/>
            <a:ext cx="7862045" cy="5088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547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0A178-20CB-A0FD-E994-FB419282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423" y="154322"/>
            <a:ext cx="4597153" cy="813344"/>
          </a:xfrm>
        </p:spPr>
        <p:txBody>
          <a:bodyPr>
            <a:normAutofit/>
          </a:bodyPr>
          <a:lstStyle/>
          <a:p>
            <a:r>
              <a:rPr lang="en-US" sz="2800" b="1" dirty="0"/>
              <a:t>EDUCATIONAL MATERIALS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D3E781-621A-02C0-E96D-6FA47A65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42" y="692459"/>
            <a:ext cx="10778971" cy="52981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NEAMTIC MATERIALS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b="1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NEAMTIC </a:t>
            </a:r>
            <a:r>
              <a:rPr lang="en-US" b="1" dirty="0"/>
              <a:t>flyers</a:t>
            </a:r>
            <a:r>
              <a:rPr lang="en-US" dirty="0"/>
              <a:t> have also been </a:t>
            </a:r>
            <a:r>
              <a:rPr lang="en-US" b="1" dirty="0"/>
              <a:t>translated</a:t>
            </a:r>
            <a:r>
              <a:rPr lang="en-US" dirty="0"/>
              <a:t> in Romanian.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382317-04DE-E5BA-845D-164C4F90D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2" y="1050252"/>
            <a:ext cx="4344552" cy="2750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C3757C5-6D2B-41AE-61DB-BCCE9F4EC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2" y="3825604"/>
            <a:ext cx="4344552" cy="2738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ACBBAF-AD07-C480-9A78-55740B1C4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69" y="1272862"/>
            <a:ext cx="3519993" cy="49982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86FC0D-3D8A-E0EF-2DD2-F6DA34C2B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37" y="1272861"/>
            <a:ext cx="3507434" cy="4998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4420" y="6564261"/>
            <a:ext cx="4641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10852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1871"/>
            <a:ext cx="10058400" cy="1371600"/>
          </a:xfrm>
        </p:spPr>
        <p:txBody>
          <a:bodyPr/>
          <a:lstStyle/>
          <a:p>
            <a:pPr algn="ctr"/>
            <a:r>
              <a:rPr lang="en-US" sz="2800" b="1" dirty="0"/>
              <a:t>EDUCATIONAL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08" y="733925"/>
            <a:ext cx="8347567" cy="3931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NEAMTIC MATERIALS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</a:t>
            </a:r>
            <a:r>
              <a:rPr lang="en-US" b="1" dirty="0" smtClean="0"/>
              <a:t>ne</a:t>
            </a:r>
            <a:r>
              <a:rPr lang="en-US" dirty="0" smtClean="0"/>
              <a:t> </a:t>
            </a:r>
            <a:r>
              <a:rPr lang="en-US" dirty="0"/>
              <a:t>NEAMTIC </a:t>
            </a:r>
            <a:r>
              <a:rPr lang="en-US" b="1" dirty="0"/>
              <a:t>flyer</a:t>
            </a:r>
            <a:r>
              <a:rPr lang="en-US" dirty="0"/>
              <a:t> (left - down images) and </a:t>
            </a:r>
            <a:r>
              <a:rPr lang="en-US" b="1" dirty="0"/>
              <a:t>one</a:t>
            </a:r>
            <a:r>
              <a:rPr lang="en-US" dirty="0"/>
              <a:t> NEANTWS </a:t>
            </a:r>
            <a:r>
              <a:rPr lang="en-US" b="1" dirty="0" smtClean="0"/>
              <a:t>poster/roll-up </a:t>
            </a:r>
            <a:r>
              <a:rPr lang="en-US" dirty="0"/>
              <a:t>(right image) have also been </a:t>
            </a:r>
            <a:r>
              <a:rPr lang="en-US" b="1" dirty="0"/>
              <a:t>translated</a:t>
            </a:r>
            <a:r>
              <a:rPr lang="en-US" dirty="0"/>
              <a:t> in Romanian.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 whole text is translated, but the final formats in Romanian are not finalized yet, due to specific format of NEAMTIC/NEAMTWS (in transition).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73" y="380606"/>
            <a:ext cx="2987029" cy="603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0" y="2987463"/>
            <a:ext cx="8468065" cy="2977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26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369277"/>
            <a:ext cx="5222631" cy="60491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dirty="0"/>
              <a:t>TSUNAMI RELATED PAPERS  (PRESENTATIONS/ARTICLES) 2023</a:t>
            </a:r>
          </a:p>
          <a:p>
            <a:pPr>
              <a:buFontTx/>
              <a:buChar char="-"/>
            </a:pPr>
            <a:r>
              <a:rPr lang="en-GB" sz="2000" dirty="0" err="1"/>
              <a:t>Partheniu</a:t>
            </a:r>
            <a:r>
              <a:rPr lang="en-GB" sz="2000" dirty="0"/>
              <a:t> R., </a:t>
            </a:r>
            <a:r>
              <a:rPr lang="en-GB" sz="2000" dirty="0" err="1"/>
              <a:t>Tiganescu</a:t>
            </a:r>
            <a:r>
              <a:rPr lang="en-GB" sz="2000" dirty="0"/>
              <a:t> A., </a:t>
            </a:r>
            <a:r>
              <a:rPr lang="en-GB" sz="2000" dirty="0" err="1"/>
              <a:t>Placinta</a:t>
            </a:r>
            <a:r>
              <a:rPr lang="en-GB" sz="2000" dirty="0"/>
              <a:t> A.O., </a:t>
            </a:r>
            <a:r>
              <a:rPr lang="en-US" sz="2000" b="1" dirty="0"/>
              <a:t>Recent worldwide tsunamis (2020-2023) - comparisons between modeling and measurements</a:t>
            </a:r>
            <a:r>
              <a:rPr lang="en-US" sz="2000" dirty="0"/>
              <a:t>, poster, accepted for publication in Proceedings 8th World Multidisciplinary Earth Sciences Symposium WMESS 2023</a:t>
            </a:r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US" sz="2000" dirty="0" err="1"/>
              <a:t>Partheniu</a:t>
            </a:r>
            <a:r>
              <a:rPr lang="en-US" sz="2000" dirty="0"/>
              <a:t> R., </a:t>
            </a:r>
            <a:r>
              <a:rPr lang="en-US" sz="2000" dirty="0" err="1"/>
              <a:t>Tiganescu</a:t>
            </a:r>
            <a:r>
              <a:rPr lang="en-US" sz="2000" dirty="0"/>
              <a:t> A., </a:t>
            </a:r>
            <a:r>
              <a:rPr lang="en-US" sz="2000" b="1" dirty="0"/>
              <a:t>C</a:t>
            </a:r>
            <a:r>
              <a:rPr lang="tr-TR" sz="2000" b="1" dirty="0"/>
              <a:t>omparısons between tsunamı measurements and sımulatıons, for recent worldwıde events (2020-2023)</a:t>
            </a:r>
            <a:r>
              <a:rPr lang="en-US" sz="2000" dirty="0"/>
              <a:t>, oral presentation, GEOSCIENCE 2023, accepted for publication as Book </a:t>
            </a:r>
            <a:r>
              <a:rPr lang="en-US" sz="2000" dirty="0" smtClean="0"/>
              <a:t>Chapter</a:t>
            </a:r>
            <a:endParaRPr lang="en-US" sz="2000" dirty="0"/>
          </a:p>
          <a:p>
            <a:pPr>
              <a:buFontTx/>
              <a:buChar char="-"/>
            </a:pPr>
            <a:r>
              <a:rPr lang="en-GB" sz="2000" dirty="0" err="1"/>
              <a:t>Partheniu</a:t>
            </a:r>
            <a:r>
              <a:rPr lang="en-GB" sz="2000" dirty="0"/>
              <a:t> R., Diaconescu M., </a:t>
            </a:r>
            <a:r>
              <a:rPr lang="en-GB" sz="2000" dirty="0" err="1"/>
              <a:t>Radulescu</a:t>
            </a:r>
            <a:r>
              <a:rPr lang="en-GB" sz="2000" dirty="0"/>
              <a:t> V., Pop I.C., </a:t>
            </a:r>
            <a:r>
              <a:rPr lang="en-US" sz="2000" b="1" dirty="0"/>
              <a:t>T</a:t>
            </a:r>
            <a:r>
              <a:rPr lang="tr-TR" sz="2000" b="1" dirty="0"/>
              <a:t>sunamı modelıng and ınundatıon for </a:t>
            </a:r>
            <a:r>
              <a:rPr lang="en-US" sz="2000" b="1" dirty="0"/>
              <a:t>S</a:t>
            </a:r>
            <a:r>
              <a:rPr lang="tr-TR" sz="2000" b="1" dirty="0"/>
              <a:t>habla area, </a:t>
            </a:r>
            <a:r>
              <a:rPr lang="en-US" sz="2000" b="1" dirty="0"/>
              <a:t>Black Sea</a:t>
            </a:r>
            <a:r>
              <a:rPr lang="en-US" sz="2000" dirty="0"/>
              <a:t>, poster, GEOSCIENCE 2023</a:t>
            </a:r>
          </a:p>
          <a:p>
            <a:pPr>
              <a:buFontTx/>
              <a:buChar char="-"/>
            </a:pPr>
            <a:r>
              <a:rPr lang="en-US" sz="2000" dirty="0" err="1"/>
              <a:t>Partheniu</a:t>
            </a:r>
            <a:r>
              <a:rPr lang="en-US" sz="2000" dirty="0"/>
              <a:t> R., Diaconescu M., Moldovan I.A., Constantin A.P., </a:t>
            </a:r>
            <a:r>
              <a:rPr lang="en-US" sz="2000" dirty="0" err="1"/>
              <a:t>Craiu</a:t>
            </a:r>
            <a:r>
              <a:rPr lang="en-US" sz="2000" dirty="0"/>
              <a:t> A., Constantinescu E., </a:t>
            </a:r>
            <a:r>
              <a:rPr lang="en-US" sz="2000" dirty="0" err="1"/>
              <a:t>Ionescu</a:t>
            </a:r>
            <a:r>
              <a:rPr lang="en-US" sz="2000" dirty="0"/>
              <a:t> C.,  </a:t>
            </a:r>
            <a:r>
              <a:rPr lang="en-US" sz="2000" b="1" dirty="0"/>
              <a:t>More than 15 years of tsunami research at the National Institute for Earth Physics</a:t>
            </a:r>
            <a:r>
              <a:rPr lang="en-US" sz="2000" dirty="0"/>
              <a:t>, Book of Abstracts, 30th Anniversary </a:t>
            </a:r>
            <a:r>
              <a:rPr lang="en-US" sz="2000" dirty="0" err="1"/>
              <a:t>GeoEcoMar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WORK IN PROGRESS</a:t>
            </a:r>
          </a:p>
          <a:p>
            <a:pPr>
              <a:buFontTx/>
              <a:buChar char="-"/>
            </a:pPr>
            <a:r>
              <a:rPr lang="en-US" sz="2000" dirty="0" err="1"/>
              <a:t>Partheniu</a:t>
            </a:r>
            <a:r>
              <a:rPr lang="en-US" sz="2000" dirty="0"/>
              <a:t> R., </a:t>
            </a:r>
            <a:r>
              <a:rPr lang="en-US" sz="2000" dirty="0" err="1"/>
              <a:t>Tiganescu</a:t>
            </a:r>
            <a:r>
              <a:rPr lang="en-US" sz="2000" dirty="0"/>
              <a:t> A., </a:t>
            </a:r>
            <a:r>
              <a:rPr lang="en-US" sz="2000" dirty="0" err="1"/>
              <a:t>Tolea</a:t>
            </a:r>
            <a:r>
              <a:rPr lang="en-US" sz="2000" dirty="0"/>
              <a:t> A., </a:t>
            </a:r>
            <a:r>
              <a:rPr lang="en-US" sz="2000" dirty="0" err="1"/>
              <a:t>Dinescu</a:t>
            </a:r>
            <a:r>
              <a:rPr lang="en-US" sz="2000" dirty="0"/>
              <a:t> R., </a:t>
            </a:r>
            <a:r>
              <a:rPr lang="en-US" sz="2000" b="1" dirty="0"/>
              <a:t>Comparison between tsunami modelling and measurements for the M 7.7 earthquake from 19th of May 2023 in Loyalty Islands</a:t>
            </a:r>
          </a:p>
          <a:p>
            <a:pPr>
              <a:buFontTx/>
              <a:buChar char="-"/>
            </a:pPr>
            <a:r>
              <a:rPr lang="en-US" sz="2000" dirty="0" err="1"/>
              <a:t>Partheniu</a:t>
            </a:r>
            <a:r>
              <a:rPr lang="en-US" sz="2000" dirty="0"/>
              <a:t> R., Diaconescu M., </a:t>
            </a:r>
            <a:r>
              <a:rPr lang="en-US" sz="2000" b="1" dirty="0"/>
              <a:t>The 7.2  M earthquake from 1</a:t>
            </a:r>
            <a:r>
              <a:rPr lang="en-US" sz="2000" b="1" baseline="30000" dirty="0"/>
              <a:t>st</a:t>
            </a:r>
            <a:r>
              <a:rPr lang="en-US" sz="2000" b="1" dirty="0"/>
              <a:t> of March, </a:t>
            </a:r>
            <a:r>
              <a:rPr lang="en-US" sz="2000" b="1" dirty="0" err="1"/>
              <a:t>Shabla</a:t>
            </a:r>
            <a:r>
              <a:rPr lang="en-US" sz="2000" b="1" dirty="0"/>
              <a:t> area, Black Sea 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4844" y="6550223"/>
            <a:ext cx="4641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18" y="307685"/>
            <a:ext cx="6195703" cy="6242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18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0670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IN STEAD OF CONCLUSION…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90" y="718096"/>
            <a:ext cx="11417300" cy="43615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The </a:t>
            </a:r>
            <a:r>
              <a:rPr lang="en-US" sz="1400" b="1" dirty="0"/>
              <a:t>tsunami </a:t>
            </a:r>
            <a:r>
              <a:rPr lang="en-US" sz="1400" dirty="0"/>
              <a:t>related </a:t>
            </a:r>
            <a:r>
              <a:rPr lang="en-US" sz="1400" b="1" dirty="0"/>
              <a:t>activity of NIEP</a:t>
            </a:r>
            <a:r>
              <a:rPr lang="en-US" sz="1400" dirty="0"/>
              <a:t> was described through past projects, studies, articles and current monitoring activities.</a:t>
            </a:r>
          </a:p>
          <a:p>
            <a:pPr algn="just"/>
            <a:r>
              <a:rPr lang="en-US" sz="1400" dirty="0"/>
              <a:t>We started our </a:t>
            </a:r>
            <a:r>
              <a:rPr lang="en-US" sz="1400" b="1" dirty="0"/>
              <a:t>tsunami research </a:t>
            </a:r>
            <a:r>
              <a:rPr lang="en-US" sz="1400" dirty="0"/>
              <a:t>since </a:t>
            </a:r>
            <a:r>
              <a:rPr lang="en-US" sz="1400" b="1" dirty="0"/>
              <a:t>2007</a:t>
            </a:r>
            <a:r>
              <a:rPr lang="en-US" sz="1400" dirty="0"/>
              <a:t>, by different national and international projects, with </a:t>
            </a:r>
            <a:r>
              <a:rPr lang="en-US" sz="1400" b="1" dirty="0"/>
              <a:t>SEVEN past projects </a:t>
            </a:r>
            <a:r>
              <a:rPr lang="en-US" sz="1400" dirty="0"/>
              <a:t>(PROFET, ESNET, MARINEGEOHAZARDS, GTIMS, GTIMS2, ASTARTE, ARISTOTLE, AGITHAR) and </a:t>
            </a:r>
            <a:r>
              <a:rPr lang="en-US" sz="1400" b="1" dirty="0"/>
              <a:t>TWO</a:t>
            </a:r>
            <a:r>
              <a:rPr lang="en-US" sz="1400" dirty="0"/>
              <a:t> still </a:t>
            </a:r>
            <a:r>
              <a:rPr lang="en-US" sz="1400" b="1" dirty="0"/>
              <a:t>active </a:t>
            </a:r>
            <a:r>
              <a:rPr lang="en-US" sz="1400" dirty="0"/>
              <a:t>(ARISTOTLE-ENHSP and REACTIVE).</a:t>
            </a:r>
          </a:p>
          <a:p>
            <a:pPr algn="just"/>
            <a:r>
              <a:rPr lang="en-US" sz="1400" dirty="0"/>
              <a:t>In the framework of </a:t>
            </a:r>
            <a:r>
              <a:rPr lang="en-US" sz="1400" b="1" dirty="0"/>
              <a:t>ASTARTE project</a:t>
            </a:r>
            <a:r>
              <a:rPr lang="en-US" sz="1400" dirty="0"/>
              <a:t>, questionnaires were conducted on the Romanian coast, in order to find the </a:t>
            </a:r>
            <a:r>
              <a:rPr lang="en-US" sz="1400" b="1" dirty="0"/>
              <a:t>level of knowledge and education</a:t>
            </a:r>
            <a:r>
              <a:rPr lang="en-US" sz="1400" dirty="0"/>
              <a:t> regarding </a:t>
            </a:r>
            <a:r>
              <a:rPr lang="en-US" sz="1400" b="1" dirty="0"/>
              <a:t>tsunamis</a:t>
            </a:r>
            <a:r>
              <a:rPr lang="en-US" sz="1400" dirty="0"/>
              <a:t>. The answers conclude that people are not </a:t>
            </a:r>
            <a:r>
              <a:rPr lang="en-US" sz="1400" dirty="0" smtClean="0"/>
              <a:t>at all informed </a:t>
            </a:r>
            <a:r>
              <a:rPr lang="en-US" sz="1400" dirty="0"/>
              <a:t>regarding tsunamis in the Black Sea, nor know the risks and actions to be taken, thus the </a:t>
            </a:r>
            <a:r>
              <a:rPr lang="en-US" sz="1400" b="1" dirty="0"/>
              <a:t>necessity of education and dissemination </a:t>
            </a:r>
            <a:r>
              <a:rPr lang="en-US" sz="1400" dirty="0"/>
              <a:t>of tsunami materials.</a:t>
            </a:r>
          </a:p>
          <a:p>
            <a:pPr algn="just"/>
            <a:r>
              <a:rPr lang="en-US" sz="1400" dirty="0" smtClean="0"/>
              <a:t>A </a:t>
            </a:r>
            <a:r>
              <a:rPr lang="en-US" sz="1400" b="1" dirty="0"/>
              <a:t>flyer</a:t>
            </a:r>
            <a:r>
              <a:rPr lang="en-US" sz="1400" dirty="0"/>
              <a:t> containing all the research and education activity was structured (both in Romanian and English), and also </a:t>
            </a:r>
            <a:r>
              <a:rPr lang="en-US" sz="1400" b="1" dirty="0"/>
              <a:t>two </a:t>
            </a:r>
            <a:r>
              <a:rPr lang="en-US" sz="1400" dirty="0"/>
              <a:t>different </a:t>
            </a:r>
            <a:r>
              <a:rPr lang="en-US" sz="1400" b="1" dirty="0"/>
              <a:t>roll-ups</a:t>
            </a:r>
            <a:r>
              <a:rPr lang="en-US" sz="1400" dirty="0"/>
              <a:t> (only in English), one based on </a:t>
            </a:r>
            <a:r>
              <a:rPr lang="en-US" sz="1400" b="1" dirty="0"/>
              <a:t>research</a:t>
            </a:r>
            <a:r>
              <a:rPr lang="en-US" sz="1400" dirty="0"/>
              <a:t>, and one for </a:t>
            </a:r>
            <a:r>
              <a:rPr lang="en-US" sz="1400" b="1" dirty="0"/>
              <a:t>educational </a:t>
            </a:r>
            <a:r>
              <a:rPr lang="en-US" sz="1400" dirty="0"/>
              <a:t>purposes.</a:t>
            </a:r>
          </a:p>
          <a:p>
            <a:pPr algn="just"/>
            <a:r>
              <a:rPr lang="en-US" sz="1400" dirty="0"/>
              <a:t>Few </a:t>
            </a:r>
            <a:r>
              <a:rPr lang="en-US" sz="1400" b="1" dirty="0"/>
              <a:t>educational materials </a:t>
            </a:r>
            <a:r>
              <a:rPr lang="en-US" sz="1400" dirty="0"/>
              <a:t>of </a:t>
            </a:r>
            <a:r>
              <a:rPr lang="en-US" sz="1400" dirty="0" smtClean="0"/>
              <a:t>the NEAMTIC and </a:t>
            </a:r>
            <a:r>
              <a:rPr lang="en-US" sz="1400" dirty="0"/>
              <a:t>ICG/NEAMTWS </a:t>
            </a:r>
            <a:r>
              <a:rPr lang="en-US" sz="1400" dirty="0" smtClean="0"/>
              <a:t>group </a:t>
            </a:r>
            <a:r>
              <a:rPr lang="en-US" sz="1400" dirty="0"/>
              <a:t>were </a:t>
            </a:r>
            <a:r>
              <a:rPr lang="en-US" sz="1400" b="1" dirty="0"/>
              <a:t>translated</a:t>
            </a:r>
            <a:r>
              <a:rPr lang="en-US" sz="1400" dirty="0"/>
              <a:t> in Romanian, as follows: </a:t>
            </a:r>
            <a:r>
              <a:rPr lang="en-US" sz="1400" b="1" dirty="0"/>
              <a:t>one</a:t>
            </a:r>
            <a:r>
              <a:rPr lang="en-US" sz="1400" dirty="0"/>
              <a:t> big </a:t>
            </a:r>
            <a:r>
              <a:rPr lang="en-US" sz="1400" b="1" dirty="0" smtClean="0"/>
              <a:t>poster /roll-up </a:t>
            </a:r>
            <a:r>
              <a:rPr lang="en-US" sz="1400" dirty="0" smtClean="0"/>
              <a:t>and </a:t>
            </a:r>
            <a:r>
              <a:rPr lang="en-US" sz="1400" b="1" dirty="0" smtClean="0"/>
              <a:t>one flyer </a:t>
            </a:r>
            <a:r>
              <a:rPr lang="en-US" sz="1400" dirty="0" smtClean="0"/>
              <a:t>with </a:t>
            </a:r>
            <a:r>
              <a:rPr lang="en-US" sz="1400" dirty="0"/>
              <a:t>the group’s </a:t>
            </a:r>
            <a:r>
              <a:rPr lang="en-US" sz="1400" dirty="0" smtClean="0"/>
              <a:t>actions and activities,</a:t>
            </a:r>
            <a:r>
              <a:rPr lang="en-US" sz="1400" b="1" dirty="0" smtClean="0"/>
              <a:t> </a:t>
            </a:r>
            <a:r>
              <a:rPr lang="en-US" sz="1400" dirty="0" smtClean="0"/>
              <a:t>and</a:t>
            </a:r>
            <a:r>
              <a:rPr lang="en-US" sz="1400" b="1" dirty="0" smtClean="0"/>
              <a:t> two</a:t>
            </a:r>
            <a:r>
              <a:rPr lang="en-US" sz="1400" dirty="0" smtClean="0"/>
              <a:t> </a:t>
            </a:r>
            <a:r>
              <a:rPr lang="en-US" sz="1400" b="1" dirty="0"/>
              <a:t>informational </a:t>
            </a:r>
            <a:r>
              <a:rPr lang="en-US" sz="1400" b="1" dirty="0" smtClean="0"/>
              <a:t>flyers (“tsunami fact sheet” </a:t>
            </a:r>
            <a:r>
              <a:rPr lang="en-US" sz="1400" dirty="0" smtClean="0"/>
              <a:t>and</a:t>
            </a:r>
            <a:r>
              <a:rPr lang="en-US" sz="1400" b="1" dirty="0" smtClean="0"/>
              <a:t> “what to do”). </a:t>
            </a:r>
          </a:p>
          <a:p>
            <a:pPr marL="0" indent="0" algn="just">
              <a:buNone/>
            </a:pPr>
            <a:r>
              <a:rPr lang="en-US" sz="1400" b="1" dirty="0" smtClean="0"/>
              <a:t>					FUTURE </a:t>
            </a:r>
            <a:r>
              <a:rPr lang="en-US" sz="1400" b="1" dirty="0"/>
              <a:t>WORK </a:t>
            </a:r>
            <a:endParaRPr lang="en-US" sz="1400" b="1" dirty="0" smtClean="0"/>
          </a:p>
          <a:p>
            <a:pPr algn="just"/>
            <a:r>
              <a:rPr lang="en-US" sz="1400" b="1" dirty="0" smtClean="0"/>
              <a:t>Organizing </a:t>
            </a:r>
            <a:r>
              <a:rPr lang="en-US" sz="1400" b="1" dirty="0"/>
              <a:t>local educational </a:t>
            </a:r>
            <a:r>
              <a:rPr lang="en-US" sz="1400" b="1" dirty="0" smtClean="0"/>
              <a:t>meetings, seminars, workshops, new projects</a:t>
            </a:r>
          </a:p>
          <a:p>
            <a:pPr algn="just"/>
            <a:r>
              <a:rPr lang="en-US" sz="1400" dirty="0" smtClean="0"/>
              <a:t>In the framework of the </a:t>
            </a:r>
            <a:r>
              <a:rPr lang="en-US" sz="1400" b="1" dirty="0" smtClean="0"/>
              <a:t>National Research Funding Program </a:t>
            </a:r>
            <a:r>
              <a:rPr lang="en-US" sz="1400" dirty="0" smtClean="0"/>
              <a:t>(NUCLEU 2023-2026), </a:t>
            </a:r>
            <a:r>
              <a:rPr lang="en-US" sz="1400" b="1" dirty="0" smtClean="0"/>
              <a:t>PHAZER</a:t>
            </a:r>
            <a:r>
              <a:rPr lang="en-US" sz="1400" dirty="0" smtClean="0"/>
              <a:t> </a:t>
            </a:r>
            <a:r>
              <a:rPr lang="en-US" sz="1400" dirty="0"/>
              <a:t>- “The seismic phenomena, from global scale to local scale, in a multidisciplinary </a:t>
            </a:r>
            <a:r>
              <a:rPr lang="en-US" sz="1400" dirty="0" smtClean="0"/>
              <a:t>approach”, there are two specific </a:t>
            </a:r>
            <a:r>
              <a:rPr lang="en-US" sz="1400" dirty="0"/>
              <a:t>tsunami related </a:t>
            </a:r>
            <a:r>
              <a:rPr lang="en-US" sz="1400" dirty="0" smtClean="0"/>
              <a:t>phases: </a:t>
            </a:r>
            <a:r>
              <a:rPr lang="en-US" sz="1400" dirty="0"/>
              <a:t>“</a:t>
            </a:r>
            <a:r>
              <a:rPr lang="en-US" sz="1400" b="1" dirty="0"/>
              <a:t>Evaluating the seismic and tsunami hazard using multiple computation methods, integrating all the results in a real time complex platform</a:t>
            </a:r>
            <a:r>
              <a:rPr lang="en-US" sz="1400" dirty="0"/>
              <a:t>” and also “</a:t>
            </a:r>
            <a:r>
              <a:rPr lang="en-US" sz="1400" b="1" dirty="0"/>
              <a:t>Tsunami modeling scenarios for the Black Sea, using major past earthquake parameters</a:t>
            </a:r>
            <a:r>
              <a:rPr lang="en-US" sz="1400" dirty="0" smtClean="0"/>
              <a:t>”.</a:t>
            </a:r>
          </a:p>
          <a:p>
            <a:pPr lvl="0" algn="just"/>
            <a:r>
              <a:rPr lang="en-US" sz="1400" b="1" dirty="0"/>
              <a:t>Romanian translation </a:t>
            </a:r>
            <a:r>
              <a:rPr lang="en-US" sz="1400" dirty="0"/>
              <a:t>of </a:t>
            </a:r>
            <a:r>
              <a:rPr lang="en-US" sz="1400" dirty="0" smtClean="0"/>
              <a:t>more </a:t>
            </a:r>
            <a:r>
              <a:rPr lang="en-US" sz="1400" b="1" dirty="0" smtClean="0"/>
              <a:t>NEAMTIC </a:t>
            </a:r>
            <a:r>
              <a:rPr lang="en-US" sz="1400" b="1" dirty="0"/>
              <a:t>flyers, posters, booklets, guides</a:t>
            </a:r>
            <a:r>
              <a:rPr lang="en-US" sz="1400" dirty="0"/>
              <a:t>, on tsunami awareness and </a:t>
            </a:r>
            <a:r>
              <a:rPr lang="en-US" sz="1400" dirty="0" smtClean="0"/>
              <a:t>education, and </a:t>
            </a:r>
            <a:r>
              <a:rPr lang="en-US" sz="1400" b="1" dirty="0" smtClean="0"/>
              <a:t>distribution</a:t>
            </a:r>
            <a:r>
              <a:rPr lang="en-US" sz="1400" dirty="0" smtClean="0"/>
              <a:t> </a:t>
            </a:r>
            <a:r>
              <a:rPr lang="en-US" sz="1400" dirty="0"/>
              <a:t>of </a:t>
            </a:r>
            <a:r>
              <a:rPr lang="en-US" sz="1400" dirty="0" smtClean="0"/>
              <a:t>these products </a:t>
            </a:r>
            <a:r>
              <a:rPr lang="en-US" sz="1400" dirty="0"/>
              <a:t>in </a:t>
            </a:r>
            <a:r>
              <a:rPr lang="en-US" sz="1400" b="1" dirty="0"/>
              <a:t>specific coastal </a:t>
            </a:r>
            <a:r>
              <a:rPr lang="en-US" sz="1400" b="1" dirty="0" smtClean="0"/>
              <a:t>areas </a:t>
            </a:r>
            <a:r>
              <a:rPr lang="en-US" sz="1400" dirty="0" smtClean="0"/>
              <a:t>on the Romanian shore.</a:t>
            </a:r>
            <a:endParaRPr lang="en-US" sz="1400" dirty="0"/>
          </a:p>
          <a:p>
            <a:pPr algn="just"/>
            <a:endParaRPr lang="en-US" sz="1300" dirty="0"/>
          </a:p>
          <a:p>
            <a:pPr algn="just"/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80975" y="5038668"/>
            <a:ext cx="1183005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300"/>
              </a:spcAft>
            </a:pPr>
            <a:r>
              <a:rPr lang="en-US" sz="2000" b="1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This paper was carried out within: NUCLEU project SOL4RISC, supported by MCI, no. PN23360201 and </a:t>
            </a:r>
            <a:r>
              <a:rPr lang="en-US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Project PNRR- </a:t>
            </a:r>
            <a:r>
              <a:rPr lang="en-US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DTEClimate</a:t>
            </a:r>
            <a:r>
              <a:rPr lang="en-US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/REACTIVE no. 760008/31.12.2022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 acknowledge the whole contribution of our colleague Diaconescu </a:t>
            </a:r>
            <a:r>
              <a:rPr lang="en-US" sz="11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Mihail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(now retired), to all the tsunami related research studies and activity since </a:t>
            </a:r>
            <a:r>
              <a:rPr 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2007.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acknowledge the assistance and collaboration of the ICG/NEAMTWS group and Secretariat, for providing the educational materials.  </a:t>
            </a:r>
            <a:endParaRPr lang="en-US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45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253" y="134620"/>
            <a:ext cx="4085493" cy="1371600"/>
          </a:xfrm>
        </p:spPr>
        <p:txBody>
          <a:bodyPr>
            <a:normAutofit/>
          </a:bodyPr>
          <a:lstStyle/>
          <a:p>
            <a:r>
              <a:rPr lang="en-US" sz="2800" b="1" dirty="0"/>
              <a:t>SELECTED REFERENCES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99" y="1101774"/>
            <a:ext cx="10896600" cy="3931920"/>
          </a:xfrm>
        </p:spPr>
        <p:txBody>
          <a:bodyPr>
            <a:noAutofit/>
          </a:bodyPr>
          <a:lstStyle/>
          <a:p>
            <a:r>
              <a:rPr lang="en-GB" sz="1200" dirty="0"/>
              <a:t>Constantin A.P., Moldovan I.A., </a:t>
            </a:r>
            <a:r>
              <a:rPr lang="en-GB" sz="1200" dirty="0" err="1"/>
              <a:t>Lavigne</a:t>
            </a:r>
            <a:r>
              <a:rPr lang="en-GB" sz="1200" dirty="0"/>
              <a:t> F., </a:t>
            </a:r>
            <a:r>
              <a:rPr lang="en-GB" sz="1200" dirty="0" err="1"/>
              <a:t>Grancher</a:t>
            </a:r>
            <a:r>
              <a:rPr lang="en-GB" sz="1200" dirty="0"/>
              <a:t> D., </a:t>
            </a:r>
            <a:r>
              <a:rPr lang="en-GB" sz="1200" dirty="0" err="1"/>
              <a:t>Partheniu</a:t>
            </a:r>
            <a:r>
              <a:rPr lang="en-GB" sz="1200" dirty="0"/>
              <a:t> R., “Perception And Preparedness Of The Tsunami Risk Within The Black Sea (Romania) Communities”,</a:t>
            </a:r>
            <a:r>
              <a:rPr lang="en-GB" sz="1200" i="1" dirty="0"/>
              <a:t> Proc. of the 17th International Multidisciplinary Scientific Geo Conference</a:t>
            </a:r>
            <a:r>
              <a:rPr lang="en-GB" sz="1200" dirty="0"/>
              <a:t>, pp. 311-318, STEF92 Technology Ltd., ISBN 978-619-7408-00-3, 2017.</a:t>
            </a:r>
            <a:endParaRPr lang="en-US" sz="1200" dirty="0"/>
          </a:p>
          <a:p>
            <a:r>
              <a:rPr lang="en-GB" sz="1200" dirty="0"/>
              <a:t>Constantin A.P., Moldovan I.A., </a:t>
            </a:r>
            <a:r>
              <a:rPr lang="en-GB" sz="1200" dirty="0" err="1"/>
              <a:t>Partheniu</a:t>
            </a:r>
            <a:r>
              <a:rPr lang="en-GB" sz="1200" dirty="0"/>
              <a:t> R., </a:t>
            </a:r>
            <a:r>
              <a:rPr lang="en-GB" sz="1200" dirty="0" err="1"/>
              <a:t>Lavigne</a:t>
            </a:r>
            <a:r>
              <a:rPr lang="en-GB" sz="1200" dirty="0"/>
              <a:t> F., </a:t>
            </a:r>
            <a:r>
              <a:rPr lang="en-GB" sz="1200" dirty="0" err="1"/>
              <a:t>Grancher</a:t>
            </a:r>
            <a:r>
              <a:rPr lang="en-GB" sz="1200" dirty="0"/>
              <a:t> D., “Comparative study regarding the risk perception of tsunamis from </a:t>
            </a:r>
            <a:r>
              <a:rPr lang="en-GB" sz="1200" dirty="0" err="1"/>
              <a:t>Eforie</a:t>
            </a:r>
            <a:r>
              <a:rPr lang="en-GB" sz="1200" dirty="0"/>
              <a:t> Nord (Romania) and Nice (France) communities”, </a:t>
            </a:r>
            <a:r>
              <a:rPr lang="en-GB" sz="1200" i="1" dirty="0" err="1"/>
              <a:t>Studia</a:t>
            </a:r>
            <a:r>
              <a:rPr lang="en-GB" sz="1200" i="1" dirty="0"/>
              <a:t> UBB </a:t>
            </a:r>
            <a:r>
              <a:rPr lang="en-GB" sz="1200" i="1" dirty="0" err="1"/>
              <a:t>Ambientum</a:t>
            </a:r>
            <a:r>
              <a:rPr lang="en-GB" sz="1200" dirty="0"/>
              <a:t>, LXIII, 2, pp. 25-38, DOI:10.24193/</a:t>
            </a:r>
            <a:r>
              <a:rPr lang="en-GB" sz="1200" dirty="0" err="1"/>
              <a:t>subbambientum</a:t>
            </a:r>
            <a:r>
              <a:rPr lang="en-GB" sz="1200" dirty="0"/>
              <a:t>. 2018.2.03, 2018.</a:t>
            </a:r>
            <a:endParaRPr lang="en-US" sz="1200" dirty="0"/>
          </a:p>
          <a:p>
            <a:r>
              <a:rPr lang="en-GB" sz="1200" dirty="0"/>
              <a:t>Diaconescu M., </a:t>
            </a:r>
            <a:r>
              <a:rPr lang="en-GB" sz="1200" dirty="0" err="1"/>
              <a:t>Malita</a:t>
            </a:r>
            <a:r>
              <a:rPr lang="en-GB" sz="1200" dirty="0"/>
              <a:t> Z., “Seismic sources in the Black Sea areal”, </a:t>
            </a:r>
            <a:r>
              <a:rPr lang="en-GB" sz="1200" i="1" dirty="0"/>
              <a:t>Natural hazard: Tsunami Events in the Black Sea</a:t>
            </a:r>
            <a:r>
              <a:rPr lang="en-GB" sz="1200" dirty="0"/>
              <a:t>, Ed. </a:t>
            </a:r>
            <a:r>
              <a:rPr lang="en-GB" sz="1200" dirty="0" err="1"/>
              <a:t>Oaie</a:t>
            </a:r>
            <a:r>
              <a:rPr lang="en-GB" sz="1200" dirty="0"/>
              <a:t>, </a:t>
            </a:r>
            <a:r>
              <a:rPr lang="en-GB" sz="1200" dirty="0" err="1"/>
              <a:t>Gh</a:t>
            </a:r>
            <a:r>
              <a:rPr lang="en-GB" sz="1200" dirty="0"/>
              <a:t>., pp. 71-80, 2007.</a:t>
            </a:r>
            <a:endParaRPr lang="en-US" sz="1200" dirty="0"/>
          </a:p>
          <a:p>
            <a:r>
              <a:rPr lang="en-GB" sz="1200" dirty="0"/>
              <a:t>Moldovan I.A, Diaconescu M., </a:t>
            </a:r>
            <a:r>
              <a:rPr lang="en-GB" sz="1200" dirty="0" err="1"/>
              <a:t>Partheniu</a:t>
            </a:r>
            <a:r>
              <a:rPr lang="en-GB" sz="1200" dirty="0"/>
              <a:t> R., Constantin A.P., “Probabilistic seismic hazard assessment in the Black Sea area”, </a:t>
            </a:r>
            <a:r>
              <a:rPr lang="en-GB" sz="1200" i="1" dirty="0"/>
              <a:t>Rom. </a:t>
            </a:r>
            <a:r>
              <a:rPr lang="en-GB" sz="1200" i="1" dirty="0" err="1"/>
              <a:t>Journ</a:t>
            </a:r>
            <a:r>
              <a:rPr lang="en-GB" sz="1200" i="1" dirty="0"/>
              <a:t>. </a:t>
            </a:r>
            <a:r>
              <a:rPr lang="en-GB" sz="1200" i="1" dirty="0" err="1"/>
              <a:t>Phys</a:t>
            </a:r>
            <a:r>
              <a:rPr lang="en-GB" sz="1200" dirty="0"/>
              <a:t>, 62, 809, 2017.</a:t>
            </a:r>
            <a:endParaRPr lang="en-US" sz="1200" dirty="0"/>
          </a:p>
          <a:p>
            <a:r>
              <a:rPr lang="en-GB" sz="1200" dirty="0" err="1"/>
              <a:t>Partheniu</a:t>
            </a:r>
            <a:r>
              <a:rPr lang="en-GB" sz="1200" dirty="0"/>
              <a:t> R., Diaconescu M., </a:t>
            </a:r>
            <a:r>
              <a:rPr lang="en-GB" sz="1200" dirty="0" err="1"/>
              <a:t>Grecu</a:t>
            </a:r>
            <a:r>
              <a:rPr lang="en-GB" sz="1200" dirty="0"/>
              <a:t> B., </a:t>
            </a:r>
            <a:r>
              <a:rPr lang="en-GB" sz="1200" dirty="0" err="1"/>
              <a:t>Neagoe</a:t>
            </a:r>
            <a:r>
              <a:rPr lang="en-GB" sz="1200" dirty="0"/>
              <a:t> C., </a:t>
            </a:r>
            <a:r>
              <a:rPr lang="en-GB" sz="1200" dirty="0" err="1"/>
              <a:t>Marmureanu</a:t>
            </a:r>
            <a:r>
              <a:rPr lang="en-GB" sz="1200" dirty="0"/>
              <a:t> A., Verdes I., “Earthquakes and tsunamis monitoring in the western Black Sea area”, </a:t>
            </a:r>
            <a:r>
              <a:rPr lang="en-GB" sz="1200" i="1" dirty="0"/>
              <a:t>Proceedings of 5</a:t>
            </a:r>
            <a:r>
              <a:rPr lang="en-GB" sz="1200" i="1" baseline="30000" dirty="0"/>
              <a:t>th</a:t>
            </a:r>
            <a:r>
              <a:rPr lang="en-GB" sz="1200" i="1" dirty="0"/>
              <a:t> National Conference on Earthquake Engineering &amp; 1</a:t>
            </a:r>
            <a:r>
              <a:rPr lang="en-GB" sz="1200" i="1" baseline="30000" dirty="0"/>
              <a:t>st</a:t>
            </a:r>
            <a:r>
              <a:rPr lang="en-GB" sz="1200" i="1" dirty="0"/>
              <a:t> National Conference on Earthquake Engineering and Seismology</a:t>
            </a:r>
            <a:r>
              <a:rPr lang="en-GB" sz="1200" dirty="0"/>
              <a:t>, pp. 157-164, Ed. </a:t>
            </a:r>
            <a:r>
              <a:rPr lang="en-GB" sz="1200" dirty="0" err="1"/>
              <a:t>Conspress</a:t>
            </a:r>
            <a:r>
              <a:rPr lang="en-GB" sz="1200" dirty="0"/>
              <a:t>, Bucharest, ISBN: 978-973-100-342-9, 2015.</a:t>
            </a:r>
            <a:endParaRPr lang="en-US" sz="1200" dirty="0"/>
          </a:p>
          <a:p>
            <a:r>
              <a:rPr lang="en-GB" sz="1200" dirty="0" err="1"/>
              <a:t>Partheniu</a:t>
            </a:r>
            <a:r>
              <a:rPr lang="en-GB" sz="1200" dirty="0"/>
              <a:t> R., Constantin A.P., Moldovan I.A., </a:t>
            </a:r>
            <a:r>
              <a:rPr lang="en-GB" sz="1200" dirty="0" err="1"/>
              <a:t>Ioane</a:t>
            </a:r>
            <a:r>
              <a:rPr lang="en-GB" sz="1200" dirty="0"/>
              <a:t> D., “Comparison between tsunami </a:t>
            </a:r>
            <a:r>
              <a:rPr lang="en-GB" sz="1200" dirty="0" err="1"/>
              <a:t>modeling</a:t>
            </a:r>
            <a:r>
              <a:rPr lang="en-GB" sz="1200" dirty="0"/>
              <a:t> scenarios for </a:t>
            </a:r>
            <a:r>
              <a:rPr lang="en-GB" sz="1200" dirty="0" err="1"/>
              <a:t>Shabla</a:t>
            </a:r>
            <a:r>
              <a:rPr lang="en-GB" sz="1200" dirty="0"/>
              <a:t> Area (Black Sea) using two different software”, </a:t>
            </a:r>
            <a:r>
              <a:rPr lang="en-GB" sz="1200" i="1" dirty="0" err="1"/>
              <a:t>Studia</a:t>
            </a:r>
            <a:r>
              <a:rPr lang="en-GB" sz="1200" i="1" dirty="0"/>
              <a:t> UBB</a:t>
            </a:r>
            <a:r>
              <a:rPr lang="en-GB" sz="1200" dirty="0"/>
              <a:t> </a:t>
            </a:r>
            <a:r>
              <a:rPr lang="en-GB" sz="1200" i="1" dirty="0" err="1"/>
              <a:t>Ambientum</a:t>
            </a:r>
            <a:r>
              <a:rPr lang="en-GB" sz="1200" dirty="0"/>
              <a:t>, 64 (LXIV), 2, Cluj-Napoca, ISSN (print): 1843-3855, ISSN (online): 2065-9490, ISSN-L: 1843-3855, 2018.</a:t>
            </a:r>
            <a:endParaRPr lang="en-US" sz="1200" dirty="0"/>
          </a:p>
          <a:p>
            <a:r>
              <a:rPr lang="en-GB" sz="1200" dirty="0" err="1"/>
              <a:t>Partheniu</a:t>
            </a:r>
            <a:r>
              <a:rPr lang="en-GB" sz="1200" dirty="0"/>
              <a:t> R., </a:t>
            </a:r>
            <a:r>
              <a:rPr lang="en-GB" sz="1200" dirty="0" err="1"/>
              <a:t>Ghita</a:t>
            </a:r>
            <a:r>
              <a:rPr lang="en-GB" sz="1200" dirty="0"/>
              <a:t> C., </a:t>
            </a:r>
            <a:r>
              <a:rPr lang="en-GB" sz="1200" dirty="0" err="1"/>
              <a:t>Victorin</a:t>
            </a:r>
            <a:r>
              <a:rPr lang="en-GB" sz="1200" dirty="0"/>
              <a:t> T., </a:t>
            </a:r>
            <a:r>
              <a:rPr lang="en-GB" sz="1200" dirty="0" err="1"/>
              <a:t>Nastase</a:t>
            </a:r>
            <a:r>
              <a:rPr lang="en-GB" sz="1200" dirty="0"/>
              <a:t> E., </a:t>
            </a:r>
            <a:r>
              <a:rPr lang="en-GB" sz="1200" dirty="0" err="1"/>
              <a:t>Muntean</a:t>
            </a:r>
            <a:r>
              <a:rPr lang="en-GB" sz="1200" dirty="0"/>
              <a:t> A., Murat E., Moldovan I. A., </a:t>
            </a:r>
            <a:r>
              <a:rPr lang="en-GB" sz="1200" dirty="0" err="1"/>
              <a:t>Ionescu</a:t>
            </a:r>
            <a:r>
              <a:rPr lang="en-GB" sz="1200" dirty="0"/>
              <a:t> C., “Monitoring the Black Sea natural hazards using new technology and equipment”, </a:t>
            </a:r>
            <a:r>
              <a:rPr lang="en-GB" sz="1200" i="1" dirty="0"/>
              <a:t>Romanian Reports in Physics</a:t>
            </a:r>
            <a:r>
              <a:rPr lang="en-GB" sz="1200" dirty="0"/>
              <a:t>, 71, 704, 2019.</a:t>
            </a:r>
            <a:endParaRPr lang="en-US" sz="1200" dirty="0"/>
          </a:p>
          <a:p>
            <a:r>
              <a:rPr lang="en-GB" sz="1200" dirty="0"/>
              <a:t>Papadopoulos G. A., </a:t>
            </a:r>
            <a:r>
              <a:rPr lang="en-GB" sz="1200" dirty="0" err="1"/>
              <a:t>Diakogianni</a:t>
            </a:r>
            <a:r>
              <a:rPr lang="en-GB" sz="1200" dirty="0"/>
              <a:t> G., </a:t>
            </a:r>
            <a:r>
              <a:rPr lang="en-GB" sz="1200" dirty="0" err="1"/>
              <a:t>Fokaefs</a:t>
            </a:r>
            <a:r>
              <a:rPr lang="en-GB" sz="1200" dirty="0"/>
              <a:t> A., </a:t>
            </a:r>
            <a:r>
              <a:rPr lang="en-GB" sz="1200" dirty="0" err="1"/>
              <a:t>Ranguelov</a:t>
            </a:r>
            <a:r>
              <a:rPr lang="en-GB" sz="1200" dirty="0"/>
              <a:t> B., “Tsunami hazard in the Black Sea and the Azov Sea: a new tsunami catalogue”, </a:t>
            </a:r>
            <a:r>
              <a:rPr lang="en-GB" sz="1200" i="1" dirty="0"/>
              <a:t>Natural Hazards and Earth System Science</a:t>
            </a:r>
            <a:r>
              <a:rPr lang="en-GB" sz="1200" dirty="0"/>
              <a:t>, Vol. 11, pp.  945 - 963, 2011</a:t>
            </a:r>
            <a:r>
              <a:rPr lang="en-GB" sz="1200" dirty="0" smtClean="0"/>
              <a:t>.</a:t>
            </a:r>
          </a:p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helmholtz.software/software/tridec-cloud</a:t>
            </a:r>
            <a:endParaRPr lang="en-GB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ctwc.infp.ro/index.php</a:t>
            </a:r>
            <a:endParaRPr lang="en-US" sz="1200" dirty="0"/>
          </a:p>
          <a:p>
            <a:r>
              <a:rPr lang="en-GB" sz="1200" u="sng" dirty="0">
                <a:hlinkClick r:id="rId4"/>
              </a:rPr>
              <a:t>https://neamtic.ioc-unesco.org/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4729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THANK YOU FOR YOUR ATTENTION!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8750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704" y="259444"/>
            <a:ext cx="3742592" cy="1371600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98" y="1408527"/>
            <a:ext cx="11268892" cy="48515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VARIOUS STUDIES AND PROJECTS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/>
              <a:t>EDUCATIONAL MATERIALS (INTERNAL AND/OR TRANSLATED)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/>
              <a:t>CONCLUSIONS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ACKNOWLEDGEMENT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u="sng" dirty="0" smtClean="0"/>
              <a:t>CONTRIBUTION </a:t>
            </a:r>
            <a:endParaRPr lang="en-US" sz="1600" b="1" u="sng" dirty="0"/>
          </a:p>
          <a:p>
            <a:pPr marL="0" indent="0">
              <a:buNone/>
            </a:pPr>
            <a:r>
              <a:rPr lang="en-US" sz="1600" b="1" dirty="0" smtClean="0"/>
              <a:t>Researchers: </a:t>
            </a:r>
            <a:r>
              <a:rPr lang="en-US" sz="1600" b="1" dirty="0" err="1" smtClean="0"/>
              <a:t>Partheniu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Raluca</a:t>
            </a:r>
            <a:r>
              <a:rPr lang="en-US" sz="1600" b="1" dirty="0" smtClean="0"/>
              <a:t>, Moldovan </a:t>
            </a:r>
            <a:r>
              <a:rPr lang="en-US" sz="1600" b="1" dirty="0" smtClean="0"/>
              <a:t>Iren </a:t>
            </a:r>
            <a:r>
              <a:rPr lang="en-US" sz="1600" b="1" dirty="0" err="1" smtClean="0"/>
              <a:t>Adelina</a:t>
            </a:r>
            <a:r>
              <a:rPr lang="en-US" sz="1600" b="1" dirty="0" smtClean="0"/>
              <a:t>, Constantin Angela, Diaconescu </a:t>
            </a:r>
            <a:r>
              <a:rPr lang="en-US" sz="1600" b="1" dirty="0" err="1" smtClean="0"/>
              <a:t>Mihail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Ionescu</a:t>
            </a:r>
            <a:r>
              <a:rPr lang="en-US" sz="1600" b="1" dirty="0" smtClean="0"/>
              <a:t> Constantin, </a:t>
            </a:r>
            <a:r>
              <a:rPr lang="en-US" sz="1600" b="1" dirty="0" err="1" smtClean="0"/>
              <a:t>Victorin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Toader</a:t>
            </a:r>
            <a:r>
              <a:rPr lang="en-US" sz="1600" b="1" dirty="0" smtClean="0"/>
              <a:t>,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Tolea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Andreea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Ghita</a:t>
            </a:r>
            <a:r>
              <a:rPr lang="en-US" sz="1600" b="1" dirty="0" smtClean="0"/>
              <a:t> Cristian</a:t>
            </a:r>
          </a:p>
          <a:p>
            <a:pPr marL="0" indent="0">
              <a:buNone/>
            </a:pPr>
            <a:r>
              <a:rPr lang="en-US" sz="1600" b="1" dirty="0" smtClean="0"/>
              <a:t>Public Relations: Dragan </a:t>
            </a:r>
            <a:r>
              <a:rPr lang="en-US" sz="1600" b="1" dirty="0" err="1" smtClean="0"/>
              <a:t>Mihaela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smtClean="0"/>
              <a:t>IT / Technical </a:t>
            </a:r>
            <a:r>
              <a:rPr lang="en-US" sz="1600" b="1" dirty="0" smtClean="0"/>
              <a:t>support</a:t>
            </a:r>
            <a:r>
              <a:rPr lang="en-US" sz="1600" b="1" dirty="0" smtClean="0"/>
              <a:t> : </a:t>
            </a:r>
            <a:r>
              <a:rPr lang="en-US" sz="1600" b="1" dirty="0" err="1" smtClean="0"/>
              <a:t>Manea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Liviu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Palangeanu</a:t>
            </a:r>
            <a:r>
              <a:rPr lang="en-US" sz="1600" b="1" dirty="0" smtClean="0"/>
              <a:t> </a:t>
            </a:r>
            <a:r>
              <a:rPr lang="en-US" sz="1600" b="1" dirty="0" smtClean="0"/>
              <a:t>Lucian, Murat </a:t>
            </a:r>
            <a:r>
              <a:rPr lang="en-US" sz="1600" b="1" dirty="0" err="1" smtClean="0"/>
              <a:t>Edvin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90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9387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24997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685799"/>
            <a:ext cx="11623431" cy="568862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National Institute for Earth Physics (</a:t>
            </a:r>
            <a:r>
              <a:rPr lang="en-US" b="1" dirty="0"/>
              <a:t>NIEP</a:t>
            </a:r>
            <a:r>
              <a:rPr lang="en-US" dirty="0"/>
              <a:t>) is the leading institution for </a:t>
            </a:r>
            <a:r>
              <a:rPr lang="en-US" b="1" dirty="0"/>
              <a:t>seismology</a:t>
            </a:r>
            <a:r>
              <a:rPr lang="en-US" dirty="0"/>
              <a:t> in Romania, doing acquisition and monitoring of the seismic, geophysical and geodetic data.</a:t>
            </a:r>
          </a:p>
          <a:p>
            <a:pPr algn="just"/>
            <a:r>
              <a:rPr lang="en-US" b="1" dirty="0" smtClean="0"/>
              <a:t>NIEP</a:t>
            </a:r>
            <a:r>
              <a:rPr lang="en-US" dirty="0" smtClean="0"/>
              <a:t> </a:t>
            </a:r>
            <a:r>
              <a:rPr lang="en-US" dirty="0"/>
              <a:t>is Tsunami National Contact (</a:t>
            </a:r>
            <a:r>
              <a:rPr lang="en-US" b="1" dirty="0"/>
              <a:t>TNC</a:t>
            </a:r>
            <a:r>
              <a:rPr lang="en-US" dirty="0"/>
              <a:t>) and Tsunami Warning Focal Points (</a:t>
            </a:r>
            <a:r>
              <a:rPr lang="en-US" b="1" dirty="0"/>
              <a:t>TWFP</a:t>
            </a:r>
            <a:r>
              <a:rPr lang="en-US" dirty="0"/>
              <a:t>) </a:t>
            </a:r>
            <a:r>
              <a:rPr lang="en-US" b="1" dirty="0"/>
              <a:t>of Romania </a:t>
            </a:r>
            <a:r>
              <a:rPr lang="en-US" dirty="0"/>
              <a:t>for the Intergovernmental Coordination Group for the Tsunami Early Warning and Mitigation System in the North-eastern Atlantic, the Mediterranean and connected seas (</a:t>
            </a:r>
            <a:r>
              <a:rPr lang="en-US" b="1" dirty="0"/>
              <a:t>ICG/NEAMTWS</a:t>
            </a:r>
            <a:r>
              <a:rPr lang="en-US" dirty="0"/>
              <a:t>), participating at annual meetings and taking part in different tsunami exercises. We intend to become Tsunami Service Provider (</a:t>
            </a:r>
            <a:r>
              <a:rPr lang="en-US" b="1" dirty="0"/>
              <a:t>TSP</a:t>
            </a:r>
            <a:r>
              <a:rPr lang="en-US" dirty="0"/>
              <a:t>) in the future. </a:t>
            </a:r>
            <a:endParaRPr lang="en-US" dirty="0" smtClean="0"/>
          </a:p>
          <a:p>
            <a:r>
              <a:rPr lang="en-US" b="1" dirty="0"/>
              <a:t>NIEP</a:t>
            </a:r>
            <a:r>
              <a:rPr lang="en-US" dirty="0"/>
              <a:t> is also part of the Global Tsunami Monitoring (</a:t>
            </a:r>
            <a:r>
              <a:rPr lang="en-US" b="1" dirty="0"/>
              <a:t>GTM</a:t>
            </a:r>
            <a:r>
              <a:rPr lang="en-US" dirty="0"/>
              <a:t>) </a:t>
            </a:r>
            <a:r>
              <a:rPr lang="en-US" dirty="0" smtClean="0"/>
              <a:t>group. </a:t>
            </a:r>
          </a:p>
          <a:p>
            <a:r>
              <a:rPr lang="en-US" dirty="0" smtClean="0"/>
              <a:t>NIEP is using The </a:t>
            </a:r>
            <a:r>
              <a:rPr lang="en-US" dirty="0"/>
              <a:t>Global Earthquake Monitoring Processing Analysis (</a:t>
            </a:r>
            <a:r>
              <a:rPr lang="en-US" b="1" dirty="0"/>
              <a:t>GEMPA</a:t>
            </a:r>
            <a:r>
              <a:rPr lang="en-US" dirty="0"/>
              <a:t>) </a:t>
            </a:r>
            <a:r>
              <a:rPr lang="en-US" dirty="0" smtClean="0"/>
              <a:t>software, with </a:t>
            </a:r>
            <a:r>
              <a:rPr lang="en-US" dirty="0"/>
              <a:t>its tsunami related section Tsunami Observation and Simulation (</a:t>
            </a:r>
            <a:r>
              <a:rPr lang="en-US" b="1" dirty="0"/>
              <a:t>TOAST</a:t>
            </a:r>
            <a:r>
              <a:rPr lang="en-US" dirty="0" smtClean="0"/>
              <a:t>).</a:t>
            </a:r>
          </a:p>
          <a:p>
            <a:pPr algn="just"/>
            <a:r>
              <a:rPr lang="en-US" b="1" dirty="0" smtClean="0"/>
              <a:t>16 </a:t>
            </a:r>
            <a:r>
              <a:rPr lang="en-US" b="1" dirty="0"/>
              <a:t>years </a:t>
            </a:r>
            <a:r>
              <a:rPr lang="en-US" dirty="0"/>
              <a:t>of experience in </a:t>
            </a:r>
            <a:r>
              <a:rPr lang="en-US" b="1" dirty="0"/>
              <a:t>tsunami research (since 2007)</a:t>
            </a:r>
            <a:r>
              <a:rPr lang="en-US" dirty="0"/>
              <a:t>, with a total number of </a:t>
            </a:r>
            <a:r>
              <a:rPr lang="en-US" b="1" dirty="0"/>
              <a:t>7 </a:t>
            </a:r>
            <a:r>
              <a:rPr lang="en-US" dirty="0"/>
              <a:t>tsunami </a:t>
            </a:r>
            <a:r>
              <a:rPr lang="en-US" b="1" dirty="0" smtClean="0"/>
              <a:t>past projects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b="1" dirty="0"/>
              <a:t>2 projects </a:t>
            </a:r>
            <a:r>
              <a:rPr lang="en-US" dirty="0"/>
              <a:t>still </a:t>
            </a:r>
            <a:r>
              <a:rPr lang="en-US" b="1" dirty="0"/>
              <a:t>active</a:t>
            </a:r>
            <a:r>
              <a:rPr lang="en-US" dirty="0"/>
              <a:t>, and also numerous </a:t>
            </a:r>
            <a:r>
              <a:rPr lang="en-US" b="1" dirty="0"/>
              <a:t>connected activities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The </a:t>
            </a:r>
            <a:r>
              <a:rPr lang="en-US" b="1" dirty="0"/>
              <a:t>Black Sea </a:t>
            </a:r>
            <a:r>
              <a:rPr lang="en-US" dirty="0"/>
              <a:t>area is known for </a:t>
            </a:r>
            <a:r>
              <a:rPr lang="en-US" b="1" dirty="0"/>
              <a:t>past tsunami </a:t>
            </a:r>
            <a:r>
              <a:rPr lang="en-US" dirty="0"/>
              <a:t>activity, with </a:t>
            </a:r>
            <a:r>
              <a:rPr lang="en-US" b="1" dirty="0"/>
              <a:t>22 </a:t>
            </a:r>
            <a:r>
              <a:rPr lang="en-US" dirty="0"/>
              <a:t>evidenced events. </a:t>
            </a:r>
          </a:p>
          <a:p>
            <a:r>
              <a:rPr lang="en-US" b="1" dirty="0"/>
              <a:t>4 </a:t>
            </a:r>
            <a:r>
              <a:rPr lang="en-US" dirty="0"/>
              <a:t>of </a:t>
            </a:r>
            <a:r>
              <a:rPr lang="en-US" dirty="0" smtClean="0"/>
              <a:t>these events </a:t>
            </a:r>
            <a:r>
              <a:rPr lang="en-US" dirty="0"/>
              <a:t>in </a:t>
            </a:r>
            <a:r>
              <a:rPr lang="en-US" b="1" dirty="0" err="1"/>
              <a:t>Shabla</a:t>
            </a:r>
            <a:r>
              <a:rPr lang="en-US" b="1" dirty="0"/>
              <a:t> </a:t>
            </a:r>
            <a:r>
              <a:rPr lang="en-US" dirty="0"/>
              <a:t>area, affecting </a:t>
            </a:r>
            <a:r>
              <a:rPr lang="en-US" dirty="0" smtClean="0"/>
              <a:t>the </a:t>
            </a:r>
            <a:r>
              <a:rPr lang="en-US" b="1" dirty="0"/>
              <a:t>Romanian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Bulgarian </a:t>
            </a:r>
            <a:r>
              <a:rPr lang="en-US" b="1" dirty="0"/>
              <a:t>shores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55" y="4924521"/>
            <a:ext cx="4340468" cy="1625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599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1871"/>
            <a:ext cx="10058400" cy="1371600"/>
          </a:xfrm>
        </p:spPr>
        <p:txBody>
          <a:bodyPr/>
          <a:lstStyle/>
          <a:p>
            <a:pPr algn="ctr"/>
            <a:r>
              <a:rPr lang="en-US" sz="2800" b="1" dirty="0"/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4090" y="392490"/>
            <a:ext cx="11442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just"/>
            <a:r>
              <a:rPr lang="en-US" dirty="0"/>
              <a:t>The most known tsunami was generated on </a:t>
            </a:r>
            <a:r>
              <a:rPr lang="en-US" b="1" dirty="0"/>
              <a:t>31</a:t>
            </a:r>
            <a:r>
              <a:rPr lang="en-US" b="1" baseline="30000" dirty="0"/>
              <a:t>st</a:t>
            </a:r>
            <a:r>
              <a:rPr lang="en-US" b="1" dirty="0"/>
              <a:t> of March 1901</a:t>
            </a:r>
            <a:r>
              <a:rPr lang="en-US" dirty="0"/>
              <a:t>, when an earthquake of </a:t>
            </a:r>
            <a:r>
              <a:rPr lang="en-US" b="1" dirty="0"/>
              <a:t>Mw 7.2 </a:t>
            </a:r>
            <a:r>
              <a:rPr lang="en-US" dirty="0"/>
              <a:t>triggered tsunami </a:t>
            </a:r>
            <a:r>
              <a:rPr lang="en-US" b="1" dirty="0"/>
              <a:t>waves</a:t>
            </a:r>
            <a:r>
              <a:rPr lang="en-US" dirty="0"/>
              <a:t> </a:t>
            </a:r>
            <a:r>
              <a:rPr lang="en-US" dirty="0" smtClean="0"/>
              <a:t>up to </a:t>
            </a:r>
            <a:r>
              <a:rPr lang="en-US" b="1" dirty="0" smtClean="0"/>
              <a:t>5 </a:t>
            </a:r>
            <a:r>
              <a:rPr lang="en-US" b="1" dirty="0"/>
              <a:t>m</a:t>
            </a:r>
            <a:r>
              <a:rPr lang="en-US" dirty="0"/>
              <a:t> </a:t>
            </a:r>
            <a:r>
              <a:rPr lang="en-US" dirty="0" smtClean="0"/>
              <a:t>heights (Papadopoulos et al., 2011). The most recent event was triggered by a submarine landslide  on </a:t>
            </a: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2007</a:t>
            </a:r>
            <a:r>
              <a:rPr lang="en-US" dirty="0" smtClean="0"/>
              <a:t>. and lead to </a:t>
            </a:r>
            <a:r>
              <a:rPr lang="en-US" b="1" dirty="0" smtClean="0"/>
              <a:t>1.2 m</a:t>
            </a:r>
            <a:r>
              <a:rPr lang="en-US" dirty="0" smtClean="0"/>
              <a:t> waves (</a:t>
            </a:r>
            <a:r>
              <a:rPr lang="en-US" dirty="0" err="1" smtClean="0"/>
              <a:t>Ranguelov</a:t>
            </a:r>
            <a:r>
              <a:rPr lang="en-US" dirty="0" smtClean="0"/>
              <a:t>, 2008).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Multiple approaches in </a:t>
            </a:r>
            <a:r>
              <a:rPr lang="en-US" b="1" dirty="0"/>
              <a:t>seismic source zonation </a:t>
            </a:r>
            <a:r>
              <a:rPr lang="en-US" dirty="0"/>
              <a:t>were accomplished in the framework of different projects and articles by NIEP personnel (</a:t>
            </a:r>
            <a:r>
              <a:rPr lang="en-US" b="1" dirty="0"/>
              <a:t>Diaconescu M. et al. 2007, Moldovan I.A. et al. 2017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7" y="2600178"/>
            <a:ext cx="4828442" cy="3747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:\Documents and Settings\iren\Local Settings\Temp\Harta surse si cutremur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91" y="2600178"/>
            <a:ext cx="5490317" cy="3747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0860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092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VARIOUS STUDIES AND PROJECTS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2323"/>
            <a:ext cx="11582400" cy="6057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NIEP </a:t>
            </a:r>
            <a:r>
              <a:rPr lang="en-US" dirty="0"/>
              <a:t>started approaching </a:t>
            </a:r>
            <a:r>
              <a:rPr lang="en-US" b="1" dirty="0"/>
              <a:t>tsunami research</a:t>
            </a:r>
            <a:r>
              <a:rPr lang="en-US" dirty="0"/>
              <a:t> since </a:t>
            </a:r>
            <a:r>
              <a:rPr lang="en-US" b="1" dirty="0"/>
              <a:t>2007</a:t>
            </a:r>
            <a:r>
              <a:rPr lang="en-US" dirty="0"/>
              <a:t>, through numerous studies in</a:t>
            </a:r>
            <a:r>
              <a:rPr lang="en-US" b="1" dirty="0"/>
              <a:t> past </a:t>
            </a:r>
            <a:r>
              <a:rPr lang="en-US" dirty="0"/>
              <a:t>national and international </a:t>
            </a:r>
            <a:r>
              <a:rPr lang="en-US" b="1" dirty="0"/>
              <a:t>projects, </a:t>
            </a:r>
            <a:r>
              <a:rPr lang="en-US" dirty="0"/>
              <a:t>listed herein: </a:t>
            </a:r>
          </a:p>
          <a:p>
            <a:r>
              <a:rPr lang="en-US" dirty="0"/>
              <a:t>Multidisciplinary researches on natural hazards. Case study: tsunami type phenomenon in the Black Sea (</a:t>
            </a:r>
            <a:r>
              <a:rPr lang="en-US" b="1" dirty="0"/>
              <a:t>PROFET</a:t>
            </a:r>
            <a:r>
              <a:rPr lang="en-US" dirty="0"/>
              <a:t>) - National Project</a:t>
            </a:r>
          </a:p>
          <a:p>
            <a:pPr algn="just"/>
            <a:r>
              <a:rPr lang="en-US" dirty="0"/>
              <a:t>Set-up and implementation of key core components of a regional early-warning system for marine geo-hazards of risk to the Romanian-Bulgarian Black Sea coastal area (</a:t>
            </a:r>
            <a:r>
              <a:rPr lang="en-US" b="1" dirty="0"/>
              <a:t>MARINEGEOHAZARD</a:t>
            </a:r>
            <a:r>
              <a:rPr lang="en-US" dirty="0"/>
              <a:t>) - Regional Project </a:t>
            </a:r>
          </a:p>
          <a:p>
            <a:r>
              <a:rPr lang="en-US" dirty="0"/>
              <a:t>Black Sea Earthquake Safety Net(work)  (</a:t>
            </a:r>
            <a:r>
              <a:rPr lang="en-US" b="1" dirty="0"/>
              <a:t>ESNET</a:t>
            </a:r>
            <a:r>
              <a:rPr lang="en-US" dirty="0"/>
              <a:t>)- Regional Project</a:t>
            </a:r>
            <a:endParaRPr lang="en-US" b="1" dirty="0"/>
          </a:p>
          <a:p>
            <a:r>
              <a:rPr lang="en-US" dirty="0"/>
              <a:t>Global Tsunami Informal Monitoring Service (</a:t>
            </a:r>
            <a:r>
              <a:rPr lang="en-US" b="1" dirty="0"/>
              <a:t>GTIMS</a:t>
            </a:r>
            <a:r>
              <a:rPr lang="en-US" dirty="0"/>
              <a:t>) &amp; Global Tsunami Informal Monitoring Service 2 (</a:t>
            </a:r>
            <a:r>
              <a:rPr lang="en-US" b="1" dirty="0"/>
              <a:t>GTIMS 2</a:t>
            </a:r>
            <a:r>
              <a:rPr lang="en-US" dirty="0"/>
              <a:t>) - International Projects</a:t>
            </a:r>
          </a:p>
          <a:p>
            <a:r>
              <a:rPr lang="en-US" dirty="0"/>
              <a:t>Assessment, Strategy And Risk Reduction for Tsunamis in Europe - Black Sea (</a:t>
            </a:r>
            <a:r>
              <a:rPr lang="en-US" b="1" dirty="0"/>
              <a:t>ASTARTE</a:t>
            </a:r>
            <a:r>
              <a:rPr lang="en-US" dirty="0"/>
              <a:t>) - International Project</a:t>
            </a:r>
            <a:endParaRPr lang="en-US" b="1" dirty="0"/>
          </a:p>
          <a:p>
            <a:r>
              <a:rPr lang="en-US" dirty="0"/>
              <a:t>All Risk Integrated System Towards the Holistic Early-Warning (</a:t>
            </a:r>
            <a:r>
              <a:rPr lang="en-US" b="1" dirty="0"/>
              <a:t>ARISTOTLE</a:t>
            </a:r>
            <a:r>
              <a:rPr lang="en-US" dirty="0"/>
              <a:t>) - International Project</a:t>
            </a:r>
          </a:p>
          <a:p>
            <a:r>
              <a:rPr lang="en-US" dirty="0"/>
              <a:t> Accelerating Global Science in Tsunami Hazard and Risk Analysis (</a:t>
            </a:r>
            <a:r>
              <a:rPr lang="en-US" b="1" dirty="0"/>
              <a:t>AGITHAR</a:t>
            </a:r>
            <a:r>
              <a:rPr lang="en-US" dirty="0"/>
              <a:t>) - International Project</a:t>
            </a:r>
          </a:p>
          <a:p>
            <a:r>
              <a:rPr lang="en-US" dirty="0"/>
              <a:t>Two </a:t>
            </a:r>
            <a:r>
              <a:rPr lang="en-US" b="1" dirty="0"/>
              <a:t>active projects</a:t>
            </a:r>
            <a:r>
              <a:rPr lang="en-US" dirty="0"/>
              <a:t>:</a:t>
            </a:r>
          </a:p>
          <a:p>
            <a:r>
              <a:rPr lang="en-US" dirty="0"/>
              <a:t>Long term multi-hazard </a:t>
            </a:r>
            <a:r>
              <a:rPr lang="en-US" b="1" dirty="0"/>
              <a:t>ARISTOTLE-ENHSP </a:t>
            </a:r>
            <a:r>
              <a:rPr lang="en-US" dirty="0"/>
              <a:t>(continuously </a:t>
            </a:r>
            <a:r>
              <a:rPr lang="en-US" b="1" dirty="0"/>
              <a:t>since 2016</a:t>
            </a:r>
            <a:r>
              <a:rPr lang="en-US" dirty="0"/>
              <a:t>)- International Project</a:t>
            </a:r>
          </a:p>
          <a:p>
            <a:pPr algn="just"/>
            <a:r>
              <a:rPr lang="en-US" dirty="0"/>
              <a:t>The Research Center For Climate Change Due To Natural Disasters And Extreme Weather Events (</a:t>
            </a:r>
            <a:r>
              <a:rPr lang="en-US" b="1" dirty="0"/>
              <a:t>REACTIVE</a:t>
            </a:r>
            <a:r>
              <a:rPr lang="en-US" dirty="0"/>
              <a:t>) - National Project</a:t>
            </a:r>
          </a:p>
          <a:p>
            <a:pPr algn="just"/>
            <a:r>
              <a:rPr lang="en-US" dirty="0"/>
              <a:t>Other projects and activities only </a:t>
            </a:r>
            <a:r>
              <a:rPr lang="en-US" b="1" dirty="0"/>
              <a:t>emphasize</a:t>
            </a:r>
            <a:r>
              <a:rPr lang="en-US" dirty="0"/>
              <a:t> the </a:t>
            </a:r>
            <a:r>
              <a:rPr lang="en-US" b="1" dirty="0"/>
              <a:t>tsunami </a:t>
            </a:r>
            <a:r>
              <a:rPr lang="en-US" dirty="0"/>
              <a:t>phenomena but are more educational and/or based on different subject: Mobile Earthquake Exhibition (</a:t>
            </a:r>
            <a:r>
              <a:rPr lang="en-US" b="1" dirty="0"/>
              <a:t>MOBEE</a:t>
            </a:r>
            <a:r>
              <a:rPr lang="en-US" dirty="0"/>
              <a:t>), The </a:t>
            </a:r>
            <a:r>
              <a:rPr lang="en-US" b="1" dirty="0"/>
              <a:t>Otherwise School </a:t>
            </a:r>
            <a:r>
              <a:rPr lang="en-US" dirty="0"/>
              <a:t>Program, </a:t>
            </a:r>
            <a:r>
              <a:rPr lang="en-US" b="1" dirty="0"/>
              <a:t>Researchers’ Night</a:t>
            </a:r>
            <a:r>
              <a:rPr lang="en-US" dirty="0"/>
              <a:t>, Romanian Seismic Educational Network (</a:t>
            </a:r>
            <a:r>
              <a:rPr lang="en-US" b="1" dirty="0"/>
              <a:t>ROEDUSEIS</a:t>
            </a:r>
            <a:r>
              <a:rPr lang="en-US" dirty="0"/>
              <a:t>), “Increasing The Research Capacity In The Field Of Seismology Engineering At The Seismological Observatories And Stations Within The National Seismic Network” (</a:t>
            </a:r>
            <a:r>
              <a:rPr lang="en-US" b="1" dirty="0"/>
              <a:t>CRESCENTO</a:t>
            </a:r>
            <a:r>
              <a:rPr lang="en-US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40914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1871"/>
            <a:ext cx="10058400" cy="1371600"/>
          </a:xfrm>
        </p:spPr>
        <p:txBody>
          <a:bodyPr>
            <a:normAutofit/>
          </a:bodyPr>
          <a:lstStyle/>
          <a:p>
            <a:r>
              <a:rPr lang="en-US" sz="2800" b="1" dirty="0"/>
              <a:t>		VARIOUS STUDIES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603324"/>
            <a:ext cx="11954608" cy="57933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most relevant project for tsunami resilience and </a:t>
            </a:r>
            <a:r>
              <a:rPr lang="en-US" b="1" dirty="0"/>
              <a:t>education/dissemination </a:t>
            </a:r>
            <a:r>
              <a:rPr lang="en-US" dirty="0"/>
              <a:t>was </a:t>
            </a:r>
            <a:r>
              <a:rPr lang="en-US" b="1" dirty="0"/>
              <a:t>ASTARTE –&gt; some </a:t>
            </a:r>
          </a:p>
          <a:p>
            <a:pPr marL="0" indent="0">
              <a:buNone/>
            </a:pPr>
            <a:r>
              <a:rPr lang="en-US" b="1" dirty="0"/>
              <a:t>results </a:t>
            </a:r>
            <a:r>
              <a:rPr lang="en-US" dirty="0"/>
              <a:t>are displayed bellow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3" y="1844070"/>
            <a:ext cx="4098743" cy="2454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02" y="3735900"/>
            <a:ext cx="4185965" cy="2507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4" y="4034651"/>
            <a:ext cx="4023279" cy="2409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 b="-114"/>
          <a:stretch>
            <a:fillRect/>
          </a:stretch>
        </p:blipFill>
        <p:spPr bwMode="auto">
          <a:xfrm>
            <a:off x="6895124" y="1159729"/>
            <a:ext cx="3766954" cy="2769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98869" y="1205888"/>
            <a:ext cx="2959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Hazards that could affect </a:t>
            </a:r>
            <a:r>
              <a:rPr lang="en-US" sz="1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Eforie</a:t>
            </a: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Nord</a:t>
            </a:r>
            <a:endParaRPr lang="en-US" sz="1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3286" y="4160462"/>
            <a:ext cx="3478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Supposed wave heights in case of a tsunami</a:t>
            </a:r>
          </a:p>
        </p:txBody>
      </p:sp>
    </p:spTree>
    <p:extLst>
      <p:ext uri="{BB962C8B-B14F-4D97-AF65-F5344CB8AC3E}">
        <p14:creationId xmlns="" xmlns:p14="http://schemas.microsoft.com/office/powerpoint/2010/main" val="366558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138" y="76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VARIOUS STUDIES AND PROJECTS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95100" cy="5438140"/>
          </a:xfrm>
        </p:spPr>
        <p:txBody>
          <a:bodyPr/>
          <a:lstStyle/>
          <a:p>
            <a:pPr algn="just"/>
            <a:r>
              <a:rPr lang="en-US" dirty="0"/>
              <a:t>A </a:t>
            </a:r>
            <a:r>
              <a:rPr lang="en-US" b="1" dirty="0"/>
              <a:t>tsunami warning system </a:t>
            </a:r>
            <a:r>
              <a:rPr lang="en-US" dirty="0"/>
              <a:t>was implemented in </a:t>
            </a:r>
            <a:r>
              <a:rPr lang="en-US" b="1" dirty="0"/>
              <a:t>2013</a:t>
            </a:r>
            <a:r>
              <a:rPr lang="en-US" dirty="0"/>
              <a:t> in the framework of </a:t>
            </a:r>
            <a:r>
              <a:rPr lang="en-US" b="1" dirty="0"/>
              <a:t>MARINEGEOHAZARDS</a:t>
            </a:r>
            <a:r>
              <a:rPr lang="en-US" dirty="0"/>
              <a:t> project </a:t>
            </a:r>
            <a:r>
              <a:rPr lang="en-US" dirty="0" smtClean="0"/>
              <a:t>(workflow </a:t>
            </a:r>
            <a:r>
              <a:rPr lang="en-US" dirty="0"/>
              <a:t>-&gt; right image) and a </a:t>
            </a:r>
            <a:r>
              <a:rPr lang="en-US" b="1" dirty="0"/>
              <a:t>specific</a:t>
            </a:r>
            <a:r>
              <a:rPr lang="en-US" dirty="0"/>
              <a:t> related </a:t>
            </a:r>
            <a:r>
              <a:rPr lang="en-US" b="1" dirty="0"/>
              <a:t>website</a:t>
            </a:r>
            <a:r>
              <a:rPr lang="en-US" dirty="0"/>
              <a:t> was available starting with </a:t>
            </a:r>
            <a:r>
              <a:rPr lang="en-US" b="1" dirty="0"/>
              <a:t>2016</a:t>
            </a:r>
            <a:r>
              <a:rPr lang="en-US" dirty="0"/>
              <a:t> (left image</a:t>
            </a:r>
            <a:r>
              <a:rPr lang="en-US" dirty="0" smtClean="0"/>
              <a:t>) </a:t>
            </a:r>
            <a:r>
              <a:rPr lang="en-US" dirty="0">
                <a:hlinkClick r:id="rId2"/>
              </a:rPr>
              <a:t>http://ctwc.infp.ro/index.php</a:t>
            </a:r>
            <a:endParaRPr lang="en-US" dirty="0"/>
          </a:p>
          <a:p>
            <a:r>
              <a:rPr lang="en-US" dirty="0"/>
              <a:t>Using this system and attached website, we </a:t>
            </a:r>
            <a:r>
              <a:rPr lang="en-US" b="1" dirty="0"/>
              <a:t>monitor </a:t>
            </a:r>
          </a:p>
          <a:p>
            <a:pPr marL="0" indent="0">
              <a:buNone/>
            </a:pPr>
            <a:r>
              <a:rPr lang="en-US" dirty="0"/>
              <a:t>   the worldwide and Black Sea </a:t>
            </a:r>
            <a:r>
              <a:rPr lang="en-US" b="1" dirty="0"/>
              <a:t>tsunami </a:t>
            </a:r>
            <a:r>
              <a:rPr lang="en-US" dirty="0"/>
              <a:t>activity.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6" y="1832828"/>
            <a:ext cx="5047797" cy="455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529083"/>
            <a:ext cx="5642746" cy="3863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379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554" y="343656"/>
            <a:ext cx="6142892" cy="649875"/>
          </a:xfrm>
        </p:spPr>
        <p:txBody>
          <a:bodyPr>
            <a:normAutofit/>
          </a:bodyPr>
          <a:lstStyle/>
          <a:p>
            <a:r>
              <a:rPr lang="en-US" sz="2800" b="1" dirty="0"/>
              <a:t>VARIOUS STUDIES AND PROJECTS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77" y="1100796"/>
            <a:ext cx="10943492" cy="508019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/>
              <a:t>Black Sea level</a:t>
            </a:r>
            <a:r>
              <a:rPr lang="en-US" dirty="0"/>
              <a:t> monitoring is accomplished through real time measurements, using </a:t>
            </a:r>
            <a:r>
              <a:rPr lang="en-US" b="1" dirty="0"/>
              <a:t>sea level radars </a:t>
            </a:r>
            <a:r>
              <a:rPr lang="en-US" dirty="0"/>
              <a:t>(at Constanta and Mangalia) and </a:t>
            </a:r>
            <a:r>
              <a:rPr lang="en-US" b="1" dirty="0"/>
              <a:t>water pressure sensors </a:t>
            </a:r>
            <a:r>
              <a:rPr lang="en-US" dirty="0"/>
              <a:t>(at Constanta</a:t>
            </a:r>
            <a:r>
              <a:rPr lang="en-US" dirty="0" smtClean="0"/>
              <a:t>).</a:t>
            </a:r>
            <a:endParaRPr lang="en-US" b="1" dirty="0" smtClean="0"/>
          </a:p>
          <a:p>
            <a:pPr algn="just"/>
            <a:r>
              <a:rPr lang="en-US" b="1" dirty="0" err="1" smtClean="0"/>
              <a:t>Geobs</a:t>
            </a:r>
            <a:r>
              <a:rPr lang="en-US" b="1" dirty="0" smtClean="0"/>
              <a:t> </a:t>
            </a:r>
            <a:r>
              <a:rPr lang="en-US" dirty="0"/>
              <a:t>is </a:t>
            </a:r>
            <a:r>
              <a:rPr lang="en-US" b="1" dirty="0"/>
              <a:t>a </a:t>
            </a:r>
            <a:r>
              <a:rPr lang="en-US" b="1" dirty="0" smtClean="0"/>
              <a:t>real time database </a:t>
            </a:r>
            <a:r>
              <a:rPr lang="en-US" b="1" dirty="0"/>
              <a:t>of geophysical observation </a:t>
            </a:r>
            <a:r>
              <a:rPr lang="en-US" dirty="0"/>
              <a:t>(radon, air ionization, CO2 and CO, Black Sea </a:t>
            </a:r>
            <a:r>
              <a:rPr lang="en-US" dirty="0" smtClean="0"/>
              <a:t>level, </a:t>
            </a:r>
            <a:r>
              <a:rPr lang="en-US" dirty="0"/>
              <a:t>magnetic field, meteorological information, infrasound, ULF - VLF radio data, telluric currents, atmospheric static electricity etc.), </a:t>
            </a:r>
            <a:r>
              <a:rPr lang="en-US" dirty="0" smtClean="0"/>
              <a:t>displayed </a:t>
            </a:r>
            <a:r>
              <a:rPr lang="en-US" dirty="0"/>
              <a:t>and sent at 5 minute </a:t>
            </a:r>
            <a:r>
              <a:rPr lang="en-US" dirty="0" smtClean="0"/>
              <a:t>intervals. </a:t>
            </a:r>
          </a:p>
          <a:p>
            <a:r>
              <a:rPr lang="es-ES" u="sng" dirty="0" smtClean="0">
                <a:hlinkClick r:id="rId2"/>
              </a:rPr>
              <a:t>http</a:t>
            </a:r>
            <a:r>
              <a:rPr lang="es-ES" u="sng" dirty="0">
                <a:hlinkClick r:id="rId2"/>
              </a:rPr>
              <a:t>://geobs.infp.ro/echipamente.php</a:t>
            </a:r>
            <a:endParaRPr lang="en-US" dirty="0"/>
          </a:p>
          <a:p>
            <a:pPr algn="just"/>
            <a:r>
              <a:rPr lang="en-US" b="1" dirty="0" err="1" smtClean="0"/>
              <a:t>Geobs</a:t>
            </a:r>
            <a:r>
              <a:rPr lang="en-US" dirty="0" smtClean="0"/>
              <a:t> </a:t>
            </a:r>
            <a:r>
              <a:rPr lang="en-US" dirty="0"/>
              <a:t>is used in </a:t>
            </a:r>
            <a:r>
              <a:rPr lang="en-US" dirty="0" smtClean="0"/>
              <a:t>two national projects: </a:t>
            </a:r>
            <a:r>
              <a:rPr lang="en-US" b="1" dirty="0" err="1"/>
              <a:t>PhENOMeNAL</a:t>
            </a:r>
            <a:r>
              <a:rPr lang="en-US" dirty="0"/>
              <a:t> (Virtual Platform for collecting and interactive analysis of multidisciplinary Geophysical Data) and </a:t>
            </a:r>
            <a:r>
              <a:rPr lang="en-US" b="1" dirty="0"/>
              <a:t>AFROS</a:t>
            </a:r>
            <a:r>
              <a:rPr lang="en-US" dirty="0"/>
              <a:t> (Analysis and Forecasting of Romanian Seismicity)</a:t>
            </a:r>
            <a:r>
              <a:rPr lang="es-ES" dirty="0"/>
              <a:t>.</a:t>
            </a:r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instalation</a:t>
            </a:r>
            <a:r>
              <a:rPr lang="en-US" dirty="0" smtClean="0"/>
              <a:t> and maintenance of the </a:t>
            </a:r>
            <a:r>
              <a:rPr lang="en-US" b="1" dirty="0" smtClean="0"/>
              <a:t>sea level stations </a:t>
            </a:r>
            <a:r>
              <a:rPr lang="en-US" dirty="0" smtClean="0"/>
              <a:t>is accomplished in the framework of the </a:t>
            </a:r>
            <a:r>
              <a:rPr lang="en-US" b="1" dirty="0" smtClean="0"/>
              <a:t>REACTIVE</a:t>
            </a:r>
            <a:r>
              <a:rPr lang="en-US" dirty="0" smtClean="0"/>
              <a:t> project (The Research </a:t>
            </a:r>
            <a:r>
              <a:rPr lang="en-US" dirty="0" err="1" smtClean="0"/>
              <a:t>centEr</a:t>
            </a:r>
            <a:r>
              <a:rPr lang="en-US" dirty="0" smtClean="0"/>
              <a:t> for </a:t>
            </a:r>
            <a:r>
              <a:rPr lang="en-US" dirty="0" err="1" smtClean="0"/>
              <a:t>climAte</a:t>
            </a:r>
            <a:r>
              <a:rPr lang="en-US" dirty="0" smtClean="0"/>
              <a:t> Change due to </a:t>
            </a:r>
            <a:r>
              <a:rPr lang="en-US" dirty="0" err="1" smtClean="0"/>
              <a:t>naTural</a:t>
            </a:r>
            <a:r>
              <a:rPr lang="en-US" dirty="0" smtClean="0"/>
              <a:t> </a:t>
            </a:r>
            <a:r>
              <a:rPr lang="en-US" dirty="0" err="1" smtClean="0"/>
              <a:t>dIsasters</a:t>
            </a:r>
            <a:r>
              <a:rPr lang="en-US" dirty="0" smtClean="0"/>
              <a:t> and extreme weather </a:t>
            </a:r>
            <a:r>
              <a:rPr lang="en-US" dirty="0" err="1" smtClean="0"/>
              <a:t>eVEnts</a:t>
            </a:r>
            <a:r>
              <a:rPr lang="en-US" dirty="0" smtClean="0"/>
              <a:t>) part of the </a:t>
            </a:r>
            <a:r>
              <a:rPr lang="en-US" b="1" dirty="0" err="1" smtClean="0"/>
              <a:t>DTEClimate</a:t>
            </a:r>
            <a:r>
              <a:rPr lang="en-US" dirty="0" smtClean="0"/>
              <a:t> project, funded by the Recovery and Resilience National Plan supported by the European Commission</a:t>
            </a:r>
          </a:p>
          <a:p>
            <a:pPr algn="just"/>
            <a:r>
              <a:rPr lang="en-US" dirty="0" smtClean="0"/>
              <a:t>Some </a:t>
            </a:r>
            <a:r>
              <a:rPr lang="en-US" dirty="0"/>
              <a:t>related </a:t>
            </a:r>
            <a:r>
              <a:rPr lang="en-US" b="1" dirty="0" smtClean="0"/>
              <a:t>scientific articles </a:t>
            </a:r>
            <a:r>
              <a:rPr lang="en-US" dirty="0" smtClean="0"/>
              <a:t>are </a:t>
            </a:r>
            <a:r>
              <a:rPr lang="en-US" dirty="0"/>
              <a:t>listed below: </a:t>
            </a:r>
            <a:endParaRPr lang="en-US" dirty="0" smtClean="0"/>
          </a:p>
          <a:p>
            <a:pPr algn="just"/>
            <a:r>
              <a:rPr lang="en-US" b="1" dirty="0" err="1" smtClean="0"/>
              <a:t>Toader</a:t>
            </a:r>
            <a:r>
              <a:rPr lang="en-US" b="1" dirty="0"/>
              <a:t> </a:t>
            </a:r>
            <a:r>
              <a:rPr lang="en-US" b="1" dirty="0" smtClean="0"/>
              <a:t>V., </a:t>
            </a:r>
            <a:r>
              <a:rPr lang="en-US" b="1" dirty="0" err="1" smtClean="0"/>
              <a:t>Ionescu</a:t>
            </a:r>
            <a:r>
              <a:rPr lang="en-US" b="1" dirty="0"/>
              <a:t> </a:t>
            </a:r>
            <a:r>
              <a:rPr lang="en-US" b="1" dirty="0" smtClean="0"/>
              <a:t>C., Moldovan I., </a:t>
            </a:r>
            <a:r>
              <a:rPr lang="en-US" b="1" dirty="0" err="1" smtClean="0"/>
              <a:t>Palangeanu</a:t>
            </a:r>
            <a:r>
              <a:rPr lang="en-US" b="1" dirty="0" smtClean="0"/>
              <a:t> L. </a:t>
            </a:r>
            <a:r>
              <a:rPr lang="en-US" b="1" dirty="0"/>
              <a:t>(2022), “</a:t>
            </a:r>
            <a:r>
              <a:rPr lang="en-US" b="1" dirty="0" err="1"/>
              <a:t>geobs</a:t>
            </a:r>
            <a:r>
              <a:rPr lang="en-US" b="1" dirty="0"/>
              <a:t>”, </a:t>
            </a:r>
            <a:r>
              <a:rPr lang="en-US" b="1" dirty="0" err="1"/>
              <a:t>Mendeley</a:t>
            </a:r>
            <a:r>
              <a:rPr lang="en-US" b="1" dirty="0"/>
              <a:t> Data, V2, </a:t>
            </a:r>
            <a:r>
              <a:rPr lang="en-US" b="1" dirty="0" err="1"/>
              <a:t>doi</a:t>
            </a:r>
            <a:r>
              <a:rPr lang="en-US" b="1" dirty="0"/>
              <a:t>: </a:t>
            </a:r>
            <a:r>
              <a:rPr lang="en-US" b="1" dirty="0" smtClean="0"/>
              <a:t>10.17632/28kv3gsgcz.2</a:t>
            </a:r>
            <a:endParaRPr lang="en-US" dirty="0"/>
          </a:p>
          <a:p>
            <a:pPr algn="just"/>
            <a:r>
              <a:rPr lang="en-US" b="1" dirty="0" err="1"/>
              <a:t>Ghita</a:t>
            </a:r>
            <a:r>
              <a:rPr lang="en-US" b="1" dirty="0"/>
              <a:t>, C</a:t>
            </a:r>
            <a:r>
              <a:rPr lang="en-US" dirty="0"/>
              <a:t>.; </a:t>
            </a:r>
            <a:r>
              <a:rPr lang="en-US" dirty="0" err="1"/>
              <a:t>Tuta</a:t>
            </a:r>
            <a:r>
              <a:rPr lang="en-US" dirty="0"/>
              <a:t>, L.; Moldovan, </a:t>
            </a:r>
            <a:r>
              <a:rPr lang="en-US" dirty="0" smtClean="0"/>
              <a:t>I.A</a:t>
            </a:r>
            <a:r>
              <a:rPr lang="en-US" dirty="0"/>
              <a:t>.; </a:t>
            </a:r>
            <a:r>
              <a:rPr lang="en-US" dirty="0" err="1"/>
              <a:t>Ionescu</a:t>
            </a:r>
            <a:r>
              <a:rPr lang="en-US" dirty="0"/>
              <a:t>, C.; Nicolaescu, M. </a:t>
            </a:r>
            <a:r>
              <a:rPr lang="en-US" dirty="0" err="1"/>
              <a:t>FastICA</a:t>
            </a:r>
            <a:r>
              <a:rPr lang="en-US" dirty="0"/>
              <a:t> Algorithm Applied on Black Sea Water-Level Ultrasound Measurements. </a:t>
            </a:r>
            <a:r>
              <a:rPr lang="en-US" b="1" i="1" dirty="0"/>
              <a:t>Atmosphere</a:t>
            </a:r>
            <a:r>
              <a:rPr lang="en-US" dirty="0"/>
              <a:t> </a:t>
            </a:r>
            <a:r>
              <a:rPr lang="en-US" b="1" dirty="0"/>
              <a:t>2022</a:t>
            </a:r>
            <a:r>
              <a:rPr lang="en-US" dirty="0"/>
              <a:t>, </a:t>
            </a:r>
            <a:r>
              <a:rPr lang="en-US" i="1" dirty="0"/>
              <a:t>13</a:t>
            </a:r>
            <a:r>
              <a:rPr lang="en-US" dirty="0"/>
              <a:t>, 1973. https://doi.org/10.3390/atmos13121973</a:t>
            </a:r>
          </a:p>
          <a:p>
            <a:pPr algn="just"/>
            <a:r>
              <a:rPr lang="en-US" b="1" dirty="0" err="1"/>
              <a:t>Partheniu</a:t>
            </a:r>
            <a:r>
              <a:rPr lang="en-US" b="1" dirty="0"/>
              <a:t> R</a:t>
            </a:r>
            <a:r>
              <a:rPr lang="en-US" dirty="0"/>
              <a:t>., </a:t>
            </a:r>
            <a:r>
              <a:rPr lang="en-US" dirty="0" err="1"/>
              <a:t>Ghita</a:t>
            </a:r>
            <a:r>
              <a:rPr lang="en-US" dirty="0"/>
              <a:t> C., </a:t>
            </a:r>
            <a:r>
              <a:rPr lang="en-US" dirty="0" err="1"/>
              <a:t>Victorin</a:t>
            </a:r>
            <a:r>
              <a:rPr lang="en-US" dirty="0"/>
              <a:t> T., </a:t>
            </a:r>
            <a:r>
              <a:rPr lang="en-US" dirty="0" err="1"/>
              <a:t>Nastase</a:t>
            </a:r>
            <a:r>
              <a:rPr lang="en-US" dirty="0"/>
              <a:t> E., </a:t>
            </a:r>
            <a:r>
              <a:rPr lang="en-US" dirty="0" err="1"/>
              <a:t>Muntean</a:t>
            </a:r>
            <a:r>
              <a:rPr lang="en-US" dirty="0"/>
              <a:t> A., Murat E., Moldovan I. A., </a:t>
            </a:r>
            <a:r>
              <a:rPr lang="en-US" dirty="0" err="1"/>
              <a:t>Ionescu</a:t>
            </a:r>
            <a:r>
              <a:rPr lang="en-US" dirty="0"/>
              <a:t> C., Monitoring the Black Sea natural hazards using new technology and equipment, </a:t>
            </a:r>
            <a:r>
              <a:rPr lang="en-GB" b="1" dirty="0"/>
              <a:t>Romanian Reports in Physics</a:t>
            </a:r>
            <a:r>
              <a:rPr lang="en-GB" dirty="0"/>
              <a:t>, 71, 704, </a:t>
            </a:r>
            <a:r>
              <a:rPr lang="en-GB" b="1" dirty="0"/>
              <a:t>2019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2916" y="6550223"/>
            <a:ext cx="4641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94838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44806"/>
            <a:ext cx="10058400" cy="1371600"/>
          </a:xfrm>
        </p:spPr>
        <p:txBody>
          <a:bodyPr>
            <a:normAutofit/>
          </a:bodyPr>
          <a:lstStyle/>
          <a:p>
            <a:r>
              <a:rPr lang="en-US" sz="2800" b="1" dirty="0"/>
              <a:t>		VARIOUS STUDIES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769620"/>
            <a:ext cx="11561885" cy="3931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</a:t>
            </a:r>
            <a:r>
              <a:rPr lang="en-US" b="1" dirty="0" smtClean="0"/>
              <a:t>sunami </a:t>
            </a:r>
            <a:r>
              <a:rPr lang="en-US" b="1" dirty="0"/>
              <a:t>modeling</a:t>
            </a:r>
            <a:r>
              <a:rPr lang="en-US" dirty="0"/>
              <a:t> </a:t>
            </a:r>
            <a:r>
              <a:rPr lang="en-US" dirty="0" smtClean="0"/>
              <a:t>simulations </a:t>
            </a:r>
            <a:r>
              <a:rPr lang="en-US" dirty="0"/>
              <a:t>for </a:t>
            </a:r>
            <a:r>
              <a:rPr lang="en-US" b="1" dirty="0" smtClean="0"/>
              <a:t>worldwide</a:t>
            </a:r>
            <a:r>
              <a:rPr lang="en-US" dirty="0" smtClean="0"/>
              <a:t> </a:t>
            </a:r>
            <a:r>
              <a:rPr lang="en-US" dirty="0"/>
              <a:t>events, using Tsunami Analysis Tool (</a:t>
            </a:r>
            <a:r>
              <a:rPr lang="en-US" b="1" dirty="0"/>
              <a:t>TAT</a:t>
            </a:r>
            <a:r>
              <a:rPr lang="en-US" dirty="0"/>
              <a:t>) and </a:t>
            </a:r>
            <a:r>
              <a:rPr lang="en-US" b="1" dirty="0"/>
              <a:t>TRIDEC</a:t>
            </a:r>
            <a:r>
              <a:rPr lang="en-US" dirty="0"/>
              <a:t> </a:t>
            </a:r>
            <a:r>
              <a:rPr lang="en-US" b="1" dirty="0"/>
              <a:t>Cloud</a:t>
            </a:r>
            <a:r>
              <a:rPr lang="en-US" dirty="0"/>
              <a:t> software.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73890" y="6550223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NEAMTWS XVIII, Paris, France, 6</a:t>
            </a:r>
            <a:r>
              <a:rPr lang="en-US" sz="1400" b="1" baseline="30000" dirty="0"/>
              <a:t>th</a:t>
            </a:r>
            <a:r>
              <a:rPr lang="en-US" sz="1400" b="1" dirty="0"/>
              <a:t> - 8</a:t>
            </a:r>
            <a:r>
              <a:rPr lang="en-US" sz="1400" b="1" baseline="30000" dirty="0"/>
              <a:t>th</a:t>
            </a:r>
            <a:r>
              <a:rPr lang="en-US" sz="1400" b="1" dirty="0"/>
              <a:t> February 2024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8" y="1703804"/>
            <a:ext cx="3720656" cy="3912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11" y="1416738"/>
            <a:ext cx="3390113" cy="4968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8324534" y="1370185"/>
            <a:ext cx="2975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MEXICO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</a:p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8.09.2017, MW 8.1</a:t>
            </a:r>
            <a:endParaRPr lang="en-US" sz="1000" b="1" dirty="0"/>
          </a:p>
        </p:txBody>
      </p:sp>
      <p:sp>
        <p:nvSpPr>
          <p:cNvPr id="9" name="Rectangle 8"/>
          <p:cNvSpPr/>
          <p:nvPr/>
        </p:nvSpPr>
        <p:spPr>
          <a:xfrm>
            <a:off x="4384005" y="1737374"/>
            <a:ext cx="4289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LOYALTY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ISLAND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EARTHQUAKE 19.05.2023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 MW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7.6  </a:t>
            </a:r>
          </a:p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 MEASURED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WAVES: 0.61 M (NOAA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0.52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 (ITIC))</a:t>
            </a:r>
            <a:endParaRPr lang="en-US" sz="1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51" y="2245473"/>
            <a:ext cx="4221883" cy="3837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3791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920</TotalTime>
  <Words>1706</Words>
  <Application>Microsoft Office PowerPoint</Application>
  <PresentationFormat>Custom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Savon</vt:lpstr>
      <vt:lpstr>TSUNAMI RESEARCH and EDUCATION PROVIDED BY THE NATIONAL INSTITUTE FOR EARTH PHYSICS, ROMANIA </vt:lpstr>
      <vt:lpstr>SUMMARY</vt:lpstr>
      <vt:lpstr>INTRODUCTION</vt:lpstr>
      <vt:lpstr>INTRODUCTION</vt:lpstr>
      <vt:lpstr>VARIOUS STUDIES AND PROJECTS  </vt:lpstr>
      <vt:lpstr>  VARIOUS STUDIES AND PROJECTS</vt:lpstr>
      <vt:lpstr>VARIOUS STUDIES AND PROJECTS </vt:lpstr>
      <vt:lpstr>VARIOUS STUDIES AND PROJECTS</vt:lpstr>
      <vt:lpstr>  VARIOUS STUDIES AND PROJECTS</vt:lpstr>
      <vt:lpstr>VARIOUS STUDIES AND PROJECTS</vt:lpstr>
      <vt:lpstr>EDUCATIONAL MATERIALS</vt:lpstr>
      <vt:lpstr>EDUCATIONAL MATERIALS</vt:lpstr>
      <vt:lpstr>EDUCATIONAL MATERIALS</vt:lpstr>
      <vt:lpstr>EDUCATIONAL MATERIALS</vt:lpstr>
      <vt:lpstr>Slide 15</vt:lpstr>
      <vt:lpstr>IN STEAD OF CONCLUSION…</vt:lpstr>
      <vt:lpstr>SELECTED REFERENCES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RESEARCH, EDUCATION AND AWARENESS IN ROMANIA, PROVIDED BY THE NATIONAL INSTITUTE FOR EARTH PHYSICS</dc:title>
  <dc:creator>Windows User</dc:creator>
  <cp:lastModifiedBy>sircioc@outlook.com</cp:lastModifiedBy>
  <cp:revision>209</cp:revision>
  <dcterms:created xsi:type="dcterms:W3CDTF">2023-10-02T07:15:34Z</dcterms:created>
  <dcterms:modified xsi:type="dcterms:W3CDTF">2024-01-24T19:47:32Z</dcterms:modified>
</cp:coreProperties>
</file>