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1" r:id="rId4"/>
    <p:sldId id="260" r:id="rId5"/>
    <p:sldId id="262" r:id="rId6"/>
    <p:sldId id="265" r:id="rId7"/>
    <p:sldId id="263" r:id="rId8"/>
    <p:sldId id="259" r:id="rId9"/>
  </p:sldIdLst>
  <p:sldSz cx="12192000" cy="6858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25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1" roundtripDataSignature="AMtx7mgvTBOksOkP5MNfYM6F6mWCo/Sk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4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6"/>
  </p:normalViewPr>
  <p:slideViewPr>
    <p:cSldViewPr snapToGrid="0">
      <p:cViewPr varScale="1">
        <p:scale>
          <a:sx n="107" d="100"/>
          <a:sy n="107" d="100"/>
        </p:scale>
        <p:origin x="736" y="168"/>
      </p:cViewPr>
      <p:guideLst>
        <p:guide orient="horz" pos="125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7264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0416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659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2359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4807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406E"/>
              </a:buClr>
              <a:buSzPts val="6000"/>
              <a:buFont typeface="Calibri"/>
              <a:buNone/>
              <a:defRPr sz="6000">
                <a:solidFill>
                  <a:srgbClr val="39406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9406E"/>
              </a:buClr>
              <a:buSzPts val="2400"/>
              <a:buNone/>
              <a:defRPr sz="2400">
                <a:solidFill>
                  <a:srgbClr val="39406E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406E"/>
              </a:buClr>
              <a:buSzPts val="4400"/>
              <a:buFont typeface="Calibri"/>
              <a:buNone/>
              <a:defRPr>
                <a:solidFill>
                  <a:srgbClr val="39406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27" name="Google Shape;27;p7"/>
          <p:cNvSpPr/>
          <p:nvPr/>
        </p:nvSpPr>
        <p:spPr>
          <a:xfrm>
            <a:off x="419406" y="6525344"/>
            <a:ext cx="10755223" cy="144015"/>
          </a:xfrm>
          <a:prstGeom prst="parallelogram">
            <a:avLst>
              <a:gd name="adj" fmla="val 25000"/>
            </a:avLst>
          </a:prstGeom>
          <a:solidFill>
            <a:srgbClr val="39406E"/>
          </a:solidFill>
          <a:ln w="9525" cap="flat" cmpd="sng">
            <a:solidFill>
              <a:srgbClr val="39406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Google Shape;28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74629" y="5906218"/>
            <a:ext cx="815542" cy="815542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7"/>
          <p:cNvSpPr txBox="1"/>
          <p:nvPr/>
        </p:nvSpPr>
        <p:spPr>
          <a:xfrm>
            <a:off x="381000" y="6228019"/>
            <a:ext cx="21282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rgbClr val="39406E"/>
                </a:solidFill>
                <a:latin typeface="Calibri"/>
                <a:ea typeface="Calibri"/>
                <a:cs typeface="Calibri"/>
                <a:sym typeface="Calibri"/>
              </a:rPr>
              <a:t>Ocean Best Practices</a:t>
            </a:r>
            <a:endParaRPr sz="1800">
              <a:solidFill>
                <a:srgbClr val="3940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7"/>
          <p:cNvSpPr txBox="1"/>
          <p:nvPr/>
        </p:nvSpPr>
        <p:spPr>
          <a:xfrm>
            <a:off x="6398700" y="6441974"/>
            <a:ext cx="4751387" cy="310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Insert name of conference, if desired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43" name="Google Shape;43;p9"/>
          <p:cNvSpPr/>
          <p:nvPr/>
        </p:nvSpPr>
        <p:spPr>
          <a:xfrm>
            <a:off x="419406" y="6525344"/>
            <a:ext cx="10755223" cy="144015"/>
          </a:xfrm>
          <a:prstGeom prst="parallelogram">
            <a:avLst>
              <a:gd name="adj" fmla="val 25000"/>
            </a:avLst>
          </a:prstGeom>
          <a:solidFill>
            <a:srgbClr val="39406E"/>
          </a:solidFill>
          <a:ln w="9525" cap="flat" cmpd="sng">
            <a:solidFill>
              <a:srgbClr val="39406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" name="Google Shape;44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74629" y="5906218"/>
            <a:ext cx="815542" cy="815542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9"/>
          <p:cNvSpPr txBox="1"/>
          <p:nvPr/>
        </p:nvSpPr>
        <p:spPr>
          <a:xfrm>
            <a:off x="381000" y="6228019"/>
            <a:ext cx="21282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rgbClr val="39406E"/>
                </a:solidFill>
                <a:latin typeface="Calibri"/>
                <a:ea typeface="Calibri"/>
                <a:cs typeface="Calibri"/>
                <a:sym typeface="Calibri"/>
              </a:rPr>
              <a:t>Ocean Best Practices</a:t>
            </a:r>
            <a:endParaRPr sz="1800">
              <a:solidFill>
                <a:srgbClr val="3940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9"/>
          <p:cNvSpPr txBox="1"/>
          <p:nvPr/>
        </p:nvSpPr>
        <p:spPr>
          <a:xfrm>
            <a:off x="6398700" y="6441974"/>
            <a:ext cx="4751387" cy="310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Insert name of conference, if desired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406E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39406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5" name="Google Shape;15;p5"/>
          <p:cNvSpPr txBox="1"/>
          <p:nvPr/>
        </p:nvSpPr>
        <p:spPr>
          <a:xfrm>
            <a:off x="6398700" y="6441974"/>
            <a:ext cx="4751387" cy="310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Insert name of conference, if desired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://www.oceanbestpractices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"/>
          <p:cNvSpPr txBox="1"/>
          <p:nvPr/>
        </p:nvSpPr>
        <p:spPr>
          <a:xfrm>
            <a:off x="3390898" y="5549771"/>
            <a:ext cx="541020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1" u="none" strike="noStrike" cap="none" dirty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Cora Hoerstmann,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1" u="none" strike="noStrike" cap="none" dirty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Jay Pearlman, Rebecca </a:t>
            </a:r>
            <a:r>
              <a:rPr lang="en-US" sz="2200" b="0" i="1" u="none" strike="noStrike" cap="none" dirty="0" err="1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Zitoun</a:t>
            </a:r>
            <a:endParaRPr sz="2200" b="0" i="1" u="none" strike="noStrike" cap="none" dirty="0">
              <a:solidFill>
                <a:srgbClr val="59595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" name="Google Shape;52;p1"/>
          <p:cNvSpPr txBox="1"/>
          <p:nvPr/>
        </p:nvSpPr>
        <p:spPr>
          <a:xfrm>
            <a:off x="4505180" y="6273257"/>
            <a:ext cx="3181637" cy="31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0" i="0" u="none" strike="noStrike" cap="none">
                <a:solidFill>
                  <a:srgbClr val="39406E"/>
                </a:solidFill>
                <a:latin typeface="Arial"/>
                <a:ea typeface="Arial"/>
                <a:cs typeface="Arial"/>
                <a:sym typeface="Arial"/>
              </a:rPr>
              <a:t>www.oceanbestpractices.org</a:t>
            </a:r>
            <a:endParaRPr sz="1400" b="0" i="0" u="none" strike="noStrike" cap="none">
              <a:solidFill>
                <a:srgbClr val="3940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"/>
          <p:cNvSpPr/>
          <p:nvPr/>
        </p:nvSpPr>
        <p:spPr>
          <a:xfrm>
            <a:off x="1812000" y="6525345"/>
            <a:ext cx="8568000" cy="126149"/>
          </a:xfrm>
          <a:prstGeom prst="parallelogram">
            <a:avLst>
              <a:gd name="adj" fmla="val 25000"/>
            </a:avLst>
          </a:prstGeom>
          <a:solidFill>
            <a:srgbClr val="39406E"/>
          </a:solidFill>
          <a:ln w="9525" cap="flat" cmpd="sng">
            <a:solidFill>
              <a:srgbClr val="39406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940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"/>
          <p:cNvSpPr txBox="1">
            <a:spLocks noGrp="1"/>
          </p:cNvSpPr>
          <p:nvPr>
            <p:ph type="ctrTitle"/>
          </p:nvPr>
        </p:nvSpPr>
        <p:spPr>
          <a:xfrm>
            <a:off x="1794343" y="4602806"/>
            <a:ext cx="860331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406E"/>
              </a:buClr>
              <a:buSzPts val="6000"/>
              <a:buFont typeface="Calibri"/>
              <a:buNone/>
            </a:pPr>
            <a:r>
              <a:rPr lang="en-AU" sz="3200" dirty="0">
                <a:solidFill>
                  <a:srgbClr val="39406E"/>
                </a:solidFill>
              </a:rPr>
              <a:t>Ocean Practices regional Ambassadors</a:t>
            </a:r>
            <a:endParaRPr sz="3200" dirty="0"/>
          </a:p>
        </p:txBody>
      </p:sp>
      <p:pic>
        <p:nvPicPr>
          <p:cNvPr id="56" name="Google Shape;5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1534" y="0"/>
            <a:ext cx="3248931" cy="15172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" name="Google Shape;58;p1"/>
          <p:cNvGrpSpPr/>
          <p:nvPr/>
        </p:nvGrpSpPr>
        <p:grpSpPr>
          <a:xfrm>
            <a:off x="478479" y="1844824"/>
            <a:ext cx="10282677" cy="1965111"/>
            <a:chOff x="478479" y="1844824"/>
            <a:chExt cx="10282677" cy="1965111"/>
          </a:xfrm>
        </p:grpSpPr>
        <p:pic>
          <p:nvPicPr>
            <p:cNvPr id="59" name="Google Shape;59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78479" y="1844824"/>
              <a:ext cx="3045921" cy="1965111"/>
            </a:xfrm>
            <a:prstGeom prst="rect">
              <a:avLst/>
            </a:prstGeom>
            <a:noFill/>
            <a:ln w="12700" cap="flat" cmpd="sng">
              <a:solidFill>
                <a:srgbClr val="39406E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60" name="Google Shape;60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691505" y="1844824"/>
              <a:ext cx="1954037" cy="1955992"/>
            </a:xfrm>
            <a:prstGeom prst="rect">
              <a:avLst/>
            </a:prstGeom>
            <a:noFill/>
            <a:ln w="12700" cap="flat" cmpd="sng">
              <a:solidFill>
                <a:srgbClr val="39406E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61" name="Google Shape;61;p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627786" y="1849484"/>
              <a:ext cx="1960333" cy="1960333"/>
            </a:xfrm>
            <a:prstGeom prst="rect">
              <a:avLst/>
            </a:prstGeom>
            <a:noFill/>
            <a:ln w="12700" cap="flat" cmpd="sng">
              <a:solidFill>
                <a:srgbClr val="39406E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62" name="Google Shape;62;p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748928" y="1853825"/>
              <a:ext cx="3012228" cy="1955992"/>
            </a:xfrm>
            <a:prstGeom prst="rect">
              <a:avLst/>
            </a:prstGeom>
            <a:noFill/>
            <a:ln w="12700" cap="flat" cmpd="sng">
              <a:solidFill>
                <a:srgbClr val="39406E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 txBox="1">
            <a:spLocks noGrp="1"/>
          </p:cNvSpPr>
          <p:nvPr>
            <p:ph type="title"/>
          </p:nvPr>
        </p:nvSpPr>
        <p:spPr>
          <a:xfrm>
            <a:off x="351058" y="227014"/>
            <a:ext cx="398863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406E"/>
              </a:buClr>
              <a:buSzPts val="4400"/>
              <a:buFont typeface="Calibri"/>
              <a:buNone/>
            </a:pP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Ambassadors </a:t>
            </a:r>
            <a:b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2023/ 2024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Google Shape;68;p2"/>
          <p:cNvSpPr txBox="1"/>
          <p:nvPr/>
        </p:nvSpPr>
        <p:spPr>
          <a:xfrm>
            <a:off x="2122001" y="1418735"/>
            <a:ext cx="2217690" cy="152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 rtl="0"/>
            <a:r>
              <a:rPr lang="en-GB" b="1" i="0" u="none" strike="noStrike" dirty="0">
                <a:solidFill>
                  <a:srgbClr val="3840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Josephine Edwards</a:t>
            </a:r>
            <a:r>
              <a:rPr lang="en-GB" b="0" i="0" u="none" strike="noStrike" dirty="0">
                <a:solidFill>
                  <a:srgbClr val="3840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l" rtl="0"/>
            <a:r>
              <a:rPr lang="en-GB" b="0" i="0" u="none" strike="noStrike" dirty="0">
                <a:solidFill>
                  <a:srgbClr val="3840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Lady Marine Consultancy Firm (Founder), </a:t>
            </a:r>
          </a:p>
          <a:p>
            <a:pPr algn="l" rtl="0"/>
            <a:r>
              <a:rPr lang="en-GB" b="0" i="0" u="none" strike="noStrike" dirty="0">
                <a:solidFill>
                  <a:srgbClr val="3840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Namibia</a:t>
            </a:r>
          </a:p>
          <a:p>
            <a:pPr algn="l" rtl="0"/>
            <a:endParaRPr lang="en-GB" sz="1800" b="1" i="0" u="none" strike="noStrike" dirty="0">
              <a:solidFill>
                <a:srgbClr val="38406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endParaRPr lang="en-GB" sz="3200" b="0" i="0" u="none" strike="noStrike" dirty="0">
              <a:solidFill>
                <a:srgbClr val="38406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AU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D474E3-F265-E0BE-A993-4F944F08ADFC}"/>
              </a:ext>
            </a:extLst>
          </p:cNvPr>
          <p:cNvSpPr/>
          <p:nvPr/>
        </p:nvSpPr>
        <p:spPr>
          <a:xfrm>
            <a:off x="7472363" y="6543676"/>
            <a:ext cx="2614612" cy="144000"/>
          </a:xfrm>
          <a:prstGeom prst="rect">
            <a:avLst/>
          </a:prstGeom>
          <a:solidFill>
            <a:srgbClr val="3840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pic>
        <p:nvPicPr>
          <p:cNvPr id="15" name="Picture 14" descr="A person standing in front of a body of water&#10;&#10;Description automatically generated">
            <a:extLst>
              <a:ext uri="{FF2B5EF4-FFF2-40B4-BE49-F238E27FC236}">
                <a16:creationId xmlns:a16="http://schemas.microsoft.com/office/drawing/2014/main" id="{7E400113-1A38-3EA9-83F0-1C7959886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883" y="1441883"/>
            <a:ext cx="1708800" cy="2160000"/>
          </a:xfrm>
          <a:prstGeom prst="rect">
            <a:avLst/>
          </a:prstGeom>
        </p:spPr>
      </p:pic>
      <p:pic>
        <p:nvPicPr>
          <p:cNvPr id="17" name="Picture 16" descr="A person with her arms crossed&#10;&#10;Description automatically generated">
            <a:extLst>
              <a:ext uri="{FF2B5EF4-FFF2-40B4-BE49-F238E27FC236}">
                <a16:creationId xmlns:a16="http://schemas.microsoft.com/office/drawing/2014/main" id="{2469A0BA-6E7E-4683-3A60-A79BA7EE89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697" y="1441883"/>
            <a:ext cx="1728000" cy="2160000"/>
          </a:xfrm>
          <a:prstGeom prst="rect">
            <a:avLst/>
          </a:prstGeom>
        </p:spPr>
      </p:pic>
      <p:pic>
        <p:nvPicPr>
          <p:cNvPr id="19" name="Picture 18" descr="A person in a blue shirt&#10;&#10;Description automatically generated">
            <a:extLst>
              <a:ext uri="{FF2B5EF4-FFF2-40B4-BE49-F238E27FC236}">
                <a16:creationId xmlns:a16="http://schemas.microsoft.com/office/drawing/2014/main" id="{D3999006-5392-F7E5-7A90-61E7F33E7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5839" y="1465937"/>
            <a:ext cx="1958400" cy="2160000"/>
          </a:xfrm>
          <a:prstGeom prst="rect">
            <a:avLst/>
          </a:prstGeom>
        </p:spPr>
      </p:pic>
      <p:pic>
        <p:nvPicPr>
          <p:cNvPr id="21" name="Picture 20" descr="A person with a mustache wearing a blue shirt&#10;&#10;Description automatically generated">
            <a:extLst>
              <a:ext uri="{FF2B5EF4-FFF2-40B4-BE49-F238E27FC236}">
                <a16:creationId xmlns:a16="http://schemas.microsoft.com/office/drawing/2014/main" id="{3D80CE0C-7AB2-13F5-4850-F0E52F384A2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71"/>
          <a:stretch/>
        </p:blipFill>
        <p:spPr>
          <a:xfrm>
            <a:off x="4787691" y="3736750"/>
            <a:ext cx="1673438" cy="2304001"/>
          </a:xfrm>
          <a:prstGeom prst="rect">
            <a:avLst/>
          </a:prstGeom>
        </p:spPr>
      </p:pic>
      <p:pic>
        <p:nvPicPr>
          <p:cNvPr id="23" name="Picture 22" descr="A person squatting on a dock&#10;&#10;Description automatically generated">
            <a:extLst>
              <a:ext uri="{FF2B5EF4-FFF2-40B4-BE49-F238E27FC236}">
                <a16:creationId xmlns:a16="http://schemas.microsoft.com/office/drawing/2014/main" id="{8C5B7F76-A574-26D6-15E0-DA4C43B250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697" y="3736752"/>
            <a:ext cx="1720320" cy="2304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B053F54-ECFB-E5ED-A49B-34BFE1C28E73}"/>
              </a:ext>
            </a:extLst>
          </p:cNvPr>
          <p:cNvSpPr txBox="1"/>
          <p:nvPr/>
        </p:nvSpPr>
        <p:spPr>
          <a:xfrm>
            <a:off x="10183628" y="1413190"/>
            <a:ext cx="2139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0" u="none" strike="noStrike" dirty="0">
                <a:solidFill>
                  <a:srgbClr val="3840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Laura Khatib,</a:t>
            </a:r>
            <a:r>
              <a:rPr lang="en-GB" sz="1400" b="0" i="0" u="none" strike="noStrike" dirty="0">
                <a:solidFill>
                  <a:srgbClr val="3840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1400" b="0" i="0" u="none" strike="noStrike" dirty="0">
                <a:solidFill>
                  <a:srgbClr val="3840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Guardians of the Blue (Co-founder), Lebanon </a:t>
            </a:r>
          </a:p>
          <a:p>
            <a:r>
              <a:rPr lang="en-FR" dirty="0"/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41EA5B-B4FD-0589-60C7-B3E7B9703568}"/>
              </a:ext>
            </a:extLst>
          </p:cNvPr>
          <p:cNvSpPr txBox="1"/>
          <p:nvPr/>
        </p:nvSpPr>
        <p:spPr>
          <a:xfrm>
            <a:off x="6461266" y="3821323"/>
            <a:ext cx="26305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0" u="none" strike="noStrike" dirty="0">
                <a:solidFill>
                  <a:srgbClr val="3840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Sundar Ranganathan</a:t>
            </a:r>
            <a:r>
              <a:rPr lang="en-GB" sz="1400" b="0" i="0" u="none" strike="noStrike" dirty="0">
                <a:solidFill>
                  <a:srgbClr val="3840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GB" sz="1400" b="0" i="0" u="none" strike="noStrike" dirty="0">
                <a:solidFill>
                  <a:srgbClr val="3840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Ocean Observation Systems, </a:t>
            </a:r>
          </a:p>
          <a:p>
            <a:r>
              <a:rPr lang="en-GB" sz="1400" b="0" i="0" u="none" strike="noStrike" dirty="0">
                <a:solidFill>
                  <a:srgbClr val="3840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NIOT, India</a:t>
            </a:r>
            <a:endParaRPr lang="en-FR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2A59CB7-6B1C-0C72-8B3A-733C0FFCE2E8}"/>
              </a:ext>
            </a:extLst>
          </p:cNvPr>
          <p:cNvSpPr txBox="1"/>
          <p:nvPr/>
        </p:nvSpPr>
        <p:spPr>
          <a:xfrm>
            <a:off x="2022774" y="3781775"/>
            <a:ext cx="293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0" u="none" strike="noStrike" dirty="0">
                <a:solidFill>
                  <a:srgbClr val="3840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Talen </a:t>
            </a:r>
            <a:r>
              <a:rPr lang="en-GB" sz="1400" b="1" i="0" u="none" strike="noStrike" dirty="0" err="1">
                <a:solidFill>
                  <a:srgbClr val="3840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Rimmer</a:t>
            </a:r>
            <a:r>
              <a:rPr lang="en-GB" sz="1400" b="0" i="0" u="none" strike="noStrike" dirty="0">
                <a:solidFill>
                  <a:srgbClr val="3840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University of Victoria, Canada</a:t>
            </a:r>
            <a:endParaRPr lang="en-GB" sz="2400" b="0" i="0" u="none" strike="noStrike" dirty="0">
              <a:solidFill>
                <a:srgbClr val="38406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A2FB9BF-612A-0DBB-DF6C-A57591FD0321}"/>
              </a:ext>
            </a:extLst>
          </p:cNvPr>
          <p:cNvSpPr txBox="1"/>
          <p:nvPr/>
        </p:nvSpPr>
        <p:spPr>
          <a:xfrm>
            <a:off x="6038554" y="1413190"/>
            <a:ext cx="2309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0" u="none" strike="noStrike" dirty="0">
                <a:solidFill>
                  <a:srgbClr val="3840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Carlotta </a:t>
            </a:r>
            <a:r>
              <a:rPr lang="en-GB" sz="1400" b="1" i="0" u="none" strike="noStrike" dirty="0" err="1">
                <a:solidFill>
                  <a:srgbClr val="3840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Santolini</a:t>
            </a:r>
            <a:r>
              <a:rPr lang="en-GB" sz="1400" b="1" i="0" u="none" strike="noStrike" dirty="0">
                <a:solidFill>
                  <a:srgbClr val="3840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400" b="0" i="0" u="none" strike="noStrike" dirty="0">
                <a:solidFill>
                  <a:srgbClr val="3840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1400" b="0" i="0" u="none" strike="noStrike" dirty="0">
                <a:solidFill>
                  <a:srgbClr val="3840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IUSS Pavia University of Applied Sciences, Italy</a:t>
            </a:r>
            <a:endParaRPr lang="en-GB" sz="2400" b="0" i="0" u="none" strike="noStrike" dirty="0">
              <a:solidFill>
                <a:srgbClr val="38406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234A31-2722-CFD9-EC26-CBEBE0B0B80D}"/>
              </a:ext>
            </a:extLst>
          </p:cNvPr>
          <p:cNvSpPr/>
          <p:nvPr/>
        </p:nvSpPr>
        <p:spPr>
          <a:xfrm>
            <a:off x="7115175" y="1"/>
            <a:ext cx="5096846" cy="58864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67" name="Google Shape;67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406E"/>
              </a:buClr>
              <a:buSzPts val="4400"/>
              <a:buFont typeface="Calibri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Vision and Mission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Google Shape;68;p2"/>
          <p:cNvSpPr txBox="1"/>
          <p:nvPr/>
        </p:nvSpPr>
        <p:spPr>
          <a:xfrm>
            <a:off x="393700" y="1762483"/>
            <a:ext cx="6192838" cy="3504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Vision:  </a:t>
            </a:r>
            <a:endParaRPr lang="en-GB" sz="3200" b="1" i="0" u="none" strike="noStrike" dirty="0">
              <a:solidFill>
                <a:srgbClr val="000000"/>
              </a:solidFill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global network of Ambassadors that facilitate regional practices to be supported, created, understood and more broadly adopted.</a:t>
            </a:r>
            <a:endParaRPr lang="en-GB" sz="3200" b="0" i="0" u="none" strike="noStrike" dirty="0">
              <a:solidFill>
                <a:srgbClr val="000000"/>
              </a:solidFill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endParaRPr lang="en-GB" sz="3200" dirty="0"/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br>
              <a:rPr lang="en-GB" sz="3200" dirty="0"/>
            </a:b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Mission:</a:t>
            </a:r>
            <a:endParaRPr lang="en-GB" sz="3200" b="1" i="0" u="none" strike="noStrike" dirty="0">
              <a:solidFill>
                <a:srgbClr val="000000"/>
              </a:solidFill>
              <a:effectLst/>
            </a:endParaRPr>
          </a:p>
          <a:p>
            <a:pPr algn="just" rtl="0">
              <a:spcBef>
                <a:spcPts val="0"/>
              </a:spcBef>
              <a:spcAft>
                <a:spcPts val="120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Expand regional capabilities of ocean professionals by increasing the knowledge of and access to regional practices and bringing these practices into a global context and vice versa.</a:t>
            </a:r>
            <a:endParaRPr lang="en-GB" sz="3200" b="0" i="0" u="none" strike="noStrike" dirty="0">
              <a:solidFill>
                <a:srgbClr val="000000"/>
              </a:solidFill>
              <a:effectLst/>
            </a:endParaRPr>
          </a:p>
          <a:p>
            <a:br>
              <a:rPr lang="en-GB" sz="3200" dirty="0"/>
            </a:br>
            <a:br>
              <a:rPr lang="en-GB" sz="3200" dirty="0"/>
            </a:br>
            <a:endParaRPr sz="24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D474E3-F265-E0BE-A993-4F944F08ADFC}"/>
              </a:ext>
            </a:extLst>
          </p:cNvPr>
          <p:cNvSpPr/>
          <p:nvPr/>
        </p:nvSpPr>
        <p:spPr>
          <a:xfrm>
            <a:off x="7488000" y="6537712"/>
            <a:ext cx="2614612" cy="133200"/>
          </a:xfrm>
          <a:prstGeom prst="rect">
            <a:avLst/>
          </a:prstGeom>
          <a:solidFill>
            <a:srgbClr val="3840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pic>
        <p:nvPicPr>
          <p:cNvPr id="3" name="Picture 2" descr="A person standing on a boat&#10;&#10;Description automatically generated">
            <a:extLst>
              <a:ext uri="{FF2B5EF4-FFF2-40B4-BE49-F238E27FC236}">
                <a16:creationId xmlns:a16="http://schemas.microsoft.com/office/drawing/2014/main" id="{6E64C538-751D-9BAA-EB23-4F6F971D8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716" y="522282"/>
            <a:ext cx="4763196" cy="47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73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 txBox="1">
            <a:spLocks noGrp="1"/>
          </p:cNvSpPr>
          <p:nvPr>
            <p:ph type="title"/>
          </p:nvPr>
        </p:nvSpPr>
        <p:spPr>
          <a:xfrm>
            <a:off x="373509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406E"/>
              </a:buClr>
              <a:buSzPts val="4400"/>
              <a:buFont typeface="Calibri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Joint Actions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Google Shape;68;p2"/>
          <p:cNvSpPr txBox="1"/>
          <p:nvPr/>
        </p:nvSpPr>
        <p:spPr>
          <a:xfrm>
            <a:off x="412910" y="2264645"/>
            <a:ext cx="7576848" cy="1887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1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Communication and Outreach Training</a:t>
            </a:r>
            <a:endParaRPr lang="en-A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Final output:</a:t>
            </a:r>
          </a:p>
          <a:p>
            <a:pPr marL="0" marR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Short videos promoting their work as Ambassadors (Carlotta, Talen and Laura) (available through OBPS </a:t>
            </a:r>
            <a:r>
              <a:rPr lang="en-A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youtube</a:t>
            </a: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)</a:t>
            </a:r>
          </a:p>
          <a:p>
            <a:pPr marL="0" marR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n-A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342900" marR="0" lvl="0" indent="-342900" algn="l" rtl="0">
              <a:spcBef>
                <a:spcPts val="1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Regular meetings working toward a common goal (2024)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D474E3-F265-E0BE-A993-4F944F08ADFC}"/>
              </a:ext>
            </a:extLst>
          </p:cNvPr>
          <p:cNvSpPr/>
          <p:nvPr/>
        </p:nvSpPr>
        <p:spPr>
          <a:xfrm>
            <a:off x="7472363" y="6543676"/>
            <a:ext cx="2614612" cy="144000"/>
          </a:xfrm>
          <a:prstGeom prst="rect">
            <a:avLst/>
          </a:prstGeom>
          <a:solidFill>
            <a:srgbClr val="3840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pic>
        <p:nvPicPr>
          <p:cNvPr id="2" name="Picture 1" descr="A group of people on a video call&#10;&#10;Description automatically generated">
            <a:extLst>
              <a:ext uri="{FF2B5EF4-FFF2-40B4-BE49-F238E27FC236}">
                <a16:creationId xmlns:a16="http://schemas.microsoft.com/office/drawing/2014/main" id="{F5EA4EE1-5BD4-CB50-1DC3-AACBB8F4E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671" y="185803"/>
            <a:ext cx="3861612" cy="1800000"/>
          </a:xfrm>
          <a:prstGeom prst="rect">
            <a:avLst/>
          </a:prstGeom>
        </p:spPr>
      </p:pic>
      <p:pic>
        <p:nvPicPr>
          <p:cNvPr id="4" name="Picture 3" descr="A person with long hair&#10;&#10;Description automatically generated">
            <a:extLst>
              <a:ext uri="{FF2B5EF4-FFF2-40B4-BE49-F238E27FC236}">
                <a16:creationId xmlns:a16="http://schemas.microsoft.com/office/drawing/2014/main" id="{98B13D0A-B580-834A-3CB0-B6C4C7FD7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6145" y="4322819"/>
            <a:ext cx="4515855" cy="2160000"/>
          </a:xfrm>
          <a:prstGeom prst="rect">
            <a:avLst/>
          </a:prstGeom>
        </p:spPr>
      </p:pic>
      <p:pic>
        <p:nvPicPr>
          <p:cNvPr id="6" name="Picture 5" descr="A person with glasses and a beard holding his hands up&#10;&#10;Description automatically generated">
            <a:extLst>
              <a:ext uri="{FF2B5EF4-FFF2-40B4-BE49-F238E27FC236}">
                <a16:creationId xmlns:a16="http://schemas.microsoft.com/office/drawing/2014/main" id="{8DF7EBF7-1C86-AC69-34BE-4FD953715F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6144" y="2165803"/>
            <a:ext cx="4515855" cy="2160000"/>
          </a:xfrm>
          <a:prstGeom prst="rect">
            <a:avLst/>
          </a:prstGeom>
        </p:spPr>
      </p:pic>
      <p:pic>
        <p:nvPicPr>
          <p:cNvPr id="9" name="Picture 8" descr="A person smiling in front of a wall with fish and bubbles&#10;&#10;Description automatically generated">
            <a:extLst>
              <a:ext uri="{FF2B5EF4-FFF2-40B4-BE49-F238E27FC236}">
                <a16:creationId xmlns:a16="http://schemas.microsoft.com/office/drawing/2014/main" id="{5E2ED7E0-1358-59EB-3EF6-E282986BFB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6145" y="5803"/>
            <a:ext cx="4515855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140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406E"/>
              </a:buClr>
              <a:buSzPts val="4400"/>
              <a:buFont typeface="Calibri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Individual Actions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D474E3-F265-E0BE-A993-4F944F08ADFC}"/>
              </a:ext>
            </a:extLst>
          </p:cNvPr>
          <p:cNvSpPr/>
          <p:nvPr/>
        </p:nvSpPr>
        <p:spPr>
          <a:xfrm>
            <a:off x="7472363" y="6543676"/>
            <a:ext cx="2614612" cy="144000"/>
          </a:xfrm>
          <a:prstGeom prst="rect">
            <a:avLst/>
          </a:prstGeom>
          <a:solidFill>
            <a:srgbClr val="3840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7FB8FE-7C54-92F2-2899-7D4E9E77E7B8}"/>
              </a:ext>
            </a:extLst>
          </p:cNvPr>
          <p:cNvSpPr txBox="1"/>
          <p:nvPr/>
        </p:nvSpPr>
        <p:spPr>
          <a:xfrm>
            <a:off x="838200" y="1528996"/>
            <a:ext cx="843946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400" dirty="0"/>
              <a:t>G</a:t>
            </a:r>
            <a:r>
              <a:rPr lang="en-FR" sz="2400" dirty="0"/>
              <a:t>uiding and mentoring students and school kids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FR" sz="2400" dirty="0"/>
              <a:t>Ocean Literacy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400" dirty="0"/>
              <a:t>S</a:t>
            </a:r>
            <a:r>
              <a:rPr lang="en-FR" sz="2400" dirty="0"/>
              <a:t>upport OBPS WS VII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FR" sz="2400" dirty="0"/>
              <a:t>Support OBPS TT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400" dirty="0"/>
              <a:t>Contributions</a:t>
            </a:r>
            <a:r>
              <a:rPr lang="en-FR" sz="2400" dirty="0"/>
              <a:t> to Newsflash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FR" sz="2400" dirty="0"/>
              <a:t>Diversity, Equity &amp; Inclusion, Collaboration with ECOP programme</a:t>
            </a:r>
          </a:p>
          <a:p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369554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406E"/>
              </a:buClr>
              <a:buSzPts val="4400"/>
              <a:buFont typeface="Calibri"/>
              <a:buNone/>
            </a:pPr>
            <a:r>
              <a:rPr lang="en-US" dirty="0"/>
              <a:t>Mentor program</a:t>
            </a:r>
            <a:endParaRPr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D474E3-F265-E0BE-A993-4F944F08ADFC}"/>
              </a:ext>
            </a:extLst>
          </p:cNvPr>
          <p:cNvSpPr/>
          <p:nvPr/>
        </p:nvSpPr>
        <p:spPr>
          <a:xfrm>
            <a:off x="7472363" y="6543676"/>
            <a:ext cx="2614612" cy="144000"/>
          </a:xfrm>
          <a:prstGeom prst="rect">
            <a:avLst/>
          </a:prstGeom>
          <a:solidFill>
            <a:srgbClr val="3840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0A4851-FC12-3FB1-FCC9-F010714CF5A9}"/>
              </a:ext>
            </a:extLst>
          </p:cNvPr>
          <p:cNvSpPr txBox="1"/>
          <p:nvPr/>
        </p:nvSpPr>
        <p:spPr>
          <a:xfrm>
            <a:off x="838200" y="1754981"/>
            <a:ext cx="1070422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 support of the Ambassador’s work, mentors are committed to strengthening cross-generational exchange and co-development for a period of 1-2 years. </a:t>
            </a:r>
          </a:p>
          <a:p>
            <a:endParaRPr lang="en-GB" sz="1800" dirty="0">
              <a:latin typeface="Arial" panose="020B0604020202020204" pitchFamily="34" charset="0"/>
            </a:endParaRPr>
          </a:p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Each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OceanPractices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Ambassador will work together with a mentor in a one-on-one relationship. Mentors and mentees will meet approximately once every two months (in person, over e-mail, or through zoom).</a:t>
            </a:r>
            <a:endParaRPr lang="en-GB" sz="1800" dirty="0">
              <a:latin typeface="Arial" panose="020B0604020202020204" pitchFamily="34" charset="0"/>
            </a:endParaRPr>
          </a:p>
          <a:p>
            <a:endParaRPr lang="en-FR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14D7085-A97C-609A-8A75-FDED657255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424949"/>
              </p:ext>
            </p:extLst>
          </p:nvPr>
        </p:nvGraphicFramePr>
        <p:xfrm>
          <a:off x="838200" y="4020449"/>
          <a:ext cx="364261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2610">
                  <a:extLst>
                    <a:ext uri="{9D8B030D-6E8A-4147-A177-3AD203B41FA5}">
                      <a16:colId xmlns:a16="http://schemas.microsoft.com/office/drawing/2014/main" val="25041898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Successful</a:t>
                      </a:r>
                      <a:endParaRPr lang="en-F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793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A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Talen – Ana Carolina </a:t>
                      </a:r>
                      <a:r>
                        <a:rPr lang="en-AU" sz="1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Mazzuco</a:t>
                      </a:r>
                      <a:endParaRPr lang="en-AU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endParaRPr lang="en-F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802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A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Carlotta – Aileen Tan </a:t>
                      </a:r>
                      <a:r>
                        <a:rPr lang="en-AU" sz="1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Shau</a:t>
                      </a:r>
                      <a:r>
                        <a:rPr lang="en-A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 </a:t>
                      </a:r>
                      <a:r>
                        <a:rPr lang="en-AU" sz="1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Hwai</a:t>
                      </a:r>
                      <a:endParaRPr lang="en-AU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F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4671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56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406E"/>
              </a:buClr>
              <a:buSzPts val="4400"/>
              <a:buFont typeface="Calibri"/>
              <a:buNone/>
            </a:pPr>
            <a:r>
              <a:rPr lang="en-US" dirty="0"/>
              <a:t>2024</a:t>
            </a:r>
            <a:endParaRPr dirty="0"/>
          </a:p>
        </p:txBody>
      </p:sp>
      <p:sp>
        <p:nvSpPr>
          <p:cNvPr id="68" name="Google Shape;68;p2"/>
          <p:cNvSpPr txBox="1"/>
          <p:nvPr/>
        </p:nvSpPr>
        <p:spPr>
          <a:xfrm>
            <a:off x="838200" y="1590091"/>
            <a:ext cx="10404423" cy="4016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1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AU" sz="2400" b="1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UN Ocean Decade Conference, Barcelona, Spain</a:t>
            </a:r>
          </a:p>
          <a:p>
            <a:pPr marL="0" marR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A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(Laura: Ocean Literacy/ ECOP programme; Talen: DEI/ ECOP programme) – Joint action together with Ocean Practices for the Decade?</a:t>
            </a:r>
          </a:p>
          <a:p>
            <a:pPr marL="0" marR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n-A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285750" marR="0" lvl="0" indent="-285750" algn="l" rtl="0">
              <a:spcBef>
                <a:spcPts val="1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GB" sz="24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en-GB" sz="24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ritorno</a:t>
            </a:r>
            <a:r>
              <a:rPr lang="en-GB" sz="24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delle</a:t>
            </a:r>
            <a:r>
              <a:rPr lang="en-GB" sz="24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Sirene</a:t>
            </a:r>
            <a:r>
              <a:rPr lang="en-GB" sz="24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 ("the return of the mermaids”) Festival, Rimini, Italy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FR" sz="16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(Carlotta, co-organizer. OBPS to support and in the award panel, Laura and Josephine to attend?)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FR" sz="1800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</a:t>
            </a:r>
            <a:r>
              <a:rPr lang="en-FR" sz="2400" b="1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ther conferences, meetings, opportunities? </a:t>
            </a:r>
            <a:endParaRPr sz="2400" b="1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D474E3-F265-E0BE-A993-4F944F08ADFC}"/>
              </a:ext>
            </a:extLst>
          </p:cNvPr>
          <p:cNvSpPr/>
          <p:nvPr/>
        </p:nvSpPr>
        <p:spPr>
          <a:xfrm>
            <a:off x="7472363" y="6543676"/>
            <a:ext cx="2614612" cy="144000"/>
          </a:xfrm>
          <a:prstGeom prst="rect">
            <a:avLst/>
          </a:prstGeom>
          <a:solidFill>
            <a:srgbClr val="3840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78953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209" y="207834"/>
            <a:ext cx="2896983" cy="135292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4"/>
          <p:cNvSpPr txBox="1"/>
          <p:nvPr/>
        </p:nvSpPr>
        <p:spPr>
          <a:xfrm>
            <a:off x="4367808" y="6309320"/>
            <a:ext cx="3181637" cy="186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3940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4"/>
          <p:cNvSpPr txBox="1">
            <a:spLocks noGrp="1"/>
          </p:cNvSpPr>
          <p:nvPr>
            <p:ph type="ftr" idx="11"/>
          </p:nvPr>
        </p:nvSpPr>
        <p:spPr>
          <a:xfrm>
            <a:off x="479376" y="4924222"/>
            <a:ext cx="11017224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rgbClr val="39406E"/>
                </a:solidFill>
                <a:latin typeface="Arial"/>
                <a:ea typeface="Arial"/>
                <a:cs typeface="Arial"/>
                <a:sym typeface="Arial"/>
              </a:rPr>
              <a:t>To learn more or submit your own best practice,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rgbClr val="39406E"/>
                </a:solidFill>
                <a:latin typeface="Arial"/>
                <a:ea typeface="Arial"/>
                <a:cs typeface="Arial"/>
                <a:sym typeface="Arial"/>
              </a:rPr>
              <a:t>please visit </a:t>
            </a:r>
            <a:r>
              <a:rPr lang="en-AU" sz="2400" u="sng">
                <a:solidFill>
                  <a:srgbClr val="39406E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www.oceanbestpractices.org</a:t>
            </a:r>
            <a:endParaRPr sz="2400">
              <a:solidFill>
                <a:srgbClr val="3940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4"/>
          <p:cNvPicPr preferRelativeResize="0"/>
          <p:nvPr/>
        </p:nvPicPr>
        <p:blipFill rotWithShape="1">
          <a:blip r:embed="rId5">
            <a:alphaModFix/>
          </a:blip>
          <a:srcRect r="13978"/>
          <a:stretch/>
        </p:blipFill>
        <p:spPr>
          <a:xfrm>
            <a:off x="4079776" y="413450"/>
            <a:ext cx="7488500" cy="135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34100" y="2207850"/>
            <a:ext cx="2307314" cy="2307314"/>
          </a:xfrm>
          <a:prstGeom prst="rect">
            <a:avLst/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4061</TotalTime>
  <Words>376</Words>
  <Application>Microsoft Macintosh PowerPoint</Application>
  <PresentationFormat>Widescreen</PresentationFormat>
  <Paragraphs>59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Office Theme</vt:lpstr>
      <vt:lpstr>Ocean Practices regional Ambassadors</vt:lpstr>
      <vt:lpstr>Ambassadors  2023/ 2024</vt:lpstr>
      <vt:lpstr>Vision and Mission</vt:lpstr>
      <vt:lpstr>Joint Actions</vt:lpstr>
      <vt:lpstr>Individual Actions</vt:lpstr>
      <vt:lpstr>Mentor program</vt:lpstr>
      <vt:lpstr>2024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OceanPractices regional Ambassadors</dc:title>
  <dc:creator>TiM BOHM</dc:creator>
  <cp:lastModifiedBy>HORSTMANN Cora</cp:lastModifiedBy>
  <cp:revision>6</cp:revision>
  <dcterms:created xsi:type="dcterms:W3CDTF">2011-08-05T01:39:14Z</dcterms:created>
  <dcterms:modified xsi:type="dcterms:W3CDTF">2023-12-11T09:19:06Z</dcterms:modified>
</cp:coreProperties>
</file>