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4"/>
  </p:sldMasterIdLst>
  <p:notesMasterIdLst>
    <p:notesMasterId r:id="rId17"/>
  </p:notesMasterIdLst>
  <p:handoutMasterIdLst>
    <p:handoutMasterId r:id="rId18"/>
  </p:handoutMasterIdLst>
  <p:sldIdLst>
    <p:sldId id="256" r:id="rId5"/>
    <p:sldId id="260" r:id="rId6"/>
    <p:sldId id="261" r:id="rId7"/>
    <p:sldId id="266" r:id="rId8"/>
    <p:sldId id="262" r:id="rId9"/>
    <p:sldId id="265" r:id="rId10"/>
    <p:sldId id="268" r:id="rId11"/>
    <p:sldId id="267" r:id="rId12"/>
    <p:sldId id="269" r:id="rId13"/>
    <p:sldId id="271" r:id="rId14"/>
    <p:sldId id="270" r:id="rId15"/>
    <p:sldId id="272" r:id="rId1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rzeslawski Rachel" initials="PR" lastIdx="2" clrIdx="0">
    <p:extLst>
      <p:ext uri="{19B8F6BF-5375-455C-9EA6-DF929625EA0E}">
        <p15:presenceInfo xmlns:p15="http://schemas.microsoft.com/office/powerpoint/2012/main" userId="S-1-5-21-10245634-2577594509-1919486750-4652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9406E"/>
    <a:srgbClr val="75B2DF"/>
    <a:srgbClr val="007CBA"/>
    <a:srgbClr val="008080"/>
    <a:srgbClr val="297083"/>
    <a:srgbClr val="7E9EB8"/>
    <a:srgbClr val="3EA4E1"/>
    <a:srgbClr val="83DAF5"/>
    <a:srgbClr val="13B5EA"/>
    <a:srgbClr val="5A74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725" autoAdjust="0"/>
    <p:restoredTop sz="94717" autoAdjust="0"/>
  </p:normalViewPr>
  <p:slideViewPr>
    <p:cSldViewPr>
      <p:cViewPr varScale="1">
        <p:scale>
          <a:sx n="59" d="100"/>
          <a:sy n="59" d="100"/>
        </p:scale>
        <p:origin x="1204" y="52"/>
      </p:cViewPr>
      <p:guideLst>
        <p:guide orient="horz" pos="1253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AA9D3-F79A-8E4D-9855-6E611DA474D0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BF3DF-8E00-5445-8250-A922066756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8320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954A1-96B0-A742-B381-9784954E717D}" type="datetimeFigureOut">
              <a:rPr lang="en-US" smtClean="0"/>
              <a:pPr/>
              <a:t>12/11/2023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AU"/>
              <a:t>Click to edit Master text styles</a:t>
            </a:r>
          </a:p>
          <a:p>
            <a:pPr lvl="1"/>
            <a:r>
              <a:rPr lang="en-AU"/>
              <a:t>Second level</a:t>
            </a:r>
          </a:p>
          <a:p>
            <a:pPr lvl="2"/>
            <a:r>
              <a:rPr lang="en-AU"/>
              <a:t>Third level</a:t>
            </a:r>
          </a:p>
          <a:p>
            <a:pPr lvl="3"/>
            <a:r>
              <a:rPr lang="en-AU"/>
              <a:t>Fourth level</a:t>
            </a:r>
          </a:p>
          <a:p>
            <a:pPr lvl="4"/>
            <a:r>
              <a:rPr lang="en-AU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AB4E8C-620A-1742-93E7-0A1C90B5D09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3262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rgbClr val="3940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rgbClr val="39406E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4084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40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12/11/2023</a:t>
            </a:fld>
            <a:endParaRPr lang="en-US" dirty="0"/>
          </a:p>
        </p:txBody>
      </p:sp>
      <p:sp>
        <p:nvSpPr>
          <p:cNvPr id="9" name="Parallelogram 8"/>
          <p:cNvSpPr/>
          <p:nvPr userDrawn="1"/>
        </p:nvSpPr>
        <p:spPr>
          <a:xfrm>
            <a:off x="419406" y="6525344"/>
            <a:ext cx="10755223" cy="144015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29" y="5906218"/>
            <a:ext cx="815542" cy="815542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381000" y="6228019"/>
            <a:ext cx="2128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9406E"/>
                </a:solidFill>
              </a:rPr>
              <a:t>Ocean Best Practices</a:t>
            </a:r>
          </a:p>
        </p:txBody>
      </p:sp>
      <p:sp>
        <p:nvSpPr>
          <p:cNvPr id="13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OBPS Steering Group Meeting 2023</a:t>
            </a:r>
          </a:p>
        </p:txBody>
      </p:sp>
    </p:spTree>
    <p:extLst>
      <p:ext uri="{BB962C8B-B14F-4D97-AF65-F5344CB8AC3E}">
        <p14:creationId xmlns:p14="http://schemas.microsoft.com/office/powerpoint/2010/main" val="2838005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9406E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Parallelogram 8"/>
          <p:cNvSpPr/>
          <p:nvPr userDrawn="1"/>
        </p:nvSpPr>
        <p:spPr>
          <a:xfrm>
            <a:off x="419406" y="6525344"/>
            <a:ext cx="10755223" cy="144015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29" y="5906218"/>
            <a:ext cx="815542" cy="815542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381000" y="6228019"/>
            <a:ext cx="2128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9406E"/>
                </a:solidFill>
              </a:rPr>
              <a:t>Ocean Best Practices</a:t>
            </a:r>
          </a:p>
        </p:txBody>
      </p:sp>
      <p:sp>
        <p:nvSpPr>
          <p:cNvPr id="12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OBPS Steering Group Meeting 2023</a:t>
            </a:r>
          </a:p>
        </p:txBody>
      </p:sp>
    </p:spTree>
    <p:extLst>
      <p:ext uri="{BB962C8B-B14F-4D97-AF65-F5344CB8AC3E}">
        <p14:creationId xmlns:p14="http://schemas.microsoft.com/office/powerpoint/2010/main" val="1341076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12/11/2023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Parallelogram 12"/>
          <p:cNvSpPr/>
          <p:nvPr userDrawn="1"/>
        </p:nvSpPr>
        <p:spPr>
          <a:xfrm>
            <a:off x="419406" y="6525344"/>
            <a:ext cx="10755223" cy="144015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800"/>
          </a:p>
        </p:txBody>
      </p:sp>
      <p:pic>
        <p:nvPicPr>
          <p:cNvPr id="14" name="Picture 13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174629" y="5906218"/>
            <a:ext cx="815542" cy="815542"/>
          </a:xfrm>
          <a:prstGeom prst="rect">
            <a:avLst/>
          </a:prstGeom>
        </p:spPr>
      </p:pic>
      <p:sp>
        <p:nvSpPr>
          <p:cNvPr id="15" name="TextBox 14"/>
          <p:cNvSpPr txBox="1"/>
          <p:nvPr userDrawn="1"/>
        </p:nvSpPr>
        <p:spPr>
          <a:xfrm>
            <a:off x="381000" y="6228019"/>
            <a:ext cx="21282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>
                <a:solidFill>
                  <a:srgbClr val="39406E"/>
                </a:solidFill>
              </a:rPr>
              <a:t>Ocean Best Practices</a:t>
            </a:r>
          </a:p>
        </p:txBody>
      </p:sp>
      <p:sp>
        <p:nvSpPr>
          <p:cNvPr id="8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OBPS Steering Group Meeting 2023</a:t>
            </a:r>
          </a:p>
        </p:txBody>
      </p:sp>
    </p:spTree>
    <p:extLst>
      <p:ext uri="{BB962C8B-B14F-4D97-AF65-F5344CB8AC3E}">
        <p14:creationId xmlns:p14="http://schemas.microsoft.com/office/powerpoint/2010/main" val="278185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3"/>
          <p:cNvSpPr txBox="1">
            <a:spLocks/>
          </p:cNvSpPr>
          <p:nvPr userDrawn="1"/>
        </p:nvSpPr>
        <p:spPr>
          <a:xfrm>
            <a:off x="6398700" y="6441974"/>
            <a:ext cx="4751387" cy="3107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AU" dirty="0">
                <a:solidFill>
                  <a:schemeClr val="bg1"/>
                </a:solidFill>
              </a:rPr>
              <a:t>Insert name of conference, if desired</a:t>
            </a:r>
          </a:p>
        </p:txBody>
      </p:sp>
    </p:spTree>
    <p:extLst>
      <p:ext uri="{BB962C8B-B14F-4D97-AF65-F5344CB8AC3E}">
        <p14:creationId xmlns:p14="http://schemas.microsoft.com/office/powerpoint/2010/main" val="96988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8" r:id="rId3"/>
    <p:sldLayoutId id="2147483699" r:id="rId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rgbClr val="39406E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2">
              <a:lumMod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twitter.com/OceanPractice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linkedin.com/company/ocean-best-practic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2655215" y="5618749"/>
            <a:ext cx="6881566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Virginie van Dongen-Vogels &amp; Rachel Przeslawski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505180" y="6273257"/>
            <a:ext cx="3181637" cy="31155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algn="ctr">
              <a:defRPr>
                <a:solidFill>
                  <a:schemeClr val="lt1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AU" sz="1400" dirty="0">
                <a:solidFill>
                  <a:srgbClr val="39406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www.oceanbestpractices.org</a:t>
            </a:r>
          </a:p>
        </p:txBody>
      </p:sp>
      <p:sp>
        <p:nvSpPr>
          <p:cNvPr id="18" name="Parallelogram 17"/>
          <p:cNvSpPr/>
          <p:nvPr/>
        </p:nvSpPr>
        <p:spPr>
          <a:xfrm>
            <a:off x="1812000" y="6525345"/>
            <a:ext cx="8568000" cy="126149"/>
          </a:xfrm>
          <a:prstGeom prst="parallelogram">
            <a:avLst/>
          </a:prstGeom>
          <a:solidFill>
            <a:srgbClr val="39406E"/>
          </a:solidFill>
          <a:ln>
            <a:solidFill>
              <a:srgbClr val="39406E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>
              <a:solidFill>
                <a:srgbClr val="39406E"/>
              </a:solidFill>
            </a:endParaRPr>
          </a:p>
        </p:txBody>
      </p:sp>
      <p:sp>
        <p:nvSpPr>
          <p:cNvPr id="22" name="Title 21"/>
          <p:cNvSpPr>
            <a:spLocks noGrp="1"/>
          </p:cNvSpPr>
          <p:nvPr>
            <p:ph type="ctrTitle"/>
          </p:nvPr>
        </p:nvSpPr>
        <p:spPr>
          <a:xfrm>
            <a:off x="1794343" y="4602806"/>
            <a:ext cx="8603312" cy="504056"/>
          </a:xfrm>
        </p:spPr>
        <p:txBody>
          <a:bodyPr>
            <a:noAutofit/>
          </a:bodyPr>
          <a:lstStyle/>
          <a:p>
            <a:r>
              <a:rPr lang="en-AU" spc="150" dirty="0">
                <a:solidFill>
                  <a:srgbClr val="39406E"/>
                </a:solidFill>
              </a:rPr>
              <a:t>OBPS </a:t>
            </a:r>
            <a:r>
              <a:rPr lang="en-AU" spc="150" dirty="0" err="1">
                <a:solidFill>
                  <a:srgbClr val="39406E"/>
                </a:solidFill>
              </a:rPr>
              <a:t>NewsFlash</a:t>
            </a:r>
            <a:r>
              <a:rPr lang="en-AU" spc="150" dirty="0">
                <a:solidFill>
                  <a:srgbClr val="39406E"/>
                </a:solidFill>
              </a:rPr>
              <a:t> </a:t>
            </a:r>
          </a:p>
        </p:txBody>
      </p:sp>
      <p:sp>
        <p:nvSpPr>
          <p:cNvPr id="23" name="Subtitle 22"/>
          <p:cNvSpPr>
            <a:spLocks noGrp="1"/>
          </p:cNvSpPr>
          <p:nvPr>
            <p:ph type="subTitle" idx="1"/>
          </p:nvPr>
        </p:nvSpPr>
        <p:spPr>
          <a:xfrm>
            <a:off x="2895599" y="5018995"/>
            <a:ext cx="6400800" cy="563576"/>
          </a:xfrm>
        </p:spPr>
        <p:txBody>
          <a:bodyPr>
            <a:normAutofit/>
          </a:bodyPr>
          <a:lstStyle/>
          <a:p>
            <a:r>
              <a:rPr lang="en-AU" sz="2400" dirty="0">
                <a:solidFill>
                  <a:srgbClr val="39406E"/>
                </a:solidFill>
              </a:rPr>
              <a:t>Work Package 5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78479" y="25844"/>
            <a:ext cx="3045921" cy="1422486"/>
          </a:xfrm>
          <a:prstGeom prst="rect">
            <a:avLst/>
          </a:prstGeom>
        </p:spPr>
      </p:pic>
      <p:grpSp>
        <p:nvGrpSpPr>
          <p:cNvPr id="12" name="Group 11"/>
          <p:cNvGrpSpPr/>
          <p:nvPr/>
        </p:nvGrpSpPr>
        <p:grpSpPr>
          <a:xfrm>
            <a:off x="478479" y="1844824"/>
            <a:ext cx="10282677" cy="1965111"/>
            <a:chOff x="478479" y="1844824"/>
            <a:chExt cx="10282677" cy="1965111"/>
          </a:xfrm>
        </p:grpSpPr>
        <p:pic>
          <p:nvPicPr>
            <p:cNvPr id="6" name="Picture 5"/>
            <p:cNvPicPr>
              <a:picLocks noChangeAspect="1"/>
            </p:cNvPicPr>
            <p:nvPr/>
          </p:nvPicPr>
          <p:blipFill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478479" y="1844824"/>
              <a:ext cx="3045921" cy="1965111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  <p:pic>
          <p:nvPicPr>
            <p:cNvPr id="7" name="Picture 6"/>
            <p:cNvPicPr>
              <a:picLocks noChangeAspect="1"/>
            </p:cNvPicPr>
            <p:nvPr/>
          </p:nvPicPr>
          <p:blipFill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691505" y="1844824"/>
              <a:ext cx="1954037" cy="1955992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627786" y="1849484"/>
              <a:ext cx="1960333" cy="1960333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6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7748928" y="1853825"/>
              <a:ext cx="3012228" cy="1955992"/>
            </a:xfrm>
            <a:prstGeom prst="rect">
              <a:avLst/>
            </a:prstGeom>
            <a:ln w="12700">
              <a:solidFill>
                <a:srgbClr val="39406E"/>
              </a:solidFill>
            </a:ln>
          </p:spPr>
        </p:pic>
      </p:grp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8345E488-59F3-14F5-278E-AE392A631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806974"/>
              </p:ext>
            </p:extLst>
          </p:nvPr>
        </p:nvGraphicFramePr>
        <p:xfrm>
          <a:off x="191344" y="332656"/>
          <a:ext cx="11809312" cy="60113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00200">
                  <a:extLst>
                    <a:ext uri="{9D8B030D-6E8A-4147-A177-3AD203B41FA5}">
                      <a16:colId xmlns:a16="http://schemas.microsoft.com/office/drawing/2014/main" val="2820324471"/>
                    </a:ext>
                  </a:extLst>
                </a:gridCol>
                <a:gridCol w="10009112">
                  <a:extLst>
                    <a:ext uri="{9D8B030D-6E8A-4147-A177-3AD203B41FA5}">
                      <a16:colId xmlns:a16="http://schemas.microsoft.com/office/drawing/2014/main" val="1299778985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Editor’s Note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Summary of editor’s thoughts and/or issue content [3-5 sentences]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1882258284"/>
                  </a:ext>
                </a:extLst>
              </a:tr>
              <a:tr h="647994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Updates from the Steering Group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Notifications of activities, papers, and updates from the OBP Steering Group [each update 1-3 sentences]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331135529"/>
                  </a:ext>
                </a:extLst>
              </a:tr>
              <a:tr h="587404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From the Repository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Summary of metrics or discipline from the OBP Repository, purpose is to highlight the uses of the Repository and the diversity of best practices within it [1-3 paragraphs]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1500818438"/>
                  </a:ext>
                </a:extLst>
              </a:tr>
              <a:tr h="382798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Success Story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Article showcasing a successful use of best practices and/or how the OBPS helped research outcomes [1-3 paragraphs]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2932172924"/>
                  </a:ext>
                </a:extLst>
              </a:tr>
              <a:tr h="287795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Feature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Article on other topic related to best practices or of likely interest to the OBP community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1823056802"/>
                  </a:ext>
                </a:extLst>
              </a:tr>
              <a:tr h="563417"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Good Bad Ugly</a:t>
                      </a:r>
                      <a:endParaRPr lang="en-AU" sz="1800" kern="150" dirty="0">
                        <a:effectLst/>
                      </a:endParaRPr>
                    </a:p>
                    <a:p>
                      <a:pPr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endParaRPr lang="en-AU" sz="18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Article describing a mistake, accident, or failure which resulted in learnings applicable to the OBPS community [1-2 paragraphs]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1131152766"/>
                  </a:ext>
                </a:extLst>
              </a:tr>
              <a:tr h="457829"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Image of the Month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Any photo, artwork, or diagram that can be related to ocean best practices, along with a brief summary describing it [1 paragraph]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1752773586"/>
                  </a:ext>
                </a:extLst>
              </a:tr>
              <a:tr h="563417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Other News</a:t>
                      </a:r>
                      <a:endParaRPr lang="en-AU" sz="1800" kern="150" dirty="0">
                        <a:effectLst/>
                      </a:endParaRPr>
                    </a:p>
                    <a:p>
                      <a:pPr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150" dirty="0">
                          <a:effectLst/>
                        </a:rPr>
                        <a:t> </a:t>
                      </a:r>
                      <a:endParaRPr lang="en-AU" sz="18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Brief notifications of other activities, products, or discussion topics. These are often summarised from other newsletters and programs [each update 1-5 sentences]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1396132685"/>
                  </a:ext>
                </a:extLst>
              </a:tr>
              <a:tr h="563417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Poet’s Corner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An original or appropriately credited poem about oceans, science, or marine observations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3475449870"/>
                  </a:ext>
                </a:extLst>
              </a:tr>
              <a:tr h="516542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Meeting Summary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Summary of a recent workshop, conference, or meeting [1-2 paragraphs]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3848293551"/>
                  </a:ext>
                </a:extLst>
              </a:tr>
              <a:tr h="563417"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Upcoming Events</a:t>
                      </a:r>
                      <a:endParaRPr lang="en-AU" sz="1800" kern="150" dirty="0">
                        <a:effectLst/>
                      </a:endParaRPr>
                    </a:p>
                  </a:txBody>
                  <a:tcPr marL="39572" marR="39572" marT="0" marB="0"/>
                </a:tc>
                <a:tc>
                  <a:txBody>
                    <a:bodyPr/>
                    <a:lstStyle/>
                    <a:p>
                      <a:pPr fontAlgn="base">
                        <a:lnSpc>
                          <a:spcPct val="104000"/>
                        </a:lnSpc>
                        <a:spcAft>
                          <a:spcPts val="800"/>
                        </a:spcAft>
                      </a:pPr>
                      <a:r>
                        <a:rPr lang="en-AU" sz="1800" kern="0" dirty="0">
                          <a:effectLst/>
                        </a:rPr>
                        <a:t>Brief list of upcoming international workshops, conferences or meetings</a:t>
                      </a:r>
                      <a:endParaRPr lang="en-AU" sz="1800" kern="1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9572" marR="39572" marT="0" marB="0"/>
                </a:tc>
                <a:extLst>
                  <a:ext uri="{0D108BD9-81ED-4DB2-BD59-A6C34878D82A}">
                    <a16:rowId xmlns:a16="http://schemas.microsoft.com/office/drawing/2014/main" val="36822547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611819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910385-587C-41D8-AB97-8E4F46DE7182}"/>
              </a:ext>
            </a:extLst>
          </p:cNvPr>
          <p:cNvSpPr txBox="1"/>
          <p:nvPr/>
        </p:nvSpPr>
        <p:spPr>
          <a:xfrm>
            <a:off x="367656" y="1797983"/>
            <a:ext cx="118243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News Flash </a:t>
            </a:r>
            <a:r>
              <a:rPr lang="en-AU" sz="2000" dirty="0">
                <a:sym typeface="Wingdings" panose="05000000000000000000" pitchFamily="2" charset="2"/>
              </a:rPr>
              <a:t> improving flow of news’ uptakes </a:t>
            </a: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/>
              <a:t>                           </a:t>
            </a:r>
            <a:r>
              <a:rPr lang="en-AU" sz="2000" dirty="0">
                <a:sym typeface="Wingdings" panose="05000000000000000000" pitchFamily="2" charset="2"/>
              </a:rPr>
              <a:t> what would improve number of subscribers?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r>
              <a:rPr lang="en-AU" sz="2000" dirty="0">
                <a:sym typeface="Wingdings" panose="05000000000000000000" pitchFamily="2" charset="2"/>
              </a:rPr>
              <a:t>	            getting knowledge from available statistics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r>
              <a:rPr lang="en-AU" sz="2000" dirty="0">
                <a:sym typeface="Wingdings" panose="05000000000000000000" pitchFamily="2" charset="2"/>
              </a:rPr>
              <a:t>                           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Social Media </a:t>
            </a:r>
            <a:r>
              <a:rPr lang="en-AU" sz="2000" dirty="0">
                <a:sym typeface="Wingdings" panose="05000000000000000000" pitchFamily="2" charset="2"/>
              </a:rPr>
              <a:t> LinkedIn / X, should we have multiple SGs or ambassadors providing feeds?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sym typeface="Wingdings" panose="05000000000000000000" pitchFamily="2" charset="2"/>
              </a:rPr>
              <a:t>Else?</a:t>
            </a:r>
            <a:endParaRPr lang="en-AU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E14BFE-C5DA-ECF3-026D-D45D04707226}"/>
              </a:ext>
            </a:extLst>
          </p:cNvPr>
          <p:cNvSpPr txBox="1"/>
          <p:nvPr/>
        </p:nvSpPr>
        <p:spPr>
          <a:xfrm>
            <a:off x="621837" y="5305879"/>
            <a:ext cx="107291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solidFill>
                  <a:schemeClr val="bg1">
                    <a:lumMod val="85000"/>
                  </a:schemeClr>
                </a:solidFill>
                <a:effectLst/>
                <a:latin typeface="tahoma" panose="020B0604030504040204" pitchFamily="34" charset="0"/>
              </a:rPr>
              <a:t>Activities will include the production and dissemination of promotional material of the OBPS to the community via the website, social media, </a:t>
            </a:r>
            <a:r>
              <a:rPr lang="en-GB" b="0" i="0" dirty="0">
                <a:solidFill>
                  <a:schemeClr val="bg1">
                    <a:lumMod val="85000"/>
                  </a:schemeClr>
                </a:solidFill>
                <a:effectLst/>
                <a:highlight>
                  <a:srgbClr val="FFFF00"/>
                </a:highlight>
                <a:latin typeface="tahoma" panose="020B0604030504040204" pitchFamily="34" charset="0"/>
              </a:rPr>
              <a:t>conferences journal articles</a:t>
            </a:r>
            <a:r>
              <a:rPr lang="en-GB" b="0" i="0" dirty="0">
                <a:solidFill>
                  <a:schemeClr val="bg1">
                    <a:lumMod val="85000"/>
                  </a:schemeClr>
                </a:solidFill>
                <a:effectLst/>
                <a:latin typeface="tahoma" panose="020B0604030504040204" pitchFamily="34" charset="0"/>
              </a:rPr>
              <a:t>, and </a:t>
            </a:r>
            <a:r>
              <a:rPr lang="en-GB" b="0" i="0" dirty="0">
                <a:solidFill>
                  <a:schemeClr val="bg1">
                    <a:lumMod val="85000"/>
                  </a:schemeClr>
                </a:solidFill>
                <a:effectLst/>
                <a:highlight>
                  <a:srgbClr val="FFFF00"/>
                </a:highlight>
                <a:latin typeface="tahoma" panose="020B0604030504040204" pitchFamily="34" charset="0"/>
              </a:rPr>
              <a:t>the monthly </a:t>
            </a:r>
            <a:r>
              <a:rPr lang="en-GB" b="0" i="0" dirty="0">
                <a:solidFill>
                  <a:schemeClr val="bg1">
                    <a:lumMod val="85000"/>
                  </a:schemeClr>
                </a:solidFill>
                <a:effectLst/>
                <a:latin typeface="tahoma" panose="020B0604030504040204" pitchFamily="34" charset="0"/>
              </a:rPr>
              <a:t>community newsletter </a:t>
            </a:r>
            <a:r>
              <a:rPr lang="en-GB" b="0" i="1" dirty="0">
                <a:solidFill>
                  <a:schemeClr val="bg1">
                    <a:lumMod val="85000"/>
                  </a:schemeClr>
                </a:solidFill>
                <a:effectLst/>
                <a:latin typeface="tahoma" panose="020B0604030504040204" pitchFamily="34" charset="0"/>
              </a:rPr>
              <a:t>Good, Better, Best.</a:t>
            </a:r>
            <a:endParaRPr lang="en-AU" dirty="0">
              <a:solidFill>
                <a:schemeClr val="bg1">
                  <a:lumMod val="8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2263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Discussion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3910385-587C-41D8-AB97-8E4F46DE7182}"/>
              </a:ext>
            </a:extLst>
          </p:cNvPr>
          <p:cNvSpPr txBox="1"/>
          <p:nvPr/>
        </p:nvSpPr>
        <p:spPr>
          <a:xfrm>
            <a:off x="367656" y="1797983"/>
            <a:ext cx="11824344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News Flash </a:t>
            </a:r>
            <a:r>
              <a:rPr lang="en-AU" sz="2000" dirty="0">
                <a:sym typeface="Wingdings" panose="05000000000000000000" pitchFamily="2" charset="2"/>
              </a:rPr>
              <a:t> improving flow of news’ uptakes </a:t>
            </a: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/>
          </a:p>
          <a:p>
            <a:r>
              <a:rPr lang="en-AU" sz="2000" dirty="0"/>
              <a:t>                           </a:t>
            </a:r>
            <a:r>
              <a:rPr lang="en-AU" sz="2000" dirty="0">
                <a:sym typeface="Wingdings" panose="05000000000000000000" pitchFamily="2" charset="2"/>
              </a:rPr>
              <a:t> what would improve number of subscribers?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r>
              <a:rPr lang="en-AU" sz="2000" dirty="0">
                <a:sym typeface="Wingdings" panose="05000000000000000000" pitchFamily="2" charset="2"/>
              </a:rPr>
              <a:t>	            getting knowledge from available statistics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r>
              <a:rPr lang="en-AU" sz="2000" dirty="0">
                <a:sym typeface="Wingdings" panose="05000000000000000000" pitchFamily="2" charset="2"/>
              </a:rPr>
              <a:t>                           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/>
              <a:t>Social Media </a:t>
            </a:r>
            <a:r>
              <a:rPr lang="en-AU" sz="2000" dirty="0">
                <a:sym typeface="Wingdings" panose="05000000000000000000" pitchFamily="2" charset="2"/>
              </a:rPr>
              <a:t> LinkedIn / X, should we have multiple SGs or ambassadors providing feeds?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AU" sz="2000" dirty="0">
              <a:sym typeface="Wingdings" panose="05000000000000000000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AU" sz="2000" dirty="0">
                <a:sym typeface="Wingdings" panose="05000000000000000000" pitchFamily="2" charset="2"/>
              </a:rPr>
              <a:t>Else?</a:t>
            </a:r>
            <a:endParaRPr lang="en-AU" sz="2000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BE14BFE-C5DA-ECF3-026D-D45D04707226}"/>
              </a:ext>
            </a:extLst>
          </p:cNvPr>
          <p:cNvSpPr txBox="1"/>
          <p:nvPr/>
        </p:nvSpPr>
        <p:spPr>
          <a:xfrm>
            <a:off x="621837" y="5305879"/>
            <a:ext cx="10729192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b="0" i="0" dirty="0">
                <a:effectLst/>
                <a:latin typeface="tahoma" panose="020B0604030504040204" pitchFamily="34" charset="0"/>
              </a:rPr>
              <a:t>Activities will include the production and dissemination of promotional material of the OBPS to the community via the website, social media, </a:t>
            </a:r>
            <a:r>
              <a:rPr lang="en-GB" b="0" i="0" dirty="0">
                <a:effectLst/>
                <a:highlight>
                  <a:srgbClr val="FFFF00"/>
                </a:highlight>
                <a:latin typeface="tahoma" panose="020B0604030504040204" pitchFamily="34" charset="0"/>
              </a:rPr>
              <a:t>conferences journal articles</a:t>
            </a:r>
            <a:r>
              <a:rPr lang="en-GB" b="0" i="0" dirty="0">
                <a:effectLst/>
                <a:latin typeface="tahoma" panose="020B0604030504040204" pitchFamily="34" charset="0"/>
              </a:rPr>
              <a:t>, and </a:t>
            </a:r>
            <a:r>
              <a:rPr lang="en-GB" b="0" i="0" dirty="0">
                <a:effectLst/>
                <a:highlight>
                  <a:srgbClr val="FFFF00"/>
                </a:highlight>
                <a:latin typeface="tahoma" panose="020B0604030504040204" pitchFamily="34" charset="0"/>
              </a:rPr>
              <a:t>the monthly </a:t>
            </a:r>
            <a:r>
              <a:rPr lang="en-GB" b="0" i="0" dirty="0">
                <a:effectLst/>
                <a:latin typeface="tahoma" panose="020B0604030504040204" pitchFamily="34" charset="0"/>
              </a:rPr>
              <a:t>community newsletter </a:t>
            </a:r>
            <a:r>
              <a:rPr lang="en-GB" b="0" i="1" dirty="0">
                <a:effectLst/>
                <a:latin typeface="tahoma" panose="020B0604030504040204" pitchFamily="34" charset="0"/>
              </a:rPr>
              <a:t>Good, Better, Best.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6314185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392" y="365125"/>
            <a:ext cx="11568608" cy="1325563"/>
          </a:xfrm>
        </p:spPr>
        <p:txBody>
          <a:bodyPr/>
          <a:lstStyle/>
          <a:p>
            <a:r>
              <a:rPr lang="en-GB" dirty="0"/>
              <a:t>OBPS N</a:t>
            </a:r>
            <a:r>
              <a:rPr lang="en-AU" dirty="0" err="1"/>
              <a:t>ewsletter</a:t>
            </a:r>
            <a:r>
              <a:rPr lang="en-AU" dirty="0"/>
              <a:t> </a:t>
            </a:r>
            <a:r>
              <a:rPr lang="en-AU" dirty="0">
                <a:sym typeface="Wingdings" panose="05000000000000000000" pitchFamily="2" charset="2"/>
              </a:rPr>
              <a:t>/ News Flash (Good, Better, Best)</a:t>
            </a:r>
            <a:endParaRPr lang="en-AU" dirty="0"/>
          </a:p>
        </p:txBody>
      </p:sp>
      <p:sp>
        <p:nvSpPr>
          <p:cNvPr id="3" name="Content Placeholder 2"/>
          <p:cNvSpPr txBox="1">
            <a:spLocks/>
          </p:cNvSpPr>
          <p:nvPr/>
        </p:nvSpPr>
        <p:spPr>
          <a:xfrm>
            <a:off x="2136775" y="1754981"/>
            <a:ext cx="7366000" cy="350484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spcBef>
                <a:spcPts val="600"/>
              </a:spcBef>
            </a:pPr>
            <a:r>
              <a:rPr lang="en-US" sz="2400" dirty="0">
                <a:solidFill>
                  <a:schemeClr val="tx1">
                    <a:lumMod val="65000"/>
                    <a:lumOff val="35000"/>
                  </a:schemeClr>
                </a:solidFill>
                <a:cs typeface="Calibri"/>
              </a:rPr>
              <a:t> </a:t>
            </a: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utiger LT Std 45 Light" pitchFamily="34" charset="0"/>
              <a:cs typeface="Calibri"/>
            </a:endParaRPr>
          </a:p>
          <a:p>
            <a:pPr>
              <a:spcBef>
                <a:spcPts val="600"/>
              </a:spcBef>
            </a:pPr>
            <a:endParaRPr lang="en-US" sz="2400" dirty="0">
              <a:solidFill>
                <a:schemeClr val="tx1">
                  <a:lumMod val="65000"/>
                  <a:lumOff val="35000"/>
                </a:schemeClr>
              </a:solidFill>
              <a:latin typeface="Frutiger LT Std 45 Light" pitchFamily="34" charset="0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B126DC1E-BD96-BA9D-6692-FDB122D030B8}"/>
              </a:ext>
            </a:extLst>
          </p:cNvPr>
          <p:cNvSpPr txBox="1"/>
          <p:nvPr/>
        </p:nvSpPr>
        <p:spPr>
          <a:xfrm>
            <a:off x="367656" y="1797983"/>
            <a:ext cx="1182434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Since 2022 : - new naming, bi-monthly, co-editors (Rachel &amp; Vinnie) + Jay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515 subscribers (+20), with an open rate of 42% and click rate of 15% </a:t>
            </a:r>
            <a:r>
              <a:rPr lang="en-AU" sz="2000" dirty="0">
                <a:sym typeface="Wingdings" panose="05000000000000000000" pitchFamily="2" charset="2"/>
              </a:rPr>
              <a:t> &gt;30% is very good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Old (6 News Flash in 2022 + 1 in 2023) to ‘New’ (IOC’s) Mailchimp account </a:t>
            </a:r>
            <a:endParaRPr lang="en-AU" sz="2000" dirty="0">
              <a:sym typeface="Wingdings" panose="05000000000000000000" pitchFamily="2" charset="2"/>
            </a:endParaRPr>
          </a:p>
          <a:p>
            <a:pPr lvl="4"/>
            <a:r>
              <a:rPr lang="en-AU" sz="2000" dirty="0">
                <a:sym typeface="Wingdings" panose="05000000000000000000" pitchFamily="2" charset="2"/>
              </a:rPr>
              <a:t> issue to compare metrics from previous years.</a:t>
            </a: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ym typeface="Wingdings" panose="05000000000000000000" pitchFamily="2" charset="2"/>
              </a:rPr>
              <a:t>Content  Divers sections (SG Updates, From the Repository, Stories, Other News, Meeting summary, Events)</a:t>
            </a:r>
          </a:p>
          <a:p>
            <a:pPr lvl="3"/>
            <a:r>
              <a:rPr lang="en-AU" sz="2000" dirty="0">
                <a:sym typeface="Wingdings" panose="05000000000000000000" pitchFamily="2" charset="2"/>
              </a:rPr>
              <a:t> not always easy to get, in particular for success stories</a:t>
            </a:r>
          </a:p>
          <a:p>
            <a:endParaRPr lang="en-AU" sz="2000" dirty="0">
              <a:sym typeface="Wingdings" panose="05000000000000000000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>
                <a:sym typeface="Wingdings" panose="05000000000000000000" pitchFamily="2" charset="2"/>
              </a:rPr>
              <a:t>New sections: ‘Image of the month’    ‘The Bad, the worse, and the ugly’</a:t>
            </a:r>
          </a:p>
          <a:p>
            <a:endParaRPr lang="en-AU" sz="20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3159925-372A-BC6C-5F6F-702BBE8149B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83632" y="5324116"/>
            <a:ext cx="7663336" cy="107298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Social Media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56277-0DA6-5F19-08E7-4D9A591DF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34222" y="1844824"/>
            <a:ext cx="11483593" cy="43781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400" b="1" dirty="0"/>
              <a:t>Facebook </a:t>
            </a:r>
            <a:r>
              <a:rPr lang="en-AU" sz="2400" dirty="0">
                <a:sym typeface="Wingdings" panose="05000000000000000000" pitchFamily="2" charset="2"/>
              </a:rPr>
              <a:t> agreed closing (2022 SG meeting), replaced with LinkedIn</a:t>
            </a: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  <a:p>
            <a:r>
              <a:rPr lang="en-AU" sz="2400" b="1" dirty="0"/>
              <a:t>Twitter / X </a:t>
            </a:r>
            <a:r>
              <a:rPr lang="en-AU" sz="2400" dirty="0">
                <a:sym typeface="Wingdings" panose="05000000000000000000" pitchFamily="2" charset="2"/>
              </a:rPr>
              <a:t> no participation from WP5 Co-Chairs, account administered by Nick Roden</a:t>
            </a:r>
          </a:p>
          <a:p>
            <a:pPr marL="0" indent="0">
              <a:buNone/>
            </a:pPr>
            <a:r>
              <a:rPr lang="en-AU" sz="2400" dirty="0">
                <a:sym typeface="Wingdings" panose="05000000000000000000" pitchFamily="2" charset="2"/>
              </a:rPr>
              <a:t>	                 As of 7</a:t>
            </a:r>
            <a:r>
              <a:rPr lang="en-AU" sz="2400" baseline="30000" dirty="0">
                <a:sym typeface="Wingdings" panose="05000000000000000000" pitchFamily="2" charset="2"/>
              </a:rPr>
              <a:t>th</a:t>
            </a:r>
            <a:r>
              <a:rPr lang="en-AU" sz="2400" dirty="0">
                <a:sym typeface="Wingdings" panose="05000000000000000000" pitchFamily="2" charset="2"/>
              </a:rPr>
              <a:t> Dec: 412 people following the account, 739 followers.</a:t>
            </a:r>
          </a:p>
          <a:p>
            <a:pPr marL="0" indent="0">
              <a:buNone/>
            </a:pPr>
            <a:r>
              <a:rPr lang="en-AU" sz="2400" dirty="0">
                <a:sym typeface="Wingdings" panose="05000000000000000000" pitchFamily="2" charset="2"/>
              </a:rPr>
              <a:t> </a:t>
            </a:r>
            <a:r>
              <a:rPr lang="en-AU" sz="2400" dirty="0"/>
              <a:t>	                   </a:t>
            </a:r>
            <a:r>
              <a:rPr lang="en-AU" sz="2400" dirty="0">
                <a:sym typeface="Wingdings" panose="05000000000000000000" pitchFamily="2" charset="2"/>
              </a:rPr>
              <a:t> However, no new posts…</a:t>
            </a:r>
          </a:p>
          <a:p>
            <a:pPr marL="742950" lvl="1" indent="-285750"/>
            <a:endParaRPr lang="en-AU" dirty="0"/>
          </a:p>
          <a:p>
            <a:pPr marL="742950" lvl="1" indent="-285750"/>
            <a:endParaRPr lang="en-AU" dirty="0"/>
          </a:p>
          <a:p>
            <a:pPr marL="457200" lvl="1" indent="0">
              <a:buNone/>
            </a:pPr>
            <a:endParaRPr lang="en-AU" dirty="0"/>
          </a:p>
          <a:p>
            <a:pPr marL="0" indent="0">
              <a:buNone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ECEBB1-940A-9C59-0AA1-5B91E51AF65F}"/>
              </a:ext>
            </a:extLst>
          </p:cNvPr>
          <p:cNvSpPr txBox="1"/>
          <p:nvPr/>
        </p:nvSpPr>
        <p:spPr>
          <a:xfrm>
            <a:off x="2207568" y="4302388"/>
            <a:ext cx="4605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0" i="0" u="sng" strike="noStrike" dirty="0">
                <a:solidFill>
                  <a:srgbClr val="1155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https://twitter.com/OceanPractices</a:t>
            </a:r>
            <a:endParaRPr lang="en-AU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FB60C1-9FB7-2088-4BF4-681BFBCD964D}"/>
              </a:ext>
            </a:extLst>
          </p:cNvPr>
          <p:cNvSpPr txBox="1"/>
          <p:nvPr/>
        </p:nvSpPr>
        <p:spPr>
          <a:xfrm>
            <a:off x="838200" y="5078001"/>
            <a:ext cx="101531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b="0" i="0" u="sng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Recommendation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SG discuss retiring Twitter / X account or identifying other administrators that can assist with posting and engagement on this platform.</a:t>
            </a:r>
            <a:endParaRPr lang="en-AU" sz="2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12767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Social Media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F056277-0DA6-5F19-08E7-4D9A591DF4D6}"/>
              </a:ext>
            </a:extLst>
          </p:cNvPr>
          <p:cNvSpPr txBox="1">
            <a:spLocks noGrp="1"/>
          </p:cNvSpPr>
          <p:nvPr>
            <p:ph idx="1"/>
          </p:nvPr>
        </p:nvSpPr>
        <p:spPr>
          <a:xfrm>
            <a:off x="534222" y="1844824"/>
            <a:ext cx="10760574" cy="53635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/>
            <a:r>
              <a:rPr lang="en-AU" sz="2400" b="1" dirty="0"/>
              <a:t>LinkedIn </a:t>
            </a:r>
            <a:r>
              <a:rPr lang="en-AU" sz="2400" dirty="0">
                <a:sym typeface="Wingdings" panose="05000000000000000000" pitchFamily="2" charset="2"/>
              </a:rPr>
              <a:t> started in 2023 (2022 SG meeting), more suitable for target audiences.</a:t>
            </a:r>
            <a:endParaRPr lang="en-AU" sz="2400" dirty="0"/>
          </a:p>
          <a:p>
            <a:pPr marL="0" indent="0">
              <a:buNone/>
            </a:pPr>
            <a:r>
              <a:rPr lang="en-AU" sz="2400" dirty="0">
                <a:sym typeface="Wingdings" panose="05000000000000000000" pitchFamily="2" charset="2"/>
              </a:rPr>
              <a:t>                      As of 7</a:t>
            </a:r>
            <a:r>
              <a:rPr lang="en-AU" sz="2400" baseline="30000" dirty="0">
                <a:sym typeface="Wingdings" panose="05000000000000000000" pitchFamily="2" charset="2"/>
              </a:rPr>
              <a:t>th</a:t>
            </a:r>
            <a:r>
              <a:rPr lang="en-AU" sz="2400" dirty="0">
                <a:sym typeface="Wingdings" panose="05000000000000000000" pitchFamily="2" charset="2"/>
              </a:rPr>
              <a:t> Dec: 225 followers.</a:t>
            </a:r>
          </a:p>
          <a:p>
            <a:pPr marL="0" indent="0">
              <a:buNone/>
            </a:pPr>
            <a:r>
              <a:rPr lang="en-AU" sz="2400" dirty="0">
                <a:sym typeface="Wingdings" panose="05000000000000000000" pitchFamily="2" charset="2"/>
              </a:rPr>
              <a:t>	         38 original posts, 3 reposts, with most popular reaching 18 likes. </a:t>
            </a:r>
          </a:p>
          <a:p>
            <a:pPr marL="0" indent="0">
              <a:buNone/>
            </a:pPr>
            <a:r>
              <a:rPr lang="en-AU" sz="2400" dirty="0">
                <a:sym typeface="Wingdings" panose="05000000000000000000" pitchFamily="2" charset="2"/>
              </a:rPr>
              <a:t>	         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</a:rPr>
              <a:t>220 reactions, 8 comments, and 42 reposts</a:t>
            </a:r>
            <a:r>
              <a:rPr lang="en-AU" sz="2400" dirty="0">
                <a:sym typeface="Wingdings" panose="05000000000000000000" pitchFamily="2" charset="2"/>
              </a:rPr>
              <a:t>. </a:t>
            </a:r>
          </a:p>
          <a:p>
            <a:pPr marL="0" indent="0">
              <a:buNone/>
            </a:pPr>
            <a:endParaRPr lang="en-AU" sz="2400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AU" sz="24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endParaRPr lang="en-AU" sz="2400" b="1" dirty="0">
              <a:sym typeface="Wingdings" panose="05000000000000000000" pitchFamily="2" charset="2"/>
            </a:endParaRPr>
          </a:p>
          <a:p>
            <a:pPr marL="0" indent="0">
              <a:buNone/>
            </a:pPr>
            <a:r>
              <a:rPr lang="en-AU" sz="2400" dirty="0">
                <a:sym typeface="Wingdings" panose="05000000000000000000" pitchFamily="2" charset="2"/>
              </a:rPr>
              <a:t>	 </a:t>
            </a:r>
            <a:r>
              <a:rPr lang="en-AU" sz="2400" dirty="0"/>
              <a:t>	</a:t>
            </a:r>
          </a:p>
          <a:p>
            <a:pPr marL="742950" lvl="1" indent="-285750"/>
            <a:endParaRPr lang="en-AU" dirty="0"/>
          </a:p>
          <a:p>
            <a:pPr marL="457200" lvl="1" indent="0">
              <a:buNone/>
            </a:pPr>
            <a:endParaRPr lang="en-AU" dirty="0"/>
          </a:p>
          <a:p>
            <a:pPr marL="0" indent="0">
              <a:buNone/>
            </a:pPr>
            <a:endParaRPr lang="en-AU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AU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6ECEBB1-940A-9C59-0AA1-5B91E51AF65F}"/>
              </a:ext>
            </a:extLst>
          </p:cNvPr>
          <p:cNvSpPr txBox="1"/>
          <p:nvPr/>
        </p:nvSpPr>
        <p:spPr>
          <a:xfrm>
            <a:off x="1487488" y="4814381"/>
            <a:ext cx="76738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sz="2400" b="0" i="0" u="none" strike="noStrike" dirty="0">
                <a:solidFill>
                  <a:srgbClr val="000000"/>
                </a:solidFill>
                <a:effectLst/>
              </a:rPr>
              <a:t> </a:t>
            </a:r>
            <a:r>
              <a:rPr lang="en-AU" sz="2400" b="0" i="0" u="sng" strike="noStrike" dirty="0">
                <a:solidFill>
                  <a:srgbClr val="1155CC"/>
                </a:solidFill>
                <a:effectLst/>
                <a:hlinkClick r:id="rId2"/>
              </a:rPr>
              <a:t>https://www.linkedin.com/company/ocean-best-practices/</a:t>
            </a:r>
            <a:r>
              <a:rPr lang="en-AU" sz="2400" b="0" i="0" u="none" strike="noStrike" dirty="0">
                <a:solidFill>
                  <a:srgbClr val="000000"/>
                </a:solidFill>
                <a:effectLst/>
              </a:rPr>
              <a:t> </a:t>
            </a:r>
            <a:endParaRPr lang="en-AU" sz="24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5FB60C1-9FB7-2088-4BF4-681BFBCD964D}"/>
              </a:ext>
            </a:extLst>
          </p:cNvPr>
          <p:cNvSpPr txBox="1"/>
          <p:nvPr/>
        </p:nvSpPr>
        <p:spPr>
          <a:xfrm>
            <a:off x="3329571" y="5481468"/>
            <a:ext cx="730293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GB" sz="2400" b="0" i="0" u="sng" dirty="0">
                <a:solidFill>
                  <a:srgbClr val="000000"/>
                </a:solidFill>
                <a:effectLst/>
              </a:rPr>
              <a:t>Recommendation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</a:rPr>
              <a:t>: Another SG member join Rachel to post regular content on LinkedIn. </a:t>
            </a:r>
            <a:endParaRPr lang="en-GB" sz="2400" b="0" dirty="0">
              <a:effectLst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AD74B0F-CF38-8F78-6789-64F83B3DE75A}"/>
              </a:ext>
            </a:extLst>
          </p:cNvPr>
          <p:cNvSpPr txBox="1"/>
          <p:nvPr/>
        </p:nvSpPr>
        <p:spPr>
          <a:xfrm>
            <a:off x="10220239" y="2659531"/>
            <a:ext cx="1971761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 algn="ctr">
              <a:buNone/>
            </a:pPr>
            <a:r>
              <a:rPr lang="en-AU" sz="1600" dirty="0">
                <a:sym typeface="Wingdings" panose="05000000000000000000" pitchFamily="2" charset="2"/>
              </a:rPr>
              <a:t>(</a:t>
            </a:r>
            <a:r>
              <a:rPr lang="en-GB" sz="1600" b="0" i="0" u="none" strike="noStrike" dirty="0">
                <a:solidFill>
                  <a:srgbClr val="000000"/>
                </a:solidFill>
                <a:effectLst/>
              </a:rPr>
              <a:t>most downloaded article from the journal research theme</a:t>
            </a:r>
            <a:r>
              <a:rPr lang="en-AU" sz="1600" dirty="0">
                <a:sym typeface="Wingdings" panose="05000000000000000000" pitchFamily="2" charset="2"/>
              </a:rPr>
              <a:t>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F3BFE84-E6BE-9B1D-ECED-16EBF110ED1A}"/>
              </a:ext>
            </a:extLst>
          </p:cNvPr>
          <p:cNvSpPr txBox="1"/>
          <p:nvPr/>
        </p:nvSpPr>
        <p:spPr>
          <a:xfrm>
            <a:off x="1991544" y="3663475"/>
            <a:ext cx="9145016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2400" b="0" i="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 </a:t>
            </a:r>
            <a:r>
              <a:rPr lang="en-GB" sz="2400" b="0" i="0" u="none" strike="noStrike" dirty="0">
                <a:solidFill>
                  <a:srgbClr val="000000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New followers and page views occur after every original post,           	particularly if that post tags other institutions or individuals.</a:t>
            </a:r>
            <a:endParaRPr lang="en-AU" sz="2400" dirty="0"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7119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>
            <a:extLst>
              <a:ext uri="{FF2B5EF4-FFF2-40B4-BE49-F238E27FC236}">
                <a16:creationId xmlns:a16="http://schemas.microsoft.com/office/drawing/2014/main" id="{F895B81A-D84A-21BB-D3E6-B07820060CA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9456" y="1340768"/>
            <a:ext cx="9086438" cy="45286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59099ABD-FF23-400D-8B61-7CF423541A42}"/>
              </a:ext>
            </a:extLst>
          </p:cNvPr>
          <p:cNvSpPr txBox="1"/>
          <p:nvPr/>
        </p:nvSpPr>
        <p:spPr>
          <a:xfrm>
            <a:off x="1568723" y="665409"/>
            <a:ext cx="83479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800" b="0" i="1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OBPS LinkedIn page views from the past year from desktop and mobile devices. There were 277 page views.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1792736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675" y="375245"/>
            <a:ext cx="11882536" cy="1325563"/>
          </a:xfrm>
        </p:spPr>
        <p:txBody>
          <a:bodyPr/>
          <a:lstStyle/>
          <a:p>
            <a:r>
              <a:rPr lang="en-AU" dirty="0"/>
              <a:t>News Flash: Are we reaching our target audiences?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3568CDB-4C61-9B72-52FB-36B83C4668D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4584" y="1556792"/>
            <a:ext cx="9387224" cy="446449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A73F04D1-3F8D-4A92-3CE2-4176FCCDE958}"/>
              </a:ext>
            </a:extLst>
          </p:cNvPr>
          <p:cNvSpPr txBox="1"/>
          <p:nvPr/>
        </p:nvSpPr>
        <p:spPr>
          <a:xfrm>
            <a:off x="8904312" y="1844824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April 2023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496795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B64D82C5-D648-8A4B-9B05-D187E0FB559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75672" y="1556792"/>
            <a:ext cx="9439094" cy="432048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 we reaching our target audiences?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CEF13C8-E40A-0A7D-5743-23C27B2921C9}"/>
              </a:ext>
            </a:extLst>
          </p:cNvPr>
          <p:cNvSpPr txBox="1"/>
          <p:nvPr/>
        </p:nvSpPr>
        <p:spPr>
          <a:xfrm>
            <a:off x="8904312" y="1844824"/>
            <a:ext cx="11384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June 2023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440468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 we reaching our target audiences?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A08E69B-8453-1D18-D5EC-72A99380A09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1513" y="1412776"/>
            <a:ext cx="9391259" cy="4544792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8CB3CA28-AC35-A98C-D7AA-F6D1D344169B}"/>
              </a:ext>
            </a:extLst>
          </p:cNvPr>
          <p:cNvSpPr txBox="1"/>
          <p:nvPr/>
        </p:nvSpPr>
        <p:spPr>
          <a:xfrm>
            <a:off x="8904312" y="1844824"/>
            <a:ext cx="135549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August 2023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1544553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41DACCA0-C42D-2168-01C2-86BC689F2E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9145" y="1556792"/>
            <a:ext cx="9292553" cy="439248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Are we reaching our target audiences?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CB3CA28-AC35-A98C-D7AA-F6D1D344169B}"/>
              </a:ext>
            </a:extLst>
          </p:cNvPr>
          <p:cNvSpPr txBox="1"/>
          <p:nvPr/>
        </p:nvSpPr>
        <p:spPr>
          <a:xfrm>
            <a:off x="8904312" y="1844824"/>
            <a:ext cx="1469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October 2023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9625236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E50B5DF74B5E4588035A4896E84E7C" ma:contentTypeVersion="13" ma:contentTypeDescription="Create a new document." ma:contentTypeScope="" ma:versionID="aa93dad5ee04499ac6858b69ab4d61b7">
  <xsd:schema xmlns:xsd="http://www.w3.org/2001/XMLSchema" xmlns:xs="http://www.w3.org/2001/XMLSchema" xmlns:p="http://schemas.microsoft.com/office/2006/metadata/properties" xmlns:ns3="44beff68-07ed-4650-93a9-fc46c8fa2ef4" xmlns:ns4="cbd3e8d2-c999-48b7-b125-226bcbad1298" targetNamespace="http://schemas.microsoft.com/office/2006/metadata/properties" ma:root="true" ma:fieldsID="1445eb0cdfcefaa92c875236e62be60a" ns3:_="" ns4:_="">
    <xsd:import namespace="44beff68-07ed-4650-93a9-fc46c8fa2ef4"/>
    <xsd:import namespace="cbd3e8d2-c999-48b7-b125-226bcbad129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Location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4beff68-07ed-4650-93a9-fc46c8fa2e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d3e8d2-c999-48b7-b125-226bcbad1298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4D4237-80E5-4A28-982F-797CF624F6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4beff68-07ed-4650-93a9-fc46c8fa2ef4"/>
    <ds:schemaRef ds:uri="cbd3e8d2-c999-48b7-b125-226bcbad129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6A2AEBB-1702-4459-BABA-3EE130E8CE2D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cbd3e8d2-c999-48b7-b125-226bcbad1298"/>
    <ds:schemaRef ds:uri="44beff68-07ed-4650-93a9-fc46c8fa2ef4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3BFFFAA-BAB9-458F-8A64-8BBBCB99D6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6092</TotalTime>
  <Words>837</Words>
  <Application>Microsoft Office PowerPoint</Application>
  <PresentationFormat>Widescreen</PresentationFormat>
  <Paragraphs>105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Arial</vt:lpstr>
      <vt:lpstr>Calibri</vt:lpstr>
      <vt:lpstr>Calibri Light</vt:lpstr>
      <vt:lpstr>Frutiger LT Std 45 Light</vt:lpstr>
      <vt:lpstr>Tahoma</vt:lpstr>
      <vt:lpstr>Times New Roman</vt:lpstr>
      <vt:lpstr>Office Theme</vt:lpstr>
      <vt:lpstr>OBPS NewsFlash </vt:lpstr>
      <vt:lpstr>OBPS Newsletter / News Flash (Good, Better, Best)</vt:lpstr>
      <vt:lpstr>Social Media</vt:lpstr>
      <vt:lpstr>Social Media</vt:lpstr>
      <vt:lpstr>PowerPoint Presentation</vt:lpstr>
      <vt:lpstr>News Flash: Are we reaching our target audiences?</vt:lpstr>
      <vt:lpstr>Are we reaching our target audiences?</vt:lpstr>
      <vt:lpstr>Are we reaching our target audiences?</vt:lpstr>
      <vt:lpstr>Are we reaching our target audiences?</vt:lpstr>
      <vt:lpstr>PowerPoint Presentation</vt:lpstr>
      <vt:lpstr>Discussion</vt:lpstr>
      <vt:lpstr>Discussion</vt:lpstr>
    </vt:vector>
  </TitlesOfParts>
  <Company>2B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TiM BOHM</dc:creator>
  <cp:lastModifiedBy>Virginie Van Dongen-Vogels</cp:lastModifiedBy>
  <cp:revision>321</cp:revision>
  <cp:lastPrinted>2015-07-29T07:00:54Z</cp:lastPrinted>
  <dcterms:created xsi:type="dcterms:W3CDTF">2011-08-05T01:39:14Z</dcterms:created>
  <dcterms:modified xsi:type="dcterms:W3CDTF">2023-12-13T16:44:40Z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0x010100F9E50B5DF74B5E4588035A4896E84E7C</vt:lpwstr>
  </property>
</Properties>
</file>