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embeddedFontLst>
    <p:embeddedFont>
      <p:font typeface="Barlow"/>
      <p:regular r:id="rId7"/>
      <p:bold r:id="rId8"/>
      <p:italic r:id="rId9"/>
      <p:bold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f8f20ce77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g22f8f20ce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367999" y="2790000"/>
            <a:ext cx="6877011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367999" y="4597200"/>
            <a:ext cx="6877012" cy="9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" name="Google Shape;21;p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8000" y="576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ith Images">
  <p:cSld name="Two Columns with Image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" name="Google Shape;85;p11"/>
          <p:cNvSpPr>
            <a:spLocks noGrp="1"/>
          </p:cNvSpPr>
          <p:nvPr>
            <p:ph type="pic" idx="2"/>
          </p:nvPr>
        </p:nvSpPr>
        <p:spPr>
          <a:xfrm>
            <a:off x="720725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>
            <a:off x="720725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>
            <a:spLocks noGrp="1"/>
          </p:cNvSpPr>
          <p:nvPr>
            <p:ph type="pic" idx="3"/>
          </p:nvPr>
        </p:nvSpPr>
        <p:spPr>
          <a:xfrm>
            <a:off x="6166888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8" name="Google Shape;88;p11"/>
          <p:cNvSpPr txBox="1">
            <a:spLocks noGrp="1"/>
          </p:cNvSpPr>
          <p:nvPr>
            <p:ph type="body" idx="4"/>
          </p:nvPr>
        </p:nvSpPr>
        <p:spPr>
          <a:xfrm>
            <a:off x="6166888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Three Column">
    <p:bg>
      <p:bgPr>
        <a:solidFill>
          <a:schemeClr val="accen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2"/>
          </p:nvPr>
        </p:nvSpPr>
        <p:spPr>
          <a:xfrm>
            <a:off x="72072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body" idx="3"/>
          </p:nvPr>
        </p:nvSpPr>
        <p:spPr>
          <a:xfrm>
            <a:off x="4363199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4"/>
          </p:nvPr>
        </p:nvSpPr>
        <p:spPr>
          <a:xfrm>
            <a:off x="800567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9" name="Google Shape;99;p12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de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Image">
  <p:cSld name="Section Header Image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14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720725" y="1296988"/>
            <a:ext cx="4169327" cy="38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Arial"/>
              <a:buNone/>
              <a:defRPr sz="4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720725" y="1296988"/>
            <a:ext cx="6155488" cy="38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Arial"/>
              <a:buNone/>
              <a:defRPr sz="4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13" name="Google Shape;113;p15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bg>
      <p:bgPr>
        <a:solidFill>
          <a:schemeClr val="accen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720725" y="1882800"/>
            <a:ext cx="7740000" cy="2827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>
            <a:off x="720725" y="5065200"/>
            <a:ext cx="7740000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0" name="Google Shape;120;p16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81180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81180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>
            <a:spLocks noGrp="1"/>
          </p:cNvSpPr>
          <p:nvPr>
            <p:ph type="pic" idx="2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ith Images">
  <p:cSld name="Three Columns with Image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5"/>
          <p:cNvSpPr>
            <a:spLocks noGrp="1"/>
          </p:cNvSpPr>
          <p:nvPr>
            <p:ph type="pic" idx="2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72072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>
            <a:spLocks noGrp="1"/>
          </p:cNvSpPr>
          <p:nvPr>
            <p:ph type="pic" idx="3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3" name="Google Shape;43;p5"/>
          <p:cNvSpPr txBox="1">
            <a:spLocks noGrp="1"/>
          </p:cNvSpPr>
          <p:nvPr>
            <p:ph type="body" idx="4"/>
          </p:nvPr>
        </p:nvSpPr>
        <p:spPr>
          <a:xfrm>
            <a:off x="4364400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>
            <a:spLocks noGrp="1"/>
          </p:cNvSpPr>
          <p:nvPr>
            <p:ph type="pic" idx="5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5" name="Google Shape;45;p5"/>
          <p:cNvSpPr txBox="1">
            <a:spLocks noGrp="1"/>
          </p:cNvSpPr>
          <p:nvPr>
            <p:ph type="body" idx="6"/>
          </p:nvPr>
        </p:nvSpPr>
        <p:spPr>
          <a:xfrm>
            <a:off x="800807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Image">
  <p:cSld name="Closing Slide Imag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720725" y="2854801"/>
            <a:ext cx="4073912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1"/>
          </p:nvPr>
        </p:nvSpPr>
        <p:spPr>
          <a:xfrm>
            <a:off x="720725" y="3873600"/>
            <a:ext cx="4073912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6"/>
          <p:cNvSpPr>
            <a:spLocks noGrp="1"/>
          </p:cNvSpPr>
          <p:nvPr>
            <p:ph type="pic" idx="2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50" name="Google Shape;50;p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0725" y="860400"/>
            <a:ext cx="2970000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6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52" name="Google Shape;5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Image">
  <p:cSld name="Title Slide Imag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ctrTitle"/>
          </p:nvPr>
        </p:nvSpPr>
        <p:spPr>
          <a:xfrm>
            <a:off x="1368000" y="2988000"/>
            <a:ext cx="3726761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1368000" y="4982400"/>
            <a:ext cx="3726761" cy="757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9" name="Google Shape;59;p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8000" y="1202400"/>
            <a:ext cx="2970000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>
            <a:spLocks noGrp="1"/>
          </p:cNvSpPr>
          <p:nvPr>
            <p:ph type="pic" idx="2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Image Left">
  <p:cSld name="Title Slide Image Lef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>
            <a:spLocks noGrp="1"/>
          </p:cNvSpPr>
          <p:nvPr>
            <p:ph type="pic" idx="2"/>
          </p:nvPr>
        </p:nvSpPr>
        <p:spPr>
          <a:xfrm>
            <a:off x="0" y="0"/>
            <a:ext cx="691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3" name="Google Shape;63;p8"/>
          <p:cNvSpPr txBox="1">
            <a:spLocks noGrp="1"/>
          </p:cNvSpPr>
          <p:nvPr>
            <p:ph type="ctrTitle"/>
          </p:nvPr>
        </p:nvSpPr>
        <p:spPr>
          <a:xfrm>
            <a:off x="7560000" y="3160800"/>
            <a:ext cx="3944613" cy="186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ubTitle" idx="1"/>
          </p:nvPr>
        </p:nvSpPr>
        <p:spPr>
          <a:xfrm>
            <a:off x="7560000" y="5162400"/>
            <a:ext cx="3944613" cy="757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5" name="Google Shape;65;p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0000" y="720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720723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6096000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">
  <p:cSld name="Content and Large Imag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39132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39132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1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" name="Google Shape;16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ctrTitle"/>
          </p:nvPr>
        </p:nvSpPr>
        <p:spPr>
          <a:xfrm>
            <a:off x="259500" y="2790000"/>
            <a:ext cx="115692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GB">
                <a:latin typeface="Barlow"/>
                <a:ea typeface="Barlow"/>
                <a:cs typeface="Barlow"/>
                <a:sym typeface="Barlow"/>
              </a:rPr>
              <a:t>GOOS Project Updates: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GB" sz="4500">
                <a:latin typeface="Barlow"/>
                <a:ea typeface="Barlow"/>
                <a:cs typeface="Barlow"/>
                <a:sym typeface="Barlow"/>
              </a:rPr>
              <a:t>Tropical Pacific Observing System (TPOS)</a:t>
            </a:r>
            <a:endParaRPr sz="45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1"/>
          </p:nvPr>
        </p:nvSpPr>
        <p:spPr>
          <a:xfrm>
            <a:off x="529800" y="4978200"/>
            <a:ext cx="9570600" cy="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Billy Kessler [ NOAA Pacific Marine Environmental Laboratory - TPOS Co-Chair ] </a:t>
            </a:r>
            <a:br>
              <a:rPr lang="en-GB"/>
            </a:br>
            <a:r>
              <a:rPr lang="en-GB"/>
              <a:t>and Fei Chai [ Xiamen University - TPOS Co-Chair ]</a:t>
            </a:r>
            <a:endParaRPr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/>
            </a:r>
            <a:br>
              <a:rPr lang="en-GB"/>
            </a:br>
            <a:r>
              <a:rPr lang="en-GB"/>
              <a:t>GOOS 12th Steering Committee Meeting, 25 - 27 April 2023</a:t>
            </a:r>
            <a:endParaRPr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26275"/>
            <a:ext cx="5839476" cy="14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>
                <a:latin typeface="Barlow"/>
                <a:ea typeface="Barlow"/>
                <a:cs typeface="Barlow"/>
                <a:sym typeface="Barlow"/>
              </a:rPr>
              <a:t>TPOS Implementation: Current Activities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3" name="Google Shape;143;p2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24141" b="24141"/>
          <a:stretch/>
        </p:blipFill>
        <p:spPr>
          <a:xfrm>
            <a:off x="4364400" y="1857600"/>
            <a:ext cx="3463200" cy="165600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144" name="Google Shape;144;p20"/>
          <p:cNvSpPr txBox="1">
            <a:spLocks noGrp="1"/>
          </p:cNvSpPr>
          <p:nvPr>
            <p:ph type="body" idx="4"/>
          </p:nvPr>
        </p:nvSpPr>
        <p:spPr>
          <a:xfrm>
            <a:off x="4364400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/>
          <a:p>
            <a:pPr marL="0" lvl="1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 sz="1950" dirty="0" smtClean="0"/>
              <a:t>NOAA </a:t>
            </a:r>
            <a:r>
              <a:rPr lang="en-GB" sz="1950" dirty="0"/>
              <a:t>Recapitalizes TAO</a:t>
            </a:r>
            <a:endParaRPr sz="1950" dirty="0"/>
          </a:p>
          <a:p>
            <a:pPr marL="0" lvl="0" indent="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 dirty="0"/>
              <a:t>Refocus moorings to make best use of their unique strengths. </a:t>
            </a:r>
            <a:r>
              <a:rPr lang="en-GB" dirty="0" smtClean="0"/>
              <a:t>Fast phenomena</a:t>
            </a:r>
            <a:r>
              <a:rPr lang="en-GB" dirty="0"/>
              <a:t>: the ocean mixed layer and co-located air-sea observations.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 dirty="0"/>
              <a:t>With Argo and satellites, the new moorings are part of an integrated observing system.</a:t>
            </a:r>
            <a:endParaRPr dirty="0"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6"/>
          </p:nvPr>
        </p:nvSpPr>
        <p:spPr>
          <a:xfrm>
            <a:off x="800807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 sz="1950" dirty="0"/>
              <a:t>Implementation Phase</a:t>
            </a:r>
            <a:endParaRPr sz="1950" dirty="0"/>
          </a:p>
          <a:p>
            <a:pPr marL="0" lvl="0" indent="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 dirty="0"/>
              <a:t>With TPOS 2020’s plans largely accepted, we focus on advising our sponsors on implementation issues: integrating pilot study results, using OSEs to evaluate and tune the arrays, coordination among the implementers, </a:t>
            </a:r>
            <a:r>
              <a:rPr lang="en-GB" dirty="0" smtClean="0"/>
              <a:t>and </a:t>
            </a:r>
            <a:r>
              <a:rPr lang="en-GB" dirty="0" err="1" smtClean="0"/>
              <a:t>intercomparison</a:t>
            </a:r>
            <a:r>
              <a:rPr lang="en-GB" dirty="0" smtClean="0"/>
              <a:t> studies.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dirty="0"/>
          </a:p>
        </p:txBody>
      </p:sp>
      <p:sp>
        <p:nvSpPr>
          <p:cNvPr id="146" name="Google Shape;146;p20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1"/>
          </p:nvPr>
        </p:nvSpPr>
        <p:spPr>
          <a:xfrm>
            <a:off x="72072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 sz="1950" dirty="0"/>
              <a:t>New TPOS Governance</a:t>
            </a:r>
            <a:endParaRPr sz="1950" dirty="0"/>
          </a:p>
          <a:p>
            <a:pPr marL="0" lvl="0" indent="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 dirty="0"/>
              <a:t>- Scientific Advisory Committee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 dirty="0"/>
              <a:t>- Implementation Coordination Group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 dirty="0"/>
              <a:t>Priorities include: Eastern and Western boundary regimes, stepping into Ecosystem work.</a:t>
            </a:r>
            <a:endParaRPr dirty="0"/>
          </a:p>
        </p:txBody>
      </p:sp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 l="8997" t="7615" r="758" b="15301"/>
          <a:stretch/>
        </p:blipFill>
        <p:spPr>
          <a:xfrm>
            <a:off x="8008075" y="1857600"/>
            <a:ext cx="3491000" cy="165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5">
            <a:alphaModFix/>
          </a:blip>
          <a:srcRect t="15480" b="-441"/>
          <a:stretch/>
        </p:blipFill>
        <p:spPr>
          <a:xfrm>
            <a:off x="715175" y="1869550"/>
            <a:ext cx="3463198" cy="16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>
                <a:latin typeface="Barlow"/>
                <a:ea typeface="Barlow"/>
                <a:cs typeface="Barlow"/>
                <a:sym typeface="Barlow"/>
              </a:rPr>
              <a:t>TPOS Implementation: Future Plans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5" name="Google Shape;155;p21"/>
          <p:cNvSpPr txBox="1">
            <a:spLocks noGrp="1"/>
          </p:cNvSpPr>
          <p:nvPr>
            <p:ph type="body" idx="4"/>
          </p:nvPr>
        </p:nvSpPr>
        <p:spPr>
          <a:xfrm>
            <a:off x="4364400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/>
          <a:p>
            <a:pPr marL="0" lvl="1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/>
              <a:t>TPOS 2020 undone parts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A complete observing system for the tropical Pacific must include the distinct eastern and western boundary regimes. This work was only begun; we are organizing for engagement and observation in these regions.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body" idx="6"/>
          </p:nvPr>
        </p:nvSpPr>
        <p:spPr>
          <a:xfrm>
            <a:off x="800807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/>
              <a:t>Stakeholders Group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TPOS 2020 responded primarily to our investing sponsors. We now see our stakeholders more broadly, to include the island nations, international organizations, and potential partners at all levels.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1"/>
          </p:nvPr>
        </p:nvSpPr>
        <p:spPr>
          <a:xfrm>
            <a:off x="72072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/>
              <a:t>Process Studies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Towards 2030 and beyond: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Planning underway for process studies: PUMP &amp; EEWP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NOAA funded pre-field modeling. Seeking international collaborations.</a:t>
            </a:r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3">
            <a:alphaModFix/>
          </a:blip>
          <a:srcRect l="370" r="-370"/>
          <a:stretch/>
        </p:blipFill>
        <p:spPr>
          <a:xfrm>
            <a:off x="728150" y="1857600"/>
            <a:ext cx="3455776" cy="16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8125" y="1857599"/>
            <a:ext cx="3455749" cy="16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3875" y="1857600"/>
            <a:ext cx="3455750" cy="167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ctrTitle"/>
          </p:nvPr>
        </p:nvSpPr>
        <p:spPr>
          <a:xfrm>
            <a:off x="601456" y="2473801"/>
            <a:ext cx="40740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GB">
                <a:latin typeface="Barlow"/>
                <a:ea typeface="Barlow"/>
                <a:cs typeface="Barlow"/>
                <a:sym typeface="Barlow"/>
              </a:rPr>
              <a:t>Thank You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1"/>
          </p:nvPr>
        </p:nvSpPr>
        <p:spPr>
          <a:xfrm>
            <a:off x="720725" y="3416400"/>
            <a:ext cx="4074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GB"/>
              <a:t>www.tropicalpacific.org </a:t>
            </a:r>
            <a:endParaRPr/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050" y="4127700"/>
            <a:ext cx="3497825" cy="8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436" b="436"/>
          <a:stretch/>
        </p:blipFill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Office PowerPoint</Application>
  <PresentationFormat>Widescreen</PresentationFormat>
  <Paragraphs>27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Barlow</vt:lpstr>
      <vt:lpstr>Calibri</vt:lpstr>
      <vt:lpstr>GOOS PPT Theme</vt:lpstr>
      <vt:lpstr>GOOS Project Updates: Tropical Pacific Observing System (TPOS)</vt:lpstr>
      <vt:lpstr>TPOS Implementation: Current Activities</vt:lpstr>
      <vt:lpstr>TPOS Implementation: Future Plans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GOOS Project Updates: Tropical Pacific Observing System (TPOS)</dc:title>
  <cp:lastModifiedBy>Cheyenne Stienbarger</cp:lastModifiedBy>
  <cp:revision>1</cp:revision>
  <dcterms:modified xsi:type="dcterms:W3CDTF">2023-04-19T01:44:21Z</dcterms:modified>
</cp:coreProperties>
</file>