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56" r:id="rId5"/>
    <p:sldId id="1192" r:id="rId6"/>
    <p:sldId id="1196" r:id="rId7"/>
    <p:sldId id="257"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F92"/>
    <a:srgbClr val="CAA696"/>
    <a:srgbClr val="83B5CE"/>
    <a:srgbClr val="F0871A"/>
    <a:srgbClr val="019746"/>
    <a:srgbClr val="0A0A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A87C07-5854-4099-B0D4-7D6C43CBEF63}" v="20" dt="2023-03-06T10:41:29.3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80831" autoAdjust="0"/>
  </p:normalViewPr>
  <p:slideViewPr>
    <p:cSldViewPr snapToGrid="0">
      <p:cViewPr varScale="1">
        <p:scale>
          <a:sx n="68" d="100"/>
          <a:sy n="68" d="100"/>
        </p:scale>
        <p:origin x="1293"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9315E6-0960-4CA4-B77E-D034E90A15BD}" type="datetimeFigureOut">
              <a:rPr lang="en-NZ" smtClean="0"/>
              <a:t>7/03/2023</a:t>
            </a:fld>
            <a:endParaRPr lang="en-NZ"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E248F-5A3A-4786-82D8-62F2C675F281}" type="slidenum">
              <a:rPr lang="en-NZ" smtClean="0"/>
              <a:t>‹#›</a:t>
            </a:fld>
            <a:endParaRPr lang="en-NZ" dirty="0"/>
          </a:p>
        </p:txBody>
      </p:sp>
    </p:spTree>
    <p:extLst>
      <p:ext uri="{BB962C8B-B14F-4D97-AF65-F5344CB8AC3E}">
        <p14:creationId xmlns:p14="http://schemas.microsoft.com/office/powerpoint/2010/main" val="3703168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67E248F-5A3A-4786-82D8-62F2C675F281}" type="slidenum">
              <a:rPr lang="en-NZ" smtClean="0"/>
              <a:t>1</a:t>
            </a:fld>
            <a:endParaRPr lang="en-NZ" dirty="0"/>
          </a:p>
        </p:txBody>
      </p:sp>
    </p:spTree>
    <p:extLst>
      <p:ext uri="{BB962C8B-B14F-4D97-AF65-F5344CB8AC3E}">
        <p14:creationId xmlns:p14="http://schemas.microsoft.com/office/powerpoint/2010/main" val="1722430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67E248F-5A3A-4786-82D8-62F2C675F281}" type="slidenum">
              <a:rPr lang="en-NZ" smtClean="0"/>
              <a:t>2</a:t>
            </a:fld>
            <a:endParaRPr lang="en-NZ" dirty="0"/>
          </a:p>
        </p:txBody>
      </p:sp>
    </p:spTree>
    <p:extLst>
      <p:ext uri="{BB962C8B-B14F-4D97-AF65-F5344CB8AC3E}">
        <p14:creationId xmlns:p14="http://schemas.microsoft.com/office/powerpoint/2010/main" val="346548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67E248F-5A3A-4786-82D8-62F2C675F281}" type="slidenum">
              <a:rPr lang="en-NZ" smtClean="0"/>
              <a:t>3</a:t>
            </a:fld>
            <a:endParaRPr lang="en-NZ" dirty="0"/>
          </a:p>
        </p:txBody>
      </p:sp>
    </p:spTree>
    <p:extLst>
      <p:ext uri="{BB962C8B-B14F-4D97-AF65-F5344CB8AC3E}">
        <p14:creationId xmlns:p14="http://schemas.microsoft.com/office/powerpoint/2010/main" val="1055095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t>2 Wet test – after the first one, it would be easier to encourage to other countries.</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t>3 Since one of the goals for 2030 is the 100% of coastal communities as Tsunami Ready, we should spotlight a path for that aim. It sounds quite difficult with the actual processes, so we should work on make them more achievable (in connexion with ITIC and TT on tsunami ready). our impression is that countries with a stronger tsunami programs are having issues with TR, since it is prepared for places with less resources or events recurrence. </a:t>
            </a:r>
          </a:p>
          <a:p>
            <a:endParaRPr lang="en-NZ"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t>4 Working with ICG-PTWS-WG1, improve understanding of non-seismic tsunamis. The PTWS HTHH Volcano SOP might provide a good starting point as first interim volcano tsunami warning system. On the other hand on February 2023, the TOWS TT on Tsunamis generated by volcanoes will provide its first report that would include much more detail about monitoring, and warning systems guidance and operation.</a:t>
            </a:r>
          </a:p>
          <a:p>
            <a:endParaRPr lang="en-NZ" dirty="0"/>
          </a:p>
        </p:txBody>
      </p:sp>
      <p:sp>
        <p:nvSpPr>
          <p:cNvPr id="4" name="Slide Number Placeholder 3"/>
          <p:cNvSpPr>
            <a:spLocks noGrp="1"/>
          </p:cNvSpPr>
          <p:nvPr>
            <p:ph type="sldNum" sz="quarter" idx="5"/>
          </p:nvPr>
        </p:nvSpPr>
        <p:spPr/>
        <p:txBody>
          <a:bodyPr/>
          <a:lstStyle/>
          <a:p>
            <a:fld id="{767E248F-5A3A-4786-82D8-62F2C675F281}" type="slidenum">
              <a:rPr lang="en-NZ" smtClean="0"/>
              <a:t>4</a:t>
            </a:fld>
            <a:endParaRPr lang="en-NZ" dirty="0"/>
          </a:p>
        </p:txBody>
      </p:sp>
    </p:spTree>
    <p:extLst>
      <p:ext uri="{BB962C8B-B14F-4D97-AF65-F5344CB8AC3E}">
        <p14:creationId xmlns:p14="http://schemas.microsoft.com/office/powerpoint/2010/main" val="1365055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766351-6C8C-440C-8AD1-E6398E0DE518}" type="datetimeFigureOut">
              <a:rPr lang="en-NZ" smtClean="0"/>
              <a:t>7/03/2023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4263699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766351-6C8C-440C-8AD1-E6398E0DE518}" type="datetimeFigureOut">
              <a:rPr lang="en-NZ" smtClean="0"/>
              <a:t>7/03/2023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4168190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766351-6C8C-440C-8AD1-E6398E0DE518}" type="datetimeFigureOut">
              <a:rPr lang="en-NZ" smtClean="0"/>
              <a:t>7/03/2023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3361758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766351-6C8C-440C-8AD1-E6398E0DE518}" type="datetimeFigureOut">
              <a:rPr lang="en-NZ" smtClean="0"/>
              <a:t>7/03/2023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2454528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766351-6C8C-440C-8AD1-E6398E0DE518}" type="datetimeFigureOut">
              <a:rPr lang="en-NZ" smtClean="0"/>
              <a:t>7/03/2023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203322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766351-6C8C-440C-8AD1-E6398E0DE518}" type="datetimeFigureOut">
              <a:rPr lang="en-NZ" smtClean="0"/>
              <a:t>7/03/2023</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3146048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766351-6C8C-440C-8AD1-E6398E0DE518}" type="datetimeFigureOut">
              <a:rPr lang="en-NZ" smtClean="0"/>
              <a:t>7/03/2023</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1054594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766351-6C8C-440C-8AD1-E6398E0DE518}" type="datetimeFigureOut">
              <a:rPr lang="en-NZ" smtClean="0"/>
              <a:t>7/03/2023</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3935970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766351-6C8C-440C-8AD1-E6398E0DE518}" type="datetimeFigureOut">
              <a:rPr lang="en-NZ" smtClean="0"/>
              <a:t>7/03/2023</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3355899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766351-6C8C-440C-8AD1-E6398E0DE518}" type="datetimeFigureOut">
              <a:rPr lang="en-NZ" smtClean="0"/>
              <a:t>7/03/2023</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2793311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766351-6C8C-440C-8AD1-E6398E0DE518}" type="datetimeFigureOut">
              <a:rPr lang="en-NZ" smtClean="0"/>
              <a:t>7/03/2023</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914396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766351-6C8C-440C-8AD1-E6398E0DE518}" type="datetimeFigureOut">
              <a:rPr lang="en-NZ" smtClean="0"/>
              <a:t>7/03/2023</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1B5E4-D238-4B75-9F76-76946C24B5A2}" type="slidenum">
              <a:rPr lang="en-NZ" smtClean="0"/>
              <a:t>‹#›</a:t>
            </a:fld>
            <a:endParaRPr lang="en-NZ" dirty="0"/>
          </a:p>
        </p:txBody>
      </p:sp>
      <p:sp>
        <p:nvSpPr>
          <p:cNvPr id="8" name="TextBox 7">
            <a:extLst>
              <a:ext uri="{FF2B5EF4-FFF2-40B4-BE49-F238E27FC236}">
                <a16:creationId xmlns:a16="http://schemas.microsoft.com/office/drawing/2014/main" id="{3B9EBB92-39E1-4A6D-8848-D404B0DB45E8}"/>
              </a:ext>
            </a:extLst>
          </p:cNvPr>
          <p:cNvSpPr txBox="1"/>
          <p:nvPr userDrawn="1">
            <p:extLst>
              <p:ext uri="{1162E1C5-73C7-4A58-AE30-91384D911F3F}">
                <p184:classification xmlns:p184="http://schemas.microsoft.com/office/powerpoint/2018/4/main" val="ftr"/>
              </p:ext>
            </p:extLst>
          </p:nvPr>
        </p:nvSpPr>
        <p:spPr>
          <a:xfrm>
            <a:off x="4110800" y="6705600"/>
            <a:ext cx="766762" cy="152400"/>
          </a:xfrm>
          <a:prstGeom prst="rect">
            <a:avLst/>
          </a:prstGeom>
        </p:spPr>
        <p:txBody>
          <a:bodyPr horzOverflow="overflow" lIns="0" tIns="0" rIns="0" bIns="0">
            <a:spAutoFit/>
          </a:bodyPr>
          <a:lstStyle/>
          <a:p>
            <a:pPr algn="ctr"/>
            <a:r>
              <a:rPr lang="en-NZ" sz="1000" dirty="0">
                <a:solidFill>
                  <a:srgbClr val="000000"/>
                </a:solidFill>
                <a:latin typeface="Calibri" panose="020F0502020204030204" pitchFamily="34" charset="0"/>
                <a:cs typeface="Calibri" panose="020F0502020204030204" pitchFamily="34" charset="0"/>
              </a:rPr>
              <a:t>UNCLASSIFIED</a:t>
            </a:r>
          </a:p>
        </p:txBody>
      </p:sp>
    </p:spTree>
    <p:extLst>
      <p:ext uri="{BB962C8B-B14F-4D97-AF65-F5344CB8AC3E}">
        <p14:creationId xmlns:p14="http://schemas.microsoft.com/office/powerpoint/2010/main" val="687379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788CA3E-F3A6-46F7-801C-C4F79729CB12}"/>
              </a:ext>
            </a:extLst>
          </p:cNvPr>
          <p:cNvSpPr/>
          <p:nvPr/>
        </p:nvSpPr>
        <p:spPr>
          <a:xfrm>
            <a:off x="0" y="2540352"/>
            <a:ext cx="9144000" cy="18347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4" name="Picture 11">
            <a:extLst>
              <a:ext uri="{FF2B5EF4-FFF2-40B4-BE49-F238E27FC236}">
                <a16:creationId xmlns:a16="http://schemas.microsoft.com/office/drawing/2014/main" id="{19427AF4-DBC4-4D51-AED4-D712F79E467B}"/>
              </a:ext>
            </a:extLst>
          </p:cNvPr>
          <p:cNvPicPr>
            <a:picLocks noChangeAspect="1"/>
          </p:cNvPicPr>
          <p:nvPr/>
        </p:nvPicPr>
        <p:blipFill>
          <a:blip r:embed="rId3"/>
          <a:srcRect/>
          <a:stretch>
            <a:fillRect/>
          </a:stretch>
        </p:blipFill>
        <p:spPr bwMode="auto">
          <a:xfrm>
            <a:off x="264160" y="193674"/>
            <a:ext cx="2686050" cy="847725"/>
          </a:xfrm>
          <a:prstGeom prst="rect">
            <a:avLst/>
          </a:prstGeom>
          <a:noFill/>
          <a:ln w="9525">
            <a:noFill/>
            <a:miter lim="800000"/>
            <a:headEnd/>
            <a:tailEnd/>
          </a:ln>
        </p:spPr>
      </p:pic>
      <p:sp>
        <p:nvSpPr>
          <p:cNvPr id="5" name="TextBox 4">
            <a:extLst>
              <a:ext uri="{FF2B5EF4-FFF2-40B4-BE49-F238E27FC236}">
                <a16:creationId xmlns:a16="http://schemas.microsoft.com/office/drawing/2014/main" id="{2AFE9768-51FE-4ABC-BFFA-61DF7EE56F15}"/>
              </a:ext>
            </a:extLst>
          </p:cNvPr>
          <p:cNvSpPr txBox="1"/>
          <p:nvPr/>
        </p:nvSpPr>
        <p:spPr>
          <a:xfrm>
            <a:off x="133314" y="5771774"/>
            <a:ext cx="3292025" cy="892552"/>
          </a:xfrm>
          <a:prstGeom prst="rect">
            <a:avLst/>
          </a:prstGeom>
          <a:noFill/>
        </p:spPr>
        <p:txBody>
          <a:bodyPr wrap="square" rtlCol="0">
            <a:spAutoFit/>
          </a:bodyPr>
          <a:lstStyle/>
          <a:p>
            <a:pPr>
              <a:spcAft>
                <a:spcPts val="600"/>
              </a:spcAft>
            </a:pPr>
            <a:r>
              <a:rPr lang="en-GB" sz="1400" b="1" dirty="0">
                <a:solidFill>
                  <a:srgbClr val="002060"/>
                </a:solidFill>
              </a:rPr>
              <a:t>CARLOS ZUNIGA (CHILE)</a:t>
            </a:r>
          </a:p>
          <a:p>
            <a:pPr>
              <a:spcAft>
                <a:spcPts val="600"/>
              </a:spcAft>
            </a:pPr>
            <a:r>
              <a:rPr lang="en-GB" sz="1400" b="1" dirty="0">
                <a:solidFill>
                  <a:srgbClr val="002060"/>
                </a:solidFill>
              </a:rPr>
              <a:t>FRANÇOIS SCHINDELE (FRANCE)</a:t>
            </a:r>
          </a:p>
          <a:p>
            <a:pPr>
              <a:spcAft>
                <a:spcPts val="600"/>
              </a:spcAft>
            </a:pPr>
            <a:r>
              <a:rPr lang="en-GB" sz="1400" b="1" dirty="0">
                <a:solidFill>
                  <a:srgbClr val="002060"/>
                </a:solidFill>
              </a:rPr>
              <a:t>SARAH-JAYNE MCCURRACH (NZ)</a:t>
            </a:r>
          </a:p>
        </p:txBody>
      </p:sp>
      <p:cxnSp>
        <p:nvCxnSpPr>
          <p:cNvPr id="7" name="Straight Connector 6">
            <a:extLst>
              <a:ext uri="{FF2B5EF4-FFF2-40B4-BE49-F238E27FC236}">
                <a16:creationId xmlns:a16="http://schemas.microsoft.com/office/drawing/2014/main" id="{CFDC696E-F818-4798-9608-B5A896569DC9}"/>
              </a:ext>
            </a:extLst>
          </p:cNvPr>
          <p:cNvCxnSpPr/>
          <p:nvPr/>
        </p:nvCxnSpPr>
        <p:spPr>
          <a:xfrm>
            <a:off x="264160" y="1210491"/>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75D6B80-9820-47AD-A426-3F640B157B1A}"/>
              </a:ext>
            </a:extLst>
          </p:cNvPr>
          <p:cNvSpPr txBox="1"/>
          <p:nvPr/>
        </p:nvSpPr>
        <p:spPr>
          <a:xfrm>
            <a:off x="264160" y="2900450"/>
            <a:ext cx="8615680" cy="1128514"/>
          </a:xfrm>
          <a:prstGeom prst="rect">
            <a:avLst/>
          </a:prstGeom>
          <a:noFill/>
        </p:spPr>
        <p:txBody>
          <a:bodyPr wrap="square" rtlCol="0">
            <a:spAutoFit/>
          </a:bodyPr>
          <a:lstStyle/>
          <a:p>
            <a:pPr>
              <a:spcBef>
                <a:spcPts val="200"/>
              </a:spcBef>
              <a:spcAft>
                <a:spcPts val="200"/>
              </a:spcAft>
            </a:pPr>
            <a:r>
              <a:rPr lang="en-NZ" sz="3200" b="1" dirty="0">
                <a:solidFill>
                  <a:srgbClr val="002060"/>
                </a:solidFill>
              </a:rPr>
              <a:t>PTWS Task Team </a:t>
            </a:r>
          </a:p>
          <a:p>
            <a:pPr>
              <a:spcBef>
                <a:spcPts val="200"/>
              </a:spcBef>
              <a:spcAft>
                <a:spcPts val="200"/>
              </a:spcAft>
            </a:pPr>
            <a:r>
              <a:rPr lang="en-NZ" sz="3200" b="1" dirty="0">
                <a:solidFill>
                  <a:srgbClr val="002060"/>
                </a:solidFill>
              </a:rPr>
              <a:t>UN OCEAN DECADE</a:t>
            </a:r>
            <a:endParaRPr lang="en-NZ" sz="2400" b="1" dirty="0">
              <a:solidFill>
                <a:srgbClr val="002060"/>
              </a:solidFill>
            </a:endParaRPr>
          </a:p>
        </p:txBody>
      </p:sp>
      <p:pic>
        <p:nvPicPr>
          <p:cNvPr id="6" name="Picture 11">
            <a:extLst>
              <a:ext uri="{FF2B5EF4-FFF2-40B4-BE49-F238E27FC236}">
                <a16:creationId xmlns:a16="http://schemas.microsoft.com/office/drawing/2014/main" id="{6C44F274-9BD8-B101-B957-7DC858D1EB56}"/>
              </a:ext>
            </a:extLst>
          </p:cNvPr>
          <p:cNvPicPr>
            <a:picLocks noChangeAspect="1"/>
          </p:cNvPicPr>
          <p:nvPr/>
        </p:nvPicPr>
        <p:blipFill rotWithShape="1">
          <a:blip r:embed="rId3"/>
          <a:srcRect l="56505"/>
          <a:stretch/>
        </p:blipFill>
        <p:spPr bwMode="auto">
          <a:xfrm>
            <a:off x="5929532" y="2538653"/>
            <a:ext cx="2392191" cy="1735786"/>
          </a:xfrm>
          <a:prstGeom prst="rect">
            <a:avLst/>
          </a:prstGeom>
          <a:noFill/>
          <a:ln w="9525">
            <a:noFill/>
            <a:miter lim="800000"/>
            <a:headEnd/>
            <a:tailEnd/>
          </a:ln>
        </p:spPr>
      </p:pic>
    </p:spTree>
    <p:extLst>
      <p:ext uri="{BB962C8B-B14F-4D97-AF65-F5344CB8AC3E}">
        <p14:creationId xmlns:p14="http://schemas.microsoft.com/office/powerpoint/2010/main" val="2960820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B1A64BF-8B62-4839-907A-7659779B041A}"/>
              </a:ext>
            </a:extLst>
          </p:cNvPr>
          <p:cNvSpPr txBox="1"/>
          <p:nvPr/>
        </p:nvSpPr>
        <p:spPr>
          <a:xfrm>
            <a:off x="143890" y="336122"/>
            <a:ext cx="8615679" cy="461665"/>
          </a:xfrm>
          <a:prstGeom prst="rect">
            <a:avLst/>
          </a:prstGeom>
          <a:noFill/>
        </p:spPr>
        <p:txBody>
          <a:bodyPr wrap="square" rtlCol="0">
            <a:spAutoFit/>
          </a:bodyPr>
          <a:lstStyle/>
          <a:p>
            <a:r>
              <a:rPr lang="en-NZ" sz="2400" b="1" dirty="0"/>
              <a:t>OVERVIEW </a:t>
            </a:r>
            <a:r>
              <a:rPr lang="en-NZ" sz="2400" b="1" dirty="0">
                <a:solidFill>
                  <a:schemeClr val="accent5">
                    <a:lumMod val="75000"/>
                  </a:schemeClr>
                </a:solidFill>
              </a:rPr>
              <a:t>TT UN DECADE</a:t>
            </a:r>
            <a:endParaRPr lang="en-NZ" sz="2400" b="1" dirty="0">
              <a:solidFill>
                <a:schemeClr val="accent1"/>
              </a:solidFill>
            </a:endParaRPr>
          </a:p>
        </p:txBody>
      </p:sp>
      <p:sp>
        <p:nvSpPr>
          <p:cNvPr id="11" name="Rectangle 10">
            <a:extLst>
              <a:ext uri="{FF2B5EF4-FFF2-40B4-BE49-F238E27FC236}">
                <a16:creationId xmlns:a16="http://schemas.microsoft.com/office/drawing/2014/main" id="{1BDC403D-CE18-4054-8BFF-ACE69CBF7B4C}"/>
              </a:ext>
            </a:extLst>
          </p:cNvPr>
          <p:cNvSpPr/>
          <p:nvPr/>
        </p:nvSpPr>
        <p:spPr>
          <a:xfrm>
            <a:off x="357339" y="1209664"/>
            <a:ext cx="8498660" cy="4993675"/>
          </a:xfrm>
          <a:prstGeom prst="rect">
            <a:avLst/>
          </a:prstGeom>
        </p:spPr>
        <p:txBody>
          <a:bodyPr wrap="square">
            <a:spAutoFit/>
          </a:bodyPr>
          <a:lstStyle/>
          <a:p>
            <a:pPr>
              <a:spcBef>
                <a:spcPts val="600"/>
              </a:spcBef>
              <a:spcAft>
                <a:spcPts val="600"/>
              </a:spcAft>
            </a:pPr>
            <a:r>
              <a:rPr lang="en-NZ" sz="1200" b="1" u="sng" dirty="0">
                <a:latin typeface="Calibri" panose="020F0502020204030204" pitchFamily="34" charset="0"/>
                <a:ea typeface="Calibri" panose="020F0502020204030204" pitchFamily="34" charset="0"/>
              </a:rPr>
              <a:t>Terms of Reference:</a:t>
            </a:r>
          </a:p>
          <a:p>
            <a:pPr marL="628650" lvl="1" indent="-171450">
              <a:spcBef>
                <a:spcPts val="600"/>
              </a:spcBef>
              <a:spcAft>
                <a:spcPts val="600"/>
              </a:spcAft>
              <a:buFont typeface="Arial" panose="020B0604020202020204" pitchFamily="34" charset="0"/>
              <a:buChar char="•"/>
            </a:pPr>
            <a:r>
              <a:rPr lang="en-NZ" sz="1200" dirty="0">
                <a:latin typeface="Calibri" panose="020F0502020204030204" pitchFamily="34" charset="0"/>
                <a:ea typeface="Calibri" panose="020F0502020204030204" pitchFamily="34" charset="0"/>
              </a:rPr>
              <a:t>Provide input to the Ocean Decade Tsunami Programme on behalf of the ICG/PTWS </a:t>
            </a:r>
          </a:p>
          <a:p>
            <a:pPr marL="628650" lvl="1" indent="-171450">
              <a:spcBef>
                <a:spcPts val="600"/>
              </a:spcBef>
              <a:spcAft>
                <a:spcPts val="600"/>
              </a:spcAft>
              <a:buFont typeface="Arial" panose="020B0604020202020204" pitchFamily="34" charset="0"/>
              <a:buChar char="•"/>
            </a:pPr>
            <a:r>
              <a:rPr lang="en-NZ" sz="1200" dirty="0">
                <a:latin typeface="Calibri" panose="020F0502020204030204" pitchFamily="34" charset="0"/>
                <a:ea typeface="Calibri" panose="020F0502020204030204" pitchFamily="34" charset="0"/>
              </a:rPr>
              <a:t>Identify, facilitate, compile and maintain a list of PTWS contributions to the UN Ocean Decade Tsunami Programme in support of its 10-year Scientific Research, Implementation and Development Plan</a:t>
            </a:r>
          </a:p>
          <a:p>
            <a:pPr marL="628650" lvl="1" indent="-171450">
              <a:spcBef>
                <a:spcPts val="600"/>
              </a:spcBef>
              <a:spcAft>
                <a:spcPts val="600"/>
              </a:spcAft>
              <a:buFont typeface="Arial" panose="020B0604020202020204" pitchFamily="34" charset="0"/>
              <a:buChar char="•"/>
            </a:pPr>
            <a:r>
              <a:rPr lang="en-NZ" sz="1200" dirty="0">
                <a:latin typeface="Calibri" panose="020F0502020204030204" pitchFamily="34" charset="0"/>
                <a:ea typeface="Calibri" panose="020F0502020204030204" pitchFamily="34" charset="0"/>
              </a:rPr>
              <a:t>Serve as a clearinghouse for the coordination of UN Decade efforts with other ICGs, regional partners and other stakeholders including the private sector.</a:t>
            </a:r>
          </a:p>
          <a:p>
            <a:pPr marL="628650" lvl="1" indent="-171450">
              <a:spcBef>
                <a:spcPts val="600"/>
              </a:spcBef>
              <a:spcAft>
                <a:spcPts val="600"/>
              </a:spcAft>
              <a:buFont typeface="Arial" panose="020B0604020202020204" pitchFamily="34" charset="0"/>
              <a:buChar char="•"/>
            </a:pPr>
            <a:r>
              <a:rPr lang="en-NZ" sz="1200" dirty="0">
                <a:latin typeface="Calibri" panose="020F0502020204030204" pitchFamily="34" charset="0"/>
                <a:ea typeface="Calibri" panose="020F0502020204030204" pitchFamily="34" charset="0"/>
              </a:rPr>
              <a:t>Report to ICG/PTWS on an bi-annual basis and to the ICG/PTWS Officers on a regular basis.</a:t>
            </a:r>
          </a:p>
          <a:p>
            <a:pPr>
              <a:spcBef>
                <a:spcPts val="600"/>
              </a:spcBef>
              <a:spcAft>
                <a:spcPts val="600"/>
              </a:spcAft>
            </a:pPr>
            <a:r>
              <a:rPr lang="en-NZ" sz="1200" b="1" u="sng" dirty="0">
                <a:latin typeface="Calibri" panose="020F0502020204030204" pitchFamily="34" charset="0"/>
                <a:ea typeface="Calibri" panose="020F0502020204030204" pitchFamily="34" charset="0"/>
              </a:rPr>
              <a:t>Task Team Membership:</a:t>
            </a:r>
          </a:p>
          <a:p>
            <a:pPr marL="800100" lvl="1" indent="-342900">
              <a:spcBef>
                <a:spcPts val="300"/>
              </a:spcBef>
              <a:spcAft>
                <a:spcPts val="300"/>
              </a:spcAft>
              <a:buAutoNum type="arabicPeriod"/>
            </a:pPr>
            <a:r>
              <a:rPr lang="en-NZ" sz="1200" dirty="0">
                <a:latin typeface="Calibri" panose="020F0502020204030204" pitchFamily="34" charset="0"/>
                <a:ea typeface="Calibri" panose="020F0502020204030204" pitchFamily="34" charset="0"/>
              </a:rPr>
              <a:t>Carlos Zuniga, Chile</a:t>
            </a:r>
          </a:p>
          <a:p>
            <a:pPr marL="800100" lvl="1" indent="-342900">
              <a:spcBef>
                <a:spcPts val="300"/>
              </a:spcBef>
              <a:spcAft>
                <a:spcPts val="300"/>
              </a:spcAft>
              <a:buAutoNum type="arabicPeriod"/>
            </a:pPr>
            <a:r>
              <a:rPr lang="en-NZ" sz="1200" dirty="0">
                <a:latin typeface="Calibri" panose="020F0502020204030204" pitchFamily="34" charset="0"/>
                <a:ea typeface="Calibri" panose="020F0502020204030204" pitchFamily="34" charset="0"/>
              </a:rPr>
              <a:t>Sarah-Jayne McCurrach, New Zealand</a:t>
            </a:r>
          </a:p>
          <a:p>
            <a:pPr marL="800100" lvl="1" indent="-342900">
              <a:spcBef>
                <a:spcPts val="300"/>
              </a:spcBef>
              <a:spcAft>
                <a:spcPts val="300"/>
              </a:spcAft>
              <a:buAutoNum type="arabicPeriod"/>
            </a:pPr>
            <a:r>
              <a:rPr lang="en-NZ" sz="1200" dirty="0">
                <a:latin typeface="Calibri" panose="020F0502020204030204" pitchFamily="34" charset="0"/>
                <a:ea typeface="Calibri" panose="020F0502020204030204" pitchFamily="34" charset="0"/>
              </a:rPr>
              <a:t>Francois Schindele, France</a:t>
            </a:r>
          </a:p>
          <a:p>
            <a:pPr marL="800100" lvl="1" indent="-342900">
              <a:spcBef>
                <a:spcPts val="300"/>
              </a:spcBef>
              <a:spcAft>
                <a:spcPts val="300"/>
              </a:spcAft>
              <a:buAutoNum type="arabicPeriod"/>
            </a:pPr>
            <a:r>
              <a:rPr lang="en-NZ" sz="1200" dirty="0">
                <a:latin typeface="Calibri" panose="020F0502020204030204" pitchFamily="34" charset="0"/>
                <a:ea typeface="Calibri" panose="020F0502020204030204" pitchFamily="34" charset="0"/>
              </a:rPr>
              <a:t>Dr Bill Fry, New Zealand</a:t>
            </a:r>
          </a:p>
          <a:p>
            <a:pPr marL="800100" lvl="1" indent="-342900">
              <a:spcBef>
                <a:spcPts val="300"/>
              </a:spcBef>
              <a:spcAft>
                <a:spcPts val="300"/>
              </a:spcAft>
              <a:buAutoNum type="arabicPeriod"/>
            </a:pPr>
            <a:r>
              <a:rPr lang="en-NZ" sz="1200" dirty="0">
                <a:latin typeface="Calibri" panose="020F0502020204030204" pitchFamily="34" charset="0"/>
                <a:ea typeface="Calibri" panose="020F0502020204030204" pitchFamily="34" charset="0"/>
              </a:rPr>
              <a:t>Dakui Wang, China</a:t>
            </a:r>
          </a:p>
          <a:p>
            <a:pPr marL="800100" lvl="1" indent="-342900">
              <a:spcBef>
                <a:spcPts val="300"/>
              </a:spcBef>
              <a:spcAft>
                <a:spcPts val="300"/>
              </a:spcAft>
              <a:buAutoNum type="arabicPeriod"/>
            </a:pPr>
            <a:r>
              <a:rPr lang="en-NZ" sz="1200" dirty="0">
                <a:latin typeface="Calibri" panose="020F0502020204030204" pitchFamily="34" charset="0"/>
                <a:ea typeface="Calibri" panose="020F0502020204030204" pitchFamily="34" charset="0"/>
              </a:rPr>
              <a:t>Silvia Chacón, Costa Rica</a:t>
            </a:r>
          </a:p>
          <a:p>
            <a:pPr marL="800100" lvl="1" indent="-342900">
              <a:spcBef>
                <a:spcPts val="300"/>
              </a:spcBef>
              <a:spcAft>
                <a:spcPts val="300"/>
              </a:spcAft>
              <a:buAutoNum type="arabicPeriod"/>
            </a:pPr>
            <a:r>
              <a:rPr lang="en-NZ" sz="1200" dirty="0">
                <a:latin typeface="Calibri" panose="020F0502020204030204" pitchFamily="34" charset="0"/>
                <a:ea typeface="Calibri" panose="020F0502020204030204" pitchFamily="34" charset="0"/>
              </a:rPr>
              <a:t>Laura Kong, USA</a:t>
            </a:r>
          </a:p>
          <a:p>
            <a:pPr marL="800100" lvl="1" indent="-342900">
              <a:spcBef>
                <a:spcPts val="300"/>
              </a:spcBef>
              <a:spcAft>
                <a:spcPts val="300"/>
              </a:spcAft>
              <a:buAutoNum type="arabicPeriod"/>
            </a:pPr>
            <a:r>
              <a:rPr lang="en-NZ" sz="1200" dirty="0">
                <a:latin typeface="Calibri" panose="020F0502020204030204" pitchFamily="34" charset="0"/>
                <a:ea typeface="Calibri" panose="020F0502020204030204" pitchFamily="34" charset="0"/>
              </a:rPr>
              <a:t>Mike Angove, USA</a:t>
            </a:r>
          </a:p>
          <a:p>
            <a:pPr marL="800100" lvl="1" indent="-342900">
              <a:spcBef>
                <a:spcPts val="300"/>
              </a:spcBef>
              <a:spcAft>
                <a:spcPts val="300"/>
              </a:spcAft>
              <a:buAutoNum type="arabicPeriod"/>
            </a:pPr>
            <a:r>
              <a:rPr lang="en-NZ" sz="1200" dirty="0">
                <a:latin typeface="Calibri" panose="020F0502020204030204" pitchFamily="34" charset="0"/>
                <a:ea typeface="Calibri" panose="020F0502020204030204" pitchFamily="34" charset="0"/>
              </a:rPr>
              <a:t>Chip McCreery, USA</a:t>
            </a:r>
          </a:p>
          <a:p>
            <a:pPr marL="800100" lvl="1" indent="-342900">
              <a:spcBef>
                <a:spcPts val="300"/>
              </a:spcBef>
              <a:spcAft>
                <a:spcPts val="300"/>
              </a:spcAft>
              <a:buAutoNum type="arabicPeriod"/>
            </a:pPr>
            <a:r>
              <a:rPr lang="en-NZ" sz="1200" dirty="0">
                <a:latin typeface="Calibri" panose="020F0502020204030204" pitchFamily="34" charset="0"/>
                <a:ea typeface="Calibri" panose="020F0502020204030204" pitchFamily="34" charset="0"/>
              </a:rPr>
              <a:t>Diego Arcas, USA</a:t>
            </a:r>
          </a:p>
        </p:txBody>
      </p:sp>
      <p:cxnSp>
        <p:nvCxnSpPr>
          <p:cNvPr id="12" name="Straight Connector 11">
            <a:extLst>
              <a:ext uri="{FF2B5EF4-FFF2-40B4-BE49-F238E27FC236}">
                <a16:creationId xmlns:a16="http://schemas.microsoft.com/office/drawing/2014/main" id="{1062B2DF-9181-4D50-9C04-21ECDBE47E10}"/>
              </a:ext>
            </a:extLst>
          </p:cNvPr>
          <p:cNvCxnSpPr/>
          <p:nvPr/>
        </p:nvCxnSpPr>
        <p:spPr>
          <a:xfrm>
            <a:off x="287999" y="881839"/>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pic>
        <p:nvPicPr>
          <p:cNvPr id="2" name="Picture 11">
            <a:extLst>
              <a:ext uri="{FF2B5EF4-FFF2-40B4-BE49-F238E27FC236}">
                <a16:creationId xmlns:a16="http://schemas.microsoft.com/office/drawing/2014/main" id="{4EACC291-10AB-B581-4AFF-ABA5E4B53D44}"/>
              </a:ext>
            </a:extLst>
          </p:cNvPr>
          <p:cNvPicPr>
            <a:picLocks noChangeAspect="1"/>
          </p:cNvPicPr>
          <p:nvPr/>
        </p:nvPicPr>
        <p:blipFill>
          <a:blip r:embed="rId3"/>
          <a:srcRect/>
          <a:stretch>
            <a:fillRect/>
          </a:stretch>
        </p:blipFill>
        <p:spPr bwMode="auto">
          <a:xfrm>
            <a:off x="6893168" y="5952451"/>
            <a:ext cx="2014707" cy="635847"/>
          </a:xfrm>
          <a:prstGeom prst="rect">
            <a:avLst/>
          </a:prstGeom>
          <a:noFill/>
          <a:ln w="9525">
            <a:noFill/>
            <a:miter lim="800000"/>
            <a:headEnd/>
            <a:tailEnd/>
          </a:ln>
        </p:spPr>
      </p:pic>
    </p:spTree>
    <p:extLst>
      <p:ext uri="{BB962C8B-B14F-4D97-AF65-F5344CB8AC3E}">
        <p14:creationId xmlns:p14="http://schemas.microsoft.com/office/powerpoint/2010/main" val="1803703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B1A64BF-8B62-4839-907A-7659779B041A}"/>
              </a:ext>
            </a:extLst>
          </p:cNvPr>
          <p:cNvSpPr txBox="1"/>
          <p:nvPr/>
        </p:nvSpPr>
        <p:spPr>
          <a:xfrm>
            <a:off x="143890" y="336122"/>
            <a:ext cx="8615679" cy="461665"/>
          </a:xfrm>
          <a:prstGeom prst="rect">
            <a:avLst/>
          </a:prstGeom>
          <a:noFill/>
        </p:spPr>
        <p:txBody>
          <a:bodyPr wrap="square" rtlCol="0">
            <a:spAutoFit/>
          </a:bodyPr>
          <a:lstStyle/>
          <a:p>
            <a:r>
              <a:rPr lang="en-NZ" sz="2400" b="1" dirty="0"/>
              <a:t>OVERVIEW </a:t>
            </a:r>
            <a:r>
              <a:rPr lang="en-NZ" sz="2400" b="1" dirty="0">
                <a:solidFill>
                  <a:schemeClr val="accent5">
                    <a:lumMod val="75000"/>
                  </a:schemeClr>
                </a:solidFill>
              </a:rPr>
              <a:t>TT UN DECADE</a:t>
            </a:r>
            <a:endParaRPr lang="en-NZ" sz="2400" b="1" dirty="0">
              <a:solidFill>
                <a:schemeClr val="accent1"/>
              </a:solidFill>
            </a:endParaRPr>
          </a:p>
        </p:txBody>
      </p:sp>
      <p:sp>
        <p:nvSpPr>
          <p:cNvPr id="11" name="Rectangle 10">
            <a:extLst>
              <a:ext uri="{FF2B5EF4-FFF2-40B4-BE49-F238E27FC236}">
                <a16:creationId xmlns:a16="http://schemas.microsoft.com/office/drawing/2014/main" id="{1BDC403D-CE18-4054-8BFF-ACE69CBF7B4C}"/>
              </a:ext>
            </a:extLst>
          </p:cNvPr>
          <p:cNvSpPr/>
          <p:nvPr/>
        </p:nvSpPr>
        <p:spPr>
          <a:xfrm>
            <a:off x="357339" y="1209664"/>
            <a:ext cx="8498660" cy="5039841"/>
          </a:xfrm>
          <a:prstGeom prst="rect">
            <a:avLst/>
          </a:prstGeom>
        </p:spPr>
        <p:txBody>
          <a:bodyPr wrap="square">
            <a:spAutoFit/>
          </a:bodyPr>
          <a:lstStyle/>
          <a:p>
            <a:pPr>
              <a:spcBef>
                <a:spcPts val="600"/>
              </a:spcBef>
              <a:spcAft>
                <a:spcPts val="600"/>
              </a:spcAft>
            </a:pPr>
            <a:r>
              <a:rPr lang="en-NZ" sz="1400" b="1" u="sng" dirty="0">
                <a:latin typeface="Calibri" panose="020F0502020204030204" pitchFamily="34" charset="0"/>
                <a:ea typeface="Calibri" panose="020F0502020204030204" pitchFamily="34" charset="0"/>
              </a:rPr>
              <a:t>Our Aims </a:t>
            </a:r>
          </a:p>
          <a:p>
            <a:pPr marL="628650" lvl="1" indent="-171450">
              <a:spcBef>
                <a:spcPts val="600"/>
              </a:spcBef>
              <a:spcAft>
                <a:spcPts val="600"/>
              </a:spcAft>
              <a:buFont typeface="Arial" panose="020B0604020202020204" pitchFamily="34" charset="0"/>
              <a:buChar char="•"/>
            </a:pPr>
            <a:r>
              <a:rPr lang="en-NZ" sz="1400" dirty="0">
                <a:latin typeface="Calibri" panose="020F0502020204030204" pitchFamily="34" charset="0"/>
                <a:ea typeface="Calibri" panose="020F0502020204030204" pitchFamily="34" charset="0"/>
              </a:rPr>
              <a:t>Ensure the Task Team has strong linkages across the ICG/PTWS and other IOC entities established by TOWS and IOC.</a:t>
            </a:r>
          </a:p>
          <a:p>
            <a:pPr marL="628650" lvl="1" indent="-171450">
              <a:spcBef>
                <a:spcPts val="600"/>
              </a:spcBef>
              <a:spcAft>
                <a:spcPts val="600"/>
              </a:spcAft>
              <a:buFont typeface="Arial" panose="020B0604020202020204" pitchFamily="34" charset="0"/>
              <a:buChar char="•"/>
            </a:pPr>
            <a:r>
              <a:rPr lang="en-NZ" sz="1400" dirty="0">
                <a:latin typeface="Calibri" panose="020F0502020204030204" pitchFamily="34" charset="0"/>
                <a:ea typeface="Calibri" panose="020F0502020204030204" pitchFamily="34" charset="0"/>
              </a:rPr>
              <a:t>Identify, facilitate and maintain a database of PTWS contributions to the UN Decade Tsunami programme in support of its 10-year Scientific Research Implementation and Development Plan ((SRID) Plan)</a:t>
            </a:r>
          </a:p>
          <a:p>
            <a:pPr marL="628650" lvl="1" indent="-171450">
              <a:spcBef>
                <a:spcPts val="600"/>
              </a:spcBef>
              <a:spcAft>
                <a:spcPts val="600"/>
              </a:spcAft>
              <a:buFont typeface="Arial" panose="020B0604020202020204" pitchFamily="34" charset="0"/>
              <a:buChar char="•"/>
            </a:pPr>
            <a:r>
              <a:rPr lang="en-NZ" sz="1400" dirty="0">
                <a:latin typeface="Calibri" panose="020F0502020204030204" pitchFamily="34" charset="0"/>
                <a:ea typeface="Calibri" panose="020F0502020204030204" pitchFamily="34" charset="0"/>
              </a:rPr>
              <a:t>Promote science based/evidence based decision making throughout the PTWS contributions and including  future endeavours</a:t>
            </a:r>
          </a:p>
          <a:p>
            <a:pPr marL="628650" lvl="1" indent="-171450">
              <a:spcBef>
                <a:spcPts val="600"/>
              </a:spcBef>
              <a:spcAft>
                <a:spcPts val="600"/>
              </a:spcAft>
              <a:buFont typeface="Arial" panose="020B0604020202020204" pitchFamily="34" charset="0"/>
              <a:buChar char="•"/>
            </a:pPr>
            <a:r>
              <a:rPr lang="en-NZ" sz="1400" dirty="0">
                <a:latin typeface="Calibri" panose="020F0502020204030204" pitchFamily="34" charset="0"/>
                <a:ea typeface="Calibri" panose="020F0502020204030204" pitchFamily="34" charset="0"/>
              </a:rPr>
              <a:t>Serve as clearinghouse for the </a:t>
            </a:r>
            <a:r>
              <a:rPr lang="en-NZ" sz="1400" dirty="0">
                <a:latin typeface="Calibri" panose="020F0502020204030204" pitchFamily="34" charset="0"/>
              </a:rPr>
              <a:t>coordination of UN decade efforts with other ICGs, regional partners and stakeholders</a:t>
            </a:r>
          </a:p>
          <a:p>
            <a:pPr marL="628650" lvl="1" indent="-171450">
              <a:spcBef>
                <a:spcPts val="600"/>
              </a:spcBef>
              <a:spcAft>
                <a:spcPts val="600"/>
              </a:spcAft>
              <a:buFont typeface="Arial" panose="020B0604020202020204" pitchFamily="34" charset="0"/>
              <a:buChar char="•"/>
            </a:pPr>
            <a:r>
              <a:rPr lang="en-NZ" sz="1400" dirty="0">
                <a:latin typeface="Calibri" panose="020F0502020204030204" pitchFamily="34" charset="0"/>
              </a:rPr>
              <a:t>Ensure alignment of PTWS UN Decade outcomes with our IOC and PTWS Strategies, our KPIs/monitoring and evaluation and the work programme and goals of the PTWS Working Groups</a:t>
            </a:r>
          </a:p>
          <a:p>
            <a:pPr marL="628650" lvl="1" indent="-171450">
              <a:spcBef>
                <a:spcPts val="600"/>
              </a:spcBef>
              <a:spcAft>
                <a:spcPts val="600"/>
              </a:spcAft>
              <a:buFont typeface="Arial" panose="020B0604020202020204" pitchFamily="34" charset="0"/>
              <a:buChar char="•"/>
            </a:pPr>
            <a:r>
              <a:rPr lang="en-NZ" sz="1400" dirty="0">
                <a:latin typeface="Calibri" panose="020F0502020204030204" pitchFamily="34" charset="0"/>
              </a:rPr>
              <a:t>Assess where, if possible, the Decade TT work to address gaps and opportunities. </a:t>
            </a:r>
          </a:p>
          <a:p>
            <a:pPr marL="628650" lvl="1" indent="-171450">
              <a:spcBef>
                <a:spcPts val="600"/>
              </a:spcBef>
              <a:spcAft>
                <a:spcPts val="600"/>
              </a:spcAft>
              <a:buFont typeface="Arial" panose="020B0604020202020204" pitchFamily="34" charset="0"/>
              <a:buChar char="•"/>
            </a:pPr>
            <a:endParaRPr lang="en-NZ" sz="1400" dirty="0">
              <a:latin typeface="Calibri" panose="020F0502020204030204" pitchFamily="34" charset="0"/>
              <a:ea typeface="Calibri" panose="020F0502020204030204" pitchFamily="34" charset="0"/>
            </a:endParaRPr>
          </a:p>
          <a:p>
            <a:pPr>
              <a:spcBef>
                <a:spcPts val="600"/>
              </a:spcBef>
              <a:spcAft>
                <a:spcPts val="600"/>
              </a:spcAft>
            </a:pPr>
            <a:endParaRPr lang="en-NZ" sz="1400" dirty="0">
              <a:latin typeface="Calibri" panose="020F0502020204030204" pitchFamily="34" charset="0"/>
              <a:ea typeface="Calibri" panose="020F0502020204030204" pitchFamily="34" charset="0"/>
            </a:endParaRPr>
          </a:p>
          <a:p>
            <a:pPr>
              <a:spcBef>
                <a:spcPts val="600"/>
              </a:spcBef>
              <a:spcAft>
                <a:spcPts val="600"/>
              </a:spcAft>
            </a:pPr>
            <a:endParaRPr lang="en-NZ" sz="1400" dirty="0">
              <a:latin typeface="Calibri" panose="020F0502020204030204" pitchFamily="34" charset="0"/>
              <a:ea typeface="Calibri" panose="020F0502020204030204" pitchFamily="34" charset="0"/>
            </a:endParaRPr>
          </a:p>
          <a:p>
            <a:pPr marL="800100" lvl="1" indent="-342900">
              <a:spcBef>
                <a:spcPts val="300"/>
              </a:spcBef>
              <a:spcAft>
                <a:spcPts val="300"/>
              </a:spcAft>
              <a:buAutoNum type="arabicPeriod"/>
            </a:pPr>
            <a:endParaRPr lang="en-NZ" sz="1400" dirty="0">
              <a:latin typeface="Calibri" panose="020F0502020204030204" pitchFamily="34" charset="0"/>
              <a:ea typeface="Calibri" panose="020F0502020204030204" pitchFamily="34" charset="0"/>
            </a:endParaRPr>
          </a:p>
        </p:txBody>
      </p:sp>
      <p:cxnSp>
        <p:nvCxnSpPr>
          <p:cNvPr id="12" name="Straight Connector 11">
            <a:extLst>
              <a:ext uri="{FF2B5EF4-FFF2-40B4-BE49-F238E27FC236}">
                <a16:creationId xmlns:a16="http://schemas.microsoft.com/office/drawing/2014/main" id="{1062B2DF-9181-4D50-9C04-21ECDBE47E10}"/>
              </a:ext>
            </a:extLst>
          </p:cNvPr>
          <p:cNvCxnSpPr/>
          <p:nvPr/>
        </p:nvCxnSpPr>
        <p:spPr>
          <a:xfrm>
            <a:off x="287999" y="881839"/>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pic>
        <p:nvPicPr>
          <p:cNvPr id="2" name="Picture 11">
            <a:extLst>
              <a:ext uri="{FF2B5EF4-FFF2-40B4-BE49-F238E27FC236}">
                <a16:creationId xmlns:a16="http://schemas.microsoft.com/office/drawing/2014/main" id="{4EACC291-10AB-B581-4AFF-ABA5E4B53D44}"/>
              </a:ext>
            </a:extLst>
          </p:cNvPr>
          <p:cNvPicPr>
            <a:picLocks noChangeAspect="1"/>
          </p:cNvPicPr>
          <p:nvPr/>
        </p:nvPicPr>
        <p:blipFill>
          <a:blip r:embed="rId3"/>
          <a:srcRect/>
          <a:stretch>
            <a:fillRect/>
          </a:stretch>
        </p:blipFill>
        <p:spPr bwMode="auto">
          <a:xfrm>
            <a:off x="6893168" y="5952451"/>
            <a:ext cx="2014707" cy="635847"/>
          </a:xfrm>
          <a:prstGeom prst="rect">
            <a:avLst/>
          </a:prstGeom>
          <a:noFill/>
          <a:ln w="9525">
            <a:noFill/>
            <a:miter lim="800000"/>
            <a:headEnd/>
            <a:tailEnd/>
          </a:ln>
        </p:spPr>
      </p:pic>
    </p:spTree>
    <p:extLst>
      <p:ext uri="{BB962C8B-B14F-4D97-AF65-F5344CB8AC3E}">
        <p14:creationId xmlns:p14="http://schemas.microsoft.com/office/powerpoint/2010/main" val="3245610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B1A64BF-8B62-4839-907A-7659779B041A}"/>
              </a:ext>
            </a:extLst>
          </p:cNvPr>
          <p:cNvSpPr txBox="1"/>
          <p:nvPr/>
        </p:nvSpPr>
        <p:spPr>
          <a:xfrm>
            <a:off x="170398" y="342748"/>
            <a:ext cx="7018906" cy="461665"/>
          </a:xfrm>
          <a:prstGeom prst="rect">
            <a:avLst/>
          </a:prstGeom>
          <a:noFill/>
        </p:spPr>
        <p:txBody>
          <a:bodyPr wrap="square" rtlCol="0">
            <a:spAutoFit/>
          </a:bodyPr>
          <a:lstStyle/>
          <a:p>
            <a:r>
              <a:rPr lang="en-GB" sz="2400" b="1" dirty="0"/>
              <a:t> SOME KEY </a:t>
            </a:r>
            <a:r>
              <a:rPr lang="en-GB" sz="2400" b="1" dirty="0">
                <a:solidFill>
                  <a:schemeClr val="accent5">
                    <a:lumMod val="75000"/>
                  </a:schemeClr>
                </a:solidFill>
              </a:rPr>
              <a:t>INTERSESSIONAL ACTIVITITES/NEXT STEPS</a:t>
            </a:r>
            <a:endParaRPr lang="en-NZ" sz="2400" b="1" dirty="0">
              <a:solidFill>
                <a:schemeClr val="accent5">
                  <a:lumMod val="75000"/>
                </a:schemeClr>
              </a:solidFill>
            </a:endParaRPr>
          </a:p>
        </p:txBody>
      </p:sp>
      <p:sp>
        <p:nvSpPr>
          <p:cNvPr id="10" name="TextBox 9">
            <a:extLst>
              <a:ext uri="{FF2B5EF4-FFF2-40B4-BE49-F238E27FC236}">
                <a16:creationId xmlns:a16="http://schemas.microsoft.com/office/drawing/2014/main" id="{FAAE219F-4B70-42C3-B8AA-7B648FB2E7A0}"/>
              </a:ext>
            </a:extLst>
          </p:cNvPr>
          <p:cNvSpPr txBox="1"/>
          <p:nvPr/>
        </p:nvSpPr>
        <p:spPr>
          <a:xfrm>
            <a:off x="412348" y="1395742"/>
            <a:ext cx="8495527" cy="2339102"/>
          </a:xfrm>
          <a:prstGeom prst="rect">
            <a:avLst/>
          </a:prstGeom>
          <a:noFill/>
        </p:spPr>
        <p:txBody>
          <a:bodyPr wrap="square">
            <a:spAutoFit/>
          </a:bodyPr>
          <a:lstStyle/>
          <a:p>
            <a:pPr>
              <a:spcBef>
                <a:spcPts val="1200"/>
              </a:spcBef>
              <a:spcAft>
                <a:spcPts val="1200"/>
              </a:spcAft>
            </a:pPr>
            <a:r>
              <a:rPr lang="en-NZ" sz="1200" dirty="0"/>
              <a:t>Task Team (TT) carried out 3 virtual meetings and developed five main goals for the TT:</a:t>
            </a:r>
          </a:p>
          <a:p>
            <a:pPr marL="685800" lvl="1" indent="-228600">
              <a:spcBef>
                <a:spcPts val="300"/>
              </a:spcBef>
              <a:spcAft>
                <a:spcPts val="300"/>
              </a:spcAft>
              <a:buFont typeface="+mj-lt"/>
              <a:buAutoNum type="arabicPeriod"/>
            </a:pPr>
            <a:r>
              <a:rPr lang="en-NZ" sz="1200" dirty="0"/>
              <a:t>Encourage use and expansion of fibre optic cables for seismic detection, especially in the deep ocean.</a:t>
            </a:r>
          </a:p>
          <a:p>
            <a:pPr marL="685800" lvl="1" indent="-228600">
              <a:spcBef>
                <a:spcPts val="300"/>
              </a:spcBef>
              <a:spcAft>
                <a:spcPts val="300"/>
              </a:spcAft>
              <a:buFont typeface="+mj-lt"/>
              <a:buAutoNum type="arabicPeriod"/>
            </a:pPr>
            <a:r>
              <a:rPr lang="en-NZ" sz="1200" dirty="0"/>
              <a:t>Promote implementations of SMART cable wet test. </a:t>
            </a:r>
          </a:p>
          <a:p>
            <a:pPr marL="685800" lvl="1" indent="-228600">
              <a:spcBef>
                <a:spcPts val="300"/>
              </a:spcBef>
              <a:spcAft>
                <a:spcPts val="300"/>
              </a:spcAft>
              <a:buFont typeface="+mj-lt"/>
              <a:buAutoNum type="arabicPeriod"/>
            </a:pPr>
            <a:r>
              <a:rPr lang="en-NZ" sz="1200" dirty="0"/>
              <a:t>Strongly support Tsunami Ready, in conjunction with ITIC and TT on Tsunami Ready.</a:t>
            </a:r>
          </a:p>
          <a:p>
            <a:pPr marL="685800" lvl="1" indent="-228600">
              <a:spcBef>
                <a:spcPts val="300"/>
              </a:spcBef>
              <a:spcAft>
                <a:spcPts val="300"/>
              </a:spcAft>
              <a:buFont typeface="+mj-lt"/>
              <a:buAutoNum type="arabicPeriod"/>
            </a:pPr>
            <a:r>
              <a:rPr lang="en-NZ" sz="1200" dirty="0"/>
              <a:t>Working with ICG-PTWS-WG1, improve understanding of non-seismic tsunamis.</a:t>
            </a:r>
          </a:p>
          <a:p>
            <a:pPr marL="685800" lvl="1" indent="-228600">
              <a:spcBef>
                <a:spcPts val="300"/>
              </a:spcBef>
              <a:spcAft>
                <a:spcPts val="300"/>
              </a:spcAft>
              <a:buFont typeface="+mj-lt"/>
              <a:buAutoNum type="arabicPeriod"/>
            </a:pPr>
            <a:r>
              <a:rPr lang="en-NZ" sz="1200" dirty="0"/>
              <a:t>Promote awareness of the Decade – its Goal and desired outcomes. </a:t>
            </a:r>
          </a:p>
          <a:p>
            <a:pPr marL="685800" lvl="1" indent="-228600">
              <a:spcBef>
                <a:spcPts val="300"/>
              </a:spcBef>
              <a:spcAft>
                <a:spcPts val="300"/>
              </a:spcAft>
              <a:buFont typeface="+mj-lt"/>
              <a:buAutoNum type="arabicPeriod"/>
            </a:pPr>
            <a:r>
              <a:rPr lang="en-NZ" sz="1200" dirty="0"/>
              <a:t>Engage in the next IOC Tsunami Symposium</a:t>
            </a:r>
          </a:p>
          <a:p>
            <a:pPr>
              <a:spcBef>
                <a:spcPts val="1200"/>
              </a:spcBef>
              <a:spcAft>
                <a:spcPts val="1200"/>
              </a:spcAft>
            </a:pPr>
            <a:endParaRPr lang="en-NZ" sz="1200" dirty="0"/>
          </a:p>
        </p:txBody>
      </p:sp>
      <p:cxnSp>
        <p:nvCxnSpPr>
          <p:cNvPr id="12" name="Straight Connector 11">
            <a:extLst>
              <a:ext uri="{FF2B5EF4-FFF2-40B4-BE49-F238E27FC236}">
                <a16:creationId xmlns:a16="http://schemas.microsoft.com/office/drawing/2014/main" id="{56190A66-496D-4AA2-B703-19E4A3D4D0F7}"/>
              </a:ext>
            </a:extLst>
          </p:cNvPr>
          <p:cNvCxnSpPr/>
          <p:nvPr/>
        </p:nvCxnSpPr>
        <p:spPr>
          <a:xfrm>
            <a:off x="287999" y="881839"/>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pic>
        <p:nvPicPr>
          <p:cNvPr id="2" name="Picture 11">
            <a:extLst>
              <a:ext uri="{FF2B5EF4-FFF2-40B4-BE49-F238E27FC236}">
                <a16:creationId xmlns:a16="http://schemas.microsoft.com/office/drawing/2014/main" id="{667CA765-4AAA-1D83-C983-7255D9DA5A5E}"/>
              </a:ext>
            </a:extLst>
          </p:cNvPr>
          <p:cNvPicPr>
            <a:picLocks noChangeAspect="1"/>
          </p:cNvPicPr>
          <p:nvPr/>
        </p:nvPicPr>
        <p:blipFill>
          <a:blip r:embed="rId3"/>
          <a:srcRect/>
          <a:stretch>
            <a:fillRect/>
          </a:stretch>
        </p:blipFill>
        <p:spPr bwMode="auto">
          <a:xfrm>
            <a:off x="6893168" y="5952451"/>
            <a:ext cx="2014707" cy="635847"/>
          </a:xfrm>
          <a:prstGeom prst="rect">
            <a:avLst/>
          </a:prstGeom>
          <a:noFill/>
          <a:ln w="9525">
            <a:noFill/>
            <a:miter lim="800000"/>
            <a:headEnd/>
            <a:tailEnd/>
          </a:ln>
        </p:spPr>
      </p:pic>
      <p:sp>
        <p:nvSpPr>
          <p:cNvPr id="8" name="TextBox 7">
            <a:extLst>
              <a:ext uri="{FF2B5EF4-FFF2-40B4-BE49-F238E27FC236}">
                <a16:creationId xmlns:a16="http://schemas.microsoft.com/office/drawing/2014/main" id="{923C458F-5F7F-5E4D-E080-5353B6EDBE43}"/>
              </a:ext>
            </a:extLst>
          </p:cNvPr>
          <p:cNvSpPr txBox="1"/>
          <p:nvPr/>
        </p:nvSpPr>
        <p:spPr>
          <a:xfrm>
            <a:off x="412348" y="3644127"/>
            <a:ext cx="8319304" cy="1731243"/>
          </a:xfrm>
          <a:prstGeom prst="rect">
            <a:avLst/>
          </a:prstGeom>
          <a:noFill/>
        </p:spPr>
        <p:txBody>
          <a:bodyPr wrap="square">
            <a:spAutoFit/>
          </a:bodyPr>
          <a:lstStyle/>
          <a:p>
            <a:pPr>
              <a:spcBef>
                <a:spcPts val="1200"/>
              </a:spcBef>
              <a:spcAft>
                <a:spcPts val="1200"/>
              </a:spcAft>
            </a:pPr>
            <a:r>
              <a:rPr lang="en-NZ" sz="1200" b="1" u="sng" dirty="0"/>
              <a:t>Objectives before next ICG in Tonga:</a:t>
            </a:r>
          </a:p>
          <a:p>
            <a:pPr marL="685800" lvl="1" indent="-228600">
              <a:spcBef>
                <a:spcPts val="300"/>
              </a:spcBef>
              <a:spcAft>
                <a:spcPts val="300"/>
              </a:spcAft>
              <a:buFont typeface="+mj-lt"/>
              <a:buAutoNum type="arabicPeriod"/>
            </a:pPr>
            <a:r>
              <a:rPr lang="en-NZ" sz="1200" dirty="0"/>
              <a:t>Generate a list of tsunamigenic volcanoes (developed TGV ad hoc team) to be provided to Member States by the end of 2023. This will enable Member States to check which tsunamigenic volcanoes has a local/near field impact, and those which could have an impact on other Member State coasts (regional/distant) and therefore, should be considered as PTWS issue.</a:t>
            </a:r>
          </a:p>
          <a:p>
            <a:pPr marL="685800" lvl="1" indent="-228600">
              <a:spcBef>
                <a:spcPts val="300"/>
              </a:spcBef>
              <a:spcAft>
                <a:spcPts val="300"/>
              </a:spcAft>
              <a:buFont typeface="+mj-lt"/>
              <a:buAutoNum type="arabicPeriod"/>
            </a:pPr>
            <a:r>
              <a:rPr lang="en-NZ" sz="1200" dirty="0"/>
              <a:t>Develop a topic about the Ocean Decade for tsunami symposium</a:t>
            </a:r>
          </a:p>
          <a:p>
            <a:pPr marL="685800" lvl="1" indent="-228600">
              <a:spcBef>
                <a:spcPts val="300"/>
              </a:spcBef>
              <a:spcAft>
                <a:spcPts val="300"/>
              </a:spcAft>
              <a:buFont typeface="+mj-lt"/>
              <a:buAutoNum type="arabicPeriod"/>
            </a:pPr>
            <a:r>
              <a:rPr lang="en-NZ" sz="1200" dirty="0"/>
              <a:t>Refine PTWS Ocean Decade TT work programme (if required) following February SC meetings and TT workshop. </a:t>
            </a:r>
          </a:p>
        </p:txBody>
      </p:sp>
    </p:spTree>
    <p:extLst>
      <p:ext uri="{BB962C8B-B14F-4D97-AF65-F5344CB8AC3E}">
        <p14:creationId xmlns:p14="http://schemas.microsoft.com/office/powerpoint/2010/main" val="32583170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9DC4636204274989E293FED671D6D7" ma:contentTypeVersion="16" ma:contentTypeDescription="Create a new document." ma:contentTypeScope="" ma:versionID="7ac1c64106999aafb9b306e8fb9e0db9">
  <xsd:schema xmlns:xsd="http://www.w3.org/2001/XMLSchema" xmlns:xs="http://www.w3.org/2001/XMLSchema" xmlns:p="http://schemas.microsoft.com/office/2006/metadata/properties" xmlns:ns1="http://schemas.microsoft.com/sharepoint/v3" xmlns:ns3="e13be073-6f39-4087-a24f-871a68131d49" xmlns:ns4="d0b4d9c1-5a5a-478a-8044-eb1207dd2bc0" targetNamespace="http://schemas.microsoft.com/office/2006/metadata/properties" ma:root="true" ma:fieldsID="2762690b25071f4d3cbbbdd30575b42b" ns1:_="" ns3:_="" ns4:_="">
    <xsd:import namespace="http://schemas.microsoft.com/sharepoint/v3"/>
    <xsd:import namespace="e13be073-6f39-4087-a24f-871a68131d49"/>
    <xsd:import namespace="d0b4d9c1-5a5a-478a-8044-eb1207dd2bc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1:_ip_UnifiedCompliancePolicyProperties" minOccurs="0"/>
                <xsd:element ref="ns1:_ip_UnifiedCompliancePolicyUIAction" minOccurs="0"/>
                <xsd:element ref="ns4:MediaServiceAutoKeyPoints" minOccurs="0"/>
                <xsd:element ref="ns4:MediaServiceKeyPoints" minOccurs="0"/>
                <xsd:element ref="ns4:MediaServiceDateTaken" minOccurs="0"/>
                <xsd:element ref="ns4:MediaServiceAutoTags" minOccurs="0"/>
                <xsd:element ref="ns4:MediaServiceLocation" minOccurs="0"/>
                <xsd:element ref="ns4:MediaServiceGenerationTime" minOccurs="0"/>
                <xsd:element ref="ns4:MediaServiceEventHashCode" minOccurs="0"/>
                <xsd:element ref="ns4:MediaServiceOCR"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3be073-6f39-4087-a24f-871a68131d4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b4d9c1-5a5a-478a-8044-eb1207dd2bc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EE2F5B1B-907F-44D6-A960-2B8E49EDB9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13be073-6f39-4087-a24f-871a68131d49"/>
    <ds:schemaRef ds:uri="d0b4d9c1-5a5a-478a-8044-eb1207dd2b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FA1930-7AE3-400E-BAA3-B5193F32EEB4}">
  <ds:schemaRefs>
    <ds:schemaRef ds:uri="http://schemas.microsoft.com/sharepoint/v3/contenttype/forms"/>
  </ds:schemaRefs>
</ds:datastoreItem>
</file>

<file path=customXml/itemProps3.xml><?xml version="1.0" encoding="utf-8"?>
<ds:datastoreItem xmlns:ds="http://schemas.openxmlformats.org/officeDocument/2006/customXml" ds:itemID="{490C20C2-1BED-47F1-A878-ECAE21A96F56}">
  <ds:schemaRefs>
    <ds:schemaRef ds:uri="http://purl.org/dc/elements/1.1/"/>
    <ds:schemaRef ds:uri="http://purl.org/dc/terms/"/>
    <ds:schemaRef ds:uri="http://schemas.openxmlformats.org/package/2006/metadata/core-properties"/>
    <ds:schemaRef ds:uri="http://schemas.microsoft.com/office/2006/documentManagement/types"/>
    <ds:schemaRef ds:uri="http://schemas.microsoft.com/sharepoint/v3"/>
    <ds:schemaRef ds:uri="http://schemas.microsoft.com/office/2006/metadata/properties"/>
    <ds:schemaRef ds:uri="http://schemas.microsoft.com/office/infopath/2007/PartnerControls"/>
    <ds:schemaRef ds:uri="d0b4d9c1-5a5a-478a-8044-eb1207dd2bc0"/>
    <ds:schemaRef ds:uri="e13be073-6f39-4087-a24f-871a68131d4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8009</TotalTime>
  <Words>689</Words>
  <Application>Microsoft Office PowerPoint</Application>
  <PresentationFormat>On-screen Show (4:3)</PresentationFormat>
  <Paragraphs>52</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Sarah-Jayne McCurrach</dc:creator>
  <cp:lastModifiedBy>Sarah-Jayne McCurrach</cp:lastModifiedBy>
  <cp:revision>10</cp:revision>
  <dcterms:created xsi:type="dcterms:W3CDTF">2021-05-30T22:06:54Z</dcterms:created>
  <dcterms:modified xsi:type="dcterms:W3CDTF">2023-03-06T14:13:34Z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0x010100209DC4636204274989E293FED671D6D7</vt:lpwstr>
  </property>
  <property fmtid="{D5CDD505-2E9C-101B-9397-08002B2CF9AE}" pid="3" name="MSIP_Label_299236d7-adcf-4cf8-854c-57c43edd57a5_Enabled">
    <vt:lpwstr>true</vt:lpwstr>
  </property>
  <property fmtid="{D5CDD505-2E9C-101B-9397-08002B2CF9AE}" pid="4" name="MSIP_Label_299236d7-adcf-4cf8-854c-57c43edd57a5_SetDate">
    <vt:lpwstr>2021-11-28T21:50:13Z</vt:lpwstr>
  </property>
  <property fmtid="{D5CDD505-2E9C-101B-9397-08002B2CF9AE}" pid="5" name="MSIP_Label_299236d7-adcf-4cf8-854c-57c43edd57a5_Method">
    <vt:lpwstr>Privileged</vt:lpwstr>
  </property>
  <property fmtid="{D5CDD505-2E9C-101B-9397-08002B2CF9AE}" pid="6" name="MSIP_Label_299236d7-adcf-4cf8-854c-57c43edd57a5_Name">
    <vt:lpwstr>UNCLASSIFIED</vt:lpwstr>
  </property>
  <property fmtid="{D5CDD505-2E9C-101B-9397-08002B2CF9AE}" pid="7" name="MSIP_Label_299236d7-adcf-4cf8-854c-57c43edd57a5_SiteId">
    <vt:lpwstr>86a6f104-40bb-42f9-80b8-db92c7ff68b2</vt:lpwstr>
  </property>
  <property fmtid="{D5CDD505-2E9C-101B-9397-08002B2CF9AE}" pid="8" name="MSIP_Label_299236d7-adcf-4cf8-854c-57c43edd57a5_ActionId">
    <vt:lpwstr>8368cfec-2b7d-4358-b3c1-962dce2105db</vt:lpwstr>
  </property>
  <property fmtid="{D5CDD505-2E9C-101B-9397-08002B2CF9AE}" pid="9" name="MSIP_Label_299236d7-adcf-4cf8-854c-57c43edd57a5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UNCLASSIFIED</vt:lpwstr>
  </property>
</Properties>
</file>