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Lst>
  <p:notesMasterIdLst>
    <p:notesMasterId r:id="rId27"/>
  </p:notesMasterIdLst>
  <p:handoutMasterIdLst>
    <p:handoutMasterId r:id="rId28"/>
  </p:handoutMasterIdLst>
  <p:sldIdLst>
    <p:sldId id="256" r:id="rId12"/>
    <p:sldId id="278" r:id="rId13"/>
    <p:sldId id="294" r:id="rId14"/>
    <p:sldId id="284" r:id="rId15"/>
    <p:sldId id="286" r:id="rId16"/>
    <p:sldId id="287" r:id="rId17"/>
    <p:sldId id="288" r:id="rId18"/>
    <p:sldId id="289" r:id="rId19"/>
    <p:sldId id="290" r:id="rId20"/>
    <p:sldId id="292" r:id="rId21"/>
    <p:sldId id="282" r:id="rId22"/>
    <p:sldId id="285" r:id="rId23"/>
    <p:sldId id="295" r:id="rId24"/>
    <p:sldId id="297" r:id="rId25"/>
    <p:sldId id="276"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5" autoAdjust="0"/>
    <p:restoredTop sz="86406" autoAdjust="0"/>
  </p:normalViewPr>
  <p:slideViewPr>
    <p:cSldViewPr snapToGrid="0" showGuides="1">
      <p:cViewPr>
        <p:scale>
          <a:sx n="113" d="100"/>
          <a:sy n="113" d="100"/>
        </p:scale>
        <p:origin x="264" y="-96"/>
      </p:cViewPr>
      <p:guideLst>
        <p:guide orient="horz" pos="2160"/>
        <p:guide pos="3840"/>
      </p:guideLst>
    </p:cSldViewPr>
  </p:slideViewPr>
  <p:outlineViewPr>
    <p:cViewPr>
      <p:scale>
        <a:sx n="33" d="100"/>
        <a:sy n="33" d="100"/>
      </p:scale>
      <p:origin x="0" y="-4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2023/3/3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2023/3/3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2023/3/3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2023/3/3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2023/3/3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11.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2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8.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2023/3/5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userDrawn="1"/>
        </p:nvSpPr>
        <p:spPr>
          <a:xfrm>
            <a:off x="178418"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2" name="Picture 4" descr="NOAA 20210324 no text">
            <a:extLst>
              <a:ext uri="{FF2B5EF4-FFF2-40B4-BE49-F238E27FC236}">
                <a16:creationId xmlns:a16="http://schemas.microsoft.com/office/drawing/2014/main" id="{9C7520A2-A239-3103-3A05-D02720582C8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14912" y="5636943"/>
            <a:ext cx="1064373" cy="10903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BEB6E05A-913A-29FB-5189-859EB421D3DD}"/>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481139" y="5595130"/>
            <a:ext cx="733723" cy="1173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SUNAMI WARNING DECISION SUPPORT TOOLS TABLE OF CONTENTS">
            <a:extLst>
              <a:ext uri="{FF2B5EF4-FFF2-40B4-BE49-F238E27FC236}">
                <a16:creationId xmlns:a16="http://schemas.microsoft.com/office/drawing/2014/main" id="{93816629-244A-AB7F-E4EE-F8C9C8390B8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50974" y="5800873"/>
            <a:ext cx="852768" cy="8527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AA Center for Tsunami Research">
            <a:extLst>
              <a:ext uri="{FF2B5EF4-FFF2-40B4-BE49-F238E27FC236}">
                <a16:creationId xmlns:a16="http://schemas.microsoft.com/office/drawing/2014/main" id="{BAF0875E-DFBF-0D53-B7AA-0B45DF7DE4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838318" y="5586493"/>
            <a:ext cx="1182594" cy="118259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55">
            <a:extLst>
              <a:ext uri="{FF2B5EF4-FFF2-40B4-BE49-F238E27FC236}">
                <a16:creationId xmlns:a16="http://schemas.microsoft.com/office/drawing/2014/main" id="{4B6A5678-B848-36B4-EB23-94DAC26DBF3E}"/>
              </a:ext>
            </a:extLst>
          </p:cNvPr>
          <p:cNvPicPr>
            <a:picLocks noChangeAspect="1"/>
          </p:cNvPicPr>
          <p:nvPr userDrawn="1"/>
        </p:nvPicPr>
        <p:blipFill rotWithShape="1">
          <a:blip r:embed="rId13"/>
          <a:srcRect r="49856" b="25510"/>
          <a:stretch/>
        </p:blipFill>
        <p:spPr>
          <a:xfrm>
            <a:off x="638280" y="5773234"/>
            <a:ext cx="2133327" cy="545964"/>
          </a:xfrm>
          <a:prstGeom prst="rect">
            <a:avLst/>
          </a:prstGeom>
        </p:spPr>
      </p:pic>
      <p:pic>
        <p:nvPicPr>
          <p:cNvPr id="17" name="Graphic 55">
            <a:extLst>
              <a:ext uri="{FF2B5EF4-FFF2-40B4-BE49-F238E27FC236}">
                <a16:creationId xmlns:a16="http://schemas.microsoft.com/office/drawing/2014/main" id="{686B3E0C-628C-5DAE-2810-54415838FB0A}"/>
              </a:ext>
            </a:extLst>
          </p:cNvPr>
          <p:cNvPicPr>
            <a:picLocks noChangeAspect="1"/>
          </p:cNvPicPr>
          <p:nvPr userDrawn="1"/>
        </p:nvPicPr>
        <p:blipFill rotWithShape="1">
          <a:blip r:embed="rId13"/>
          <a:srcRect l="49856" b="81277"/>
          <a:stretch/>
        </p:blipFill>
        <p:spPr>
          <a:xfrm>
            <a:off x="578977" y="6377005"/>
            <a:ext cx="2133332" cy="137225"/>
          </a:xfrm>
          <a:prstGeom prst="rect">
            <a:avLst/>
          </a:prstGeom>
        </p:spPr>
      </p:pic>
      <p:pic>
        <p:nvPicPr>
          <p:cNvPr id="18" name="Picture 4" descr="CEA">
            <a:extLst>
              <a:ext uri="{FF2B5EF4-FFF2-40B4-BE49-F238E27FC236}">
                <a16:creationId xmlns:a16="http://schemas.microsoft.com/office/drawing/2014/main" id="{0E8DAFCA-6169-2D38-F414-19EA8F23991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04875" y="5719996"/>
            <a:ext cx="1252255" cy="1021670"/>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 descr="CSIRO job openings and vacancies | seek.com.au">
            <a:extLst>
              <a:ext uri="{FF2B5EF4-FFF2-40B4-BE49-F238E27FC236}">
                <a16:creationId xmlns:a16="http://schemas.microsoft.com/office/drawing/2014/main" id="{41CC5F52-95DB-9CA3-9BAE-F70541FB190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C0F2B05F-3240-C141-A1F8-C111C0EEEB1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25713" y="5643938"/>
            <a:ext cx="1612122" cy="98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03/03/2023</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2023/3/3</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446701" y="2155031"/>
            <a:ext cx="5356679" cy="2922588"/>
          </a:xfrm>
        </p:spPr>
        <p:txBody>
          <a:bodyPr>
            <a:normAutofit/>
          </a:bodyPr>
          <a:lstStyle/>
          <a:p>
            <a:pPr algn="ctr"/>
            <a:r>
              <a:rPr lang="en-US" altLang="ja-JP" sz="3600" dirty="0">
                <a:solidFill>
                  <a:schemeClr val="bg1"/>
                </a:solidFill>
                <a:latin typeface="+mn-lt"/>
              </a:rPr>
              <a:t>Report on the ICG/PTWS WG2 Activities from ICG XXIX to March, 2023</a:t>
            </a:r>
          </a:p>
        </p:txBody>
      </p:sp>
      <p:sp>
        <p:nvSpPr>
          <p:cNvPr id="3" name="サブタイトル 2"/>
          <p:cNvSpPr>
            <a:spLocks noGrp="1"/>
          </p:cNvSpPr>
          <p:nvPr>
            <p:ph type="subTitle" idx="4294967295"/>
          </p:nvPr>
        </p:nvSpPr>
        <p:spPr>
          <a:xfrm>
            <a:off x="7206734" y="4113734"/>
            <a:ext cx="3559175" cy="1655762"/>
          </a:xfrm>
        </p:spPr>
        <p:txBody>
          <a:bodyPr>
            <a:normAutofit/>
          </a:bodyPr>
          <a:lstStyle/>
          <a:p>
            <a:pPr marL="0" indent="0" algn="ctr">
              <a:buNone/>
            </a:pPr>
            <a:r>
              <a:rPr lang="en-US" altLang="ja-JP" sz="2800" dirty="0">
                <a:solidFill>
                  <a:schemeClr val="bg1"/>
                </a:solidFill>
              </a:rPr>
              <a:t>Bill Fry, New Zealand</a:t>
            </a:r>
          </a:p>
          <a:p>
            <a:pPr marL="0" indent="0" algn="ctr">
              <a:buNone/>
            </a:pPr>
            <a:r>
              <a:rPr lang="en-US" altLang="ja-JP" sz="2800" dirty="0">
                <a:solidFill>
                  <a:schemeClr val="bg1"/>
                </a:solidFill>
              </a:rPr>
              <a:t>Chair WG2</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9421342" y="79512"/>
            <a:ext cx="2334292" cy="1015663"/>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PTWS-SG</a:t>
            </a:r>
          </a:p>
          <a:p>
            <a:pPr algn="ctr"/>
            <a:r>
              <a:rPr kumimoji="1" lang="en-US" altLang="ja-JP" sz="2000" dirty="0">
                <a:solidFill>
                  <a:schemeClr val="bg1"/>
                </a:solidFill>
                <a:latin typeface="Arial" panose="020B0604020202020204" pitchFamily="34" charset="0"/>
                <a:cs typeface="Arial" panose="020B0604020202020204" pitchFamily="34" charset="0"/>
              </a:rPr>
              <a:t>6</a:t>
            </a:r>
            <a:r>
              <a:rPr kumimoji="1" lang="en-US" altLang="ja-JP" sz="2000" baseline="30000" dirty="0">
                <a:solidFill>
                  <a:schemeClr val="bg1"/>
                </a:solidFill>
                <a:latin typeface="Arial" panose="020B0604020202020204" pitchFamily="34" charset="0"/>
                <a:cs typeface="Arial" panose="020B0604020202020204" pitchFamily="34" charset="0"/>
              </a:rPr>
              <a:t>th</a:t>
            </a:r>
            <a:r>
              <a:rPr kumimoji="1" lang="en-US" altLang="ja-JP" sz="2000" dirty="0">
                <a:solidFill>
                  <a:schemeClr val="bg1"/>
                </a:solidFill>
                <a:latin typeface="Arial" panose="020B0604020202020204" pitchFamily="34" charset="0"/>
                <a:cs typeface="Arial" panose="020B0604020202020204" pitchFamily="34" charset="0"/>
              </a:rPr>
              <a:t>-9</a:t>
            </a:r>
            <a:r>
              <a:rPr kumimoji="1" lang="en-US" altLang="ja-JP" sz="2000" baseline="30000" dirty="0">
                <a:solidFill>
                  <a:schemeClr val="bg1"/>
                </a:solidFill>
                <a:latin typeface="Arial" panose="020B0604020202020204" pitchFamily="34" charset="0"/>
                <a:cs typeface="Arial" panose="020B0604020202020204" pitchFamily="34" charset="0"/>
              </a:rPr>
              <a:t>th</a:t>
            </a:r>
            <a:r>
              <a:rPr kumimoji="1" lang="en-US" altLang="ja-JP" sz="2000" dirty="0">
                <a:solidFill>
                  <a:schemeClr val="bg1"/>
                </a:solidFill>
                <a:latin typeface="Arial" panose="020B0604020202020204" pitchFamily="34" charset="0"/>
                <a:cs typeface="Arial" panose="020B0604020202020204" pitchFamily="34" charset="0"/>
              </a:rPr>
              <a:t> March, 2023</a:t>
            </a:r>
          </a:p>
          <a:p>
            <a:pPr algn="ctr"/>
            <a:r>
              <a:rPr kumimoji="1" lang="en-US" altLang="ja-JP" sz="2000" dirty="0">
                <a:solidFill>
                  <a:schemeClr val="bg1"/>
                </a:solidFill>
                <a:latin typeface="Arial" panose="020B0604020202020204" pitchFamily="34" charset="0"/>
                <a:cs typeface="Arial" panose="020B0604020202020204" pitchFamily="34" charset="0"/>
              </a:rPr>
              <a:t>Paris HQ</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F028B-E3EE-614F-B044-1E551C0135AF}"/>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Task Team Integrated Sensor Network – TOWARD RISK Step 3: Cumulative risk per coastal population</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コンテンツ プレースホルダー 2">
            <a:extLst>
              <a:ext uri="{FF2B5EF4-FFF2-40B4-BE49-F238E27FC236}">
                <a16:creationId xmlns:a16="http://schemas.microsoft.com/office/drawing/2014/main" id="{5D51F0F7-BDE7-1AF6-2FB1-F4D8A68DF7FB}"/>
              </a:ext>
            </a:extLst>
          </p:cNvPr>
          <p:cNvSpPr txBox="1">
            <a:spLocks/>
          </p:cNvSpPr>
          <p:nvPr/>
        </p:nvSpPr>
        <p:spPr>
          <a:xfrm>
            <a:off x="328541" y="1149548"/>
            <a:ext cx="11534918" cy="57084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endParaRPr lang="en-US" altLang="ja-JP" sz="1800" dirty="0">
              <a:latin typeface="Arial" panose="020B0604020202020204" pitchFamily="34" charset="0"/>
              <a:cs typeface="Arial" panose="020B0604020202020204" pitchFamily="34" charset="0"/>
            </a:endParaRPr>
          </a:p>
          <a:p>
            <a:pPr algn="just">
              <a:lnSpc>
                <a:spcPct val="110000"/>
              </a:lnSpc>
              <a:spcAft>
                <a:spcPts val="6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Work in progress</a:t>
            </a:r>
          </a:p>
          <a:p>
            <a:pPr algn="just">
              <a:lnSpc>
                <a:spcPct val="110000"/>
              </a:lnSpc>
              <a:spcAft>
                <a:spcPts val="60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Calculating theoretically possible warning times for exposed coastlines.</a:t>
            </a:r>
          </a:p>
          <a:p>
            <a:pPr algn="just">
              <a:lnSpc>
                <a:spcPct val="110000"/>
              </a:lnSpc>
              <a:spcAft>
                <a:spcPts val="6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Work to finish in April 2023, with task team report to be submitted prior to September ICG.</a:t>
            </a:r>
          </a:p>
        </p:txBody>
      </p:sp>
    </p:spTree>
    <p:extLst>
      <p:ext uri="{BB962C8B-B14F-4D97-AF65-F5344CB8AC3E}">
        <p14:creationId xmlns:p14="http://schemas.microsoft.com/office/powerpoint/2010/main" val="1198574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78786" y="20677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 </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タイトル 1">
            <a:extLst>
              <a:ext uri="{FF2B5EF4-FFF2-40B4-BE49-F238E27FC236}">
                <a16:creationId xmlns:a16="http://schemas.microsoft.com/office/drawing/2014/main" id="{DCCC3403-ECB6-9FAA-557B-F54FB089AF61}"/>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Ad hoc HTHH Response</a:t>
            </a:r>
            <a:endParaRPr kumimoji="1" lang="ja-JP" altLang="en-US" sz="2800" b="0" i="0" u="none" strike="noStrike" kern="1200" cap="none" spc="0" normalizeH="0" baseline="0" noProof="0" dirty="0">
              <a:ln>
                <a:noFill/>
              </a:ln>
              <a:effectLst/>
              <a:uLnTx/>
              <a:uFillTx/>
              <a:latin typeface="Roboto"/>
              <a:cs typeface="Helvetica"/>
            </a:endParaRPr>
          </a:p>
        </p:txBody>
      </p:sp>
      <p:sp>
        <p:nvSpPr>
          <p:cNvPr id="4" name="コンテンツ プレースホルダー 2">
            <a:extLst>
              <a:ext uri="{FF2B5EF4-FFF2-40B4-BE49-F238E27FC236}">
                <a16:creationId xmlns:a16="http://schemas.microsoft.com/office/drawing/2014/main" id="{A1D9589C-1051-2AA3-4483-B689D8396C23}"/>
              </a:ext>
            </a:extLst>
          </p:cNvPr>
          <p:cNvSpPr txBox="1">
            <a:spLocks/>
          </p:cNvSpPr>
          <p:nvPr/>
        </p:nvSpPr>
        <p:spPr>
          <a:xfrm>
            <a:off x="249199" y="651324"/>
            <a:ext cx="9969911" cy="57084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endParaRPr lang="en-US" altLang="ja-JP" sz="2000" dirty="0">
              <a:latin typeface="Arial" panose="020B0604020202020204" pitchFamily="34" charset="0"/>
              <a:cs typeface="Arial" panose="020B0604020202020204" pitchFamily="34" charset="0"/>
            </a:endParaRPr>
          </a:p>
          <a:p>
            <a:pPr algn="just">
              <a:lnSpc>
                <a:spcPct val="110000"/>
              </a:lnSpc>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WG2 contributed to immediate response and recovery through the daily meetings with Tonga Met and TGS and convened ad hoc debrief meetings three times; 20 January, 3, 10 February.</a:t>
            </a:r>
          </a:p>
          <a:p>
            <a:pPr algn="just">
              <a:lnSpc>
                <a:spcPct val="110000"/>
              </a:lnSpc>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By end of January</a:t>
            </a:r>
            <a:r>
              <a:rPr lang="en-US" sz="2000" dirty="0">
                <a:latin typeface="Arial" panose="020B0604020202020204" pitchFamily="34" charset="0"/>
                <a:ea typeface="Times New Roman" panose="02020603050405020304" pitchFamily="18" charset="0"/>
                <a:cs typeface="Times New Roman" panose="02020603050405020304" pitchFamily="18" charset="0"/>
              </a:rPr>
              <a:t> there existed a draft interim operational procedure for PTWC based on sea level observations from the coastal tide gauge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Nukua’lofa</a:t>
            </a:r>
            <a:r>
              <a:rPr lang="en-US" sz="2000" dirty="0">
                <a:latin typeface="Arial" panose="020B0604020202020204" pitchFamily="34" charset="0"/>
                <a:ea typeface="Times New Roman" panose="02020603050405020304" pitchFamily="18" charset="0"/>
                <a:cs typeface="Times New Roman" panose="02020603050405020304" pitchFamily="18" charset="0"/>
              </a:rPr>
              <a:t> and NZDART network. Procedures were stood up by February 2022.</a:t>
            </a:r>
          </a:p>
          <a:p>
            <a:pPr algn="just">
              <a:lnSpc>
                <a:spcPct val="110000"/>
              </a:lnSpc>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17 August : User’s Guide for interim procedures Published (CL-2902) </a:t>
            </a:r>
          </a:p>
          <a:p>
            <a:pPr algn="just">
              <a:lnSpc>
                <a:spcPct val="110000"/>
              </a:lnSpc>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6 September : ICG/PTWS HTHH Interim Procedures and PTWS Products Informational Webinar </a:t>
            </a:r>
          </a:p>
          <a:p>
            <a:pPr algn="just">
              <a:lnSpc>
                <a:spcPct val="110000"/>
              </a:lnSpc>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PICT drill in the </a:t>
            </a:r>
            <a:r>
              <a:rPr lang="en-US" sz="2000" dirty="0" err="1">
                <a:latin typeface="Arial" panose="020B0604020202020204" pitchFamily="34" charset="0"/>
                <a:ea typeface="Times New Roman" panose="02020603050405020304" pitchFamily="18" charset="0"/>
                <a:cs typeface="Times New Roman" panose="02020603050405020304" pitchFamily="18" charset="0"/>
              </a:rPr>
              <a:t>PacWave</a:t>
            </a:r>
            <a:r>
              <a:rPr lang="en-US" sz="2000" dirty="0">
                <a:latin typeface="Arial" panose="020B0604020202020204" pitchFamily="34" charset="0"/>
                <a:ea typeface="Times New Roman" panose="02020603050405020304" pitchFamily="18" charset="0"/>
                <a:cs typeface="Times New Roman" panose="02020603050405020304" pitchFamily="18" charset="0"/>
              </a:rPr>
              <a:t> 2022 to test interim procedures</a:t>
            </a:r>
          </a:p>
          <a:p>
            <a:pPr algn="just">
              <a:lnSpc>
                <a:spcPct val="110000"/>
              </a:lnSpc>
              <a:spcAft>
                <a:spcPts val="600"/>
              </a:spcAft>
            </a:pPr>
            <a:r>
              <a:rPr lang="en-US"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event response highlighted the urgent need to address atypical tsunamis within our ICG.</a:t>
            </a:r>
          </a:p>
        </p:txBody>
      </p:sp>
    </p:spTree>
    <p:extLst>
      <p:ext uri="{BB962C8B-B14F-4D97-AF65-F5344CB8AC3E}">
        <p14:creationId xmlns:p14="http://schemas.microsoft.com/office/powerpoint/2010/main" val="39874191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1CF72-4815-81B8-6F7C-9D065A9F96CB}"/>
              </a:ext>
            </a:extLst>
          </p:cNvPr>
          <p:cNvSpPr txBox="1"/>
          <p:nvPr/>
        </p:nvSpPr>
        <p:spPr>
          <a:xfrm>
            <a:off x="378786" y="851740"/>
            <a:ext cx="11341290"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spcBef>
                <a:spcPts val="0"/>
              </a:spcBef>
              <a:spcAft>
                <a:spcPts val="1200"/>
              </a:spcAft>
            </a:pPr>
            <a:r>
              <a:rPr lang="en-US" sz="2200" b="1" kern="100" dirty="0">
                <a:latin typeface="Arial" panose="020B0604020202020204" pitchFamily="34" charset="0"/>
                <a:ea typeface="Times New Roman" panose="02020603050405020304" pitchFamily="18" charset="0"/>
                <a:cs typeface="Arial" panose="020B0604020202020204" pitchFamily="34" charset="0"/>
              </a:rPr>
              <a:t>WG2 notes </a:t>
            </a:r>
            <a:r>
              <a:rPr lang="en-US" sz="2200" kern="100" dirty="0">
                <a:latin typeface="Arial" panose="020B0604020202020204" pitchFamily="34" charset="0"/>
                <a:ea typeface="Times New Roman" panose="02020603050405020304" pitchFamily="18" charset="0"/>
                <a:cs typeface="Arial" panose="020B0604020202020204" pitchFamily="34" charset="0"/>
              </a:rPr>
              <a:t>with appreciation</a:t>
            </a:r>
          </a:p>
          <a:p>
            <a:pPr marL="342900" marR="0" lvl="0" indent="-342900">
              <a:spcBef>
                <a:spcPts val="0"/>
              </a:spcBef>
              <a:spcAft>
                <a:spcPts val="1200"/>
              </a:spcAft>
              <a:buFont typeface="Arial" panose="020B0604020202020204" pitchFamily="34" charset="0"/>
              <a:buChar char="•"/>
            </a:pPr>
            <a:r>
              <a:rPr lang="en-US" sz="2200" kern="100" dirty="0">
                <a:latin typeface="Arial" panose="020B0604020202020204" pitchFamily="34" charset="0"/>
                <a:ea typeface="Times New Roman" panose="02020603050405020304" pitchFamily="18" charset="0"/>
                <a:cs typeface="Arial" panose="020B0604020202020204" pitchFamily="34" charset="0"/>
              </a:rPr>
              <a:t>The continued efforts of ORSNET to provide open access seismic</a:t>
            </a:r>
          </a:p>
          <a:p>
            <a:pPr marL="342900" marR="0" lvl="0" indent="-342900">
              <a:spcBef>
                <a:spcPts val="0"/>
              </a:spcBef>
              <a:spcAft>
                <a:spcPts val="1200"/>
              </a:spcAft>
              <a:buFont typeface="Arial" panose="020B0604020202020204" pitchFamily="34" charset="0"/>
              <a:buChar char="•"/>
            </a:pPr>
            <a:r>
              <a:rPr lang="en-US" sz="2200" kern="100" dirty="0">
                <a:latin typeface="Arial" panose="020B0604020202020204" pitchFamily="34" charset="0"/>
                <a:ea typeface="Times New Roman" panose="02020603050405020304" pitchFamily="18" charset="0"/>
                <a:cs typeface="Arial" panose="020B0604020202020204" pitchFamily="34" charset="0"/>
              </a:rPr>
              <a:t>The efforts of Geoscience Australia (GA) and the Kingdom of Tonga to establish 8 new seismic stations in response to the HTHH event.</a:t>
            </a:r>
          </a:p>
          <a:p>
            <a:pPr marL="342900" indent="-342900">
              <a:spcAft>
                <a:spcPts val="1200"/>
              </a:spcAft>
              <a:buFont typeface="Arial" panose="020B0604020202020204" pitchFamily="34" charset="0"/>
              <a:buChar char="•"/>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The deployment of the twelve dart buoys in the SW Pacific by New Zealand and thanked New </a:t>
            </a:r>
            <a:r>
              <a:rPr lang="en-US" sz="2200" dirty="0" err="1">
                <a:effectLst/>
                <a:latin typeface="Arial" panose="020B0604020202020204" pitchFamily="34" charset="0"/>
                <a:ea typeface="Times New Roman" panose="02020603050405020304" pitchFamily="18" charset="0"/>
                <a:cs typeface="Times New Roman" panose="02020603050405020304" pitchFamily="18" charset="0"/>
              </a:rPr>
              <a:t>Zealnd</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for re-establishing the buoy network to full functionality closest to the Tonga Trench, noting that the real-time data is accessible online and feeding into warning </a:t>
            </a:r>
            <a:r>
              <a:rPr lang="en-US" sz="2200" dirty="0" err="1">
                <a:effectLst/>
                <a:latin typeface="Arial" panose="020B0604020202020204" pitchFamily="34" charset="0"/>
                <a:ea typeface="Times New Roman" panose="02020603050405020304" pitchFamily="18" charset="0"/>
                <a:cs typeface="Times New Roman" panose="02020603050405020304" pitchFamily="18" charset="0"/>
              </a:rPr>
              <a:t>centres</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200" kern="1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Arial" panose="020B0604020202020204" pitchFamily="34" charset="0"/>
              <a:buChar char="•"/>
            </a:pPr>
            <a:r>
              <a:rPr lang="en-US" sz="2200" kern="100" dirty="0">
                <a:latin typeface="Arial" panose="020B0604020202020204" pitchFamily="34" charset="0"/>
                <a:ea typeface="Times New Roman" panose="02020603050405020304" pitchFamily="18" charset="0"/>
                <a:cs typeface="Arial" panose="020B0604020202020204" pitchFamily="34" charset="0"/>
              </a:rPr>
              <a:t>The efforts of ITIC, Australia, New Zealand and USA to support the immediate response to and recovery from the January 15, 2022 eruption of HTHH and subsequent tsunami.</a:t>
            </a:r>
          </a:p>
          <a:p>
            <a:pPr marL="342900" marR="0" lvl="0" indent="-342900">
              <a:spcBef>
                <a:spcPts val="0"/>
              </a:spcBef>
              <a:spcAft>
                <a:spcPts val="1200"/>
              </a:spcAft>
              <a:buFont typeface="Arial" panose="020B0604020202020204" pitchFamily="34" charset="0"/>
              <a:buChar char="•"/>
            </a:pPr>
            <a:r>
              <a:rPr lang="en-US" sz="2200" kern="100" dirty="0">
                <a:latin typeface="Arial" panose="020B0604020202020204" pitchFamily="34" charset="0"/>
                <a:ea typeface="Times New Roman" panose="02020603050405020304" pitchFamily="18" charset="0"/>
                <a:cs typeface="Arial" panose="020B0604020202020204" pitchFamily="34" charset="0"/>
              </a:rPr>
              <a:t>The efforts of the PTWC and ad hoc task team to rapidly deliver interim procedures for HTHH tsunamigenic activity after the Jan 15, 2022 eruption and tsunami.</a:t>
            </a:r>
          </a:p>
        </p:txBody>
      </p:sp>
      <p:sp>
        <p:nvSpPr>
          <p:cNvPr id="4" name="タイトル 1">
            <a:extLst>
              <a:ext uri="{FF2B5EF4-FFF2-40B4-BE49-F238E27FC236}">
                <a16:creationId xmlns:a16="http://schemas.microsoft.com/office/drawing/2014/main" id="{FFF0400D-A138-99C4-01D9-99B4B31322ED}"/>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effectLst/>
              <a:uLnTx/>
              <a:uFillTx/>
              <a:latin typeface="Roboto"/>
              <a:cs typeface="Helvetica"/>
            </a:endParaRPr>
          </a:p>
        </p:txBody>
      </p:sp>
      <p:sp>
        <p:nvSpPr>
          <p:cNvPr id="6" name="TextBox 5">
            <a:extLst>
              <a:ext uri="{FF2B5EF4-FFF2-40B4-BE49-F238E27FC236}">
                <a16:creationId xmlns:a16="http://schemas.microsoft.com/office/drawing/2014/main" id="{4DF5DABE-023D-8B5B-DD7D-4962E636B8E0}"/>
              </a:ext>
            </a:extLst>
          </p:cNvPr>
          <p:cNvSpPr txBox="1"/>
          <p:nvPr/>
        </p:nvSpPr>
        <p:spPr>
          <a:xfrm>
            <a:off x="240033" y="150130"/>
            <a:ext cx="786111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Roboto"/>
              </a:rPr>
              <a:t>DRAFT recommendations</a:t>
            </a:r>
          </a:p>
        </p:txBody>
      </p:sp>
    </p:spTree>
    <p:extLst>
      <p:ext uri="{BB962C8B-B14F-4D97-AF65-F5344CB8AC3E}">
        <p14:creationId xmlns:p14="http://schemas.microsoft.com/office/powerpoint/2010/main" val="30649277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1CF72-4815-81B8-6F7C-9D065A9F96CB}"/>
              </a:ext>
            </a:extLst>
          </p:cNvPr>
          <p:cNvSpPr txBox="1"/>
          <p:nvPr/>
        </p:nvSpPr>
        <p:spPr>
          <a:xfrm>
            <a:off x="517538" y="980310"/>
            <a:ext cx="9710738" cy="5509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spcBef>
                <a:spcPts val="0"/>
              </a:spcBef>
              <a:spcAft>
                <a:spcPts val="1200"/>
              </a:spcAft>
            </a:pPr>
            <a:r>
              <a:rPr lang="en-US" sz="2400" b="1" kern="100" dirty="0">
                <a:latin typeface="Arial" panose="020B0604020202020204" pitchFamily="34" charset="0"/>
                <a:ea typeface="Times New Roman" panose="02020603050405020304" pitchFamily="18" charset="0"/>
                <a:cs typeface="Arial" panose="020B0604020202020204" pitchFamily="34" charset="0"/>
              </a:rPr>
              <a:t>WG2 recommends </a:t>
            </a:r>
            <a:r>
              <a:rPr lang="en-US" sz="2400" kern="100" dirty="0">
                <a:latin typeface="Arial" panose="020B0604020202020204" pitchFamily="34" charset="0"/>
                <a:ea typeface="Times New Roman" panose="02020603050405020304" pitchFamily="18" charset="0"/>
                <a:cs typeface="Arial" panose="020B0604020202020204" pitchFamily="34" charset="0"/>
              </a:rPr>
              <a:t>that the ICG PTWS</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Continues to </a:t>
            </a:r>
            <a:r>
              <a:rPr lang="en-US" sz="2400" b="1" kern="100" dirty="0">
                <a:latin typeface="Arial" panose="020B0604020202020204" pitchFamily="34" charset="0"/>
                <a:ea typeface="Times New Roman" panose="02020603050405020304" pitchFamily="18" charset="0"/>
                <a:cs typeface="Arial" panose="020B0604020202020204" pitchFamily="34" charset="0"/>
              </a:rPr>
              <a:t>support</a:t>
            </a:r>
            <a:r>
              <a:rPr lang="en-US" sz="2400" kern="100" dirty="0">
                <a:latin typeface="Arial" panose="020B0604020202020204" pitchFamily="34" charset="0"/>
                <a:ea typeface="Times New Roman" panose="02020603050405020304" pitchFamily="18" charset="0"/>
                <a:cs typeface="Arial" panose="020B0604020202020204" pitchFamily="34" charset="0"/>
              </a:rPr>
              <a:t> initiatives promoting open access data sharing among member states in support of tsunami monitoring and forecasting.</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Supports the task team on minimum competency levels by </a:t>
            </a:r>
            <a:r>
              <a:rPr lang="en-US" sz="2400" b="1" kern="100" dirty="0">
                <a:latin typeface="Arial" panose="020B0604020202020204" pitchFamily="34" charset="0"/>
                <a:ea typeface="Times New Roman" panose="02020603050405020304" pitchFamily="18" charset="0"/>
                <a:cs typeface="Arial" panose="020B0604020202020204" pitchFamily="34" charset="0"/>
              </a:rPr>
              <a:t>considering</a:t>
            </a:r>
            <a:r>
              <a:rPr lang="en-US" sz="2400" kern="100" dirty="0">
                <a:latin typeface="Arial" panose="020B0604020202020204" pitchFamily="34" charset="0"/>
                <a:ea typeface="Times New Roman" panose="02020603050405020304" pitchFamily="18" charset="0"/>
                <a:cs typeface="Arial" panose="020B0604020202020204" pitchFamily="34" charset="0"/>
              </a:rPr>
              <a:t> delegation of responsibility to scope need in region on competency framework and to map and develop framework among PICTs.</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Urgently explore options for detection and forecasting of tsunamis generated from non-earthquake sources with instrumentation and data currently available. It is </a:t>
            </a:r>
            <a:r>
              <a:rPr lang="en-US" sz="2400" b="1" kern="100" dirty="0">
                <a:latin typeface="Arial" panose="020B0604020202020204" pitchFamily="34" charset="0"/>
                <a:ea typeface="Times New Roman" panose="02020603050405020304" pitchFamily="18" charset="0"/>
                <a:cs typeface="Arial" panose="020B0604020202020204" pitchFamily="34" charset="0"/>
              </a:rPr>
              <a:t>recommended</a:t>
            </a:r>
            <a:r>
              <a:rPr lang="en-US" sz="2400" kern="100" dirty="0">
                <a:latin typeface="Arial" panose="020B0604020202020204" pitchFamily="34" charset="0"/>
                <a:ea typeface="Times New Roman" panose="02020603050405020304" pitchFamily="18" charset="0"/>
                <a:cs typeface="Arial" panose="020B0604020202020204" pitchFamily="34" charset="0"/>
              </a:rPr>
              <a:t> that an additional task team be convened for this purpose.</a:t>
            </a:r>
          </a:p>
          <a:p>
            <a:pPr marL="342900" marR="0" lvl="0" indent="-342900">
              <a:spcBef>
                <a:spcPts val="0"/>
              </a:spcBef>
              <a:spcAft>
                <a:spcPts val="1200"/>
              </a:spcAft>
              <a:buFont typeface="Arial" panose="020B0604020202020204" pitchFamily="34" charset="0"/>
              <a:buChar char="•"/>
            </a:pPr>
            <a:endParaRPr lang="en-US" sz="2400" kern="1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タイトル 1">
            <a:extLst>
              <a:ext uri="{FF2B5EF4-FFF2-40B4-BE49-F238E27FC236}">
                <a16:creationId xmlns:a16="http://schemas.microsoft.com/office/drawing/2014/main" id="{FFF0400D-A138-99C4-01D9-99B4B31322ED}"/>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effectLst/>
              <a:uLnTx/>
              <a:uFillTx/>
              <a:latin typeface="Roboto"/>
              <a:cs typeface="Helvetica"/>
            </a:endParaRPr>
          </a:p>
        </p:txBody>
      </p:sp>
      <p:sp>
        <p:nvSpPr>
          <p:cNvPr id="2" name="TextBox 1">
            <a:extLst>
              <a:ext uri="{FF2B5EF4-FFF2-40B4-BE49-F238E27FC236}">
                <a16:creationId xmlns:a16="http://schemas.microsoft.com/office/drawing/2014/main" id="{2E5BCD68-573F-1438-D28D-4E63ABE76FFE}"/>
              </a:ext>
            </a:extLst>
          </p:cNvPr>
          <p:cNvSpPr txBox="1"/>
          <p:nvPr/>
        </p:nvSpPr>
        <p:spPr>
          <a:xfrm>
            <a:off x="240033" y="150130"/>
            <a:ext cx="786111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Roboto"/>
              </a:rPr>
              <a:t>DRAFT recommendations</a:t>
            </a:r>
          </a:p>
        </p:txBody>
      </p:sp>
    </p:spTree>
    <p:extLst>
      <p:ext uri="{BB962C8B-B14F-4D97-AF65-F5344CB8AC3E}">
        <p14:creationId xmlns:p14="http://schemas.microsoft.com/office/powerpoint/2010/main" val="21502308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21CF72-4815-81B8-6F7C-9D065A9F96CB}"/>
              </a:ext>
            </a:extLst>
          </p:cNvPr>
          <p:cNvSpPr txBox="1"/>
          <p:nvPr/>
        </p:nvSpPr>
        <p:spPr>
          <a:xfrm>
            <a:off x="572129" y="1219320"/>
            <a:ext cx="9710738" cy="3508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spcBef>
                <a:spcPts val="0"/>
              </a:spcBef>
              <a:spcAft>
                <a:spcPts val="1200"/>
              </a:spcAft>
            </a:pPr>
            <a:r>
              <a:rPr lang="en-US" sz="2400" b="1" kern="100" dirty="0">
                <a:latin typeface="Arial" panose="020B0604020202020204" pitchFamily="34" charset="0"/>
                <a:ea typeface="Times New Roman" panose="02020603050405020304" pitchFamily="18" charset="0"/>
                <a:cs typeface="Arial" panose="020B0604020202020204" pitchFamily="34" charset="0"/>
              </a:rPr>
              <a:t>WG2 </a:t>
            </a:r>
            <a:r>
              <a:rPr lang="en-US" sz="2400" kern="100" dirty="0">
                <a:latin typeface="Arial" panose="020B0604020202020204" pitchFamily="34" charset="0"/>
                <a:ea typeface="Times New Roman" panose="02020603050405020304" pitchFamily="18" charset="0"/>
                <a:cs typeface="Arial" panose="020B0604020202020204" pitchFamily="34" charset="0"/>
              </a:rPr>
              <a:t>further</a:t>
            </a:r>
            <a:r>
              <a:rPr lang="en-US" sz="2400" b="1" kern="100" dirty="0">
                <a:latin typeface="Arial" panose="020B0604020202020204" pitchFamily="34" charset="0"/>
                <a:ea typeface="Times New Roman" panose="02020603050405020304" pitchFamily="18" charset="0"/>
                <a:cs typeface="Arial" panose="020B0604020202020204" pitchFamily="34" charset="0"/>
              </a:rPr>
              <a:t> recommends </a:t>
            </a:r>
            <a:r>
              <a:rPr lang="en-US" sz="2400" kern="100" dirty="0">
                <a:latin typeface="Arial" panose="020B0604020202020204" pitchFamily="34" charset="0"/>
                <a:ea typeface="Times New Roman" panose="02020603050405020304" pitchFamily="18" charset="0"/>
                <a:cs typeface="Arial" panose="020B0604020202020204" pitchFamily="34" charset="0"/>
              </a:rPr>
              <a:t>that the ICG PTWS</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Extend all 4 task teams within WG2 until at least the ICG XXX in September, 2023.</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Consider extending the scope of the TT on the Integrated Sensor Network to address global capability in TEW in support of Decade targets or recommending the analysis be extended within TOWS WG.</a:t>
            </a:r>
          </a:p>
          <a:p>
            <a:pPr marL="342900" marR="0" lvl="0" indent="-342900">
              <a:spcBef>
                <a:spcPts val="0"/>
              </a:spcBef>
              <a:spcAft>
                <a:spcPts val="1200"/>
              </a:spcAft>
              <a:buFont typeface="Arial" panose="020B0604020202020204" pitchFamily="34" charset="0"/>
              <a:buChar char="•"/>
            </a:pPr>
            <a:r>
              <a:rPr lang="en-US" sz="2400" kern="100" dirty="0">
                <a:latin typeface="Arial" panose="020B0604020202020204" pitchFamily="34" charset="0"/>
                <a:ea typeface="Times New Roman" panose="02020603050405020304" pitchFamily="18" charset="0"/>
                <a:cs typeface="Arial" panose="020B0604020202020204" pitchFamily="34" charset="0"/>
              </a:rPr>
              <a:t>Consider appointing a Vice-Chair to WG2</a:t>
            </a:r>
          </a:p>
        </p:txBody>
      </p:sp>
      <p:sp>
        <p:nvSpPr>
          <p:cNvPr id="4" name="タイトル 1">
            <a:extLst>
              <a:ext uri="{FF2B5EF4-FFF2-40B4-BE49-F238E27FC236}">
                <a16:creationId xmlns:a16="http://schemas.microsoft.com/office/drawing/2014/main" id="{FFF0400D-A138-99C4-01D9-99B4B31322ED}"/>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effectLst/>
              <a:uLnTx/>
              <a:uFillTx/>
              <a:latin typeface="Roboto"/>
              <a:cs typeface="Helvetica"/>
            </a:endParaRPr>
          </a:p>
        </p:txBody>
      </p:sp>
      <p:sp>
        <p:nvSpPr>
          <p:cNvPr id="2" name="TextBox 1">
            <a:extLst>
              <a:ext uri="{FF2B5EF4-FFF2-40B4-BE49-F238E27FC236}">
                <a16:creationId xmlns:a16="http://schemas.microsoft.com/office/drawing/2014/main" id="{7D65BBDF-F5DA-9E5F-DE28-8525082DBB96}"/>
              </a:ext>
            </a:extLst>
          </p:cNvPr>
          <p:cNvSpPr txBox="1"/>
          <p:nvPr/>
        </p:nvSpPr>
        <p:spPr>
          <a:xfrm>
            <a:off x="240033" y="150130"/>
            <a:ext cx="7861111" cy="623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Roboto"/>
              </a:rPr>
              <a:t>DRAFT recommendations</a:t>
            </a:r>
          </a:p>
        </p:txBody>
      </p:sp>
    </p:spTree>
    <p:extLst>
      <p:ext uri="{BB962C8B-B14F-4D97-AF65-F5344CB8AC3E}">
        <p14:creationId xmlns:p14="http://schemas.microsoft.com/office/powerpoint/2010/main" val="26006283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222124" y="2184682"/>
            <a:ext cx="5570614" cy="1077218"/>
          </a:xfrm>
          <a:prstGeom prst="rect">
            <a:avLst/>
          </a:prstGeom>
        </p:spPr>
        <p:txBody>
          <a:bodyPr wrap="square">
            <a:spAutoFit/>
          </a:bodyPr>
          <a:lstStyle/>
          <a:p>
            <a:pPr algn="ctr"/>
            <a:r>
              <a:rPr kumimoji="1" lang="en-US" altLang="ja-JP"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very much for your kind attention.</a:t>
            </a:r>
            <a:endParaRPr kumimoji="1" lang="ja-JP" alt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1407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78786" y="20677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 </a:t>
            </a:r>
            <a:endParaRPr kumimoji="1" lang="ja-JP" altLang="en-US" sz="2800" b="0" i="0" u="none" strike="noStrike" kern="1200" cap="none" spc="0" normalizeH="0" baseline="0" noProof="0" dirty="0">
              <a:ln>
                <a:noFill/>
              </a:ln>
              <a:effectLst/>
              <a:uLnTx/>
              <a:uFillTx/>
              <a:latin typeface="Roboto"/>
              <a:cs typeface="Helvetica"/>
            </a:endParaRPr>
          </a:p>
        </p:txBody>
      </p:sp>
      <p:pic>
        <p:nvPicPr>
          <p:cNvPr id="7" name="Picture 6" descr="Diagram, text&#10;&#10;Description automatically generated">
            <a:extLst>
              <a:ext uri="{FF2B5EF4-FFF2-40B4-BE49-F238E27FC236}">
                <a16:creationId xmlns:a16="http://schemas.microsoft.com/office/drawing/2014/main" id="{CB9AFE45-F5D4-94C8-17F2-DF0E3B4E1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374" y="206779"/>
            <a:ext cx="8600828" cy="5981986"/>
          </a:xfrm>
          <a:prstGeom prst="rect">
            <a:avLst/>
          </a:prstGeom>
        </p:spPr>
      </p:pic>
    </p:spTree>
    <p:extLst>
      <p:ext uri="{BB962C8B-B14F-4D97-AF65-F5344CB8AC3E}">
        <p14:creationId xmlns:p14="http://schemas.microsoft.com/office/powerpoint/2010/main" val="29359893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78786" y="20677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 </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タイトル 1">
            <a:extLst>
              <a:ext uri="{FF2B5EF4-FFF2-40B4-BE49-F238E27FC236}">
                <a16:creationId xmlns:a16="http://schemas.microsoft.com/office/drawing/2014/main" id="{DCCC3403-ECB6-9FAA-557B-F54FB089AF61}"/>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Roboto"/>
                <a:cs typeface="Helvetica"/>
              </a:rPr>
              <a:t>Task Team Seismic Data Sharing</a:t>
            </a:r>
            <a:endParaRPr kumimoji="1" lang="ja-JP" altLang="en-US" sz="2800" b="1" i="0" u="none" strike="noStrike" kern="1200" cap="none" spc="0" normalizeH="0" baseline="0" noProof="0" dirty="0">
              <a:ln>
                <a:noFill/>
              </a:ln>
              <a:effectLst/>
              <a:uLnTx/>
              <a:uFillTx/>
              <a:latin typeface="Roboto"/>
              <a:cs typeface="Helvetica"/>
            </a:endParaRPr>
          </a:p>
        </p:txBody>
      </p:sp>
      <p:sp>
        <p:nvSpPr>
          <p:cNvPr id="4" name="コンテンツ プレースホルダー 2">
            <a:extLst>
              <a:ext uri="{FF2B5EF4-FFF2-40B4-BE49-F238E27FC236}">
                <a16:creationId xmlns:a16="http://schemas.microsoft.com/office/drawing/2014/main" id="{A1D9589C-1051-2AA3-4483-B689D8396C23}"/>
              </a:ext>
            </a:extLst>
          </p:cNvPr>
          <p:cNvSpPr txBox="1">
            <a:spLocks/>
          </p:cNvSpPr>
          <p:nvPr/>
        </p:nvSpPr>
        <p:spPr>
          <a:xfrm>
            <a:off x="278296" y="594129"/>
            <a:ext cx="10084904" cy="5708452"/>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endParaRPr lang="en-US" altLang="ja-JP" sz="2000" dirty="0">
              <a:latin typeface="Arial" panose="020B0604020202020204" pitchFamily="34" charset="0"/>
              <a:cs typeface="Arial" panose="020B0604020202020204" pitchFamily="34" charset="0"/>
            </a:endParaRPr>
          </a:p>
          <a:p>
            <a:pPr algn="just">
              <a:lnSpc>
                <a:spcPct val="110000"/>
              </a:lnSpc>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Noted that the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ORSNET Data Sharing Memorandum of Agreement (MOA) ensures that all local stations are shared with third party from the Regional ORSNET server. National Seismic Data are not to be shared without the consent of relevant ORSNET member state.</a:t>
            </a:r>
          </a:p>
          <a:p>
            <a:pPr algn="just">
              <a:lnSpc>
                <a:spcPct val="110000"/>
              </a:lnSpc>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Noted that ORSNET MOA has been </a:t>
            </a:r>
            <a:r>
              <a:rPr lang="en-US" sz="2000" dirty="0">
                <a:latin typeface="Arial" panose="020B0604020202020204" pitchFamily="34" charset="0"/>
                <a:ea typeface="Times New Roman" panose="02020603050405020304" pitchFamily="18" charset="0"/>
                <a:cs typeface="Times New Roman" panose="02020603050405020304" pitchFamily="18" charset="0"/>
              </a:rPr>
              <a:t>endorsed by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Fiji and is with other member countries for consideration. </a:t>
            </a:r>
          </a:p>
          <a:p>
            <a:pPr algn="just">
              <a:lnSpc>
                <a:spcPct val="110000"/>
              </a:lnSpc>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Noted that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all ORSNET countries are sharing seismic data with PTWC from local stations with the exception of Samoa, PNG and a few stations in Solomon Islands.</a:t>
            </a: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Commended</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Geoscience Australia for collaboration with the Kingdom of Tonga to establish 8 new seismic stations in response to the HTHH event.</a:t>
            </a:r>
          </a:p>
          <a:p>
            <a:pPr algn="just">
              <a:lnSpc>
                <a:spcPct val="110000"/>
              </a:lnSpc>
              <a:spcAft>
                <a:spcPts val="60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Commended</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the deployment of the twelve dart buoys in the SW Pacific by New Zealand and thanked New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Zealnd</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for re-establishing the buoy network to full functionality closest to the Tonga Trench, noting that the real-time data is accessible online and feeding into warning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centres</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10000"/>
              </a:lnSpc>
              <a:spcAft>
                <a:spcPts val="600"/>
              </a:spcAft>
            </a:pPr>
            <a:endParaRPr lang="en-NZ"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0487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78786" y="20677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 </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タイトル 1">
            <a:extLst>
              <a:ext uri="{FF2B5EF4-FFF2-40B4-BE49-F238E27FC236}">
                <a16:creationId xmlns:a16="http://schemas.microsoft.com/office/drawing/2014/main" id="{DCCC3403-ECB6-9FAA-557B-F54FB089AF61}"/>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Roboto"/>
                <a:cs typeface="Helvetica"/>
              </a:rPr>
              <a:t>Task Team Seismic Data Sharing</a:t>
            </a:r>
            <a:endParaRPr kumimoji="1" lang="ja-JP" altLang="en-US" sz="2800" b="1" i="0" u="none" strike="noStrike" kern="1200" cap="none" spc="0" normalizeH="0" baseline="0" noProof="0" dirty="0">
              <a:ln>
                <a:noFill/>
              </a:ln>
              <a:effectLst/>
              <a:uLnTx/>
              <a:uFillTx/>
              <a:latin typeface="Roboto"/>
              <a:cs typeface="Helvetica"/>
            </a:endParaRPr>
          </a:p>
        </p:txBody>
      </p:sp>
      <p:sp>
        <p:nvSpPr>
          <p:cNvPr id="4" name="コンテンツ プレースホルダー 2">
            <a:extLst>
              <a:ext uri="{FF2B5EF4-FFF2-40B4-BE49-F238E27FC236}">
                <a16:creationId xmlns:a16="http://schemas.microsoft.com/office/drawing/2014/main" id="{A1D9589C-1051-2AA3-4483-B689D8396C23}"/>
              </a:ext>
            </a:extLst>
          </p:cNvPr>
          <p:cNvSpPr txBox="1">
            <a:spLocks/>
          </p:cNvSpPr>
          <p:nvPr/>
        </p:nvSpPr>
        <p:spPr>
          <a:xfrm>
            <a:off x="328541" y="1633053"/>
            <a:ext cx="11534918" cy="529217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endParaRPr lang="en-US" altLang="ja-JP" sz="1800" dirty="0">
              <a:latin typeface="Arial" panose="020B0604020202020204" pitchFamily="34" charset="0"/>
              <a:cs typeface="Arial" panose="020B0604020202020204" pitchFamily="34" charset="0"/>
            </a:endParaRPr>
          </a:p>
          <a:p>
            <a:pPr algn="just">
              <a:lnSpc>
                <a:spcPct val="110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Recent work presented at the SDS TT meeting suggests that currently available data in the SW Pacific is insufficient to meet the ambitious Decade goals for seismic information to underpin tsunami forecasting. </a:t>
            </a:r>
          </a:p>
          <a:p>
            <a:pPr algn="just">
              <a:lnSpc>
                <a:spcPct val="110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Data to support determination of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Mww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best rapid earthquake magnitude and location estimation for underpinning tsunami forecasting, is available for most regionally tsunamigenic events within about 30 minutes after the earthquake. </a:t>
            </a:r>
          </a:p>
          <a:p>
            <a:pPr algn="just">
              <a:lnSpc>
                <a:spcPct val="110000"/>
              </a:lnSpc>
              <a:spcAft>
                <a:spcPts val="6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was noted that the geography of the region makes tsunami early warning particularly challenging. Results show that the dominant limitation of more rapid, reliable and consistent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Mww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determination is the azimuthal distribution of the network and target 15-minute forecasts may be possible with more widespread availability of data.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The results strongly support open access data for all available seismic stations. </a:t>
            </a:r>
            <a:endParaRPr lang="en-NZ"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36853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hart&#10;&#10;Description automatically generated">
            <a:extLst>
              <a:ext uri="{FF2B5EF4-FFF2-40B4-BE49-F238E27FC236}">
                <a16:creationId xmlns:a16="http://schemas.microsoft.com/office/drawing/2014/main" id="{E6BCFA5C-881E-3129-C8FE-45D3B09ABB64}"/>
              </a:ext>
            </a:extLst>
          </p:cNvPr>
          <p:cNvPicPr>
            <a:picLocks noChangeAspect="1"/>
          </p:cNvPicPr>
          <p:nvPr/>
        </p:nvPicPr>
        <p:blipFill rotWithShape="1">
          <a:blip r:embed="rId2"/>
          <a:srcRect l="3886" t="7193" r="3081" b="3544"/>
          <a:stretch/>
        </p:blipFill>
        <p:spPr>
          <a:xfrm>
            <a:off x="414615" y="874960"/>
            <a:ext cx="5681385" cy="5431778"/>
          </a:xfrm>
          <a:prstGeom prst="rect">
            <a:avLst/>
          </a:prstGeom>
        </p:spPr>
      </p:pic>
      <p:pic>
        <p:nvPicPr>
          <p:cNvPr id="4" name="Picture 3" descr="Chart, scatter chart&#10;&#10;Description automatically generated">
            <a:extLst>
              <a:ext uri="{FF2B5EF4-FFF2-40B4-BE49-F238E27FC236}">
                <a16:creationId xmlns:a16="http://schemas.microsoft.com/office/drawing/2014/main" id="{90CAB4A9-8E8C-8246-3499-3F5691D7AE5A}"/>
              </a:ext>
            </a:extLst>
          </p:cNvPr>
          <p:cNvPicPr>
            <a:picLocks noChangeAspect="1"/>
          </p:cNvPicPr>
          <p:nvPr/>
        </p:nvPicPr>
        <p:blipFill rotWithShape="1">
          <a:blip r:embed="rId3"/>
          <a:srcRect l="9172" t="1388" r="8267" b="3356"/>
          <a:stretch/>
        </p:blipFill>
        <p:spPr>
          <a:xfrm>
            <a:off x="6500065" y="872028"/>
            <a:ext cx="3899298" cy="4498873"/>
          </a:xfrm>
          <a:prstGeom prst="rect">
            <a:avLst/>
          </a:prstGeom>
        </p:spPr>
      </p:pic>
      <p:sp>
        <p:nvSpPr>
          <p:cNvPr id="3" name="TextBox 2">
            <a:extLst>
              <a:ext uri="{FF2B5EF4-FFF2-40B4-BE49-F238E27FC236}">
                <a16:creationId xmlns:a16="http://schemas.microsoft.com/office/drawing/2014/main" id="{2995C78C-97D0-DA03-C706-8726BE9F4E14}"/>
              </a:ext>
            </a:extLst>
          </p:cNvPr>
          <p:cNvSpPr txBox="1"/>
          <p:nvPr/>
        </p:nvSpPr>
        <p:spPr>
          <a:xfrm>
            <a:off x="236220" y="219325"/>
            <a:ext cx="9605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Mangal Pro"/>
                <a:ea typeface="+mn-lt"/>
                <a:cs typeface="Calibri"/>
              </a:rPr>
              <a:t>Regional </a:t>
            </a:r>
            <a:r>
              <a:rPr lang="en-US" sz="2800" b="1" dirty="0" err="1">
                <a:latin typeface="Mangal Pro"/>
                <a:ea typeface="+mn-lt"/>
                <a:cs typeface="Calibri"/>
              </a:rPr>
              <a:t>Mww</a:t>
            </a:r>
            <a:r>
              <a:rPr lang="en-US" sz="2800" b="1" dirty="0">
                <a:latin typeface="Mangal Pro"/>
                <a:ea typeface="+mn-lt"/>
                <a:cs typeface="Calibri"/>
              </a:rPr>
              <a:t> estimation vs. number of phases</a:t>
            </a:r>
            <a:endParaRPr lang="en-US" sz="2800" b="1" dirty="0">
              <a:latin typeface="Mangal Pro"/>
              <a:cs typeface="Calibri"/>
            </a:endParaRPr>
          </a:p>
        </p:txBody>
      </p:sp>
      <p:sp>
        <p:nvSpPr>
          <p:cNvPr id="7" name="Oval 6">
            <a:extLst>
              <a:ext uri="{FF2B5EF4-FFF2-40B4-BE49-F238E27FC236}">
                <a16:creationId xmlns:a16="http://schemas.microsoft.com/office/drawing/2014/main" id="{27B94067-5EA2-8C08-8EFB-6D35636A99DC}"/>
              </a:ext>
            </a:extLst>
          </p:cNvPr>
          <p:cNvSpPr/>
          <p:nvPr/>
        </p:nvSpPr>
        <p:spPr>
          <a:xfrm rot="19680000">
            <a:off x="737065" y="5028918"/>
            <a:ext cx="868790" cy="854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9F7C056-A60E-BC95-195E-8B3CDD0E2E53}"/>
              </a:ext>
            </a:extLst>
          </p:cNvPr>
          <p:cNvSpPr/>
          <p:nvPr/>
        </p:nvSpPr>
        <p:spPr>
          <a:xfrm rot="19680000">
            <a:off x="764361" y="3524091"/>
            <a:ext cx="868790" cy="854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13237B8-3E1A-0BCC-8A37-8E4FA2C15DAD}"/>
              </a:ext>
            </a:extLst>
          </p:cNvPr>
          <p:cNvSpPr/>
          <p:nvPr/>
        </p:nvSpPr>
        <p:spPr>
          <a:xfrm rot="19680000">
            <a:off x="764360" y="1855813"/>
            <a:ext cx="868790" cy="854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43CABA-6B1C-A439-53B5-80D9505DB2CE}"/>
              </a:ext>
            </a:extLst>
          </p:cNvPr>
          <p:cNvSpPr txBox="1"/>
          <p:nvPr/>
        </p:nvSpPr>
        <p:spPr>
          <a:xfrm>
            <a:off x="158589" y="5987432"/>
            <a:ext cx="15904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Arial"/>
              </a:rPr>
              <a:t>!Lack of data!</a:t>
            </a:r>
          </a:p>
        </p:txBody>
      </p:sp>
      <p:sp>
        <p:nvSpPr>
          <p:cNvPr id="6" name="TextBox 5">
            <a:extLst>
              <a:ext uri="{FF2B5EF4-FFF2-40B4-BE49-F238E27FC236}">
                <a16:creationId xmlns:a16="http://schemas.microsoft.com/office/drawing/2014/main" id="{C298DBE0-EE08-CFF3-15A1-6CCD092E45F3}"/>
              </a:ext>
            </a:extLst>
          </p:cNvPr>
          <p:cNvSpPr txBox="1"/>
          <p:nvPr/>
        </p:nvSpPr>
        <p:spPr>
          <a:xfrm>
            <a:off x="6352026" y="5363890"/>
            <a:ext cx="609858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latin typeface="Arial" panose="020B0604020202020204" pitchFamily="34" charset="0"/>
                <a:ea typeface="Times New Roman" panose="02020603050405020304" pitchFamily="18" charset="0"/>
                <a:cs typeface="Times New Roman" panose="02020603050405020304" pitchFamily="18" charset="0"/>
              </a:rPr>
              <a:t>Work from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RCET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Te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Pū</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Ao</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 GNS Science), including partner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organisations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CPPT and Geoscience Australia</a:t>
            </a:r>
            <a:endParaRPr lang="en-US" dirty="0"/>
          </a:p>
        </p:txBody>
      </p:sp>
    </p:spTree>
    <p:extLst>
      <p:ext uri="{BB962C8B-B14F-4D97-AF65-F5344CB8AC3E}">
        <p14:creationId xmlns:p14="http://schemas.microsoft.com/office/powerpoint/2010/main" val="207646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78786" y="206779"/>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 </a:t>
            </a:r>
            <a:endParaRPr kumimoji="1" lang="ja-JP" altLang="en-US" sz="2800" b="0" i="0" u="none" strike="noStrike" kern="1200" cap="none" spc="0" normalizeH="0" baseline="0" noProof="0" dirty="0">
              <a:ln>
                <a:noFill/>
              </a:ln>
              <a:effectLst/>
              <a:uLnTx/>
              <a:uFillTx/>
              <a:latin typeface="Roboto"/>
              <a:cs typeface="Helvetica"/>
            </a:endParaRPr>
          </a:p>
        </p:txBody>
      </p:sp>
      <p:sp>
        <p:nvSpPr>
          <p:cNvPr id="3" name="タイトル 1">
            <a:extLst>
              <a:ext uri="{FF2B5EF4-FFF2-40B4-BE49-F238E27FC236}">
                <a16:creationId xmlns:a16="http://schemas.microsoft.com/office/drawing/2014/main" id="{DCCC3403-ECB6-9FAA-557B-F54FB089AF61}"/>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Roboto"/>
                <a:cs typeface="Helvetica"/>
              </a:rPr>
              <a:t>Task Team Minimum Competency for NTWC</a:t>
            </a:r>
            <a:endParaRPr kumimoji="1" lang="ja-JP" altLang="en-US" sz="2800" b="1" i="0" u="none" strike="noStrike" kern="1200" cap="none" spc="0" normalizeH="0" baseline="0" noProof="0" dirty="0">
              <a:ln>
                <a:noFill/>
              </a:ln>
              <a:effectLst/>
              <a:uLnTx/>
              <a:uFillTx/>
              <a:latin typeface="Roboto"/>
              <a:cs typeface="Helvetica"/>
            </a:endParaRPr>
          </a:p>
        </p:txBody>
      </p:sp>
      <p:sp>
        <p:nvSpPr>
          <p:cNvPr id="4" name="コンテンツ プレースホルダー 2">
            <a:extLst>
              <a:ext uri="{FF2B5EF4-FFF2-40B4-BE49-F238E27FC236}">
                <a16:creationId xmlns:a16="http://schemas.microsoft.com/office/drawing/2014/main" id="{A1D9589C-1051-2AA3-4483-B689D8396C23}"/>
              </a:ext>
            </a:extLst>
          </p:cNvPr>
          <p:cNvSpPr txBox="1">
            <a:spLocks/>
          </p:cNvSpPr>
          <p:nvPr/>
        </p:nvSpPr>
        <p:spPr>
          <a:xfrm>
            <a:off x="114523" y="720577"/>
            <a:ext cx="11534918" cy="613742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just">
              <a:lnSpc>
                <a:spcPct val="110000"/>
              </a:lnSpc>
              <a:spcAft>
                <a:spcPts val="60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sym typeface="Roboto"/>
              </a:rPr>
              <a:t>Competency Framework piloted, NTWC Training, Tonga 14-24 Oct 2019.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Recent TT work has identified gaps in the framework and competency including:</a:t>
            </a:r>
          </a:p>
          <a:p>
            <a:pPr lvl="1" algn="just">
              <a:lnSpc>
                <a:spcPct val="110000"/>
              </a:lnSpc>
              <a:spcAft>
                <a:spcPts val="600"/>
              </a:spcAft>
              <a:buFont typeface="Arial" panose="020B0604020202020204" pitchFamily="34" charset="0"/>
              <a:buChar char="•"/>
            </a:pPr>
            <a:r>
              <a:rPr lang="en-US" sz="2000" dirty="0">
                <a:latin typeface="Arial" panose="020B0604020202020204" pitchFamily="34" charset="0"/>
                <a:ea typeface="Times New Roman" panose="02020603050405020304" pitchFamily="18" charset="0"/>
                <a:cs typeface="Times New Roman" panose="02020603050405020304" pitchFamily="18" charset="0"/>
              </a:rPr>
              <a:t>N</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eed to better understand volcano monitoring within NTWC</a:t>
            </a:r>
          </a:p>
          <a:p>
            <a:pPr lvl="1" algn="just">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Utility of learning from operational staff at PTWC in Hawaii or other NTWC;</a:t>
            </a:r>
          </a:p>
          <a:p>
            <a:pPr lvl="1" algn="just">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Need for Met Svc operational staff familiarize with Seismic Monitoring</a:t>
            </a:r>
          </a:p>
          <a:p>
            <a:pPr lvl="1" algn="just">
              <a:lnSpc>
                <a:spcPct val="110000"/>
              </a:lnSpc>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Following Impact Based Forecasting Training in the Solomon Islands Met Service, 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nned</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was identified for forecasters to understand DRR aspects in issuance of warnings. It is recommended to be included in NTWC competency framework. </a:t>
            </a:r>
          </a:p>
          <a:p>
            <a:pPr lvl="1" algn="just">
              <a:lnSpc>
                <a:spcPct val="110000"/>
              </a:lnSpc>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It is noted that PICT warning centers equipped with tools but staff needs to be trained </a:t>
            </a:r>
          </a:p>
          <a:p>
            <a:pPr lvl="1" algn="just">
              <a:lnSpc>
                <a:spcPct val="110000"/>
              </a:lnSpc>
              <a:spcAft>
                <a:spcPts val="6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National initiative and perhaps support needed from stakeholders/partners (ITIC to implement, UNDRR, SPC to scope issues in region) </a:t>
            </a:r>
          </a:p>
          <a:p>
            <a:pPr algn="just">
              <a:lnSpc>
                <a:spcPct val="110000"/>
              </a:lnSpc>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5631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74749-571A-A3DD-0364-70DAA883AE59}"/>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1" i="0" u="none" strike="noStrike" kern="1200" cap="none" spc="0" normalizeH="0" baseline="0" noProof="0" dirty="0">
                <a:ln>
                  <a:noFill/>
                </a:ln>
                <a:effectLst/>
                <a:uLnTx/>
                <a:uFillTx/>
                <a:latin typeface="Roboto"/>
                <a:cs typeface="Helvetica"/>
              </a:rPr>
              <a:t>Task Team Integrated Sensor Network</a:t>
            </a:r>
            <a:endParaRPr kumimoji="1" lang="ja-JP" altLang="en-US" sz="2800" b="1" i="0" u="none" strike="noStrike" kern="1200" cap="none" spc="0" normalizeH="0" baseline="0" noProof="0" dirty="0">
              <a:ln>
                <a:noFill/>
              </a:ln>
              <a:effectLst/>
              <a:uLnTx/>
              <a:uFillTx/>
              <a:latin typeface="Roboto"/>
              <a:cs typeface="Helvetica"/>
            </a:endParaRPr>
          </a:p>
        </p:txBody>
      </p:sp>
      <p:sp>
        <p:nvSpPr>
          <p:cNvPr id="3" name="コンテンツ プレースホルダー 2">
            <a:extLst>
              <a:ext uri="{FF2B5EF4-FFF2-40B4-BE49-F238E27FC236}">
                <a16:creationId xmlns:a16="http://schemas.microsoft.com/office/drawing/2014/main" id="{EADD357B-6718-BFD0-CD2A-77AC44E28D7C}"/>
              </a:ext>
            </a:extLst>
          </p:cNvPr>
          <p:cNvSpPr txBox="1">
            <a:spLocks/>
          </p:cNvSpPr>
          <p:nvPr/>
        </p:nvSpPr>
        <p:spPr>
          <a:xfrm>
            <a:off x="328541" y="1149548"/>
            <a:ext cx="11534918" cy="57084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ClrTx/>
              <a:buNone/>
            </a:pPr>
            <a:endParaRPr lang="en-US" altLang="ja-JP" sz="1800" dirty="0">
              <a:latin typeface="Arial" panose="020B0604020202020204" pitchFamily="34" charset="0"/>
              <a:cs typeface="Arial" panose="020B0604020202020204" pitchFamily="34" charset="0"/>
            </a:endParaRPr>
          </a:p>
          <a:p>
            <a:pPr algn="just">
              <a:lnSpc>
                <a:spcPct val="110000"/>
              </a:lnSpc>
              <a:spcAft>
                <a:spcPts val="6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Created to understand the role of sensor networks, emerging sensing technology and tsunami early warning approaches in the PTWS early warning context.</a:t>
            </a:r>
          </a:p>
          <a:p>
            <a:pPr algn="just">
              <a:lnSpc>
                <a:spcPct val="110000"/>
              </a:lnSpc>
              <a:spcAft>
                <a:spcPts val="60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Considered data include real-time seismic data, real-time ocean observations including DARTs and coastal tide gauges, geodetic (GNSS) and potential SMART Cable deployments.</a:t>
            </a:r>
          </a:p>
          <a:p>
            <a:pPr algn="just">
              <a:lnSpc>
                <a:spcPct val="110000"/>
              </a:lnSpc>
              <a:spcAft>
                <a:spcPts val="6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We note, the scope of the task team has evolved with developments around TEW goals of the Decade of Ocean Science</a:t>
            </a:r>
          </a:p>
        </p:txBody>
      </p:sp>
    </p:spTree>
    <p:extLst>
      <p:ext uri="{BB962C8B-B14F-4D97-AF65-F5344CB8AC3E}">
        <p14:creationId xmlns:p14="http://schemas.microsoft.com/office/powerpoint/2010/main" val="34653523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F028B-E3EE-614F-B044-1E551C0135AF}"/>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Task Team Integrated Sensor Network – TOWARD RISK</a:t>
            </a:r>
            <a:endParaRPr kumimoji="1" lang="ja-JP" altLang="en-US" sz="2800" b="0" i="0" u="none" strike="noStrike" kern="1200" cap="none" spc="0" normalizeH="0" baseline="0" noProof="0" dirty="0">
              <a:ln>
                <a:noFill/>
              </a:ln>
              <a:effectLst/>
              <a:uLnTx/>
              <a:uFillTx/>
              <a:latin typeface="Roboto"/>
              <a:cs typeface="Helvetica"/>
            </a:endParaRPr>
          </a:p>
        </p:txBody>
      </p:sp>
      <p:pic>
        <p:nvPicPr>
          <p:cNvPr id="4" name="Picture 3">
            <a:extLst>
              <a:ext uri="{FF2B5EF4-FFF2-40B4-BE49-F238E27FC236}">
                <a16:creationId xmlns:a16="http://schemas.microsoft.com/office/drawing/2014/main" id="{142FDAC4-619A-2B09-C030-ACFB755CA452}"/>
              </a:ext>
            </a:extLst>
          </p:cNvPr>
          <p:cNvPicPr>
            <a:picLocks noChangeAspect="1"/>
          </p:cNvPicPr>
          <p:nvPr/>
        </p:nvPicPr>
        <p:blipFill>
          <a:blip r:embed="rId2"/>
          <a:stretch>
            <a:fillRect/>
          </a:stretch>
        </p:blipFill>
        <p:spPr>
          <a:xfrm>
            <a:off x="5441567" y="1797803"/>
            <a:ext cx="6353934" cy="4359633"/>
          </a:xfrm>
          <a:prstGeom prst="rect">
            <a:avLst/>
          </a:prstGeom>
        </p:spPr>
      </p:pic>
      <p:pic>
        <p:nvPicPr>
          <p:cNvPr id="3" name="Picture 2">
            <a:extLst>
              <a:ext uri="{FF2B5EF4-FFF2-40B4-BE49-F238E27FC236}">
                <a16:creationId xmlns:a16="http://schemas.microsoft.com/office/drawing/2014/main" id="{9C3C4936-56D5-2449-9AC3-A73DE83491F0}"/>
              </a:ext>
            </a:extLst>
          </p:cNvPr>
          <p:cNvPicPr>
            <a:picLocks noChangeAspect="1"/>
          </p:cNvPicPr>
          <p:nvPr/>
        </p:nvPicPr>
        <p:blipFill>
          <a:blip r:embed="rId3"/>
          <a:stretch>
            <a:fillRect/>
          </a:stretch>
        </p:blipFill>
        <p:spPr>
          <a:xfrm>
            <a:off x="189854" y="998029"/>
            <a:ext cx="5906146" cy="4162426"/>
          </a:xfrm>
          <a:prstGeom prst="rect">
            <a:avLst/>
          </a:prstGeom>
        </p:spPr>
      </p:pic>
    </p:spTree>
    <p:extLst>
      <p:ext uri="{BB962C8B-B14F-4D97-AF65-F5344CB8AC3E}">
        <p14:creationId xmlns:p14="http://schemas.microsoft.com/office/powerpoint/2010/main" val="11484750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F028B-E3EE-614F-B044-1E551C0135AF}"/>
              </a:ext>
            </a:extLst>
          </p:cNvPr>
          <p:cNvSpPr txBox="1">
            <a:spLocks/>
          </p:cNvSpPr>
          <p:nvPr/>
        </p:nvSpPr>
        <p:spPr>
          <a:xfrm>
            <a:off x="378786" y="400454"/>
            <a:ext cx="9710738"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effectLst/>
                <a:uLnTx/>
                <a:uFillTx/>
                <a:latin typeface="Roboto"/>
                <a:cs typeface="Helvetica"/>
              </a:rPr>
              <a:t>Task Team Integrated Sensor Network – TOWARD RISK Step 2: Calculating coverage</a:t>
            </a:r>
            <a:endParaRPr kumimoji="1" lang="ja-JP" altLang="en-US" sz="2800" b="0" i="0" u="none" strike="noStrike" kern="1200" cap="none" spc="0" normalizeH="0" baseline="0" noProof="0" dirty="0">
              <a:ln>
                <a:noFill/>
              </a:ln>
              <a:effectLst/>
              <a:uLnTx/>
              <a:uFillTx/>
              <a:latin typeface="Roboto"/>
              <a:cs typeface="Helvetica"/>
            </a:endParaRPr>
          </a:p>
        </p:txBody>
      </p:sp>
      <p:pic>
        <p:nvPicPr>
          <p:cNvPr id="8" name="Picture 7" descr="Graphical user interface&#10;&#10;Description automatically generated">
            <a:extLst>
              <a:ext uri="{FF2B5EF4-FFF2-40B4-BE49-F238E27FC236}">
                <a16:creationId xmlns:a16="http://schemas.microsoft.com/office/drawing/2014/main" id="{13E254D9-E206-69CE-934A-E7FB2838A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865" y="2429870"/>
            <a:ext cx="5309263" cy="3677635"/>
          </a:xfrm>
          <a:prstGeom prst="rect">
            <a:avLst/>
          </a:prstGeom>
        </p:spPr>
      </p:pic>
      <p:pic>
        <p:nvPicPr>
          <p:cNvPr id="10" name="Picture 9" descr="Map&#10;&#10;Description automatically generated">
            <a:extLst>
              <a:ext uri="{FF2B5EF4-FFF2-40B4-BE49-F238E27FC236}">
                <a16:creationId xmlns:a16="http://schemas.microsoft.com/office/drawing/2014/main" id="{A6067D17-B69A-3E3F-ED8C-D61E1116C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74" y="1542197"/>
            <a:ext cx="5426038" cy="3722209"/>
          </a:xfrm>
          <a:prstGeom prst="rect">
            <a:avLst/>
          </a:prstGeom>
        </p:spPr>
      </p:pic>
    </p:spTree>
    <p:extLst>
      <p:ext uri="{BB962C8B-B14F-4D97-AF65-F5344CB8AC3E}">
        <p14:creationId xmlns:p14="http://schemas.microsoft.com/office/powerpoint/2010/main" val="2416759189"/>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Props/app.xml><?xml version="1.0" encoding="utf-8"?>
<Properties xmlns="http://schemas.openxmlformats.org/officeDocument/2006/extended-properties" xmlns:vt="http://schemas.openxmlformats.org/officeDocument/2006/docPropsVTypes">
  <Template>IOC_PPT_Template_NewLogo_June2021</Template>
  <TotalTime>5932</TotalTime>
  <Words>1099</Words>
  <Application>Microsoft Macintosh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15</vt:i4>
      </vt:variant>
    </vt:vector>
  </HeadingPairs>
  <TitlesOfParts>
    <vt:vector size="33" baseType="lpstr">
      <vt:lpstr>Arial</vt:lpstr>
      <vt:lpstr>Calibri</vt:lpstr>
      <vt:lpstr>Calibri Light</vt:lpstr>
      <vt:lpstr>Mangal Pro</vt:lpstr>
      <vt:lpstr>Open Sans</vt:lpstr>
      <vt:lpstr>Roboto</vt:lpstr>
      <vt:lpstr>Wingdings 3</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Report on the ICG/PTWS WG2 Activities from ICG XXIX to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ICG/PTWS activities from Feb 2021 to Feb 2022</dc:title>
  <dc:creator>Nihismae</dc:creator>
  <cp:lastModifiedBy>Bill Fry</cp:lastModifiedBy>
  <cp:revision>107</cp:revision>
  <dcterms:created xsi:type="dcterms:W3CDTF">2022-12-06T02:55:00Z</dcterms:created>
  <dcterms:modified xsi:type="dcterms:W3CDTF">2023-03-05T15:23:55Z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