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3"/>
    <p:sldId id="273" r:id="rId4"/>
    <p:sldId id="260" r:id="rId5"/>
    <p:sldId id="266" r:id="rId6"/>
    <p:sldId id="261" r:id="rId7"/>
    <p:sldId id="258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/media/tsu/data/d/&#28023;&#21880;&#39044;&#35686;&#33021;&#21147;&#24314;&#35774;/&#39044;&#25253;&#26816;&#39564;/2022/2022&#20135;&#21697;&#32479;&#35745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05033295857476"/>
          <c:y val="0.105785524086178"/>
          <c:w val="0.911995156966185"/>
          <c:h val="0.72946017913338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5B9BD5"/>
            </a:solidFill>
            <a:ln>
              <a:noFill/>
            </a:ln>
          </c:spPr>
          <c:invertIfNegative val="0"/>
          <c:dLbls>
            <c:numFmt formatCode="General" sourceLinked="1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rgbClr val="000000"/>
                    </a:solidFill>
                    <a:latin typeface="Times New Roman" panose="02020603050405020304" pitchFamily="12"/>
                    <a:ea typeface="宋体" panose="02010600030101010101" pitchFamily="2" charset="-122"/>
                    <a:cs typeface="Arial" panose="020B0604020202020204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val>
            <c:numRef>
              <c:f>[2022产品统计.xlsx]scs!$W$2:$W$9</c:f>
              <c:numCache>
                <c:formatCode>General</c:formatCode>
                <c:ptCount val="8"/>
                <c:pt idx="0">
                  <c:v>8</c:v>
                </c:pt>
                <c:pt idx="1">
                  <c:v>6</c:v>
                </c:pt>
                <c:pt idx="2">
                  <c:v>7</c:v>
                </c:pt>
                <c:pt idx="3">
                  <c:v>4</c:v>
                </c:pt>
                <c:pt idx="4">
                  <c:v>4</c:v>
                </c:pt>
                <c:pt idx="5">
                  <c:v>7</c:v>
                </c:pt>
                <c:pt idx="6">
                  <c:v>7</c:v>
                </c:pt>
                <c:pt idx="7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1"/>
        </c:dLbls>
        <c:gapWidth val="219"/>
        <c:overlap val="-27"/>
        <c:axId val="0"/>
        <c:axId val="1"/>
      </c:barChart>
      <c:catAx>
        <c:axId val="0"/>
        <c:scaling>
          <c:orientation val="minMax"/>
        </c:scaling>
        <c:delete val="0"/>
        <c:axPos val="b"/>
        <c:title>
          <c:tx>
            <c:rich>
              <a:bodyPr rot="0" spcFirstLastPara="0" vertOverflow="ellipsis" vert="horz" wrap="square" anchor="ctr" anchorCtr="1"/>
              <a:lstStyle/>
              <a:p>
                <a:pPr>
                  <a:defRPr lang="zh-CN" sz="1000" b="0" i="0" u="none" strike="noStrike" kern="1200" baseline="0">
                    <a:solidFill>
                      <a:srgbClr val="595959"/>
                    </a:solidFill>
                    <a:latin typeface="Calibri" panose="020F0502020204030204"/>
                    <a:ea typeface="宋体" panose="02010600030101010101" pitchFamily="2" charset="-122"/>
                    <a:cs typeface="Arial" panose="020B0604020202020204"/>
                  </a:defRPr>
                </a:pPr>
                <a:r>
                  <a:rPr lang="en-US" altLang="zh-CN"/>
                  <a:t>Events</a:t>
                </a:r>
                <a:endParaRPr lang="en-US" altLang="zh-CN"/>
              </a:p>
            </c:rich>
          </c:tx>
          <c:layout/>
          <c:overlay val="0"/>
          <c:spPr>
            <a:noFill/>
            <a:ln>
              <a:noFill/>
            </a:ln>
          </c:spPr>
        </c:title>
        <c:numFmt formatCode="General" sourceLinked="0"/>
        <c:majorTickMark val="none"/>
        <c:minorTickMark val="none"/>
        <c:tickLblPos val="nextTo"/>
        <c:spPr>
          <a:ln w="12700" cap="flat" cmpd="sng" algn="ctr">
            <a:solidFill>
              <a:srgbClr val="D9D9D9"/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rgbClr val="595959"/>
                </a:solidFill>
                <a:latin typeface="Calibri" panose="020F0502020204030204"/>
                <a:ea typeface="宋体" panose="02010600030101010101" pitchFamily="2" charset="-122"/>
                <a:cs typeface="Arial" panose="020B0604020202020204"/>
              </a:defRPr>
            </a:pPr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rgbClr val="D9D9D9"/>
              </a:solidFill>
              <a:prstDash val="solid"/>
              <a:round/>
            </a:ln>
          </c:spPr>
        </c:majorGridlines>
        <c:title>
          <c:tx>
            <c:rich>
              <a:bodyPr rot="-5400000" spcFirstLastPara="0" vertOverflow="ellipsis" vert="horz" wrap="square" anchor="ctr" anchorCtr="1"/>
              <a:lstStyle/>
              <a:p>
                <a:pPr>
                  <a:defRPr lang="zh-CN" sz="1000" b="0" i="0" u="none" strike="noStrike" kern="1200" baseline="0">
                    <a:solidFill>
                      <a:srgbClr val="595959"/>
                    </a:solidFill>
                    <a:latin typeface="Calibri" panose="020F0502020204030204"/>
                    <a:ea typeface="宋体" panose="02010600030101010101" pitchFamily="2" charset="-122"/>
                    <a:cs typeface="Arial" panose="020B0604020202020204"/>
                  </a:defRPr>
                </a:pPr>
                <a:r>
                  <a:rPr lang="en-US" altLang="zh-CN"/>
                  <a:t>Time</a:t>
                </a:r>
                <a:r>
                  <a:rPr lang="zh-CN"/>
                  <a:t>（</a:t>
                </a:r>
                <a:r>
                  <a:rPr lang="en-US" altLang="zh-CN"/>
                  <a:t>Min</a:t>
                </a:r>
                <a:r>
                  <a:rPr lang="zh-CN"/>
                  <a:t>）</a:t>
                </a:r>
                <a:endParaRPr lang="zh-CN"/>
              </a:p>
            </c:rich>
          </c:tx>
          <c:layout/>
          <c:overlay val="0"/>
          <c:spPr>
            <a:noFill/>
            <a:ln>
              <a:noFill/>
            </a:ln>
          </c:spPr>
        </c:title>
        <c:numFmt formatCode="General" sourceLinked="0"/>
        <c:majorTickMark val="none"/>
        <c:minorTickMark val="none"/>
        <c:tickLblPos val="nextTo"/>
        <c:spPr>
          <a:ln w="6350" cap="flat" cmpd="sng" algn="ctr">
            <a:noFill/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rgbClr val="595959"/>
                </a:solidFill>
                <a:latin typeface="Calibri" panose="020F0502020204030204"/>
                <a:ea typeface="宋体" panose="02010600030101010101" pitchFamily="2" charset="-122"/>
                <a:cs typeface="Arial" panose="020B0604020202020204"/>
              </a:defRPr>
            </a:pPr>
          </a:p>
        </c:txPr>
        <c:crossAx val="0"/>
        <c:crossesAt val="1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solidFill>
      <a:srgbClr val="FFFFFF"/>
    </a:solidFill>
    <a:ln w="12700" cap="flat" cmpd="sng" algn="ctr">
      <a:solidFill>
        <a:srgbClr val="D9D9D9"/>
      </a:solidFill>
      <a:prstDash val="solid"/>
      <a:round/>
    </a:ln>
  </c:spPr>
  <c:txPr>
    <a:bodyPr/>
    <a:lstStyle/>
    <a:p>
      <a:pPr>
        <a:defRPr lang="zh-CN" sz="1000" b="0" i="0" u="none" strike="noStrike" baseline="0">
          <a:solidFill>
            <a:srgbClr val="000000"/>
          </a:solidFill>
          <a:latin typeface="Times New Roman" panose="02020603050405020304" pitchFamily="12"/>
          <a:ea typeface="宋体" panose="02010600030101010101" pitchFamily="2" charset="-122"/>
          <a:cs typeface="Arial" panose="020B0604020202020204"/>
        </a:defRPr>
      </a:pPr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jpeg"/><Relationship Id="rId3" Type="http://schemas.openxmlformats.org/officeDocument/2006/relationships/tags" Target="../tags/tag4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 txBox="1">
            <a:spLocks noGrp="1"/>
          </p:cNvSpPr>
          <p:nvPr>
            <p:ph type="ctrTitle"/>
          </p:nvPr>
        </p:nvSpPr>
        <p:spPr bwMode="auto">
          <a:xfrm>
            <a:off x="1270" y="2256155"/>
            <a:ext cx="12127865" cy="1868805"/>
          </a:xfrm>
          <a:solidFill>
            <a:schemeClr val="accent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ct val="107000"/>
              </a:lnSpc>
              <a:spcAft>
                <a:spcPts val="800"/>
              </a:spcAft>
            </a:pPr>
            <a:br>
              <a:rPr lang="en-US" altLang="zh-CN" sz="3600" b="1" kern="100" dirty="0">
                <a:effectLst/>
                <a:ea typeface="MS Mincho" panose="02020609040205080304" pitchFamily="49" charset="-128"/>
                <a:cs typeface="Times New Roman" panose="02020603050405020304" charset="0"/>
                <a:sym typeface="+mn-ea"/>
              </a:rPr>
            </a:br>
            <a:r>
              <a:rPr lang="en-US" altLang="zh-CN" sz="3600" b="1" kern="100" dirty="0">
                <a:effectLst/>
                <a:ea typeface="MS Mincho" panose="02020609040205080304" pitchFamily="49" charset="-128"/>
                <a:cs typeface="Times New Roman" panose="02020603050405020304" charset="0"/>
                <a:sym typeface="+mn-ea"/>
              </a:rPr>
              <a:t>5.3 </a:t>
            </a:r>
            <a:r>
              <a:rPr lang="en-US" altLang="zh-CN" sz="3600" b="1" kern="100" dirty="0">
                <a:effectLst/>
                <a:ea typeface="MS Mincho" panose="02020609040205080304" pitchFamily="49" charset="-128"/>
                <a:cs typeface="Times New Roman" panose="02020603050405020304" charset="0"/>
                <a:sym typeface="+mn-ea"/>
              </a:rPr>
              <a:t>Report of Tsunami Service Providers </a:t>
            </a:r>
            <a:r>
              <a:rPr lang="en-US" altLang="zh-CN" sz="3600" b="1" kern="100" dirty="0">
                <a:effectLst/>
                <a:ea typeface="MS Mincho" panose="02020609040205080304" pitchFamily="49" charset="-128"/>
                <a:cs typeface="Times New Roman" panose="02020603050405020304" charset="0"/>
                <a:sym typeface="+mn-ea"/>
              </a:rPr>
              <a:t>from SCSTAC</a:t>
            </a:r>
            <a:br>
              <a:rPr lang="en-US" altLang="zh-CN" sz="3600" b="1" kern="100" dirty="0">
                <a:effectLst/>
                <a:ea typeface="MS Mincho" panose="02020609040205080304" pitchFamily="49" charset="-128"/>
                <a:cs typeface="Times New Roman" panose="02020603050405020304" charset="0"/>
                <a:sym typeface="+mn-ea"/>
              </a:rPr>
            </a:br>
            <a:endParaRPr lang="en-US" altLang="zh-CN" sz="3600" b="1" kern="100" dirty="0">
              <a:effectLst/>
              <a:ea typeface="MS Mincho" panose="02020609040205080304" pitchFamily="49" charset="-128"/>
              <a:cs typeface="Times New Roman" panose="02020603050405020304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 bwMode="auto">
          <a:xfrm>
            <a:off x="-4445" y="161290"/>
            <a:ext cx="12200890" cy="6254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altLang="zh-CN" sz="1600" b="1" kern="100" dirty="0">
                <a:ea typeface="MS Mincho" panose="02020609040205080304" pitchFamily="49" charset="-128"/>
              </a:rPr>
              <a:t>The Intergovernmental Coordination Group for the Pacific Tsunami Warning and Mitigation System Steering Committee (ICG/PTWS SC) Meeting</a:t>
            </a:r>
            <a:r>
              <a:rPr lang="en-US" altLang="zh-CN" sz="1600" b="1" kern="1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, 6 - 9 March 2023</a:t>
            </a:r>
            <a:endParaRPr lang="en-US" altLang="zh-CN" sz="1600" b="1" kern="100" dirty="0">
              <a:effectLst/>
              <a:latin typeface="Arial" panose="020B0604020202020204" pitchFamily="34" charset="0"/>
              <a:ea typeface="MS Mincho" panose="02020609040205080304" pitchFamily="49" charset="-128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86143" y="4810941"/>
            <a:ext cx="7022496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200000"/>
              </a:lnSpc>
            </a:pPr>
            <a:r>
              <a:rPr lang="en-US" altLang="zh-CN" sz="2800" dirty="0"/>
              <a:t>South China Sea Tsunami Advisory Center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81280" y="1029970"/>
          <a:ext cx="11681460" cy="56756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9910"/>
                <a:gridCol w="2433955"/>
                <a:gridCol w="1928495"/>
                <a:gridCol w="3500755"/>
                <a:gridCol w="1998345"/>
              </a:tblGrid>
              <a:tr h="49276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Bulletin type</a:t>
                      </a:r>
                      <a:endParaRPr lang="en-US" sz="1800" kern="100" dirty="0">
                        <a:effectLst/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0711" marR="60711" marT="0" marB="0" anchor="ctr"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Criteria</a:t>
                      </a:r>
                      <a:endParaRPr lang="en-US" sz="1800" kern="100" dirty="0">
                        <a:effectLst/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0711" marR="607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Content</a:t>
                      </a:r>
                      <a:endParaRPr lang="en-US" sz="1800" kern="100" dirty="0">
                        <a:effectLst/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0711" marR="607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Timeline</a:t>
                      </a:r>
                      <a:endParaRPr lang="en-US" sz="1800" kern="100" dirty="0">
                        <a:effectLst/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0711" marR="60711" marT="0" marB="0" anchor="ctr"/>
                </a:tc>
              </a:tr>
              <a:tr h="81788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Tsunami Information</a:t>
                      </a:r>
                      <a:endParaRPr lang="en-US" sz="1800" kern="100">
                        <a:effectLst/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0711" marR="6071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Only one bulletin</a:t>
                      </a:r>
                      <a:endParaRPr lang="en-US" sz="1800" kern="100" dirty="0">
                        <a:effectLst/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0711" marR="607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Mag. of 6.0-6.4;</a:t>
                      </a:r>
                      <a:endParaRPr lang="zh-CN" sz="1800" kern="100" dirty="0"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or on land;</a:t>
                      </a:r>
                      <a:endParaRPr lang="zh-CN" sz="1800" kern="100" dirty="0"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or depth≥100km</a:t>
                      </a:r>
                      <a:endParaRPr lang="zh-CN" sz="1800" kern="100" dirty="0">
                        <a:effectLst/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0711" marR="6071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EQ parameters and statement of ‘No tsunami threat’</a:t>
                      </a:r>
                      <a:endParaRPr lang="en-US" sz="1800" kern="100">
                        <a:effectLst/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0711" marR="607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8-10 </a:t>
                      </a:r>
                      <a:r>
                        <a:rPr lang="en-US" sz="1800" kern="10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min</a:t>
                      </a:r>
                      <a:endParaRPr lang="en-US" sz="1800" kern="100" dirty="0">
                        <a:effectLst/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0711" marR="60711" marT="0" marB="0" anchor="ctr"/>
                </a:tc>
              </a:tr>
              <a:tr h="818515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Only one bulletin unless minor waves observed and should be reported</a:t>
                      </a:r>
                      <a:endParaRPr lang="en-US" sz="1800" kern="100" dirty="0">
                        <a:effectLst/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0711" marR="607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Mag. of 6.5-7.0</a:t>
                      </a:r>
                      <a:endParaRPr lang="en-US" sz="1800" kern="100" dirty="0">
                        <a:effectLst/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0711" marR="60711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EQ parameters and statement of ‘No tsunami threat’</a:t>
                      </a:r>
                      <a:endParaRPr lang="en-US" sz="1800" kern="100" dirty="0">
                        <a:effectLst/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0711" marR="607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8-10 </a:t>
                      </a:r>
                      <a:r>
                        <a:rPr lang="en-US" sz="1800" kern="10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min</a:t>
                      </a:r>
                      <a:endParaRPr lang="en-US" sz="1800" kern="100" dirty="0">
                        <a:effectLst/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0711" marR="60711" marT="0" marB="0" anchor="ctr"/>
                </a:tc>
              </a:tr>
              <a:tr h="109093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Tsunami Threat Message</a:t>
                      </a:r>
                      <a:endParaRPr lang="en-US" sz="1800" kern="100">
                        <a:effectLst/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0711" marR="6071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Bulletin with quantitative forecast</a:t>
                      </a:r>
                      <a:endParaRPr lang="en-US" sz="1800" kern="100" dirty="0">
                        <a:effectLst/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0711" marR="60711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7.1 and above</a:t>
                      </a:r>
                      <a:endParaRPr lang="en-US" sz="1800" kern="100" dirty="0">
                        <a:effectLst/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0711" marR="60711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EQ parameters and quantitative forecasts on threat level and Estimated Time of Arrival (ETA)</a:t>
                      </a:r>
                      <a:endParaRPr lang="en-US" sz="1800" kern="100">
                        <a:effectLst/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0711" marR="607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8-15 min</a:t>
                      </a:r>
                      <a:endParaRPr lang="en-US" sz="1800" kern="100" dirty="0">
                        <a:effectLst/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0711" marR="60711" marT="0" marB="0" anchor="ctr"/>
                </a:tc>
              </a:tr>
              <a:tr h="1363980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Supplementary with observations</a:t>
                      </a:r>
                      <a:endParaRPr lang="en-US" sz="1800" kern="100" dirty="0">
                        <a:effectLst/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0711" marR="60711" marT="0" marB="0" anchor="ctr"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EQ parameters, quantitative forecast and tidal gauge observations</a:t>
                      </a:r>
                      <a:endParaRPr lang="en-US" sz="1800" kern="100" dirty="0">
                        <a:effectLst/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0711" marR="6071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If revision on EQ &amp; tsunami forecasts, or observation available </a:t>
                      </a:r>
                      <a:endParaRPr lang="en-US" sz="1800" kern="100" dirty="0">
                        <a:effectLst/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0711" marR="60711" marT="0" marB="0"/>
                </a:tc>
              </a:tr>
              <a:tr h="1091565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Final bulletin</a:t>
                      </a:r>
                      <a:endParaRPr lang="en-US" sz="1800" kern="100" dirty="0">
                        <a:effectLst/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0711" marR="60711" marT="0" marB="0" anchor="ctr"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Statement of ‘No tsunami confirmed or threat passed’</a:t>
                      </a:r>
                      <a:endParaRPr lang="en-US" sz="1800" kern="100">
                        <a:effectLst/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0711" marR="6071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hazardous waves has passed or no significant tsunami observations</a:t>
                      </a:r>
                      <a:endParaRPr lang="en-US" sz="1800" kern="100" dirty="0">
                        <a:effectLst/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0711" marR="60711" marT="0" marB="0"/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419100" y="80645"/>
            <a:ext cx="6714490" cy="113093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/>
          <a:p>
            <a:pPr lvl="0" algn="l">
              <a:lnSpc>
                <a:spcPct val="90000"/>
              </a:lnSpc>
              <a:buClrTx/>
              <a:buSzTx/>
              <a:buFontTx/>
            </a:pPr>
            <a:r>
              <a:rPr lang="en-US" altLang="zh-CN" sz="3600" b="1">
                <a:solidFill>
                  <a:srgbClr val="C00000"/>
                </a:solidFill>
                <a:latin typeface="+mj-lt"/>
                <a:ea typeface="+mj-ea"/>
                <a:cs typeface="+mj-cs"/>
                <a:sym typeface="+mn-ea"/>
              </a:rPr>
              <a:t>SOPs for SCSTAC</a:t>
            </a:r>
            <a:endParaRPr lang="en-US" altLang="zh-CN" sz="3600" b="1">
              <a:solidFill>
                <a:srgbClr val="C00000"/>
              </a:solidFill>
              <a:latin typeface="+mj-lt"/>
              <a:ea typeface="+mj-ea"/>
              <a:cs typeface="+mj-cs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2840"/>
          </a:xfrm>
        </p:spPr>
        <p:txBody>
          <a:bodyPr vert="horz" wrap="square" lIns="91440" tIns="45720" rIns="91440" bIns="45720" rtlCol="0" anchor="ctr"/>
          <a:lstStyle/>
          <a:p>
            <a:pPr lvl="0" algn="l">
              <a:buClrTx/>
              <a:buSzTx/>
              <a:buFontTx/>
            </a:pPr>
            <a:r>
              <a:rPr lang="en-US" altLang="zh-CN" sz="3600" b="1">
                <a:solidFill>
                  <a:srgbClr val="C00000"/>
                </a:solidFill>
                <a:sym typeface="+mn-ea"/>
              </a:rPr>
              <a:t>Tsunami Bulletins in 2022</a:t>
            </a:r>
            <a:endParaRPr lang="en-US" altLang="zh-CN" sz="3600" b="1">
              <a:solidFill>
                <a:srgbClr val="C00000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00430" y="1497330"/>
            <a:ext cx="5584825" cy="2027555"/>
          </a:xfrm>
        </p:spPr>
        <p:txBody>
          <a:bodyPr>
            <a:normAutofit fontScale="90000"/>
          </a:bodyPr>
          <a:p>
            <a:pPr>
              <a:lnSpc>
                <a:spcPct val="150000"/>
              </a:lnSpc>
            </a:pPr>
            <a:r>
              <a:rPr lang="en-US" altLang="zh-CN" sz="1800"/>
              <a:t>SCSTAC issues 10 bulletins of 8 earthquake events in 2022.</a:t>
            </a:r>
            <a:endParaRPr lang="en-US" altLang="zh-CN" sz="1800"/>
          </a:p>
          <a:p>
            <a:pPr>
              <a:lnSpc>
                <a:spcPct val="150000"/>
              </a:lnSpc>
            </a:pPr>
            <a:r>
              <a:rPr lang="en-US" altLang="zh-CN" sz="1800"/>
              <a:t>All bulletins were issued in no more than 8 minutes.</a:t>
            </a:r>
            <a:endParaRPr lang="en-US" altLang="zh-CN" sz="1800"/>
          </a:p>
          <a:p>
            <a:pPr>
              <a:lnSpc>
                <a:spcPct val="150000"/>
              </a:lnSpc>
            </a:pPr>
            <a:r>
              <a:rPr lang="en-US" altLang="zh-CN" sz="1800"/>
              <a:t>The tsunami with 8cm amplitude generated in Philipines on 27 July 2022.</a:t>
            </a:r>
            <a:endParaRPr lang="en-US" altLang="zh-CN" sz="1800"/>
          </a:p>
        </p:txBody>
      </p:sp>
      <p:pic>
        <p:nvPicPr>
          <p:cNvPr id="5" name="图片 4" descr="scs_recd_pygm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315" y="1614805"/>
            <a:ext cx="4982845" cy="4770120"/>
          </a:xfrm>
          <a:prstGeom prst="rect">
            <a:avLst/>
          </a:prstGeom>
        </p:spPr>
      </p:pic>
      <p:graphicFrame>
        <p:nvGraphicFramePr>
          <p:cNvPr id="7" name="图表 6"/>
          <p:cNvGraphicFramePr/>
          <p:nvPr/>
        </p:nvGraphicFramePr>
        <p:xfrm>
          <a:off x="751205" y="3707765"/>
          <a:ext cx="5599430" cy="2423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2885" y="141605"/>
            <a:ext cx="11108690" cy="1139190"/>
          </a:xfrm>
        </p:spPr>
        <p:txBody>
          <a:bodyPr vert="horz" wrap="square" lIns="91440" tIns="45720" rIns="91440" bIns="45720" rtlCol="0" anchor="ctr"/>
          <a:lstStyle/>
          <a:p>
            <a:pPr lvl="0" algn="l">
              <a:buClrTx/>
              <a:buSzTx/>
              <a:buFontTx/>
            </a:pPr>
            <a:r>
              <a:rPr lang="en-US" altLang="zh-CN" sz="3600" b="1">
                <a:solidFill>
                  <a:srgbClr val="C00000"/>
                </a:solidFill>
                <a:sym typeface="+mn-ea"/>
              </a:rPr>
              <a:t>LUZON, PHILIPPINES Earthquake Tsunami</a:t>
            </a:r>
            <a:endParaRPr lang="en-US" altLang="zh-CN" sz="3600" b="1">
              <a:solidFill>
                <a:srgbClr val="C00000"/>
              </a:solidFill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865" y="2639060"/>
            <a:ext cx="5930265" cy="3845560"/>
          </a:xfrm>
          <a:prstGeom prst="rect">
            <a:avLst/>
          </a:prstGeom>
          <a:ln w="0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9" name="文本框 8"/>
          <p:cNvSpPr txBox="1"/>
          <p:nvPr/>
        </p:nvSpPr>
        <p:spPr>
          <a:xfrm>
            <a:off x="443865" y="1512570"/>
            <a:ext cx="57054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/>
              <a:t>SCSTAC issued 2 tsunami bulletins. A small wave with height 0.08m was recorded at Currimao, Luzon, Philipines</a:t>
            </a:r>
            <a:endParaRPr lang="en-US" altLang="zh-CN"/>
          </a:p>
        </p:txBody>
      </p:sp>
      <p:grpSp>
        <p:nvGrpSpPr>
          <p:cNvPr id="12" name="组合 11"/>
          <p:cNvGrpSpPr/>
          <p:nvPr/>
        </p:nvGrpSpPr>
        <p:grpSpPr>
          <a:xfrm>
            <a:off x="6677660" y="1406525"/>
            <a:ext cx="5107940" cy="5077460"/>
            <a:chOff x="10038" y="2803"/>
            <a:chExt cx="8044" cy="7996"/>
          </a:xfrm>
        </p:grpSpPr>
        <p:pic>
          <p:nvPicPr>
            <p:cNvPr id="4" name="图片 3" descr="obsv_pygmt_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38" y="2803"/>
              <a:ext cx="8045" cy="7997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23" y="5220"/>
              <a:ext cx="3759" cy="1881"/>
            </a:xfrm>
            <a:prstGeom prst="rect">
              <a:avLst/>
            </a:prstGeom>
          </p:spPr>
        </p:pic>
        <p:sp>
          <p:nvSpPr>
            <p:cNvPr id="11" name="矩形标注 10"/>
            <p:cNvSpPr/>
            <p:nvPr/>
          </p:nvSpPr>
          <p:spPr>
            <a:xfrm>
              <a:off x="10702" y="5221"/>
              <a:ext cx="3781" cy="1879"/>
            </a:xfrm>
            <a:prstGeom prst="wedgeRectCallout">
              <a:avLst>
                <a:gd name="adj1" fmla="val 63086"/>
                <a:gd name="adj2" fmla="val 29084"/>
              </a:avLst>
            </a:prstGeom>
            <a:noFill/>
            <a:ln w="12700" cmpd="sng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rtlCol="0" anchor="ctr"/>
          <a:lstStyle/>
          <a:p>
            <a:pPr lvl="0" algn="l">
              <a:buClrTx/>
              <a:buSzTx/>
              <a:buFontTx/>
            </a:pPr>
            <a:r>
              <a:rPr lang="en-US" altLang="zh-CN" sz="3600" b="1">
                <a:solidFill>
                  <a:srgbClr val="C00000"/>
                </a:solidFill>
                <a:sym typeface="+mn-ea"/>
              </a:rPr>
              <a:t>Tsunami Communication Tests</a:t>
            </a:r>
            <a:endParaRPr lang="en-US" altLang="zh-CN" sz="3600" b="1">
              <a:solidFill>
                <a:srgbClr val="C00000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14195"/>
            <a:ext cx="9918700" cy="3900805"/>
          </a:xfrm>
        </p:spPr>
        <p:txBody>
          <a:bodyPr>
            <a:normAutofit/>
          </a:bodyPr>
          <a:p>
            <a:pPr marL="0" indent="0">
              <a:lnSpc>
                <a:spcPct val="150000"/>
              </a:lnSpc>
              <a:buNone/>
            </a:pPr>
            <a:r>
              <a:rPr lang="en-US" altLang="zh-CN"/>
              <a:t>    SCSTAC</a:t>
            </a:r>
            <a:r>
              <a:rPr lang="zh-CN" altLang="en-US"/>
              <a:t>  conduct</a:t>
            </a:r>
            <a:r>
              <a:rPr lang="en-US" altLang="zh-CN"/>
              <a:t>ed</a:t>
            </a:r>
            <a:r>
              <a:rPr lang="zh-CN" altLang="en-US"/>
              <a:t> </a:t>
            </a:r>
            <a:r>
              <a:rPr lang="en-US" altLang="zh-CN"/>
              <a:t>3 </a:t>
            </a:r>
            <a:r>
              <a:rPr lang="zh-CN" altLang="en-US"/>
              <a:t>communications test</a:t>
            </a:r>
            <a:r>
              <a:rPr lang="en-US" altLang="zh-CN"/>
              <a:t>s</a:t>
            </a:r>
            <a:r>
              <a:rPr lang="zh-CN" altLang="en-US"/>
              <a:t> on</a:t>
            </a:r>
            <a:r>
              <a:rPr lang="en-US" altLang="zh-CN"/>
              <a:t> 11 Feb, 21 May, and 13 Sep 2022.  The purpose was </a:t>
            </a:r>
            <a:r>
              <a:rPr lang="zh-CN" altLang="en-US"/>
              <a:t>to verify that communications links to the recipient organizations of its tsunami advisories in the </a:t>
            </a:r>
            <a:r>
              <a:rPr lang="en-US" altLang="zh-CN"/>
              <a:t>SCS</a:t>
            </a:r>
            <a:r>
              <a:rPr lang="zh-CN" altLang="en-US"/>
              <a:t> countries and territories </a:t>
            </a:r>
            <a:r>
              <a:rPr lang="en-US" altLang="zh-CN"/>
              <a:t>were</a:t>
            </a:r>
            <a:r>
              <a:rPr lang="zh-CN" altLang="en-US"/>
              <a:t> functioning properly.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8175" y="128270"/>
            <a:ext cx="10715625" cy="1325880"/>
          </a:xfrm>
        </p:spPr>
        <p:txBody>
          <a:bodyPr vert="horz" wrap="square" lIns="91440" tIns="45720" rIns="91440" bIns="45720" rtlCol="0" anchor="ctr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3600" b="1">
                <a:solidFill>
                  <a:srgbClr val="C00000"/>
                </a:solidFill>
                <a:sym typeface="+mn-ea"/>
              </a:rPr>
              <a:t>Communication Test on 11 Feb 2022</a:t>
            </a:r>
            <a:endParaRPr lang="en-US" altLang="zh-CN" sz="3600" b="1">
              <a:solidFill>
                <a:srgbClr val="C00000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3445" y="1201420"/>
            <a:ext cx="10899140" cy="666750"/>
          </a:xfrm>
        </p:spPr>
        <p:txBody>
          <a:bodyPr/>
          <a:p>
            <a:pPr marL="0" indent="0">
              <a:buNone/>
            </a:pPr>
            <a:r>
              <a:rPr lang="en-US" altLang="zh-CN" sz="2000"/>
              <a:t>SCSTWC</a:t>
            </a:r>
            <a:r>
              <a:rPr lang="zh-CN" altLang="en-US" sz="2000"/>
              <a:t>（</a:t>
            </a:r>
            <a:r>
              <a:rPr lang="en-US" altLang="zh-CN" sz="2000"/>
              <a:t>NMEFC</a:t>
            </a:r>
            <a:r>
              <a:rPr lang="zh-CN" altLang="en-US" sz="2000"/>
              <a:t>）</a:t>
            </a:r>
            <a:r>
              <a:rPr lang="en-US" altLang="zh-CN" sz="2000"/>
              <a:t>received feedbacks from 8 SCS countries(or areas).</a:t>
            </a:r>
            <a:endParaRPr lang="en-US" altLang="zh-CN" sz="2000"/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4949190" y="2013585"/>
          <a:ext cx="7162165" cy="4733925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3098800"/>
                <a:gridCol w="1002665"/>
                <a:gridCol w="1056640"/>
                <a:gridCol w="1014730"/>
                <a:gridCol w="989330"/>
              </a:tblGrid>
              <a:tr h="54800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200"/>
                        <a:t>Orgnization</a:t>
                      </a:r>
                      <a:endParaRPr lang="en-US" altLang="en-US" sz="12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/>
                        <a:t>Country</a:t>
                      </a:r>
                      <a:endParaRPr lang="en-US" altLang="en-US" sz="12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/>
                        <a:t>GTS</a:t>
                      </a:r>
                      <a:endParaRPr lang="en-US" altLang="en-US" sz="12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/>
                        <a:t>Email</a:t>
                      </a:r>
                      <a:endParaRPr lang="en-US" altLang="en-US" sz="12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/>
                        <a:t>Fax</a:t>
                      </a:r>
                      <a:endParaRPr lang="en-US" altLang="en-US" sz="1200"/>
                    </a:p>
                  </a:txBody>
                  <a:tcPr marL="68580" marR="68580" marT="0" marB="0" vert="horz" anchor="ctr" anchorCtr="0"/>
                </a:tc>
              </a:tr>
              <a:tr h="2717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/>
                        <a:t>Malaysian Meteorological Department</a:t>
                      </a:r>
                      <a:endParaRPr lang="en-US" altLang="en-US" sz="9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/>
                        <a:t>Malaysia</a:t>
                      </a:r>
                      <a:endParaRPr lang="en-US" altLang="en-US" sz="9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/>
                        <a:t>00:00</a:t>
                      </a:r>
                      <a:endParaRPr lang="en-US" altLang="en-US" sz="9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/>
                        <a:t>00:06</a:t>
                      </a:r>
                      <a:endParaRPr lang="en-US" altLang="en-US" sz="9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/>
                        <a:t>00:03 </a:t>
                      </a:r>
                      <a:endParaRPr lang="en-US" altLang="en-US" sz="900"/>
                    </a:p>
                  </a:txBody>
                  <a:tcPr marL="68580" marR="68580" marT="0" marB="0" vert="horz" anchor="t" anchorCtr="0"/>
                </a:tc>
              </a:tr>
              <a:tr h="54673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/>
                        <a:t>National Disaster Warning Center</a:t>
                      </a:r>
                      <a:endParaRPr lang="en-US" altLang="en-US" sz="9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/>
                        <a:t>Thailand</a:t>
                      </a:r>
                      <a:endParaRPr lang="en-US" altLang="en-US" sz="9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/>
                        <a:t>Failed to receive</a:t>
                      </a:r>
                      <a:endParaRPr lang="en-US" altLang="en-US" sz="9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/>
                        <a:t>00:01</a:t>
                      </a:r>
                      <a:endParaRPr lang="en-US" altLang="en-US" sz="9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/>
                        <a:t>00:11</a:t>
                      </a:r>
                      <a:endParaRPr lang="en-US" altLang="en-US" sz="900"/>
                    </a:p>
                  </a:txBody>
                  <a:tcPr marL="68580" marR="68580" marT="0" marB="0" vert="horz" anchor="t" anchorCtr="0"/>
                </a:tc>
              </a:tr>
              <a:tr h="54800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/>
                        <a:t>Earthquake Information and Tsunami Warning</a:t>
                      </a:r>
                      <a:endParaRPr lang="en-US" altLang="en-US" sz="9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/>
                        <a:t>Vietnam</a:t>
                      </a:r>
                      <a:endParaRPr lang="en-US" altLang="en-US" sz="9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>
                          <a:sym typeface="+mn-ea"/>
                        </a:rPr>
                        <a:t>Failed to receive</a:t>
                      </a:r>
                      <a:endParaRPr lang="en-US" altLang="en-US" sz="9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/>
                        <a:t>00:00/00:00/00:00/00:00</a:t>
                      </a:r>
                      <a:endParaRPr lang="en-US" altLang="en-US" sz="9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>
                          <a:sym typeface="+mn-ea"/>
                        </a:rPr>
                        <a:t>Failed to receive</a:t>
                      </a:r>
                      <a:endParaRPr lang="en-US" altLang="en-US" sz="900"/>
                    </a:p>
                  </a:txBody>
                  <a:tcPr marL="68580" marR="68580" marT="0" marB="0" vert="horz" anchor="t" anchorCtr="0"/>
                </a:tc>
              </a:tr>
              <a:tr h="54546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/>
                        <a:t>Brunei Darussalam Meteorological Department</a:t>
                      </a:r>
                      <a:endParaRPr lang="en-US" altLang="en-US" sz="9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/>
                        <a:t>Brunei</a:t>
                      </a:r>
                      <a:endParaRPr lang="en-US" altLang="en-US" sz="9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/>
                        <a:t>00:01</a:t>
                      </a:r>
                      <a:endParaRPr lang="en-US" altLang="en-US" sz="9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/>
                        <a:t>00:00</a:t>
                      </a:r>
                      <a:endParaRPr lang="en-US" altLang="en-US" sz="9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/>
                        <a:t>00:03</a:t>
                      </a:r>
                      <a:endParaRPr lang="en-US" altLang="en-US" sz="900"/>
                    </a:p>
                  </a:txBody>
                  <a:tcPr marL="68580" marR="68580" marT="0" marB="0" vert="horz" anchor="t" anchorCtr="0"/>
                </a:tc>
              </a:tr>
              <a:tr h="54800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/>
                        <a:t>Meteorological Service Singapore</a:t>
                      </a:r>
                      <a:endParaRPr lang="en-US" altLang="en-US" sz="9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/>
                        <a:t>Singapore</a:t>
                      </a:r>
                      <a:endParaRPr lang="en-US" altLang="en-US" sz="9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/>
                        <a:t>00:00</a:t>
                      </a:r>
                      <a:endParaRPr lang="en-US" altLang="en-US" sz="9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/>
                        <a:t>00:00/00:00</a:t>
                      </a:r>
                      <a:endParaRPr lang="en-US" altLang="en-US" sz="9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/>
                        <a:t>00:00/00:00/00:00</a:t>
                      </a:r>
                      <a:endParaRPr lang="en-US" altLang="en-US" sz="900"/>
                    </a:p>
                  </a:txBody>
                  <a:tcPr marL="68580" marR="68580" marT="0" marB="0" vert="horz" anchor="t" anchorCtr="0"/>
                </a:tc>
              </a:tr>
              <a:tr h="57848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/>
                        <a:t>SOEPD</a:t>
                      </a:r>
                      <a:endParaRPr lang="en-US" altLang="en-US" sz="9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/>
                        <a:t>Philipines</a:t>
                      </a:r>
                      <a:endParaRPr lang="en-US" altLang="en-US" sz="9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/>
                        <a:t>00:01</a:t>
                      </a:r>
                      <a:endParaRPr lang="en-US" altLang="en-US" sz="9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/>
                        <a:t>00:00/00:00/00:00</a:t>
                      </a:r>
                      <a:endParaRPr lang="en-US" altLang="en-US" sz="9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>
                          <a:sym typeface="+mn-ea"/>
                        </a:rPr>
                        <a:t>Failed to receive</a:t>
                      </a:r>
                      <a:endParaRPr lang="en-US" altLang="en-US" sz="900"/>
                    </a:p>
                  </a:txBody>
                  <a:tcPr marL="68580" marR="68580" marT="0" marB="0" vert="horz" anchor="t" anchorCtr="0"/>
                </a:tc>
              </a:tr>
              <a:tr h="5994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/>
                        <a:t>Agency For Meteorology, Climatology and Geophysics</a:t>
                      </a:r>
                      <a:endParaRPr lang="en-US" altLang="en-US" sz="9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/>
                        <a:t>Indonesia</a:t>
                      </a:r>
                      <a:endParaRPr lang="en-US" altLang="en-US" sz="9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/>
                        <a:t>00:02</a:t>
                      </a:r>
                      <a:endParaRPr lang="en-US" altLang="en-US" sz="9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/>
                        <a:t>00:00</a:t>
                      </a:r>
                      <a:endParaRPr lang="en-US" altLang="en-US" sz="9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>
                          <a:sym typeface="+mn-ea"/>
                        </a:rPr>
                        <a:t>Failed to receive</a:t>
                      </a:r>
                      <a:endParaRPr lang="en-US" altLang="en-US" sz="900"/>
                    </a:p>
                    <a:p>
                      <a:pPr indent="0" algn="ctr">
                        <a:buNone/>
                      </a:pPr>
                      <a:endParaRPr lang="en-US" altLang="en-US" sz="900"/>
                    </a:p>
                  </a:txBody>
                  <a:tcPr marL="68580" marR="68580" marT="0" marB="0" vert="horz" anchor="t" anchorCtr="0"/>
                </a:tc>
              </a:tr>
              <a:tr h="54800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/>
                        <a:t>Hong Kong Observatory</a:t>
                      </a:r>
                      <a:endParaRPr lang="en-US" altLang="en-US" sz="9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/>
                        <a:t>Hongkong, China</a:t>
                      </a:r>
                      <a:endParaRPr lang="en-US" altLang="en-US" sz="9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/>
                        <a:t>00:02</a:t>
                      </a:r>
                      <a:endParaRPr lang="en-US" altLang="en-US" sz="9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/>
                        <a:t>00:01/00:01</a:t>
                      </a:r>
                      <a:endParaRPr lang="en-US" altLang="en-US" sz="9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/>
                        <a:t>00:01/00:09</a:t>
                      </a:r>
                      <a:endParaRPr lang="en-US" altLang="en-US" sz="900"/>
                    </a:p>
                  </a:txBody>
                  <a:tcPr marL="68580" marR="68580" marT="0" marB="0" vert="horz" anchor="t" anchorCtr="0"/>
                </a:tc>
              </a:tr>
            </a:tbl>
          </a:graphicData>
        </a:graphic>
      </p:graphicFrame>
      <p:sp>
        <p:nvSpPr>
          <p:cNvPr id="100" name="文本框 99"/>
          <p:cNvSpPr txBox="1"/>
          <p:nvPr/>
        </p:nvSpPr>
        <p:spPr>
          <a:xfrm>
            <a:off x="197485" y="2012950"/>
            <a:ext cx="4605020" cy="482663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 w="9525">
            <a:solidFill>
              <a:schemeClr val="accent1"/>
            </a:solidFill>
          </a:ln>
        </p:spPr>
        <p:txBody>
          <a:bodyPr wrap="square">
            <a:noAutofit/>
          </a:bodyPr>
          <a:p>
            <a:pPr indent="0"/>
            <a:r>
              <a:rPr lang="en-US" sz="900" b="0">
                <a:latin typeface="Arial" panose="020B0604020202020204" pitchFamily="34" charset="0"/>
                <a:cs typeface="Times New Roman" panose="02020603050405020304" charset="0"/>
              </a:rPr>
              <a:t>SCSTAC COMMUNICATIONS TEST</a:t>
            </a:r>
            <a:endParaRPr lang="en-US" sz="9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endParaRPr lang="en-US" sz="9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r>
              <a:rPr lang="en-US" sz="900" b="0">
                <a:latin typeface="Arial" panose="020B0604020202020204" pitchFamily="34" charset="0"/>
                <a:cs typeface="Times New Roman" panose="02020603050405020304" charset="0"/>
              </a:rPr>
              <a:t>ISSUED BY SOUTH CHINA SEA TSUNAMI ADVISORY CENTER (SCSTAC)</a:t>
            </a:r>
            <a:endParaRPr lang="en-US" sz="9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endParaRPr lang="en-US" sz="9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r>
              <a:rPr lang="en-US" sz="900" b="0">
                <a:latin typeface="Arial" panose="020B0604020202020204" pitchFamily="34" charset="0"/>
                <a:cs typeface="Times New Roman" panose="02020603050405020304" charset="0"/>
              </a:rPr>
              <a:t>ISSUED AT 0600Z 11 FEB 2022</a:t>
            </a:r>
            <a:endParaRPr lang="en-US" sz="9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endParaRPr lang="en-US" sz="9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r>
              <a:rPr lang="en-US" sz="900" b="0">
                <a:latin typeface="Arial" panose="020B0604020202020204" pitchFamily="34" charset="0"/>
                <a:cs typeface="Times New Roman" panose="02020603050405020304" charset="0"/>
              </a:rPr>
              <a:t>THIS IS A TEST BULLETIN</a:t>
            </a:r>
            <a:endParaRPr lang="en-US" sz="9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endParaRPr lang="en-US" sz="9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r>
              <a:rPr lang="en-US" sz="900" b="0">
                <a:latin typeface="Arial" panose="020B0604020202020204" pitchFamily="34" charset="0"/>
                <a:cs typeface="Times New Roman" panose="02020603050405020304" charset="0"/>
              </a:rPr>
              <a:t>THIS IS A TEST TO VERIFY COMMUNICATION LINKS AND DETERMINE</a:t>
            </a:r>
            <a:endParaRPr lang="en-US" sz="9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endParaRPr lang="en-US" sz="9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r>
              <a:rPr lang="en-US" sz="900" b="0">
                <a:latin typeface="Arial" panose="020B0604020202020204" pitchFamily="34" charset="0"/>
                <a:cs typeface="Times New Roman" panose="02020603050405020304" charset="0"/>
              </a:rPr>
              <a:t>TRANSMISSION TIMES INVOLVED IN THE DISSEMINATION OF OPERATIONAL</a:t>
            </a:r>
            <a:endParaRPr lang="en-US" sz="9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endParaRPr lang="en-US" sz="9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r>
              <a:rPr lang="en-US" sz="900" b="0">
                <a:latin typeface="Arial" panose="020B0604020202020204" pitchFamily="34" charset="0"/>
                <a:cs typeface="Times New Roman" panose="02020603050405020304" charset="0"/>
              </a:rPr>
              <a:t>TSUNAMI ADVICE PRODUCTS FROM THE SOUTH CHINA SEA TSUNAMI ADVISORY</a:t>
            </a:r>
            <a:endParaRPr lang="en-US" sz="9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endParaRPr lang="en-US" sz="9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r>
              <a:rPr lang="en-US" sz="900" b="0">
                <a:latin typeface="Arial" panose="020B0604020202020204" pitchFamily="34" charset="0"/>
                <a:cs typeface="Times New Roman" panose="02020603050405020304" charset="0"/>
              </a:rPr>
              <a:t>CENTER TO DESIGNATED 24-HOUR TSUNAMI WARNING FOCAL POINTS OF THE SOUTH</a:t>
            </a:r>
            <a:endParaRPr lang="en-US" sz="9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endParaRPr lang="en-US" sz="9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r>
              <a:rPr lang="en-US" sz="900" b="0">
                <a:latin typeface="Arial" panose="020B0604020202020204" pitchFamily="34" charset="0"/>
                <a:cs typeface="Times New Roman" panose="02020603050405020304" charset="0"/>
              </a:rPr>
              <a:t>CHINA SEA TSUNAMI WARNING SYSTEM.</a:t>
            </a:r>
            <a:endParaRPr lang="en-US" sz="9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endParaRPr lang="en-US" sz="9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r>
              <a:rPr lang="en-US" sz="900" b="0">
                <a:latin typeface="Arial" panose="020B0604020202020204" pitchFamily="34" charset="0"/>
                <a:cs typeface="Times New Roman" panose="02020603050405020304" charset="0"/>
              </a:rPr>
              <a:t>RECIPIENTS ARE REQUESTED TO PLEASE RESPOND BACK TO THE SOUTH CHINA SEA</a:t>
            </a:r>
            <a:endParaRPr lang="en-US" sz="9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endParaRPr lang="en-US" sz="9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r>
              <a:rPr lang="en-US" sz="900" b="0">
                <a:latin typeface="Arial" panose="020B0604020202020204" pitchFamily="34" charset="0"/>
                <a:cs typeface="Times New Roman" panose="02020603050405020304" charset="0"/>
              </a:rPr>
              <a:t>TSUNAMI ADVISORY CENTER.</a:t>
            </a:r>
            <a:endParaRPr lang="en-US" sz="9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endParaRPr lang="en-US" sz="9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r>
              <a:rPr lang="en-US" sz="900" b="0">
                <a:latin typeface="Arial" panose="020B0604020202020204" pitchFamily="34" charset="0"/>
                <a:cs typeface="Times New Roman" panose="02020603050405020304" charset="0"/>
              </a:rPr>
              <a:t>PLEASE RESPOND VIA ONE OF THE FOLLOWING MEANS</a:t>
            </a:r>
            <a:endParaRPr lang="en-US" sz="9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endParaRPr lang="en-US" sz="9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r>
              <a:rPr lang="en-US" sz="900" b="0">
                <a:latin typeface="Arial" panose="020B0604020202020204" pitchFamily="34" charset="0"/>
                <a:cs typeface="Times New Roman" panose="02020603050405020304" charset="0"/>
              </a:rPr>
              <a:t>  *TEL:+86-10-62104561</a:t>
            </a:r>
            <a:endParaRPr lang="en-US" sz="9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endParaRPr lang="en-US" sz="9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r>
              <a:rPr lang="en-US" sz="900" b="0">
                <a:latin typeface="Arial" panose="020B0604020202020204" pitchFamily="34" charset="0"/>
                <a:cs typeface="Times New Roman" panose="02020603050405020304" charset="0"/>
              </a:rPr>
              <a:t>  *EMAIL:TSU@NMEFC.CN</a:t>
            </a:r>
            <a:endParaRPr lang="en-US" sz="9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endParaRPr lang="en-US" sz="9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r>
              <a:rPr lang="en-US" sz="900" b="0">
                <a:latin typeface="Arial" panose="020B0604020202020204" pitchFamily="34" charset="0"/>
                <a:cs typeface="Times New Roman" panose="02020603050405020304" charset="0"/>
              </a:rPr>
              <a:t>  *FAX:+86-10-62173638</a:t>
            </a:r>
            <a:endParaRPr lang="en-US" sz="9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endParaRPr lang="en-US" sz="9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r>
              <a:rPr lang="en-US" sz="900" b="0">
                <a:latin typeface="Arial" panose="020B0604020202020204" pitchFamily="34" charset="0"/>
                <a:cs typeface="Times New Roman" panose="02020603050405020304" charset="0"/>
              </a:rPr>
              <a:t>THANK YOU FOR YOUR PARTICIPATION IN THIS COMMUNICATION TEST</a:t>
            </a:r>
            <a:endParaRPr lang="en-US" sz="900" b="0">
              <a:latin typeface="Arial" panose="020B0604020202020204" pitchFamily="3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0870" y="128270"/>
            <a:ext cx="10742930" cy="1325880"/>
          </a:xfrm>
        </p:spPr>
        <p:txBody>
          <a:bodyPr vert="horz" wrap="square" lIns="91440" tIns="45720" rIns="91440" bIns="45720" rtlCol="0" anchor="ctr"/>
          <a:lstStyle/>
          <a:p>
            <a:pPr lvl="0" algn="l">
              <a:buClrTx/>
              <a:buSzTx/>
              <a:buFontTx/>
            </a:pPr>
            <a:r>
              <a:rPr lang="en-US" altLang="zh-CN" sz="3600" b="1">
                <a:solidFill>
                  <a:srgbClr val="C00000"/>
                </a:solidFill>
                <a:sym typeface="+mn-ea"/>
              </a:rPr>
              <a:t>Communication Test on 21 May 2022</a:t>
            </a:r>
            <a:endParaRPr lang="en-US" altLang="zh-CN" sz="3600" b="1">
              <a:solidFill>
                <a:srgbClr val="C00000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86205"/>
            <a:ext cx="10899140" cy="811530"/>
          </a:xfrm>
        </p:spPr>
        <p:txBody>
          <a:bodyPr/>
          <a:p>
            <a:pPr marL="0" indent="0">
              <a:buNone/>
            </a:pPr>
            <a:r>
              <a:rPr lang="en-US" altLang="zh-CN" sz="2000"/>
              <a:t>SCSTWC</a:t>
            </a:r>
            <a:r>
              <a:rPr lang="zh-CN" altLang="en-US" sz="2000"/>
              <a:t>（</a:t>
            </a:r>
            <a:r>
              <a:rPr lang="en-US" altLang="zh-CN" sz="2000"/>
              <a:t>NMEFC</a:t>
            </a:r>
            <a:r>
              <a:rPr lang="zh-CN" altLang="en-US" sz="2000"/>
              <a:t>）</a:t>
            </a:r>
            <a:r>
              <a:rPr lang="en-US" altLang="zh-CN" sz="2000"/>
              <a:t>received feedbacks from 7 SCS countries(or areas) .</a:t>
            </a:r>
            <a:endParaRPr lang="en-US" altLang="zh-CN" sz="2000"/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4947920" y="2012950"/>
          <a:ext cx="7155815" cy="466090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3096260"/>
                <a:gridCol w="1001395"/>
                <a:gridCol w="1055370"/>
                <a:gridCol w="1014730"/>
                <a:gridCol w="988060"/>
              </a:tblGrid>
              <a:tr h="60896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200"/>
                        <a:t>Orgnization</a:t>
                      </a:r>
                      <a:endParaRPr lang="en-US" altLang="en-US" sz="12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/>
                        <a:t>Country</a:t>
                      </a:r>
                      <a:endParaRPr lang="en-US" altLang="en-US" sz="12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/>
                        <a:t>GTS</a:t>
                      </a:r>
                      <a:endParaRPr lang="en-US" altLang="en-US" sz="12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/>
                        <a:t>Email</a:t>
                      </a:r>
                      <a:endParaRPr lang="en-US" altLang="en-US" sz="12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/>
                        <a:t>Fax</a:t>
                      </a:r>
                      <a:endParaRPr lang="en-US" altLang="en-US" sz="1200"/>
                    </a:p>
                  </a:txBody>
                  <a:tcPr marL="68580" marR="68580" marT="0" marB="0" vert="horz" anchor="ctr" anchorCtr="0"/>
                </a:tc>
              </a:tr>
              <a:tr h="3048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/>
                        <a:t>Malaysian Meteorological Department</a:t>
                      </a:r>
                      <a:endParaRPr lang="en-US" altLang="en-US" sz="9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/>
                        <a:t>Malaysia</a:t>
                      </a:r>
                      <a:endParaRPr lang="en-US" altLang="en-US" sz="9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00:00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00:00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altLang="en-US" sz="9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/>
                </a:tc>
              </a:tr>
              <a:tr h="60833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/>
                        <a:t>National Disaster Warning Center</a:t>
                      </a:r>
                      <a:endParaRPr lang="en-US" altLang="en-US" sz="9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/>
                        <a:t>Thailand</a:t>
                      </a:r>
                      <a:endParaRPr lang="en-US" altLang="en-US" sz="9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lang="en-US" sz="900">
                          <a:sym typeface="+mn-ea"/>
                        </a:rPr>
                        <a:t>Failed to receive</a:t>
                      </a:r>
                      <a:endParaRPr lang="en-US" altLang="en-US" sz="900"/>
                    </a:p>
                    <a:p>
                      <a:pPr indent="0" algn="ctr">
                        <a:buNone/>
                      </a:pPr>
                      <a:endParaRPr lang="en-US" altLang="en-US" sz="9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00:06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lang="en-US" sz="900">
                          <a:sym typeface="+mn-ea"/>
                        </a:rPr>
                        <a:t>Failed to receive</a:t>
                      </a:r>
                      <a:endParaRPr lang="en-US" altLang="en-US" sz="900"/>
                    </a:p>
                    <a:p>
                      <a:pPr indent="0" algn="ctr">
                        <a:buNone/>
                      </a:pPr>
                      <a:endParaRPr lang="en-US" altLang="en-US" sz="9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/>
                </a:tc>
              </a:tr>
              <a:tr h="60833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/>
                        <a:t>Brunei Darussalam Meteorological Department</a:t>
                      </a:r>
                      <a:endParaRPr lang="en-US" altLang="en-US" sz="9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/>
                        <a:t>Brunei</a:t>
                      </a:r>
                      <a:endParaRPr lang="en-US" altLang="en-US" sz="9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00:00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00:00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00:00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</a:tr>
              <a:tr h="6096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/>
                        <a:t>Meteorological Service Singapore</a:t>
                      </a:r>
                      <a:endParaRPr lang="en-US" altLang="en-US" sz="9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/>
                        <a:t>Singapore</a:t>
                      </a:r>
                      <a:endParaRPr lang="en-US" altLang="en-US" sz="9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00:00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00:00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00:02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</a:tr>
              <a:tr h="64325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/>
                        <a:t>SOEPD</a:t>
                      </a:r>
                      <a:endParaRPr lang="en-US" altLang="en-US" sz="9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/>
                        <a:t>Philipines</a:t>
                      </a:r>
                      <a:endParaRPr lang="en-US" altLang="en-US" sz="9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00:01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00:00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>
                          <a:sym typeface="+mn-ea"/>
                        </a:rPr>
                        <a:t>Failed to receive</a:t>
                      </a:r>
                      <a:endParaRPr lang="en-US" altLang="en-US" sz="900"/>
                    </a:p>
                    <a:p>
                      <a:pPr indent="0" algn="ctr">
                        <a:buNone/>
                      </a:pPr>
                      <a:r>
                        <a:rPr lang="en-US" sz="9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altLang="en-US" sz="9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/>
                </a:tc>
              </a:tr>
              <a:tr h="66865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/>
                        <a:t>Agency For Meteorology, Climatology and Geophysics</a:t>
                      </a:r>
                      <a:endParaRPr lang="en-US" altLang="en-US" sz="9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/>
                        <a:t>Indonesia</a:t>
                      </a:r>
                      <a:endParaRPr lang="en-US" altLang="en-US" sz="9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00:01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00:00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>
                          <a:sym typeface="+mn-ea"/>
                        </a:rPr>
                        <a:t>Failed to receive</a:t>
                      </a:r>
                      <a:endParaRPr lang="en-US" altLang="en-US" sz="900"/>
                    </a:p>
                    <a:p>
                      <a:pPr indent="0" algn="ctr">
                        <a:buNone/>
                      </a:pPr>
                      <a:r>
                        <a:rPr lang="en-US" sz="9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altLang="en-US" sz="9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/>
                </a:tc>
              </a:tr>
              <a:tr h="60896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/>
                        <a:t>Hong Kong Observatory</a:t>
                      </a:r>
                      <a:endParaRPr lang="en-US" altLang="en-US" sz="9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/>
                        <a:t>Hongkong, China</a:t>
                      </a:r>
                      <a:endParaRPr lang="en-US" altLang="en-US" sz="9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00:04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00:00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>
                          <a:sym typeface="+mn-ea"/>
                        </a:rPr>
                        <a:t>Failed to receive</a:t>
                      </a:r>
                      <a:endParaRPr lang="en-US" altLang="en-US" sz="900"/>
                    </a:p>
                    <a:p>
                      <a:pPr indent="0" algn="ctr">
                        <a:buNone/>
                      </a:pPr>
                      <a:endParaRPr lang="en-US" altLang="en-US" sz="9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/>
                </a:tc>
              </a:tr>
            </a:tbl>
          </a:graphicData>
        </a:graphic>
      </p:graphicFrame>
      <p:sp>
        <p:nvSpPr>
          <p:cNvPr id="100" name="文本框 99"/>
          <p:cNvSpPr txBox="1"/>
          <p:nvPr/>
        </p:nvSpPr>
        <p:spPr>
          <a:xfrm>
            <a:off x="197485" y="2012950"/>
            <a:ext cx="4605020" cy="482663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 w="9525">
            <a:solidFill>
              <a:schemeClr val="accent1"/>
            </a:solidFill>
          </a:ln>
        </p:spPr>
        <p:txBody>
          <a:bodyPr wrap="square">
            <a:noAutofit/>
          </a:bodyPr>
          <a:p>
            <a:pPr indent="0"/>
            <a:r>
              <a:rPr lang="en-US" sz="900" b="0">
                <a:latin typeface="Arial" panose="020B0604020202020204" pitchFamily="34" charset="0"/>
                <a:cs typeface="Times New Roman" panose="02020603050405020304" charset="0"/>
              </a:rPr>
              <a:t>SCSTAC COMMUNICATIONS TEST</a:t>
            </a:r>
            <a:endParaRPr lang="en-US" sz="9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endParaRPr lang="en-US" sz="9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r>
              <a:rPr lang="en-US" sz="900" b="0">
                <a:latin typeface="Arial" panose="020B0604020202020204" pitchFamily="34" charset="0"/>
                <a:cs typeface="Times New Roman" panose="02020603050405020304" charset="0"/>
              </a:rPr>
              <a:t>ISSUED BY SOUTH CHINA SEA TSUNAMI ADVISORY CENTER (SCSTAC)</a:t>
            </a:r>
            <a:endParaRPr lang="en-US" sz="9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endParaRPr lang="en-US" sz="9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r>
              <a:rPr lang="en-US" sz="900" b="0">
                <a:latin typeface="Arial" panose="020B0604020202020204" pitchFamily="34" charset="0"/>
                <a:cs typeface="Times New Roman" panose="02020603050405020304" charset="0"/>
              </a:rPr>
              <a:t>ISSUED AT 0600Z 21 MAY 2022</a:t>
            </a:r>
            <a:endParaRPr lang="en-US" sz="9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endParaRPr lang="en-US" sz="9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r>
              <a:rPr lang="en-US" sz="900" b="0">
                <a:latin typeface="Arial" panose="020B0604020202020204" pitchFamily="34" charset="0"/>
                <a:cs typeface="Times New Roman" panose="02020603050405020304" charset="0"/>
              </a:rPr>
              <a:t>THIS IS A TEST BULLETIN</a:t>
            </a:r>
            <a:endParaRPr lang="en-US" sz="9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endParaRPr lang="en-US" sz="9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r>
              <a:rPr lang="en-US" sz="900" b="0">
                <a:latin typeface="Arial" panose="020B0604020202020204" pitchFamily="34" charset="0"/>
                <a:cs typeface="Times New Roman" panose="02020603050405020304" charset="0"/>
              </a:rPr>
              <a:t>THIS IS A TEST TO VERIFY COMMUNICATION LINKS AND DETERMINE</a:t>
            </a:r>
            <a:endParaRPr lang="en-US" sz="9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endParaRPr lang="en-US" sz="9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r>
              <a:rPr lang="en-US" sz="900" b="0">
                <a:latin typeface="Arial" panose="020B0604020202020204" pitchFamily="34" charset="0"/>
                <a:cs typeface="Times New Roman" panose="02020603050405020304" charset="0"/>
              </a:rPr>
              <a:t>TRANSMISSION TIMES INVOLVED IN THE DISSEMINATION OF OPERATIONAL</a:t>
            </a:r>
            <a:endParaRPr lang="en-US" sz="9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endParaRPr lang="en-US" sz="9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r>
              <a:rPr lang="en-US" sz="900" b="0">
                <a:latin typeface="Arial" panose="020B0604020202020204" pitchFamily="34" charset="0"/>
                <a:cs typeface="Times New Roman" panose="02020603050405020304" charset="0"/>
              </a:rPr>
              <a:t>TSUNAMI ADVICE PRODUCTS FROM THE SOUTH CHINA SEA TSUNAMI ADVISORY</a:t>
            </a:r>
            <a:endParaRPr lang="en-US" sz="9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endParaRPr lang="en-US" sz="9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r>
              <a:rPr lang="en-US" sz="900" b="0">
                <a:latin typeface="Arial" panose="020B0604020202020204" pitchFamily="34" charset="0"/>
                <a:cs typeface="Times New Roman" panose="02020603050405020304" charset="0"/>
              </a:rPr>
              <a:t>CENTER TO DESIGNATED 24-HOUR TSUNAMI WARNING FOCAL POINTS OF THE SOUTH</a:t>
            </a:r>
            <a:endParaRPr lang="en-US" sz="9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endParaRPr lang="en-US" sz="9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r>
              <a:rPr lang="en-US" sz="900" b="0">
                <a:latin typeface="Arial" panose="020B0604020202020204" pitchFamily="34" charset="0"/>
                <a:cs typeface="Times New Roman" panose="02020603050405020304" charset="0"/>
              </a:rPr>
              <a:t>CHINA SEA TSUNAMI WARNING SYSTEM.</a:t>
            </a:r>
            <a:endParaRPr lang="en-US" sz="9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endParaRPr lang="en-US" sz="9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r>
              <a:rPr lang="en-US" sz="900" b="0">
                <a:latin typeface="Arial" panose="020B0604020202020204" pitchFamily="34" charset="0"/>
                <a:cs typeface="Times New Roman" panose="02020603050405020304" charset="0"/>
              </a:rPr>
              <a:t>RECIPIENTS ARE REQUESTED TO PLEASE RESPOND BACK TO THE SOUTH CHINA SEA</a:t>
            </a:r>
            <a:endParaRPr lang="en-US" sz="9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endParaRPr lang="en-US" sz="9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r>
              <a:rPr lang="en-US" sz="900" b="0">
                <a:latin typeface="Arial" panose="020B0604020202020204" pitchFamily="34" charset="0"/>
                <a:cs typeface="Times New Roman" panose="02020603050405020304" charset="0"/>
              </a:rPr>
              <a:t>TSUNAMI ADVISORY CENTER.</a:t>
            </a:r>
            <a:endParaRPr lang="en-US" sz="9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endParaRPr lang="en-US" sz="9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r>
              <a:rPr lang="en-US" sz="900" b="0">
                <a:latin typeface="Arial" panose="020B0604020202020204" pitchFamily="34" charset="0"/>
                <a:cs typeface="Times New Roman" panose="02020603050405020304" charset="0"/>
              </a:rPr>
              <a:t>PLEASE RESPOND VIA ONE OF THE FOLLOWING MEANS</a:t>
            </a:r>
            <a:endParaRPr lang="en-US" sz="9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endParaRPr lang="en-US" sz="9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r>
              <a:rPr lang="en-US" sz="900" b="0">
                <a:latin typeface="Arial" panose="020B0604020202020204" pitchFamily="34" charset="0"/>
                <a:cs typeface="Times New Roman" panose="02020603050405020304" charset="0"/>
              </a:rPr>
              <a:t>  *TEL:+86-10-62104561</a:t>
            </a:r>
            <a:endParaRPr lang="en-US" sz="9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endParaRPr lang="en-US" sz="9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r>
              <a:rPr lang="en-US" sz="900" b="0">
                <a:latin typeface="Arial" panose="020B0604020202020204" pitchFamily="34" charset="0"/>
                <a:cs typeface="Times New Roman" panose="02020603050405020304" charset="0"/>
              </a:rPr>
              <a:t>  *EMAIL:TSU@NMEFC.CN</a:t>
            </a:r>
            <a:endParaRPr lang="en-US" sz="9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endParaRPr lang="en-US" sz="9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r>
              <a:rPr lang="en-US" sz="900" b="0">
                <a:latin typeface="Arial" panose="020B0604020202020204" pitchFamily="34" charset="0"/>
                <a:cs typeface="Times New Roman" panose="02020603050405020304" charset="0"/>
              </a:rPr>
              <a:t>  *FAX:+86-10-62173638</a:t>
            </a:r>
            <a:endParaRPr lang="en-US" sz="9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endParaRPr lang="en-US" sz="9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r>
              <a:rPr lang="en-US" sz="900" b="0">
                <a:latin typeface="Arial" panose="020B0604020202020204" pitchFamily="34" charset="0"/>
                <a:cs typeface="Times New Roman" panose="02020603050405020304" charset="0"/>
              </a:rPr>
              <a:t>THANK YOU FOR YOUR PARTICIPATION IN THIS COMMUNICATION TEST</a:t>
            </a:r>
            <a:endParaRPr lang="en-US" sz="900" b="0">
              <a:latin typeface="Arial" panose="020B0604020202020204" pitchFamily="3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110" y="128270"/>
            <a:ext cx="10854690" cy="1325880"/>
          </a:xfrm>
        </p:spPr>
        <p:txBody>
          <a:bodyPr vert="horz" wrap="square" lIns="91440" tIns="45720" rIns="91440" bIns="45720" rtlCol="0" anchor="ctr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3600" b="1">
                <a:solidFill>
                  <a:srgbClr val="C00000"/>
                </a:solidFill>
                <a:sym typeface="+mn-ea"/>
              </a:rPr>
              <a:t>Communication Test on 13 Sep 2022</a:t>
            </a:r>
            <a:endParaRPr lang="en-US" altLang="zh-CN" sz="3600" b="1">
              <a:solidFill>
                <a:srgbClr val="C00000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86205"/>
            <a:ext cx="10899140" cy="811530"/>
          </a:xfrm>
        </p:spPr>
        <p:txBody>
          <a:bodyPr/>
          <a:p>
            <a:pPr marL="0" indent="0">
              <a:buNone/>
            </a:pPr>
            <a:r>
              <a:rPr lang="en-US" altLang="zh-CN" sz="2000"/>
              <a:t>SCSTWC</a:t>
            </a:r>
            <a:r>
              <a:rPr lang="zh-CN" altLang="en-US" sz="2000"/>
              <a:t>（</a:t>
            </a:r>
            <a:r>
              <a:rPr lang="en-US" altLang="zh-CN" sz="2000"/>
              <a:t>NMEFC</a:t>
            </a:r>
            <a:r>
              <a:rPr lang="zh-CN" altLang="en-US" sz="2000"/>
              <a:t>）</a:t>
            </a:r>
            <a:r>
              <a:rPr lang="en-US" altLang="zh-CN" sz="2000"/>
              <a:t>received feedbacks from 6 SCS countries (or areas).</a:t>
            </a:r>
            <a:endParaRPr lang="en-US" altLang="zh-CN" sz="2000"/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4925060" y="2012950"/>
          <a:ext cx="7117080" cy="460502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3080385"/>
                <a:gridCol w="995680"/>
                <a:gridCol w="1049020"/>
                <a:gridCol w="1009015"/>
                <a:gridCol w="982980"/>
              </a:tblGrid>
              <a:tr h="7086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200"/>
                        <a:t>Orgnization</a:t>
                      </a:r>
                      <a:endParaRPr lang="en-US" altLang="en-US" sz="12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/>
                        <a:t>Country</a:t>
                      </a:r>
                      <a:endParaRPr lang="en-US" altLang="en-US" sz="12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/>
                        <a:t>GTS</a:t>
                      </a:r>
                      <a:endParaRPr lang="en-US" altLang="en-US" sz="12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/>
                        <a:t>Email</a:t>
                      </a:r>
                      <a:endParaRPr lang="en-US" altLang="en-US" sz="1200"/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/>
                        <a:t>Fax</a:t>
                      </a:r>
                      <a:endParaRPr lang="en-US" altLang="en-US" sz="1200"/>
                    </a:p>
                  </a:txBody>
                  <a:tcPr marL="68580" marR="68580" marT="0" marB="0" vert="horz" anchor="ctr" anchorCtr="0"/>
                </a:tc>
              </a:tr>
              <a:tr h="35369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/>
                        <a:t>Malaysian Meteorological Department</a:t>
                      </a:r>
                      <a:endParaRPr lang="en-US" altLang="en-US" sz="9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/>
                        <a:t>Malaysia</a:t>
                      </a:r>
                      <a:endParaRPr lang="en-US" altLang="en-US" sz="9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00:00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00:00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Failed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</a:tr>
              <a:tr h="70802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/>
                        <a:t>National Disaster Warning Center</a:t>
                      </a:r>
                      <a:endParaRPr lang="en-US" altLang="en-US" sz="9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/>
                        <a:t>Thailand</a:t>
                      </a:r>
                      <a:endParaRPr lang="en-US" altLang="en-US" sz="9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>
                          <a:sym typeface="+mn-ea"/>
                        </a:rPr>
                        <a:t>Failed to receive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00:00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00:07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</a:tr>
              <a:tr h="7086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/>
                        <a:t>Earthquake Information and Tsunami Warning</a:t>
                      </a:r>
                      <a:endParaRPr lang="en-US" altLang="en-US" sz="9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/>
                        <a:t>Vietnam</a:t>
                      </a:r>
                      <a:endParaRPr lang="en-US" altLang="en-US" sz="9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lang="en-US" sz="900">
                          <a:sym typeface="+mn-ea"/>
                        </a:rPr>
                        <a:t>Failed to receive</a:t>
                      </a:r>
                      <a:endParaRPr lang="en-US" altLang="en-US" sz="900"/>
                    </a:p>
                    <a:p>
                      <a:pPr indent="0" algn="ctr">
                        <a:buNone/>
                      </a:pPr>
                      <a:endParaRPr lang="en-US" altLang="en-US" sz="9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00:00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>
                          <a:sym typeface="+mn-ea"/>
                        </a:rPr>
                        <a:t>Failed to receive</a:t>
                      </a:r>
                      <a:endParaRPr lang="en-US" altLang="en-US" sz="900"/>
                    </a:p>
                    <a:p>
                      <a:pPr indent="0" algn="ctr">
                        <a:buNone/>
                      </a:pPr>
                      <a:r>
                        <a:rPr lang="en-US" sz="9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altLang="en-US" sz="9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/>
                </a:tc>
              </a:tr>
              <a:tr h="70802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/>
                        <a:t>Brunei Darussalam Meteorological Department</a:t>
                      </a:r>
                      <a:endParaRPr lang="en-US" altLang="en-US" sz="9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/>
                        <a:t>Brunei</a:t>
                      </a:r>
                      <a:endParaRPr lang="en-US" altLang="en-US" sz="9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00:05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00:00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>
                          <a:sym typeface="+mn-ea"/>
                        </a:rPr>
                        <a:t>Failed to receive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</a:tr>
              <a:tr h="70929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/>
                        <a:t>Meteorological Service Singapore</a:t>
                      </a:r>
                      <a:endParaRPr lang="en-US" altLang="en-US" sz="9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/>
                        <a:t>Singapore</a:t>
                      </a:r>
                      <a:endParaRPr lang="en-US" altLang="en-US" sz="9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>
                          <a:sym typeface="+mn-ea"/>
                        </a:rPr>
                        <a:t>Failed to receive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00:00/00:00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>
                          <a:sym typeface="+mn-ea"/>
                        </a:rPr>
                        <a:t>Failed to receive</a:t>
                      </a:r>
                      <a:endParaRPr lang="en-US" altLang="en-US" sz="900"/>
                    </a:p>
                    <a:p>
                      <a:pPr indent="0" algn="ctr">
                        <a:buNone/>
                      </a:pPr>
                      <a:endParaRPr lang="en-US" altLang="en-US" sz="9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 anchorCtr="0"/>
                </a:tc>
              </a:tr>
              <a:tr h="7086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/>
                        <a:t>Hong Kong Observatory</a:t>
                      </a:r>
                      <a:endParaRPr lang="en-US" altLang="en-US" sz="9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/>
                        <a:t>Hongkong, China</a:t>
                      </a:r>
                      <a:endParaRPr lang="en-US" altLang="en-US" sz="900"/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00:01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00:01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00:10</a:t>
                      </a:r>
                      <a:endParaRPr lang="en-US" altLang="en-US" sz="9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</a:tr>
            </a:tbl>
          </a:graphicData>
        </a:graphic>
      </p:graphicFrame>
      <p:sp>
        <p:nvSpPr>
          <p:cNvPr id="100" name="文本框 99"/>
          <p:cNvSpPr txBox="1"/>
          <p:nvPr/>
        </p:nvSpPr>
        <p:spPr>
          <a:xfrm>
            <a:off x="197485" y="2012950"/>
            <a:ext cx="4605020" cy="482663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 w="9525">
            <a:solidFill>
              <a:schemeClr val="accent1"/>
            </a:solidFill>
          </a:ln>
        </p:spPr>
        <p:txBody>
          <a:bodyPr wrap="square">
            <a:noAutofit/>
          </a:bodyPr>
          <a:p>
            <a:pPr indent="0"/>
            <a:r>
              <a:rPr lang="en-US" sz="900" b="0">
                <a:latin typeface="Arial" panose="020B0604020202020204" pitchFamily="34" charset="0"/>
                <a:cs typeface="Times New Roman" panose="02020603050405020304" charset="0"/>
              </a:rPr>
              <a:t>SCSTAC COMMUNICATIONS TEST</a:t>
            </a:r>
            <a:endParaRPr lang="en-US" sz="9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endParaRPr lang="en-US" sz="9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r>
              <a:rPr lang="en-US" sz="900" b="0">
                <a:latin typeface="Arial" panose="020B0604020202020204" pitchFamily="34" charset="0"/>
                <a:cs typeface="Times New Roman" panose="02020603050405020304" charset="0"/>
              </a:rPr>
              <a:t>ISSUED BY SOUTH CHINA SEA TSUNAMI ADVISORY CENTER (SCSTAC)</a:t>
            </a:r>
            <a:endParaRPr lang="en-US" sz="9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endParaRPr lang="en-US" sz="9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r>
              <a:rPr lang="en-US" sz="900" b="0">
                <a:latin typeface="Arial" panose="020B0604020202020204" pitchFamily="34" charset="0"/>
                <a:cs typeface="Times New Roman" panose="02020603050405020304" charset="0"/>
              </a:rPr>
              <a:t>ISSUED AT 0600Z 13 SEP 2022</a:t>
            </a:r>
            <a:endParaRPr lang="en-US" sz="9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endParaRPr lang="en-US" sz="9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r>
              <a:rPr lang="en-US" sz="900" b="0">
                <a:latin typeface="Arial" panose="020B0604020202020204" pitchFamily="34" charset="0"/>
                <a:cs typeface="Times New Roman" panose="02020603050405020304" charset="0"/>
              </a:rPr>
              <a:t>THIS IS A TEST BULLETIN</a:t>
            </a:r>
            <a:endParaRPr lang="en-US" sz="9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endParaRPr lang="en-US" sz="9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r>
              <a:rPr lang="en-US" sz="900" b="0">
                <a:latin typeface="Arial" panose="020B0604020202020204" pitchFamily="34" charset="0"/>
                <a:cs typeface="Times New Roman" panose="02020603050405020304" charset="0"/>
              </a:rPr>
              <a:t>THIS IS A TEST TO VERIFY COMMUNICATION LINKS AND DETERMINE</a:t>
            </a:r>
            <a:endParaRPr lang="en-US" sz="9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endParaRPr lang="en-US" sz="9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r>
              <a:rPr lang="en-US" sz="900" b="0">
                <a:latin typeface="Arial" panose="020B0604020202020204" pitchFamily="34" charset="0"/>
                <a:cs typeface="Times New Roman" panose="02020603050405020304" charset="0"/>
              </a:rPr>
              <a:t>TRANSMISSION TIMES INVOLVED IN THE DISSEMINATION OF OPERATIONAL</a:t>
            </a:r>
            <a:endParaRPr lang="en-US" sz="9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endParaRPr lang="en-US" sz="9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r>
              <a:rPr lang="en-US" sz="900" b="0">
                <a:latin typeface="Arial" panose="020B0604020202020204" pitchFamily="34" charset="0"/>
                <a:cs typeface="Times New Roman" panose="02020603050405020304" charset="0"/>
              </a:rPr>
              <a:t>TSUNAMI ADVICE PRODUCTS FROM THE SOUTH CHINA SEA TSUNAMI ADVISORY</a:t>
            </a:r>
            <a:endParaRPr lang="en-US" sz="9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endParaRPr lang="en-US" sz="9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r>
              <a:rPr lang="en-US" sz="900" b="0">
                <a:latin typeface="Arial" panose="020B0604020202020204" pitchFamily="34" charset="0"/>
                <a:cs typeface="Times New Roman" panose="02020603050405020304" charset="0"/>
              </a:rPr>
              <a:t>CENTER TO DESIGNATED 24-HOUR TSUNAMI WARNING FOCAL POINTS OF THE SOUTH</a:t>
            </a:r>
            <a:endParaRPr lang="en-US" sz="9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endParaRPr lang="en-US" sz="9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r>
              <a:rPr lang="en-US" sz="900" b="0">
                <a:latin typeface="Arial" panose="020B0604020202020204" pitchFamily="34" charset="0"/>
                <a:cs typeface="Times New Roman" panose="02020603050405020304" charset="0"/>
              </a:rPr>
              <a:t>CHINA SEA TSUNAMI WARNING SYSTEM.</a:t>
            </a:r>
            <a:endParaRPr lang="en-US" sz="9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endParaRPr lang="en-US" sz="9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r>
              <a:rPr lang="en-US" sz="900" b="0">
                <a:latin typeface="Arial" panose="020B0604020202020204" pitchFamily="34" charset="0"/>
                <a:cs typeface="Times New Roman" panose="02020603050405020304" charset="0"/>
              </a:rPr>
              <a:t>RECIPIENTS ARE REQUESTED TO PLEASE RESPOND BACK TO THE SOUTH CHINA SEA</a:t>
            </a:r>
            <a:endParaRPr lang="en-US" sz="9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endParaRPr lang="en-US" sz="9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r>
              <a:rPr lang="en-US" sz="900" b="0">
                <a:latin typeface="Arial" panose="020B0604020202020204" pitchFamily="34" charset="0"/>
                <a:cs typeface="Times New Roman" panose="02020603050405020304" charset="0"/>
              </a:rPr>
              <a:t>TSUNAMI ADVISORY CENTER.</a:t>
            </a:r>
            <a:endParaRPr lang="en-US" sz="9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endParaRPr lang="en-US" sz="9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r>
              <a:rPr lang="en-US" sz="900" b="0">
                <a:latin typeface="Arial" panose="020B0604020202020204" pitchFamily="34" charset="0"/>
                <a:cs typeface="Times New Roman" panose="02020603050405020304" charset="0"/>
              </a:rPr>
              <a:t>PLEASE RESPOND VIA ONE OF THE FOLLOWING MEANS</a:t>
            </a:r>
            <a:endParaRPr lang="en-US" sz="9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endParaRPr lang="en-US" sz="9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r>
              <a:rPr lang="en-US" sz="900" b="0">
                <a:latin typeface="Arial" panose="020B0604020202020204" pitchFamily="34" charset="0"/>
                <a:cs typeface="Times New Roman" panose="02020603050405020304" charset="0"/>
              </a:rPr>
              <a:t>  *TEL:+86-10-62104561</a:t>
            </a:r>
            <a:endParaRPr lang="en-US" sz="9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endParaRPr lang="en-US" sz="9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r>
              <a:rPr lang="en-US" sz="900" b="0">
                <a:latin typeface="Arial" panose="020B0604020202020204" pitchFamily="34" charset="0"/>
                <a:cs typeface="Times New Roman" panose="02020603050405020304" charset="0"/>
              </a:rPr>
              <a:t>  *EMAIL:TSU@NMEFC.CN</a:t>
            </a:r>
            <a:endParaRPr lang="en-US" sz="9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endParaRPr lang="en-US" sz="9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r>
              <a:rPr lang="en-US" sz="900" b="0">
                <a:latin typeface="Arial" panose="020B0604020202020204" pitchFamily="34" charset="0"/>
                <a:cs typeface="Times New Roman" panose="02020603050405020304" charset="0"/>
              </a:rPr>
              <a:t>  *FAX:+86-10-62173638</a:t>
            </a:r>
            <a:endParaRPr lang="en-US" sz="9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endParaRPr lang="en-US" sz="9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r>
              <a:rPr lang="en-US" sz="900" b="0">
                <a:latin typeface="Arial" panose="020B0604020202020204" pitchFamily="34" charset="0"/>
                <a:cs typeface="Times New Roman" panose="02020603050405020304" charset="0"/>
              </a:rPr>
              <a:t>THANK YOU FOR YOUR PARTICIPATION IN THIS COMMUNICATION TEST</a:t>
            </a:r>
            <a:endParaRPr lang="en-US" sz="900" b="0">
              <a:latin typeface="Arial" panose="020B0604020202020204" pitchFamily="3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28270"/>
            <a:ext cx="10515600" cy="1325563"/>
          </a:xfrm>
        </p:spPr>
        <p:txBody>
          <a:bodyPr vert="horz" wrap="square" lIns="91440" tIns="45720" rIns="91440" bIns="45720" rtlCol="0" anchor="ctr"/>
          <a:lstStyle/>
          <a:p>
            <a:pPr lvl="0" algn="l">
              <a:buClrTx/>
              <a:buSzTx/>
              <a:buFontTx/>
            </a:pPr>
            <a:r>
              <a:rPr lang="en-US" altLang="zh-CN" sz="3600" b="1">
                <a:solidFill>
                  <a:srgbClr val="C00000"/>
                </a:solidFill>
                <a:sym typeface="+mn-ea"/>
              </a:rPr>
              <a:t>PacWave 2022 in SCS</a:t>
            </a:r>
            <a:endParaRPr lang="en-US" altLang="zh-CN" sz="3600" b="1">
              <a:solidFill>
                <a:srgbClr val="C00000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08025" y="1060450"/>
            <a:ext cx="6934835" cy="1091565"/>
          </a:xfrm>
          <a:ln>
            <a:noFill/>
          </a:ln>
        </p:spPr>
        <p:txBody>
          <a:bodyPr>
            <a:normAutofit fontScale="70000"/>
          </a:bodyPr>
          <a:p>
            <a:pPr marL="0" indent="0">
              <a:lnSpc>
                <a:spcPct val="150000"/>
              </a:lnSpc>
              <a:buNone/>
            </a:pPr>
            <a:r>
              <a:rPr lang="en-US" altLang="zh-CN"/>
              <a:t>SCSTAC conducted tsunami exercise in SCS region on 13 Oct 2022</a:t>
            </a:r>
            <a:endParaRPr lang="en-US" altLang="zh-CN"/>
          </a:p>
        </p:txBody>
      </p:sp>
      <p:pic>
        <p:nvPicPr>
          <p:cNvPr id="16" name="图片 16" descr="演习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02245" y="1191260"/>
            <a:ext cx="3776345" cy="283400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28015" y="1817370"/>
            <a:ext cx="5705475" cy="47783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 w="9525">
            <a:solidFill>
              <a:schemeClr val="accent1"/>
            </a:solidFill>
          </a:ln>
        </p:spPr>
        <p:txBody>
          <a:bodyPr wrap="square">
            <a:noAutofit/>
          </a:bodyPr>
          <a:p>
            <a:pPr indent="0"/>
            <a:r>
              <a:rPr lang="en-US" sz="800" b="0">
                <a:latin typeface="Arial" panose="020B0604020202020204" pitchFamily="34" charset="0"/>
                <a:cs typeface="Times New Roman" panose="02020603050405020304" charset="0"/>
              </a:rPr>
              <a:t>**TEST** PACWAVE22 TSUNAMI EXERCISE **TEST**</a:t>
            </a:r>
            <a:endParaRPr lang="en-US" sz="8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endParaRPr lang="en-US" sz="8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r>
              <a:rPr lang="en-US" sz="800" b="0">
                <a:latin typeface="Arial" panose="020B0604020202020204" pitchFamily="34" charset="0"/>
                <a:cs typeface="Times New Roman" panose="02020603050405020304" charset="0"/>
              </a:rPr>
              <a:t>ISSUED BY SOUTH CHINA SEA TSUNAMI ADVISORY CENTER (SCSTAC)</a:t>
            </a:r>
            <a:endParaRPr lang="en-US" sz="8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endParaRPr lang="en-US" sz="8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r>
              <a:rPr lang="en-US" sz="800" b="0">
                <a:latin typeface="Arial" panose="020B0604020202020204" pitchFamily="34" charset="0"/>
                <a:cs typeface="Times New Roman" panose="02020603050405020304" charset="0"/>
              </a:rPr>
              <a:t>ISSUED AT 0000Z 13 OCT 2022</a:t>
            </a:r>
            <a:endParaRPr lang="en-US" sz="8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endParaRPr lang="en-US" sz="8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r>
              <a:rPr lang="en-US" sz="800" b="0">
                <a:latin typeface="Arial" panose="020B0604020202020204" pitchFamily="34" charset="0"/>
                <a:cs typeface="Times New Roman" panose="02020603050405020304" charset="0"/>
              </a:rPr>
              <a:t>THIS IS A COMMUNICATION TEST BULLETIN FOR PACWAVE22 TSUNAMI EXERCISE.</a:t>
            </a:r>
            <a:endParaRPr lang="en-US" sz="8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endParaRPr lang="en-US" sz="8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r>
              <a:rPr lang="en-US" sz="800" b="0">
                <a:latin typeface="Arial" panose="020B0604020202020204" pitchFamily="34" charset="0"/>
                <a:cs typeface="Times New Roman" panose="02020603050405020304" charset="0"/>
              </a:rPr>
              <a:t>THIS IS A TEST TO VERIFY COMMUNICATION LINKS AND DETERMINE</a:t>
            </a:r>
            <a:endParaRPr lang="en-US" sz="8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endParaRPr lang="en-US" sz="8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r>
              <a:rPr lang="en-US" sz="800" b="0">
                <a:latin typeface="Arial" panose="020B0604020202020204" pitchFamily="34" charset="0"/>
                <a:cs typeface="Times New Roman" panose="02020603050405020304" charset="0"/>
              </a:rPr>
              <a:t>TRANSMISSION TIMES INVOLVED IN THE DISSEMINATION OF OPERATIONAL</a:t>
            </a:r>
            <a:endParaRPr lang="en-US" sz="8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endParaRPr lang="en-US" sz="8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r>
              <a:rPr lang="en-US" sz="800" b="0">
                <a:latin typeface="Arial" panose="020B0604020202020204" pitchFamily="34" charset="0"/>
                <a:cs typeface="Times New Roman" panose="02020603050405020304" charset="0"/>
              </a:rPr>
              <a:t>TSUNAMI ADVICE PRODUCTS FROM THE SOUTH CHINA SEA TSUNAMI ADVISORY</a:t>
            </a:r>
            <a:endParaRPr lang="en-US" sz="8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endParaRPr lang="en-US" sz="8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r>
              <a:rPr lang="en-US" sz="800" b="0">
                <a:latin typeface="Arial" panose="020B0604020202020204" pitchFamily="34" charset="0"/>
                <a:cs typeface="Times New Roman" panose="02020603050405020304" charset="0"/>
              </a:rPr>
              <a:t>CENTER TO DESIGNATED 24-HOUR TSUNAMI WARNING FOCAL POINTS OF THE SOUTH</a:t>
            </a:r>
            <a:endParaRPr lang="en-US" sz="8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endParaRPr lang="en-US" sz="8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r>
              <a:rPr lang="en-US" sz="800" b="0">
                <a:latin typeface="Arial" panose="020B0604020202020204" pitchFamily="34" charset="0"/>
                <a:cs typeface="Times New Roman" panose="02020603050405020304" charset="0"/>
              </a:rPr>
              <a:t>CHINA SEA TSUNAMI WARNING SYSTEM.</a:t>
            </a:r>
            <a:endParaRPr lang="en-US" sz="8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endParaRPr lang="en-US" sz="8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r>
              <a:rPr lang="en-US" sz="800" b="0">
                <a:latin typeface="Arial" panose="020B0604020202020204" pitchFamily="34" charset="0"/>
                <a:cs typeface="Times New Roman" panose="02020603050405020304" charset="0"/>
              </a:rPr>
              <a:t>THIS TEST MESSAGE IS SENT BY GTS, FAX AND EMAIL.</a:t>
            </a:r>
            <a:endParaRPr lang="en-US" sz="8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endParaRPr lang="en-US" sz="8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r>
              <a:rPr lang="en-US" sz="800" b="0">
                <a:latin typeface="Arial" panose="020B0604020202020204" pitchFamily="34" charset="0"/>
                <a:cs typeface="Times New Roman" panose="02020603050405020304" charset="0"/>
              </a:rPr>
              <a:t>RECIPIENTS ARE REQUESTED TO PLEASE RESPOND BACK TO ICG PTWS TASK TEAM</a:t>
            </a:r>
            <a:endParaRPr lang="en-US" sz="8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endParaRPr lang="en-US" sz="8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r>
              <a:rPr lang="en-US" sz="800" b="0">
                <a:latin typeface="Arial" panose="020B0604020202020204" pitchFamily="34" charset="0"/>
                <a:cs typeface="Times New Roman" panose="02020603050405020304" charset="0"/>
              </a:rPr>
              <a:t>ON PACWAVE22. GUIDANCE FOR THE EXERCISE CAN BE FOUND IN</a:t>
            </a:r>
            <a:endParaRPr lang="en-US" sz="8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endParaRPr lang="en-US" sz="8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r>
              <a:rPr lang="en-US" sz="800" b="0">
                <a:latin typeface="Arial" panose="020B0604020202020204" pitchFamily="34" charset="0"/>
                <a:cs typeface="Times New Roman" panose="02020603050405020304" charset="0"/>
              </a:rPr>
              <a:t>THE PACWAVE22 EXERCISE MANUAL LOCATED AT</a:t>
            </a:r>
            <a:endParaRPr lang="en-US" sz="8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endParaRPr lang="en-US" sz="8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r>
              <a:rPr lang="en-US" sz="800" b="0">
                <a:latin typeface="Arial" panose="020B0604020202020204" pitchFamily="34" charset="0"/>
                <a:cs typeface="Times New Roman" panose="02020603050405020304" charset="0"/>
              </a:rPr>
              <a:t>WWW.PACWAVE.INFO</a:t>
            </a:r>
            <a:endParaRPr lang="en-US" sz="8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endParaRPr lang="en-US" sz="8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r>
              <a:rPr lang="en-US" sz="800" b="0">
                <a:latin typeface="Arial" panose="020B0604020202020204" pitchFamily="34" charset="0"/>
                <a:cs typeface="Times New Roman" panose="02020603050405020304" charset="0"/>
              </a:rPr>
              <a:t>PLEASE RESPOND BEFORE THE DUE DATE SPECIFIED IN THE EXERCISE MANUAL.</a:t>
            </a:r>
            <a:endParaRPr lang="en-US" sz="8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endParaRPr lang="en-US" sz="8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r>
              <a:rPr lang="en-US" sz="800" b="0">
                <a:latin typeface="Arial" panose="020B0604020202020204" pitchFamily="34" charset="0"/>
                <a:cs typeface="Times New Roman" panose="02020603050405020304" charset="0"/>
              </a:rPr>
              <a:t>THANK YOU FOR YOUR PARTICIPATION IN THIS COMMUNICATION TEST</a:t>
            </a:r>
            <a:endParaRPr lang="en-US" sz="8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endParaRPr lang="en-US" sz="8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r>
              <a:rPr lang="en-US" sz="800" b="0">
                <a:latin typeface="Arial" panose="020B0604020202020204" pitchFamily="34" charset="0"/>
                <a:cs typeface="Times New Roman" panose="02020603050405020304" charset="0"/>
              </a:rPr>
              <a:t>PLEASE TAKE NOTE OF THE TIME YOU RECEIVE THIS MESSAGE AND THE METHOD(S)</a:t>
            </a:r>
            <a:endParaRPr lang="en-US" sz="8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endParaRPr lang="en-US" sz="8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r>
              <a:rPr lang="en-US" sz="800" b="0">
                <a:latin typeface="Arial" panose="020B0604020202020204" pitchFamily="34" charset="0"/>
                <a:cs typeface="Times New Roman" panose="02020603050405020304" charset="0"/>
              </a:rPr>
              <a:t>BY WHICH YOU RECEIVE THIS MESSAGE AND REPORT BACK THROUGH THE EXERCISE</a:t>
            </a:r>
            <a:endParaRPr lang="en-US" sz="8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endParaRPr lang="en-US" sz="800" b="0">
              <a:latin typeface="Arial" panose="020B0604020202020204" pitchFamily="34" charset="0"/>
              <a:cs typeface="Times New Roman" panose="02020603050405020304" charset="0"/>
            </a:endParaRPr>
          </a:p>
          <a:p>
            <a:pPr indent="0"/>
            <a:r>
              <a:rPr lang="en-US" sz="800" b="0">
                <a:latin typeface="Arial" panose="020B0604020202020204" pitchFamily="34" charset="0"/>
                <a:cs typeface="Times New Roman" panose="02020603050405020304" charset="0"/>
              </a:rPr>
              <a:t>PACWAVE POST-EXERCISE ONLINE EVALUATION SURVEY BY 23 OCTOBER 2022</a:t>
            </a:r>
            <a:endParaRPr lang="en-US" sz="800" b="0">
              <a:latin typeface="Arial" panose="020B0604020202020204" pitchFamily="34" charset="0"/>
              <a:cs typeface="Times New Roman" panose="02020603050405020304" charset="0"/>
            </a:endParaRPr>
          </a:p>
        </p:txBody>
      </p:sp>
      <p:pic>
        <p:nvPicPr>
          <p:cNvPr id="54" name="图片 3" descr="Tsunami_Maximum_Amplitude_SCS"/>
          <p:cNvPicPr/>
          <p:nvPr/>
        </p:nvPicPr>
        <p:blipFill>
          <a:blip r:embed="rId2"/>
          <a:srcRect t="11566" r="16352"/>
          <a:stretch>
            <a:fillRect/>
          </a:stretch>
        </p:blipFill>
        <p:spPr>
          <a:xfrm>
            <a:off x="9028395" y="4012030"/>
            <a:ext cx="2649960" cy="2835720"/>
          </a:xfrm>
          <a:prstGeom prst="rect">
            <a:avLst/>
          </a:prstGeom>
          <a:ln w="9360">
            <a:noFill/>
          </a:ln>
        </p:spPr>
      </p:pic>
      <p:pic>
        <p:nvPicPr>
          <p:cNvPr id="55" name="图片 4" descr="Coastal_Forecast_Point_SCS"/>
          <p:cNvPicPr/>
          <p:nvPr>
            <p:custDataLst>
              <p:tags r:id="rId3"/>
            </p:custDataLst>
          </p:nvPr>
        </p:nvPicPr>
        <p:blipFill>
          <a:blip r:embed="rId4"/>
          <a:srcRect t="10965" r="16529"/>
          <a:stretch>
            <a:fillRect/>
          </a:stretch>
        </p:blipFill>
        <p:spPr>
          <a:xfrm>
            <a:off x="6333355" y="4025180"/>
            <a:ext cx="2614680" cy="28227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a0841207-7b35-49f4-9124-64d0f23331d4}"/>
  <p:tag name="TABLE_ENDDRAG_ORIGIN_RECT" val="563*372"/>
  <p:tag name="TABLE_ENDDRAG_RECT" val="389*158*563*372"/>
</p:tagLst>
</file>

<file path=ppt/tags/tag2.xml><?xml version="1.0" encoding="utf-8"?>
<p:tagLst xmlns:p="http://schemas.openxmlformats.org/presentationml/2006/main">
  <p:tag name="KSO_WM_UNIT_TABLE_BEAUTIFY" val="smartTable{a0841207-7b35-49f4-9124-64d0f23331d4}"/>
  <p:tag name="TABLE_ENDDRAG_ORIGIN_RECT" val="563*366"/>
  <p:tag name="TABLE_ENDDRAG_RECT" val="389*158*563*367"/>
</p:tagLst>
</file>

<file path=ppt/tags/tag3.xml><?xml version="1.0" encoding="utf-8"?>
<p:tagLst xmlns:p="http://schemas.openxmlformats.org/presentationml/2006/main">
  <p:tag name="KSO_WM_UNIT_TABLE_BEAUTIFY" val="smartTable{a0841207-7b35-49f4-9124-64d0f23331d4}"/>
  <p:tag name="TABLE_ENDDRAG_ORIGIN_RECT" val="560*362"/>
  <p:tag name="TABLE_ENDDRAG_RECT" val="387*158*560*362"/>
</p:tagLst>
</file>

<file path=ppt/tags/tag4.xml><?xml version="1.0" encoding="utf-8"?>
<p:tagLst xmlns:p="http://schemas.openxmlformats.org/presentationml/2006/main">
  <p:tag name="KSO_WM_UNIT_PLACING_PICTURE_USER_VIEWPORT" val="{&quot;height&quot;:4445.291338582677,&quot;width&quot;:4117.606299212598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6782</Words>
  <Application>WPS 演示</Application>
  <PresentationFormat>宽屏</PresentationFormat>
  <Paragraphs>483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4" baseType="lpstr">
      <vt:lpstr>Arial</vt:lpstr>
      <vt:lpstr>宋体</vt:lpstr>
      <vt:lpstr>Wingdings</vt:lpstr>
      <vt:lpstr>ＭＳ 明朝</vt:lpstr>
      <vt:lpstr>Times New Roman</vt:lpstr>
      <vt:lpstr>Times New Roman</vt:lpstr>
      <vt:lpstr>Arial</vt:lpstr>
      <vt:lpstr>Calibri</vt:lpstr>
      <vt:lpstr>Calibri</vt:lpstr>
      <vt:lpstr>微软雅黑</vt:lpstr>
      <vt:lpstr>Arial Unicode MS</vt:lpstr>
      <vt:lpstr>MS Mincho</vt:lpstr>
      <vt:lpstr>Yu Gothic UI</vt:lpstr>
      <vt:lpstr>Segoe Print</vt:lpstr>
      <vt:lpstr>Office 主题</vt:lpstr>
      <vt:lpstr>5.3 Report of Tsunami Service Providers from SCSTAC</vt:lpstr>
      <vt:lpstr>PowerPoint 演示文稿</vt:lpstr>
      <vt:lpstr>Tsunami Bulletins in 2022</vt:lpstr>
      <vt:lpstr>LUZON, PHILIPPINES Earthquake Tsunami</vt:lpstr>
      <vt:lpstr>Tsunami Communication Tests</vt:lpstr>
      <vt:lpstr>Communication Test on 11 Feb 2022</vt:lpstr>
      <vt:lpstr>Communication Test on 21 May 2022</vt:lpstr>
      <vt:lpstr>Communication Test on 13 Sep 2022</vt:lpstr>
      <vt:lpstr>PacWave 2022 in SCS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Pub</cp:lastModifiedBy>
  <cp:revision>63</cp:revision>
  <dcterms:created xsi:type="dcterms:W3CDTF">2023-02-21T06:55:00Z</dcterms:created>
  <dcterms:modified xsi:type="dcterms:W3CDTF">2023-02-28T05:42:07Z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F5876163EBEE417BA6EEC9A09407EA18</vt:lpwstr>
  </property>
  <property fmtid="{D5CDD505-2E9C-101B-9397-08002B2CF9AE}" pid="3" name="KSOProductBuildVer">
    <vt:lpwstr>2052-11.8.2.7978</vt:lpwstr>
  </property>
</Properties>
</file>