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3" r:id="rId3"/>
    <p:sldMasterId id="2147483665" r:id="rId4"/>
    <p:sldMasterId id="2147483667" r:id="rId5"/>
    <p:sldMasterId id="2147483671" r:id="rId6"/>
    <p:sldMasterId id="2147483673" r:id="rId7"/>
  </p:sldMasterIdLst>
  <p:notesMasterIdLst>
    <p:notesMasterId r:id="rId28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192000" cy="6858000"/>
  <p:notesSz cx="6858000" cy="9144000"/>
  <p:embeddedFontLst>
    <p:embeddedFont>
      <p:font typeface="Arial Black" panose="020B0A04020102020204" pitchFamily="34" charset="0"/>
      <p:regular r:id="rId29"/>
      <p:bold r:id="rId30"/>
    </p:embeddedFont>
    <p:embeddedFont>
      <p:font typeface="Bodoni" panose="020B0604020202020204" charset="0"/>
      <p:bold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xGRO/zGDT3ik01q7bwGCdF+gR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94" name="Google Shape;49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Indian Ocean Tsunami Warning and Mitigation (IOTWMS) reports to the IO-UNESCO Assembly.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4 regional systems are coordinated by the TOWS Working Group.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IHO is part of the governance of  IOC’s Tsunami Warning Systems by being part of the TOWS-WG and the IOC Assembly.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work of IOTWMS is guided by 4 working Groups, two of which are also supported by a Task Team each, namely WG3 being supported by TT IOWave23, and WG-NWIO by TT Scientific Tsunami Hazard Assessment of the Makran Subduction Zone.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Secretariat of IOTWMS is funded and hosted by Government of Australia at the Bureau of Meteorology in Perth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Indian Ocean Tsunami Information Centre is funded and hosted by BMKG, Indonesia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" name="Google Shape;9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5" name="Google Shape;95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" name="Google Shape;99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7" name="Google Shape;10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" name="Google Shape;11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1" name="Google Shape;121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5" name="Google Shape;13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1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" y="283"/>
            <a:ext cx="12190992" cy="685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1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>
            <a:spLocks noGrp="1"/>
          </p:cNvSpPr>
          <p:nvPr>
            <p:ph type="title"/>
          </p:nvPr>
        </p:nvSpPr>
        <p:spPr>
          <a:xfrm>
            <a:off x="154536" y="136525"/>
            <a:ext cx="10515600" cy="68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ts val="3200"/>
              <a:buFont typeface="Arial Black"/>
              <a:buNone/>
              <a:defRPr sz="3200" b="1">
                <a:solidFill>
                  <a:srgbClr val="0066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6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10363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" name="Google Shape;5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" name="Google Shape;6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" name="Google Shape;7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6" name="Google Shape;8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1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1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1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10363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" name="Google Shape;12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47"/>
              <a:buFont typeface="Calibri"/>
              <a:buNone/>
              <a:defRPr sz="23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40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93"/>
              <a:buFont typeface="Arial"/>
              <a:buChar char="•"/>
              <a:defRPr sz="14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9880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•"/>
              <a:defRPr sz="12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6354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9560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9560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89560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89559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89559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sz="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15.jpeg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2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jpg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c-tsunami.org/iotwm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iotwms@unesco.org" TargetMode="External"/><Relationship Id="rId4" Type="http://schemas.openxmlformats.org/officeDocument/2006/relationships/hyperlink" Target="http://iotic.ioc-unesco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"/>
          <p:cNvSpPr/>
          <p:nvPr/>
        </p:nvSpPr>
        <p:spPr>
          <a:xfrm>
            <a:off x="6214533" y="932441"/>
            <a:ext cx="5689600" cy="427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PROGRESS REPORT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Intergovernmental Coordination Group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Indian Ocean Tsunami Warning &amp; Mitigation System (IOTWMS)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7375681" y="4862173"/>
            <a:ext cx="39374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 Dwikorita Karnawati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Chair, ICG/IOTWMS</a:t>
            </a:r>
            <a:endParaRPr/>
          </a:p>
        </p:txBody>
      </p:sp>
      <p:pic>
        <p:nvPicPr>
          <p:cNvPr id="188" name="Google Shape;188;p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9550" y="4862038"/>
            <a:ext cx="2358410" cy="166226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"/>
          <p:cNvSpPr txBox="1"/>
          <p:nvPr/>
        </p:nvSpPr>
        <p:spPr>
          <a:xfrm>
            <a:off x="7306811" y="5784715"/>
            <a:ext cx="43372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Sixteenth Meeting of the Working Group on Tsunamis and Other Hazards related to Sea Level Warning and Mitigation Systems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(WG-TOWS XVI)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Paris, 2-3 March 2023</a:t>
            </a:r>
            <a:endParaRPr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0"/>
          <p:cNvSpPr txBox="1">
            <a:spLocks noGrp="1"/>
          </p:cNvSpPr>
          <p:nvPr>
            <p:ph type="title"/>
          </p:nvPr>
        </p:nvSpPr>
        <p:spPr>
          <a:xfrm>
            <a:off x="838200" y="125136"/>
            <a:ext cx="10515600" cy="65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ISO Tsunami Early Warning Guidelines</a:t>
            </a:r>
            <a:endParaRPr/>
          </a:p>
        </p:txBody>
      </p:sp>
      <p:sp>
        <p:nvSpPr>
          <p:cNvPr id="354" name="Google Shape;354;p10"/>
          <p:cNvSpPr txBox="1"/>
          <p:nvPr/>
        </p:nvSpPr>
        <p:spPr>
          <a:xfrm>
            <a:off x="438155" y="1151264"/>
            <a:ext cx="5496000" cy="6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ISO is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600" b="1">
                <a:solidFill>
                  <a:schemeClr val="dk1"/>
                </a:solidFill>
              </a:rPr>
              <a:t>complementary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the Tsunami Ready Indicators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ISO of a Community-Based Tsunami Early Warning System, is a practical instrument to be referred by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Private Sector as well as Cit</a:t>
            </a:r>
            <a:r>
              <a:rPr lang="en-US" sz="1600" b="1">
                <a:solidFill>
                  <a:schemeClr val="dk1"/>
                </a:solidFill>
              </a:rPr>
              <a:t>ies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prone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tsunami to develop the Tsunami Early Warning System as a part of Tsunami Ready Community program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ISO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22328-3 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includes guidelines for conducting (1) Risk Assessment; (2) Dissemination and Communication of Knowledge; (3) Monitoring and Warning Services; (4) Improving response Capability; and (5)  Commitment of the authority and the community at risk to the </a:t>
            </a:r>
            <a:r>
              <a:rPr lang="en-US" sz="1600"/>
              <a:t>sustainability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tsunami early warning system.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ensure the professional performance with respect to safety management system of the respective city that prone to tsunami, </a:t>
            </a:r>
            <a:r>
              <a:rPr lang="en-US" sz="1600" b="1"/>
              <a:t>t</a:t>
            </a:r>
            <a:r>
              <a:rPr lang="en-US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ISO should be integrated within the business process of the  private sectors, to ensure the success of Business Continuity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Following the project plan was issued by ISO Secretariat, presently the status of ISO 22328-3 is published </a:t>
            </a: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0"/>
          <p:cNvSpPr txBox="1"/>
          <p:nvPr/>
        </p:nvSpPr>
        <p:spPr>
          <a:xfrm>
            <a:off x="363638" y="746063"/>
            <a:ext cx="55739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uilding a reliable early warning system</a:t>
            </a:r>
            <a:endParaRPr/>
          </a:p>
        </p:txBody>
      </p:sp>
      <p:sp>
        <p:nvSpPr>
          <p:cNvPr id="356" name="Google Shape;356;p10"/>
          <p:cNvSpPr/>
          <p:nvPr/>
        </p:nvSpPr>
        <p:spPr>
          <a:xfrm>
            <a:off x="8930164" y="2408916"/>
            <a:ext cx="31724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11th Plenary Meeting of ISO/TC 292, Virtual,    10 June 2022</a:t>
            </a:r>
            <a:endParaRPr/>
          </a:p>
        </p:txBody>
      </p:sp>
      <p:sp>
        <p:nvSpPr>
          <p:cNvPr id="357" name="Google Shape;357;p10"/>
          <p:cNvSpPr/>
          <p:nvPr/>
        </p:nvSpPr>
        <p:spPr>
          <a:xfrm>
            <a:off x="5736312" y="2459508"/>
            <a:ext cx="30320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6th Plenary Meeting of ISO/TC 292, Sydney, 11-16 March 2018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7587" y="694157"/>
            <a:ext cx="2992577" cy="166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0807" y="3248925"/>
            <a:ext cx="2484786" cy="345763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0"/>
          <p:cNvSpPr/>
          <p:nvPr/>
        </p:nvSpPr>
        <p:spPr>
          <a:xfrm>
            <a:off x="8768321" y="3990616"/>
            <a:ext cx="317245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ISO 22328-3, Guidelines for The Implementation of a Community Based Early Warning System for Tsunami had been published</a:t>
            </a:r>
            <a:endParaRPr/>
          </a:p>
        </p:txBody>
      </p:sp>
      <p:pic>
        <p:nvPicPr>
          <p:cNvPr id="361" name="Google Shape;36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5784" y="581763"/>
            <a:ext cx="2728061" cy="1838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138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US" sz="27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UNESCAP Project Outcomes “Strengthening tsunami warning in the North-West Indian Ocean through regional cooperation” </a:t>
            </a:r>
            <a:br>
              <a:rPr lang="en-US">
                <a:solidFill>
                  <a:srgbClr val="002060"/>
                </a:solidFill>
              </a:rPr>
            </a:br>
            <a:endParaRPr>
              <a:solidFill>
                <a:srgbClr val="002060"/>
              </a:solidFill>
            </a:endParaRPr>
          </a:p>
        </p:txBody>
      </p:sp>
      <p:sp>
        <p:nvSpPr>
          <p:cNvPr id="367" name="Google Shape;36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759372" cy="361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b="1"/>
              <a:t>Development of a unified Probabilistic Tsunami Hazard Assessment (PTHA) </a:t>
            </a:r>
            <a:r>
              <a:rPr lang="en-US" sz="1400"/>
              <a:t>with the help of Germany &amp; Italian scientists.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b="1"/>
              <a:t>National tsunami warning chains developed</a:t>
            </a:r>
            <a:r>
              <a:rPr lang="en-US" sz="1400"/>
              <a:t>, tested and refined for each country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b="1"/>
              <a:t>Standard Operating Procedures (SOPs)</a:t>
            </a:r>
            <a:r>
              <a:rPr lang="en-US" sz="1400"/>
              <a:t> in development for National Tsunami Warning Centres (NTWCs), Disaster Management Organisations (DMOs), and Broadcast Media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b="1"/>
              <a:t>Capacity empowerment for strengthening tsunami warning in selected Pilot communities </a:t>
            </a:r>
            <a:r>
              <a:rPr lang="en-US" sz="1400"/>
              <a:t>with the Local Disaster Management Organisations (LDMOs) and other stakeholders engaged, including the broadcast media</a:t>
            </a:r>
            <a:endParaRPr/>
          </a:p>
          <a:p>
            <a:pPr marL="2286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68" name="Google Shape;368;p11"/>
          <p:cNvSpPr txBox="1">
            <a:spLocks noGrp="1"/>
          </p:cNvSpPr>
          <p:nvPr>
            <p:ph type="body" idx="2"/>
          </p:nvPr>
        </p:nvSpPr>
        <p:spPr>
          <a:xfrm>
            <a:off x="6564031" y="1793082"/>
            <a:ext cx="36887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b="1" dirty="0"/>
              <a:t>Exchange of scientific knowledge </a:t>
            </a:r>
            <a:r>
              <a:rPr lang="en-US" sz="1400" dirty="0"/>
              <a:t>amongst scientists and disaster risk practitioners in the region and development of Probabilistic Tsunami Hazard Assessment (PTHA) or NWIO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b="1" dirty="0" err="1"/>
              <a:t>Finalisation</a:t>
            </a:r>
            <a:r>
              <a:rPr lang="en-US" sz="1400" b="1" dirty="0"/>
              <a:t> of national tsunami warning chains and SOPs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b="1" dirty="0"/>
              <a:t>Identify</a:t>
            </a:r>
            <a:r>
              <a:rPr lang="en-US" sz="1400" dirty="0"/>
              <a:t> </a:t>
            </a:r>
            <a:r>
              <a:rPr lang="en-US" sz="1400" b="1" dirty="0"/>
              <a:t>best practices and develop capacity in inundation and evacuation mapping</a:t>
            </a:r>
            <a:endParaRPr sz="1000" dirty="0"/>
          </a:p>
          <a:p>
            <a:pPr marL="2286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Building on outcomes from phases 1 &amp; 2 provide </a:t>
            </a:r>
            <a:r>
              <a:rPr lang="en-US" sz="1400" b="1" dirty="0"/>
              <a:t>training to implement Tsunami Ready Programme </a:t>
            </a:r>
            <a:r>
              <a:rPr lang="en-US" sz="1400" dirty="0"/>
              <a:t>for at-risk coastal communities to be aware and prepared for the tsunami threat</a:t>
            </a:r>
            <a:endParaRPr dirty="0"/>
          </a:p>
        </p:txBody>
      </p:sp>
      <p:grpSp>
        <p:nvGrpSpPr>
          <p:cNvPr id="369" name="Google Shape;369;p11"/>
          <p:cNvGrpSpPr/>
          <p:nvPr/>
        </p:nvGrpSpPr>
        <p:grpSpPr>
          <a:xfrm>
            <a:off x="10141527" y="5911640"/>
            <a:ext cx="1926253" cy="530645"/>
            <a:chOff x="6372695" y="4568601"/>
            <a:chExt cx="1926253" cy="530645"/>
          </a:xfrm>
        </p:grpSpPr>
        <p:pic>
          <p:nvPicPr>
            <p:cNvPr id="370" name="Google Shape;370;p11"/>
            <p:cNvPicPr preferRelativeResize="0"/>
            <p:nvPr/>
          </p:nvPicPr>
          <p:blipFill rotWithShape="1">
            <a:blip r:embed="rId3">
              <a:alphaModFix/>
            </a:blip>
            <a:srcRect b="-5489"/>
            <a:stretch/>
          </p:blipFill>
          <p:spPr>
            <a:xfrm>
              <a:off x="6372695" y="4568601"/>
              <a:ext cx="1470960" cy="530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11" descr="UNESCAP | UNIDO Knowledge Hub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43655" y="4598194"/>
              <a:ext cx="455293" cy="401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2" name="Google Shape;372;p11"/>
          <p:cNvGrpSpPr/>
          <p:nvPr/>
        </p:nvGrpSpPr>
        <p:grpSpPr>
          <a:xfrm>
            <a:off x="823710" y="5396707"/>
            <a:ext cx="9392631" cy="1486144"/>
            <a:chOff x="2" y="3828053"/>
            <a:chExt cx="9143996" cy="1315447"/>
          </a:xfrm>
        </p:grpSpPr>
        <p:pic>
          <p:nvPicPr>
            <p:cNvPr id="374" name="Google Shape;374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" y="3828053"/>
              <a:ext cx="3759372" cy="1315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51948" y="3828053"/>
              <a:ext cx="2792050" cy="13154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7662" y="3581435"/>
            <a:ext cx="2140616" cy="172566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1"/>
          <p:cNvSpPr txBox="1"/>
          <p:nvPr/>
        </p:nvSpPr>
        <p:spPr>
          <a:xfrm>
            <a:off x="838200" y="1265816"/>
            <a:ext cx="3558365" cy="369332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Phase 1 (completed)</a:t>
            </a:r>
            <a:endParaRPr/>
          </a:p>
        </p:txBody>
      </p:sp>
      <p:sp>
        <p:nvSpPr>
          <p:cNvPr id="378" name="Google Shape;378;p11"/>
          <p:cNvSpPr txBox="1"/>
          <p:nvPr/>
        </p:nvSpPr>
        <p:spPr>
          <a:xfrm>
            <a:off x="6676540" y="1090406"/>
            <a:ext cx="3463688" cy="646331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Phase 2 (Phase 2a and 2b completed, Phase 2c start 2023)</a:t>
            </a:r>
            <a:endParaRPr dirty="0"/>
          </a:p>
        </p:txBody>
      </p:sp>
      <p:sp>
        <p:nvSpPr>
          <p:cNvPr id="379" name="Google Shape;379;p11"/>
          <p:cNvSpPr txBox="1"/>
          <p:nvPr/>
        </p:nvSpPr>
        <p:spPr>
          <a:xfrm>
            <a:off x="6639132" y="3678038"/>
            <a:ext cx="3538503" cy="369332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Phase 3 (to be proposed)</a:t>
            </a:r>
            <a:endParaRPr dirty="0"/>
          </a:p>
        </p:txBody>
      </p:sp>
      <p:pic>
        <p:nvPicPr>
          <p:cNvPr id="380" name="Google Shape;380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36167" y="2383198"/>
            <a:ext cx="2167465" cy="10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1" descr="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17740" y="4061267"/>
            <a:ext cx="1573017" cy="11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1527" y="2447687"/>
            <a:ext cx="1918458" cy="1045802"/>
          </a:xfrm>
          <a:custGeom>
            <a:avLst/>
            <a:gdLst/>
            <a:ahLst/>
            <a:cxnLst/>
            <a:rect l="l" t="t" r="r" b="b"/>
            <a:pathLst>
              <a:path w="7472381" h="3055043" extrusionOk="0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83" name="Google Shape;383;p11"/>
          <p:cNvSpPr txBox="1"/>
          <p:nvPr/>
        </p:nvSpPr>
        <p:spPr>
          <a:xfrm>
            <a:off x="4466894" y="1235153"/>
            <a:ext cx="2140616" cy="92333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India, Iran, Pakistan                (Oman &amp; UAE at own cost)</a:t>
            </a:r>
            <a:endParaRPr/>
          </a:p>
        </p:txBody>
      </p:sp>
      <p:pic>
        <p:nvPicPr>
          <p:cNvPr id="1026" name="Picture 2" descr="MSZ WS Abu Dhabi Nov22">
            <a:extLst>
              <a:ext uri="{FF2B5EF4-FFF2-40B4-BE49-F238E27FC236}">
                <a16:creationId xmlns:a16="http://schemas.microsoft.com/office/drawing/2014/main" id="{85FF3890-8C48-43CD-CECE-98CAF852F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01" y="5403699"/>
            <a:ext cx="2179872" cy="14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"/>
          <p:cNvSpPr txBox="1">
            <a:spLocks noGrp="1"/>
          </p:cNvSpPr>
          <p:nvPr>
            <p:ph type="title"/>
          </p:nvPr>
        </p:nvSpPr>
        <p:spPr>
          <a:xfrm>
            <a:off x="857656" y="-54275"/>
            <a:ext cx="9220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</a:pPr>
            <a:r>
              <a:rPr lang="en-US" sz="2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Contribution on the Indian Ocean Capacity Development Through Ocean Teacher Global Academy Training Course</a:t>
            </a:r>
            <a:endParaRPr/>
          </a:p>
        </p:txBody>
      </p:sp>
      <p:pic>
        <p:nvPicPr>
          <p:cNvPr id="389" name="Google Shape;3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735" y="1178718"/>
            <a:ext cx="3678113" cy="52028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0" name="Google Shape;390;p12"/>
          <p:cNvSpPr txBox="1"/>
          <p:nvPr/>
        </p:nvSpPr>
        <p:spPr>
          <a:xfrm>
            <a:off x="4523418" y="1178718"/>
            <a:ext cx="7055438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BMKG Training Center serves as an OTGA Specialized Training Center (STC Indonesia, BMKG  successfully conducted two online training courses in 2021, the Tsunami Ready and Ocean Forecast System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597" y="2506928"/>
            <a:ext cx="3575668" cy="238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8819" y="2504281"/>
            <a:ext cx="3024335" cy="238377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2"/>
          <p:cNvSpPr txBox="1"/>
          <p:nvPr/>
        </p:nvSpPr>
        <p:spPr>
          <a:xfrm>
            <a:off x="4635796" y="5013292"/>
            <a:ext cx="740026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2022, the STC Indonesia held two training courses: </a:t>
            </a:r>
            <a:endParaRPr/>
          </a:p>
          <a:p>
            <a:pPr marL="542925" marR="0" lvl="0" indent="-27781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Tsunami Community Preparedness, 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4-11 Desember 2022 in Citeko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marR="0" lvl="0" indent="-27781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 participants (Indonesia, Thailand, Seychelles, Filipina, Malaysia, Bangladesh)</a:t>
            </a:r>
            <a:endParaRPr/>
          </a:p>
          <a:p>
            <a:pPr marL="542925" marR="0" lvl="0" indent="-27781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 startAt="2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 Forecast System (Numerical Weather Prediction)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"/>
          <p:cNvSpPr txBox="1"/>
          <p:nvPr/>
        </p:nvSpPr>
        <p:spPr>
          <a:xfrm>
            <a:off x="3425491" y="504714"/>
            <a:ext cx="8610994" cy="8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TSUNAMI READY RECOGNITION IN THE INDIAN OCEAN</a:t>
            </a:r>
            <a:endParaRPr sz="24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3"/>
          <p:cNvSpPr txBox="1"/>
          <p:nvPr/>
        </p:nvSpPr>
        <p:spPr>
          <a:xfrm>
            <a:off x="155513" y="1352538"/>
            <a:ext cx="4078301" cy="4801314"/>
          </a:xfrm>
          <a:prstGeom prst="rect">
            <a:avLst/>
          </a:prstGeom>
          <a:noFill/>
          <a:ln w="19050" cap="flat" cmpd="sng">
            <a:solidFill>
              <a:srgbClr val="D5DB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communities have been recognized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UNESCO-IOC Tsunami Ready,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Noliasahi and Venkatraipur (India), and Tanjung Benoa, Panggarangan, Glagah, Tambakrejo, Pangandaran, Kemadang, Kuta Mandalika, Purus and Lolong Belanti (Indonesia).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Other countries looking to implement include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Oman, Sri Lanka, Australia, Thailand and Timor Leste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Non-seismic generated tsunami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should be considered in the 12 indicators for Tsunami Ready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to consider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Tsunami Ready Implementation for critical infrastructure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5050" y="1158950"/>
            <a:ext cx="4059267" cy="2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3"/>
          <p:cNvSpPr txBox="1"/>
          <p:nvPr/>
        </p:nvSpPr>
        <p:spPr>
          <a:xfrm>
            <a:off x="8335926" y="3585269"/>
            <a:ext cx="3700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Inauguration of 9 Tsunami Ready Communities in Indonesia in 2022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954" y="1262300"/>
            <a:ext cx="3611698" cy="20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3"/>
          <p:cNvSpPr txBox="1"/>
          <p:nvPr/>
        </p:nvSpPr>
        <p:spPr>
          <a:xfrm>
            <a:off x="4365537" y="3410114"/>
            <a:ext cx="33408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Inauguration of 2 Tsunami Ready Communities  in India in 2020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3"/>
          <p:cNvGrpSpPr/>
          <p:nvPr/>
        </p:nvGrpSpPr>
        <p:grpSpPr>
          <a:xfrm>
            <a:off x="5268421" y="4164094"/>
            <a:ext cx="5433258" cy="2725430"/>
            <a:chOff x="33523" y="1004824"/>
            <a:chExt cx="5872712" cy="3240133"/>
          </a:xfrm>
        </p:grpSpPr>
        <p:grpSp>
          <p:nvGrpSpPr>
            <p:cNvPr id="405" name="Google Shape;405;p13"/>
            <p:cNvGrpSpPr/>
            <p:nvPr/>
          </p:nvGrpSpPr>
          <p:grpSpPr>
            <a:xfrm>
              <a:off x="33523" y="1004824"/>
              <a:ext cx="5872712" cy="3240133"/>
              <a:chOff x="33523" y="1004824"/>
              <a:chExt cx="5933360" cy="3276304"/>
            </a:xfrm>
          </p:grpSpPr>
          <p:grpSp>
            <p:nvGrpSpPr>
              <p:cNvPr id="406" name="Google Shape;406;p13"/>
              <p:cNvGrpSpPr/>
              <p:nvPr/>
            </p:nvGrpSpPr>
            <p:grpSpPr>
              <a:xfrm>
                <a:off x="33523" y="1004824"/>
                <a:ext cx="5809500" cy="3276304"/>
                <a:chOff x="0" y="1690688"/>
                <a:chExt cx="8877300" cy="4486275"/>
              </a:xfrm>
            </p:grpSpPr>
            <p:grpSp>
              <p:nvGrpSpPr>
                <p:cNvPr id="407" name="Google Shape;407;p13"/>
                <p:cNvGrpSpPr/>
                <p:nvPr/>
              </p:nvGrpSpPr>
              <p:grpSpPr>
                <a:xfrm>
                  <a:off x="0" y="1690688"/>
                  <a:ext cx="8877300" cy="4486275"/>
                  <a:chOff x="0" y="496354"/>
                  <a:chExt cx="11887200" cy="5680609"/>
                </a:xfrm>
              </p:grpSpPr>
              <p:pic>
                <p:nvPicPr>
                  <p:cNvPr id="408" name="Google Shape;408;p13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0" y="496354"/>
                    <a:ext cx="11887200" cy="5680609"/>
                  </a:xfrm>
                  <a:prstGeom prst="rect">
                    <a:avLst/>
                  </a:prstGeom>
                  <a:noFill/>
                  <a:ln w="19050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pic>
              <p:pic>
                <p:nvPicPr>
                  <p:cNvPr id="409" name="Google Shape;409;p13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9967375" y="4863575"/>
                    <a:ext cx="211675" cy="2116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10" name="Google Shape;410;p13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9655162" y="4788961"/>
                    <a:ext cx="211675" cy="2116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11" name="Google Shape;411;p13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9142562" y="4691599"/>
                    <a:ext cx="211675" cy="2116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12" name="Google Shape;412;p13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6462175" y="1553100"/>
                    <a:ext cx="211675" cy="2116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13" name="Google Shape;413;p13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6838937" y="1556812"/>
                    <a:ext cx="211675" cy="2116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414" name="Google Shape;414;p13"/>
                  <p:cNvCxnSpPr>
                    <a:stCxn id="412" idx="0"/>
                  </p:cNvCxnSpPr>
                  <p:nvPr/>
                </p:nvCxnSpPr>
                <p:spPr>
                  <a:xfrm rot="10800000" flipH="1">
                    <a:off x="6568013" y="1430400"/>
                    <a:ext cx="237000" cy="122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15" name="Google Shape;415;p13"/>
                  <p:cNvCxnSpPr/>
                  <p:nvPr/>
                </p:nvCxnSpPr>
                <p:spPr>
                  <a:xfrm>
                    <a:off x="6805088" y="1438020"/>
                    <a:ext cx="186249" cy="14948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pic>
              <p:nvPicPr>
                <p:cNvPr id="416" name="Google Shape;416;p13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6541794" y="4972541"/>
                  <a:ext cx="158078" cy="1671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17" name="Google Shape;417;p13"/>
              <p:cNvSpPr txBox="1"/>
              <p:nvPr/>
            </p:nvSpPr>
            <p:spPr>
              <a:xfrm>
                <a:off x="1981883" y="1683900"/>
                <a:ext cx="1462042" cy="311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1. Venkatraipur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(India)</a:t>
                </a:r>
                <a:endParaRPr sz="7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3"/>
              <p:cNvSpPr txBox="1"/>
              <p:nvPr/>
            </p:nvSpPr>
            <p:spPr>
              <a:xfrm>
                <a:off x="3078656" y="1672567"/>
                <a:ext cx="1462042" cy="311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</a:t>
                </a: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. Noliasahi</a:t>
                </a:r>
                <a:endParaRPr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(India)</a:t>
                </a:r>
                <a:endParaRPr sz="7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3"/>
              <p:cNvSpPr txBox="1"/>
              <p:nvPr/>
            </p:nvSpPr>
            <p:spPr>
              <a:xfrm>
                <a:off x="4500339" y="3538063"/>
                <a:ext cx="1462042" cy="311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3. Tanjung Benoa</a:t>
                </a:r>
                <a:endParaRPr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(Indonesia)</a:t>
                </a:r>
                <a:endParaRPr sz="7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3"/>
              <p:cNvSpPr txBox="1"/>
              <p:nvPr/>
            </p:nvSpPr>
            <p:spPr>
              <a:xfrm>
                <a:off x="3517050" y="3585398"/>
                <a:ext cx="1717628" cy="311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6. Glagah(Indonesia)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3"/>
              <p:cNvSpPr txBox="1"/>
              <p:nvPr/>
            </p:nvSpPr>
            <p:spPr>
              <a:xfrm>
                <a:off x="4504841" y="3233623"/>
                <a:ext cx="1462042" cy="311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4. Tambakrejo</a:t>
                </a:r>
                <a:endParaRPr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 i="0">
                    <a:solidFill>
                      <a:srgbClr val="FF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(Indonesia)</a:t>
                </a:r>
                <a:endParaRPr sz="7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22" name="Google Shape;422;p13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43591" y="1009428"/>
              <a:ext cx="1462042" cy="1030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5515" y="1004824"/>
              <a:ext cx="518253" cy="328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71754" y="2984741"/>
              <a:ext cx="102392" cy="120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13"/>
            <p:cNvSpPr txBox="1"/>
            <p:nvPr/>
          </p:nvSpPr>
          <p:spPr>
            <a:xfrm>
              <a:off x="4557217" y="3751039"/>
              <a:ext cx="11331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9.</a:t>
              </a: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Kuta Mandalika</a:t>
              </a:r>
              <a:endParaRPr sz="700" b="1" i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(Indonesia)</a:t>
              </a:r>
              <a:endParaRPr sz="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3"/>
            <p:cNvSpPr txBox="1"/>
            <p:nvPr/>
          </p:nvSpPr>
          <p:spPr>
            <a:xfrm>
              <a:off x="3823636" y="3688153"/>
              <a:ext cx="13904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7. Pangandaran</a:t>
              </a:r>
              <a:endParaRPr sz="700" b="1" i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(Indonesia)</a:t>
              </a:r>
              <a:endParaRPr sz="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3"/>
            <p:cNvSpPr txBox="1"/>
            <p:nvPr/>
          </p:nvSpPr>
          <p:spPr>
            <a:xfrm>
              <a:off x="3828652" y="3898365"/>
              <a:ext cx="14470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8. Kemadang</a:t>
              </a:r>
              <a:endParaRPr sz="700" b="1" i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(Indonesia)</a:t>
              </a:r>
              <a:endParaRPr sz="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3"/>
            <p:cNvSpPr txBox="1"/>
            <p:nvPr/>
          </p:nvSpPr>
          <p:spPr>
            <a:xfrm>
              <a:off x="2859459" y="3301092"/>
              <a:ext cx="14470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Panggarangan</a:t>
              </a:r>
              <a:endParaRPr sz="700" b="1" i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(Indonesia)</a:t>
              </a:r>
              <a:endParaRPr sz="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3"/>
            <p:cNvSpPr txBox="1"/>
            <p:nvPr/>
          </p:nvSpPr>
          <p:spPr>
            <a:xfrm>
              <a:off x="2598257" y="2880222"/>
              <a:ext cx="14470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Purus</a:t>
              </a:r>
              <a:r>
                <a:rPr lang="en-US" sz="700" b="1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700" b="1" i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(Indonesia)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11. Lolong Belanti (Indonesia)</a:t>
              </a:r>
              <a:endParaRPr sz="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4"/>
          <p:cNvSpPr txBox="1"/>
          <p:nvPr/>
        </p:nvSpPr>
        <p:spPr>
          <a:xfrm>
            <a:off x="3501721" y="139629"/>
            <a:ext cx="8672063" cy="109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KEY POINTS OF TSUNAMI READY DEVELOPMENT: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LEARNED FROM THE 2022 TSUNAMI READY PROGRAM</a:t>
            </a:r>
            <a:endParaRPr sz="24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4"/>
          <p:cNvSpPr txBox="1"/>
          <p:nvPr/>
        </p:nvSpPr>
        <p:spPr>
          <a:xfrm>
            <a:off x="775540" y="1079357"/>
            <a:ext cx="11182996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lphaLcParenR"/>
            </a:pP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 Parties Collaboration</a:t>
            </a:r>
            <a:endParaRPr/>
          </a:p>
          <a:p>
            <a:pPr marL="274638" marR="0" lvl="0" indent="-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Learned from Tanjung Benoa and Kulon Progo, the tsunami ready had been successfully developed supported by multi parties collaboration among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BNPB (Indonesian National Disaster Management Agency)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Disaster Management Agency (BPBD)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UNDP, and Red Cross Indonesia, Hotel and Airport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lphaLcParenR" startAt="2"/>
            </a:pP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 Champion</a:t>
            </a:r>
            <a:endParaRPr/>
          </a:p>
          <a:p>
            <a:pPr marL="274638" marR="0" lvl="0" indent="-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Learned from Panggarangan, the existence of a pioneer  is a key point to drive the community participation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lphaLcParenR" startAt="3"/>
            </a:pP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Priority Program</a:t>
            </a:r>
            <a:endParaRPr/>
          </a:p>
          <a:p>
            <a:pPr marL="274638" marR="0" lvl="0" indent="-27463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The Community Capacity Development should be a national priority program to endorse the Tsunami Ready, such as Sekolah Lapang Gempa-Tsunami Ready (SLG-TR)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14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3214" y="4633656"/>
            <a:ext cx="2075234" cy="14997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7" name="Google Shape;43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81" y="4715236"/>
            <a:ext cx="2008026" cy="133659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4"/>
          <p:cNvSpPr txBox="1"/>
          <p:nvPr/>
        </p:nvSpPr>
        <p:spPr>
          <a:xfrm>
            <a:off x="115383" y="6262096"/>
            <a:ext cx="42792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Evacuation Provided by hotels and airport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30584" y="4553244"/>
            <a:ext cx="2743200" cy="154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9125" y="4715269"/>
            <a:ext cx="2376106" cy="133656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4"/>
          <p:cNvSpPr txBox="1"/>
          <p:nvPr/>
        </p:nvSpPr>
        <p:spPr>
          <a:xfrm>
            <a:off x="7567158" y="6277280"/>
            <a:ext cx="4279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Sekolah Lapang Gempa-Tsunami Ready to Promote and advocate the Community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4150" y="4497680"/>
            <a:ext cx="2318712" cy="165798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4"/>
          <p:cNvSpPr txBox="1"/>
          <p:nvPr/>
        </p:nvSpPr>
        <p:spPr>
          <a:xfrm>
            <a:off x="4261104" y="6262096"/>
            <a:ext cx="33060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Abah Lala, the Local Champion who had successfully driven the community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5"/>
          <p:cNvSpPr txBox="1"/>
          <p:nvPr/>
        </p:nvSpPr>
        <p:spPr>
          <a:xfrm>
            <a:off x="621792" y="201168"/>
            <a:ext cx="115702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BEST PRACTICE ON THE IMPLEMENTASION OF TSUNAMI READY IN THE AIRPORT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6"/>
          <p:cNvSpPr txBox="1"/>
          <p:nvPr/>
        </p:nvSpPr>
        <p:spPr>
          <a:xfrm>
            <a:off x="78765" y="284173"/>
            <a:ext cx="534384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Commemoration of World Tsunami Awareness Day 2022</a:t>
            </a:r>
            <a:endParaRPr/>
          </a:p>
        </p:txBody>
      </p:sp>
      <p:pic>
        <p:nvPicPr>
          <p:cNvPr id="455" name="Google Shape;45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329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6"/>
          <p:cNvSpPr txBox="1"/>
          <p:nvPr/>
        </p:nvSpPr>
        <p:spPr>
          <a:xfrm>
            <a:off x="204218" y="1324012"/>
            <a:ext cx="53439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commemorate the WTAD, 5 November 2022, 9 Villages of Tsunami Ready Communities conducted the TSUNAMI FUN DRILL to campaign #gettohighground.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3500 participants engaged including those with disabilities.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8"/>
          <p:cNvSpPr txBox="1"/>
          <p:nvPr/>
        </p:nvSpPr>
        <p:spPr>
          <a:xfrm>
            <a:off x="2549457" y="6444476"/>
            <a:ext cx="6097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*  Based on Tsunami Dedicated Program within UNDOS outcome</a:t>
            </a:r>
            <a:endParaRPr/>
          </a:p>
        </p:txBody>
      </p:sp>
      <p:sp>
        <p:nvSpPr>
          <p:cNvPr id="467" name="Google Shape;467;p18"/>
          <p:cNvSpPr txBox="1"/>
          <p:nvPr/>
        </p:nvSpPr>
        <p:spPr>
          <a:xfrm>
            <a:off x="597783" y="3453061"/>
            <a:ext cx="5497146" cy="30469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advocacy on the important use of good quality coastal topographic and bathymetric data for tsunami risk reduction.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advocacy on data sharing especially for risk assessment data.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on topographic and bathymetric data acquisition and development i.e., remote sensing-based and in situ surveys. 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training on tsunami modelling and development of hazard maps, inundation maps, and evacuation maps through the IOC-UNESCO TEMPP training. 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and national  training on Downstream Tsunami Warning Chain and Standard Operating Procedures, with increased focus on DMOs and the broadcast media.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and regional exercises for both upstream and downstream warning components to maintain preparedness and strengthen end-to-end approach to warning.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lessons learnt and best practice sharing on data, tools and communication platforms, protocols and warning dissemination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8" name="Google Shape;468;p18"/>
          <p:cNvGrpSpPr/>
          <p:nvPr/>
        </p:nvGrpSpPr>
        <p:grpSpPr>
          <a:xfrm>
            <a:off x="706929" y="1285813"/>
            <a:ext cx="5166421" cy="1270398"/>
            <a:chOff x="227667" y="1112947"/>
            <a:chExt cx="5116553" cy="1270398"/>
          </a:xfrm>
        </p:grpSpPr>
        <p:sp>
          <p:nvSpPr>
            <p:cNvPr id="469" name="Google Shape;469;p18"/>
            <p:cNvSpPr/>
            <p:nvPr/>
          </p:nvSpPr>
          <p:spPr>
            <a:xfrm>
              <a:off x="227667" y="1552348"/>
              <a:ext cx="5116553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Strengthen the access to data, tools and communication platforms, protocols and training to timely and effectively warn coastal and maritime communities</a:t>
              </a:r>
              <a:r>
                <a:rPr lang="en-US" sz="1600" b="1" i="0" u="none" strike="noStrike" cap="non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/>
            </a:p>
          </p:txBody>
        </p:sp>
        <p:sp>
          <p:nvSpPr>
            <p:cNvPr id="470" name="Google Shape;470;p18"/>
            <p:cNvSpPr txBox="1"/>
            <p:nvPr/>
          </p:nvSpPr>
          <p:spPr>
            <a:xfrm>
              <a:off x="2522404" y="1112947"/>
              <a:ext cx="34015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grpSp>
        <p:nvGrpSpPr>
          <p:cNvPr id="471" name="Google Shape;471;p18"/>
          <p:cNvGrpSpPr/>
          <p:nvPr/>
        </p:nvGrpSpPr>
        <p:grpSpPr>
          <a:xfrm>
            <a:off x="1971557" y="2675944"/>
            <a:ext cx="2321220" cy="757384"/>
            <a:chOff x="5415016" y="2353561"/>
            <a:chExt cx="2298815" cy="757384"/>
          </a:xfrm>
        </p:grpSpPr>
        <p:sp>
          <p:nvSpPr>
            <p:cNvPr id="472" name="Google Shape;472;p18"/>
            <p:cNvSpPr/>
            <p:nvPr/>
          </p:nvSpPr>
          <p:spPr>
            <a:xfrm rot="-5400000">
              <a:off x="6189442" y="1586556"/>
              <a:ext cx="749963" cy="2298815"/>
            </a:xfrm>
            <a:prstGeom prst="leftArrow">
              <a:avLst>
                <a:gd name="adj1" fmla="val 70074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8"/>
            <p:cNvSpPr txBox="1"/>
            <p:nvPr/>
          </p:nvSpPr>
          <p:spPr>
            <a:xfrm>
              <a:off x="5530223" y="2353561"/>
              <a:ext cx="210440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Nationally and Regionally</a:t>
              </a: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18"/>
          <p:cNvGrpSpPr/>
          <p:nvPr/>
        </p:nvGrpSpPr>
        <p:grpSpPr>
          <a:xfrm>
            <a:off x="6135729" y="1273906"/>
            <a:ext cx="5717133" cy="3732576"/>
            <a:chOff x="6332602" y="1757696"/>
            <a:chExt cx="5779361" cy="3732576"/>
          </a:xfrm>
        </p:grpSpPr>
        <p:grpSp>
          <p:nvGrpSpPr>
            <p:cNvPr id="475" name="Google Shape;475;p18"/>
            <p:cNvGrpSpPr/>
            <p:nvPr/>
          </p:nvGrpSpPr>
          <p:grpSpPr>
            <a:xfrm>
              <a:off x="6332602" y="1757696"/>
              <a:ext cx="5573241" cy="2124764"/>
              <a:chOff x="6332602" y="1101040"/>
              <a:chExt cx="5573241" cy="2124764"/>
            </a:xfrm>
          </p:grpSpPr>
          <p:grpSp>
            <p:nvGrpSpPr>
              <p:cNvPr id="476" name="Google Shape;476;p18"/>
              <p:cNvGrpSpPr/>
              <p:nvPr/>
            </p:nvGrpSpPr>
            <p:grpSpPr>
              <a:xfrm>
                <a:off x="6332602" y="1101040"/>
                <a:ext cx="5573241" cy="1238498"/>
                <a:chOff x="6332602" y="1101040"/>
                <a:chExt cx="5573241" cy="1238498"/>
              </a:xfrm>
            </p:grpSpPr>
            <p:sp>
              <p:nvSpPr>
                <p:cNvPr id="477" name="Google Shape;477;p18"/>
                <p:cNvSpPr/>
                <p:nvPr/>
              </p:nvSpPr>
              <p:spPr>
                <a:xfrm>
                  <a:off x="6332602" y="1508541"/>
                  <a:ext cx="5573241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1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Strengthen communities at risk of tsunami prepared for and resilient to tsunamis through the implementation of the UNESCO/IOC Tsunami Ready Programme</a:t>
                  </a:r>
                  <a:r>
                    <a:rPr lang="en-US" sz="1600" b="1" i="0" u="none" strike="noStrike" cap="none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*</a:t>
                  </a:r>
                  <a:endParaRPr/>
                </a:p>
              </p:txBody>
            </p:sp>
            <p:sp>
              <p:nvSpPr>
                <p:cNvPr id="478" name="Google Shape;478;p18"/>
                <p:cNvSpPr txBox="1"/>
                <p:nvPr/>
              </p:nvSpPr>
              <p:spPr>
                <a:xfrm>
                  <a:off x="9142034" y="1101040"/>
                  <a:ext cx="34015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 b="1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endParaRPr/>
                </a:p>
              </p:txBody>
            </p:sp>
          </p:grpSp>
          <p:grpSp>
            <p:nvGrpSpPr>
              <p:cNvPr id="479" name="Google Shape;479;p18"/>
              <p:cNvGrpSpPr/>
              <p:nvPr/>
            </p:nvGrpSpPr>
            <p:grpSpPr>
              <a:xfrm>
                <a:off x="8115292" y="2396494"/>
                <a:ext cx="2298815" cy="829310"/>
                <a:chOff x="3825079" y="2416410"/>
                <a:chExt cx="2298815" cy="829310"/>
              </a:xfrm>
            </p:grpSpPr>
            <p:sp>
              <p:nvSpPr>
                <p:cNvPr id="480" name="Google Shape;480;p18"/>
                <p:cNvSpPr/>
                <p:nvPr/>
              </p:nvSpPr>
              <p:spPr>
                <a:xfrm rot="-5400000">
                  <a:off x="4599505" y="1721331"/>
                  <a:ext cx="749963" cy="2298815"/>
                </a:xfrm>
                <a:prstGeom prst="leftArrow">
                  <a:avLst>
                    <a:gd name="adj1" fmla="val 70074"/>
                    <a:gd name="adj2" fmla="val 50000"/>
                  </a:avLst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8"/>
                <p:cNvSpPr txBox="1"/>
                <p:nvPr/>
              </p:nvSpPr>
              <p:spPr>
                <a:xfrm>
                  <a:off x="3969698" y="2416410"/>
                  <a:ext cx="210440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Nationally and Regionally</a:t>
                  </a: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82" name="Google Shape;482;p18"/>
            <p:cNvSpPr txBox="1"/>
            <p:nvPr/>
          </p:nvSpPr>
          <p:spPr>
            <a:xfrm>
              <a:off x="6389801" y="3920612"/>
              <a:ext cx="5722162" cy="15696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Continuous advocacy for UNESCO/IOC Tsunami Ready Programme (UITR).</a:t>
              </a:r>
              <a:endParaRPr/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Advocate the establishment of National Tsunami Ready Board (NTRB) to strengthen national frameworks</a:t>
              </a:r>
              <a:endParaRPr/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Actively advocate for community engagement and participation in the Tsunami Ready process to ensure community-orientated approach to DRR</a:t>
              </a:r>
              <a:endParaRPr/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Development of tools, resources, and training materials and courses on UITR</a:t>
              </a:r>
              <a:endParaRPr/>
            </a:p>
            <a:p>
              <a:pPr marL="179388" marR="0" lvl="0" indent="-179388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Training and capacity building for the implementation of the 12 indicators of the UITR </a:t>
              </a:r>
              <a:endParaRPr/>
            </a:p>
          </p:txBody>
        </p:sp>
      </p:grpSp>
      <p:grpSp>
        <p:nvGrpSpPr>
          <p:cNvPr id="483" name="Google Shape;483;p18"/>
          <p:cNvGrpSpPr/>
          <p:nvPr/>
        </p:nvGrpSpPr>
        <p:grpSpPr>
          <a:xfrm>
            <a:off x="81375" y="1515884"/>
            <a:ext cx="443592" cy="3826231"/>
            <a:chOff x="67366" y="1721809"/>
            <a:chExt cx="443592" cy="3826231"/>
          </a:xfrm>
        </p:grpSpPr>
        <p:sp>
          <p:nvSpPr>
            <p:cNvPr id="484" name="Google Shape;484;p18"/>
            <p:cNvSpPr/>
            <p:nvPr/>
          </p:nvSpPr>
          <p:spPr>
            <a:xfrm>
              <a:off x="92698" y="1721809"/>
              <a:ext cx="418260" cy="1910154"/>
            </a:xfrm>
            <a:prstGeom prst="upDownArrow">
              <a:avLst>
                <a:gd name="adj1" fmla="val 100000"/>
                <a:gd name="adj2" fmla="val 50000"/>
              </a:avLst>
            </a:prstGeom>
            <a:noFill/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92697" y="3637886"/>
              <a:ext cx="418260" cy="1910154"/>
            </a:xfrm>
            <a:prstGeom prst="upDownArrow">
              <a:avLst>
                <a:gd name="adj1" fmla="val 100000"/>
                <a:gd name="adj2" fmla="val 50000"/>
              </a:avLst>
            </a:prstGeom>
            <a:noFill/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8"/>
            <p:cNvSpPr txBox="1"/>
            <p:nvPr/>
          </p:nvSpPr>
          <p:spPr>
            <a:xfrm rot="-5400000">
              <a:off x="-171284" y="2326799"/>
              <a:ext cx="84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Focus</a:t>
              </a:r>
              <a:endParaRPr/>
            </a:p>
          </p:txBody>
        </p:sp>
        <p:sp>
          <p:nvSpPr>
            <p:cNvPr id="487" name="Google Shape;487;p18"/>
            <p:cNvSpPr txBox="1"/>
            <p:nvPr/>
          </p:nvSpPr>
          <p:spPr>
            <a:xfrm rot="-5400000">
              <a:off x="-400034" y="4247601"/>
              <a:ext cx="1304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What/Who</a:t>
              </a:r>
              <a:endParaRPr/>
            </a:p>
          </p:txBody>
        </p:sp>
      </p:grpSp>
      <p:sp>
        <p:nvSpPr>
          <p:cNvPr id="488" name="Google Shape;488;p18"/>
          <p:cNvSpPr/>
          <p:nvPr/>
        </p:nvSpPr>
        <p:spPr>
          <a:xfrm>
            <a:off x="3336713" y="671949"/>
            <a:ext cx="6372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Example: Tsunami Risk, Community Awareness and Preparedness</a:t>
            </a:r>
            <a:endParaRPr/>
          </a:p>
        </p:txBody>
      </p:sp>
      <p:sp>
        <p:nvSpPr>
          <p:cNvPr id="489" name="Google Shape;489;p18"/>
          <p:cNvSpPr txBox="1">
            <a:spLocks noGrp="1"/>
          </p:cNvSpPr>
          <p:nvPr>
            <p:ph type="title"/>
          </p:nvPr>
        </p:nvSpPr>
        <p:spPr>
          <a:xfrm>
            <a:off x="1904069" y="108894"/>
            <a:ext cx="9371347" cy="68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ts val="2400"/>
              <a:buFont typeface="Arial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ICG/IOTWMS Strategic Pathway in Context UN Ocean Decade </a:t>
            </a:r>
            <a:endParaRPr sz="2400" i="1"/>
          </a:p>
        </p:txBody>
      </p:sp>
      <p:pic>
        <p:nvPicPr>
          <p:cNvPr id="490" name="Google Shape;490;p18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787" y="114689"/>
            <a:ext cx="1518564" cy="1085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 Pathway</a:t>
            </a:r>
            <a:endParaRPr/>
          </a:p>
        </p:txBody>
      </p:sp>
      <p:cxnSp>
        <p:nvCxnSpPr>
          <p:cNvPr id="497" name="Google Shape;497;p19"/>
          <p:cNvCxnSpPr/>
          <p:nvPr/>
        </p:nvCxnSpPr>
        <p:spPr>
          <a:xfrm rot="10800000" flipH="1">
            <a:off x="2868460" y="1841326"/>
            <a:ext cx="5235880" cy="3043825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8" name="Google Shape;498;p19"/>
          <p:cNvSpPr txBox="1"/>
          <p:nvPr/>
        </p:nvSpPr>
        <p:spPr>
          <a:xfrm>
            <a:off x="8104339" y="1531449"/>
            <a:ext cx="3876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 10 years time: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More timely warnings with reduced uncertainties delivered to 100% at-risk   Tsunami Ready communities</a:t>
            </a:r>
            <a:endParaRPr/>
          </a:p>
        </p:txBody>
      </p:sp>
      <p:sp>
        <p:nvSpPr>
          <p:cNvPr id="499" name="Google Shape;499;p19"/>
          <p:cNvSpPr txBox="1"/>
          <p:nvPr/>
        </p:nvSpPr>
        <p:spPr>
          <a:xfrm>
            <a:off x="41492" y="468308"/>
            <a:ext cx="3887985" cy="372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Challenges along the route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Non-seismic tsunamis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 more difficult to warn for 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for active and consistent engagement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all relevant organizations nationally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in Silos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(upstream and downstream).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Establishing and maintaining effective national working chains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 of single hazards into multi-hazard framework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🡪 deliver community education in context of multi-hazard with multi-helix support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Maintaining commitment and awareness for low risk-high consequence hazard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9"/>
          <p:cNvSpPr txBox="1"/>
          <p:nvPr/>
        </p:nvSpPr>
        <p:spPr>
          <a:xfrm>
            <a:off x="5097352" y="3823322"/>
            <a:ext cx="4748100" cy="20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Challenges along the route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Maintaining sustainable funding </a:t>
            </a:r>
            <a:endParaRPr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Changes in government </a:t>
            </a: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resulting in loss of momentum</a:t>
            </a:r>
            <a:endParaRPr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COVID-19</a:t>
            </a:r>
            <a:endParaRPr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Need greater </a:t>
            </a:r>
            <a:r>
              <a:rPr lang="en-US" sz="1400" b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support </a:t>
            </a:r>
            <a:r>
              <a:rPr lang="en-US" b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n-US" sz="1400" b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SIDS and LDCs</a:t>
            </a:r>
            <a:endParaRPr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0C0C0C"/>
              </a:buClr>
              <a:buSzPts val="1400"/>
              <a:buFont typeface="Arial"/>
              <a:buChar char="•"/>
            </a:pPr>
            <a:r>
              <a:rPr lang="en-US" sz="1400" b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Achieving 100% at-risk communities Tsunami Ready</a:t>
            </a:r>
            <a:endParaRPr/>
          </a:p>
          <a:p>
            <a:pPr marL="285750" marR="0" lvl="0" indent="-196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9"/>
          <p:cNvSpPr txBox="1"/>
          <p:nvPr/>
        </p:nvSpPr>
        <p:spPr>
          <a:xfrm>
            <a:off x="1425508" y="5035789"/>
            <a:ext cx="15031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/>
          </a:p>
        </p:txBody>
      </p:sp>
      <p:pic>
        <p:nvPicPr>
          <p:cNvPr id="502" name="Google Shape;502;p19" descr="Hurdle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3453" y="1597026"/>
            <a:ext cx="2112992" cy="211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5587" y="2750814"/>
            <a:ext cx="924049" cy="92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9375" y="0"/>
            <a:ext cx="1952625" cy="187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5" name="Google Shape;505;p19"/>
          <p:cNvGrpSpPr/>
          <p:nvPr/>
        </p:nvGrpSpPr>
        <p:grpSpPr>
          <a:xfrm>
            <a:off x="838200" y="4877708"/>
            <a:ext cx="3924842" cy="1508393"/>
            <a:chOff x="2699" y="2341"/>
            <a:chExt cx="2972" cy="1259"/>
          </a:xfrm>
        </p:grpSpPr>
        <p:pic>
          <p:nvPicPr>
            <p:cNvPr id="506" name="Google Shape;506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05" y="2659"/>
              <a:ext cx="1566" cy="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 descr="yyyy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99" y="2341"/>
              <a:ext cx="1460" cy="9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8" name="Google Shape;508;p19" descr="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5337" y="3451331"/>
            <a:ext cx="1681886" cy="1185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"/>
          <p:cNvSpPr txBox="1"/>
          <p:nvPr/>
        </p:nvSpPr>
        <p:spPr>
          <a:xfrm>
            <a:off x="1500239" y="32926"/>
            <a:ext cx="9108504" cy="73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ICG/IOTWMS GOVERNANCE</a:t>
            </a:r>
            <a:endParaRPr sz="36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"/>
          <p:cNvGrpSpPr/>
          <p:nvPr/>
        </p:nvGrpSpPr>
        <p:grpSpPr>
          <a:xfrm>
            <a:off x="1518600" y="812813"/>
            <a:ext cx="9099070" cy="5955007"/>
            <a:chOff x="17414" y="1046668"/>
            <a:chExt cx="9099070" cy="5640279"/>
          </a:xfrm>
        </p:grpSpPr>
        <p:sp>
          <p:nvSpPr>
            <p:cNvPr id="197" name="Google Shape;197;p2"/>
            <p:cNvSpPr txBox="1"/>
            <p:nvPr/>
          </p:nvSpPr>
          <p:spPr>
            <a:xfrm>
              <a:off x="3028057" y="1304338"/>
              <a:ext cx="2679700" cy="538333"/>
            </a:xfrm>
            <a:prstGeom prst="rect">
              <a:avLst/>
            </a:prstGeom>
            <a:solidFill>
              <a:srgbClr val="8DB3E2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sng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UNESCO/IOC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Assembly/Executive Council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 txBox="1"/>
            <p:nvPr/>
          </p:nvSpPr>
          <p:spPr>
            <a:xfrm>
              <a:off x="1635324" y="3352953"/>
              <a:ext cx="3838573" cy="1201737"/>
            </a:xfrm>
            <a:prstGeom prst="rect">
              <a:avLst/>
            </a:prstGeom>
            <a:solidFill>
              <a:srgbClr val="FDE9D9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Intergovernmental Coordination Group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Indian Ocean Tsunami Warning &amp; Mitigation System (IOTWMS)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Chair: Prof. Dwikorita Karnawati (Indonesia)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Vice Chair: Dr. Yuelong Miao (Australia)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Vice Chair: Mr. Pattabhi Rama Rao (India)</a:t>
              </a:r>
              <a:endPara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 txBox="1"/>
            <p:nvPr/>
          </p:nvSpPr>
          <p:spPr>
            <a:xfrm>
              <a:off x="2859782" y="2167795"/>
              <a:ext cx="3016250" cy="811525"/>
            </a:xfrm>
            <a:prstGeom prst="rect">
              <a:avLst/>
            </a:prstGeom>
            <a:solidFill>
              <a:srgbClr val="DBE5F1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Working Group for Tsunami &amp; Other sea level related Warning &amp; mitigation Systems         (TOWS-WG) 	                                                            [4x ICG Chairs, WMO, UNDRR, UNDP, IMO, IHO</a:t>
              </a:r>
              <a:r>
                <a:rPr lang="en-US" sz="1100" b="0" i="0" u="none" strike="noStrike" cap="none" dirty="0">
                  <a:solidFill>
                    <a:srgbClr val="DD7E6B"/>
                  </a:solidFill>
                  <a:latin typeface="Calibri"/>
                  <a:ea typeface="Calibri"/>
                  <a:cs typeface="Calibri"/>
                  <a:sym typeface="Calibri"/>
                </a:rPr>
                <a:t>] </a:t>
              </a:r>
              <a:endParaRPr sz="1800" b="0" i="0" u="none" strike="noStrike" cap="none" dirty="0">
                <a:solidFill>
                  <a:srgbClr val="DD7E6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 txBox="1"/>
            <p:nvPr/>
          </p:nvSpPr>
          <p:spPr>
            <a:xfrm>
              <a:off x="5707756" y="3368203"/>
              <a:ext cx="1232991" cy="1092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ICG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Pacific Tsunami Warning &amp; Mitigation System (PTWS)</a:t>
              </a:r>
              <a:endParaRPr/>
            </a:p>
          </p:txBody>
        </p:sp>
        <p:sp>
          <p:nvSpPr>
            <p:cNvPr id="201" name="Google Shape;201;p2"/>
            <p:cNvSpPr txBox="1"/>
            <p:nvPr/>
          </p:nvSpPr>
          <p:spPr>
            <a:xfrm rot="-5400000">
              <a:off x="6371383" y="3573633"/>
              <a:ext cx="5014397" cy="475805"/>
            </a:xfrm>
            <a:prstGeom prst="rect">
              <a:avLst/>
            </a:prstGeom>
            <a:solidFill>
              <a:srgbClr val="8DB3E2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IOC Secretariat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Tsunami Unit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 txBox="1"/>
            <p:nvPr/>
          </p:nvSpPr>
          <p:spPr>
            <a:xfrm>
              <a:off x="6209091" y="1322561"/>
              <a:ext cx="1746250" cy="513221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WMO, IHO, IMO, UN</a:t>
              </a:r>
              <a:r>
                <a:rPr lang="en-US" dirty="0">
                  <a:latin typeface="Calibri"/>
                  <a:ea typeface="Calibri"/>
                  <a:cs typeface="Calibri"/>
                  <a:sym typeface="Calibri"/>
                </a:rPr>
                <a:t>DR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R, UNDP…</a:t>
              </a: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 txBox="1"/>
            <p:nvPr/>
          </p:nvSpPr>
          <p:spPr>
            <a:xfrm>
              <a:off x="984845" y="2375098"/>
              <a:ext cx="1692275" cy="477838"/>
            </a:xfrm>
            <a:prstGeom prst="rect">
              <a:avLst/>
            </a:prstGeom>
            <a:solidFill>
              <a:srgbClr val="DBE5F1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Task Team Tsunami Watch Operations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 txBox="1"/>
            <p:nvPr/>
          </p:nvSpPr>
          <p:spPr>
            <a:xfrm>
              <a:off x="6043563" y="2375098"/>
              <a:ext cx="2128837" cy="477838"/>
            </a:xfrm>
            <a:prstGeom prst="rect">
              <a:avLst/>
            </a:prstGeom>
            <a:solidFill>
              <a:srgbClr val="DBE5F1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Task Team Disaster Management &amp; Preparedness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 txBox="1"/>
            <p:nvPr/>
          </p:nvSpPr>
          <p:spPr>
            <a:xfrm>
              <a:off x="7148711" y="3366798"/>
              <a:ext cx="1239713" cy="1092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ICG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 Atlantic &amp; Mediterranean Seas (NEAMS-TWS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 txBox="1"/>
            <p:nvPr/>
          </p:nvSpPr>
          <p:spPr>
            <a:xfrm>
              <a:off x="35496" y="3361210"/>
              <a:ext cx="1476003" cy="1093787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ICG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Caribbean &amp; Adjacent Seas (CARIBE-EWS)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 txBox="1"/>
            <p:nvPr/>
          </p:nvSpPr>
          <p:spPr>
            <a:xfrm>
              <a:off x="1635324" y="4344400"/>
              <a:ext cx="3841940" cy="233731"/>
            </a:xfrm>
            <a:prstGeom prst="rect">
              <a:avLst/>
            </a:prstGeom>
            <a:solidFill>
              <a:srgbClr val="FDE9D9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Steering Group: Officers, WG Chairs/VCs</a:t>
              </a:r>
              <a:endParaRPr/>
            </a:p>
          </p:txBody>
        </p:sp>
        <p:sp>
          <p:nvSpPr>
            <p:cNvPr id="208" name="Google Shape;208;p2"/>
            <p:cNvSpPr txBox="1"/>
            <p:nvPr/>
          </p:nvSpPr>
          <p:spPr>
            <a:xfrm>
              <a:off x="567072" y="4641372"/>
              <a:ext cx="2615915" cy="584831"/>
            </a:xfrm>
            <a:prstGeom prst="rect">
              <a:avLst/>
            </a:prstGeom>
            <a:solidFill>
              <a:srgbClr val="FDE9D9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WG1 Tsunami Risk, Community Awareness and Preparedness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Chair: Dr. Harkunti Rahayu (Indonesia)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 txBox="1"/>
            <p:nvPr/>
          </p:nvSpPr>
          <p:spPr>
            <a:xfrm>
              <a:off x="567072" y="5261591"/>
              <a:ext cx="2615916" cy="540675"/>
            </a:xfrm>
            <a:prstGeom prst="rect">
              <a:avLst/>
            </a:prstGeom>
            <a:solidFill>
              <a:srgbClr val="FDE9D9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WG2 Tsunami Detection, Warning &amp; Dissemination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Dr. Karyono (Indonesia)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 txBox="1"/>
            <p:nvPr/>
          </p:nvSpPr>
          <p:spPr>
            <a:xfrm>
              <a:off x="567071" y="5875447"/>
              <a:ext cx="2592300" cy="811500"/>
            </a:xfrm>
            <a:prstGeom prst="rect">
              <a:avLst/>
            </a:prstGeom>
            <a:solidFill>
              <a:srgbClr val="FDE9D9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WG3 Tsunami Ready Implementation </a:t>
              </a:r>
              <a:endParaRPr sz="1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Chair Ms Suci Dewi  Anugrah (Indonesia)</a:t>
              </a:r>
              <a:endParaRPr sz="1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Task Team – IOWAVE23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Chair: Mrs. Weniza (Indonesia)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1" name="Google Shape;211;p2"/>
            <p:cNvCxnSpPr>
              <a:endCxn id="199" idx="0"/>
            </p:cNvCxnSpPr>
            <p:nvPr/>
          </p:nvCxnSpPr>
          <p:spPr>
            <a:xfrm flipH="1">
              <a:off x="4367907" y="1842595"/>
              <a:ext cx="5100" cy="325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12" name="Google Shape;212;p2"/>
            <p:cNvCxnSpPr/>
            <p:nvPr/>
          </p:nvCxnSpPr>
          <p:spPr>
            <a:xfrm>
              <a:off x="773497" y="3170778"/>
              <a:ext cx="6893374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" name="Google Shape;213;p2"/>
            <p:cNvCxnSpPr/>
            <p:nvPr/>
          </p:nvCxnSpPr>
          <p:spPr>
            <a:xfrm flipH="1">
              <a:off x="3465254" y="4578131"/>
              <a:ext cx="4436" cy="149640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" name="Google Shape;214;p2"/>
            <p:cNvCxnSpPr/>
            <p:nvPr/>
          </p:nvCxnSpPr>
          <p:spPr>
            <a:xfrm>
              <a:off x="3159361" y="4813828"/>
              <a:ext cx="305400" cy="14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" name="Google Shape;215;p2"/>
            <p:cNvCxnSpPr/>
            <p:nvPr/>
          </p:nvCxnSpPr>
          <p:spPr>
            <a:xfrm>
              <a:off x="3166822" y="5402441"/>
              <a:ext cx="3024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" name="Google Shape;216;p2"/>
            <p:cNvCxnSpPr/>
            <p:nvPr/>
          </p:nvCxnSpPr>
          <p:spPr>
            <a:xfrm rot="10800000">
              <a:off x="2680613" y="2636242"/>
              <a:ext cx="163195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17" name="Google Shape;217;p2"/>
            <p:cNvCxnSpPr/>
            <p:nvPr/>
          </p:nvCxnSpPr>
          <p:spPr>
            <a:xfrm>
              <a:off x="5878711" y="2621002"/>
              <a:ext cx="136525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18" name="Google Shape;218;p2"/>
            <p:cNvCxnSpPr>
              <a:stCxn id="202" idx="1"/>
              <a:endCxn id="197" idx="3"/>
            </p:cNvCxnSpPr>
            <p:nvPr/>
          </p:nvCxnSpPr>
          <p:spPr>
            <a:xfrm flipH="1" flipV="1">
              <a:off x="5707757" y="1573504"/>
              <a:ext cx="501334" cy="566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19" name="Google Shape;219;p2"/>
            <p:cNvCxnSpPr>
              <a:cxnSpLocks/>
            </p:cNvCxnSpPr>
            <p:nvPr/>
          </p:nvCxnSpPr>
          <p:spPr>
            <a:xfrm flipH="1">
              <a:off x="5876032" y="1811121"/>
              <a:ext cx="329418" cy="351892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20" name="Google Shape;220;p2"/>
            <p:cNvCxnSpPr/>
            <p:nvPr/>
          </p:nvCxnSpPr>
          <p:spPr>
            <a:xfrm>
              <a:off x="791912" y="3170778"/>
              <a:ext cx="0" cy="190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21" name="Google Shape;221;p2"/>
            <p:cNvCxnSpPr/>
            <p:nvPr/>
          </p:nvCxnSpPr>
          <p:spPr>
            <a:xfrm>
              <a:off x="3347864" y="3184436"/>
              <a:ext cx="1" cy="164142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22" name="Google Shape;222;p2"/>
            <p:cNvCxnSpPr/>
            <p:nvPr/>
          </p:nvCxnSpPr>
          <p:spPr>
            <a:xfrm>
              <a:off x="4348361" y="3007583"/>
              <a:ext cx="0" cy="16319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23" name="Google Shape;223;p2"/>
            <p:cNvCxnSpPr/>
            <p:nvPr/>
          </p:nvCxnSpPr>
          <p:spPr>
            <a:xfrm>
              <a:off x="7668344" y="3175560"/>
              <a:ext cx="0" cy="17843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224" name="Google Shape;224;p2"/>
            <p:cNvSpPr txBox="1"/>
            <p:nvPr/>
          </p:nvSpPr>
          <p:spPr>
            <a:xfrm>
              <a:off x="3653714" y="4639335"/>
              <a:ext cx="2435100" cy="1060200"/>
            </a:xfrm>
            <a:prstGeom prst="rect">
              <a:avLst/>
            </a:prstGeom>
            <a:solidFill>
              <a:srgbClr val="FDE9D9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-US" sz="1100" b="0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Sub-Regional WG: NW Indian Ocean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Chair: Dr. Mohammad Mokhtari (Iran)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Task Team – Scientific Tsunami Hazard Assessment of the Makran Subduction Zone</a:t>
              </a:r>
              <a:endParaRPr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Chair: to be confirmed</a:t>
              </a:r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5" name="Google Shape;225;p2"/>
            <p:cNvCxnSpPr/>
            <p:nvPr/>
          </p:nvCxnSpPr>
          <p:spPr>
            <a:xfrm>
              <a:off x="3144239" y="6070643"/>
              <a:ext cx="325500" cy="3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226" name="Google Shape;226;p2"/>
            <p:cNvPicPr preferRelativeResize="0"/>
            <p:nvPr/>
          </p:nvPicPr>
          <p:blipFill rotWithShape="1">
            <a:blip r:embed="rId3">
              <a:alphaModFix/>
            </a:blip>
            <a:srcRect l="13089" t="31073" r="12492" b="12330"/>
            <a:stretch/>
          </p:blipFill>
          <p:spPr>
            <a:xfrm>
              <a:off x="17414" y="1046668"/>
              <a:ext cx="2803460" cy="1260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"/>
            <p:cNvSpPr/>
            <p:nvPr/>
          </p:nvSpPr>
          <p:spPr>
            <a:xfrm>
              <a:off x="6124447" y="4578131"/>
              <a:ext cx="2516231" cy="1739617"/>
            </a:xfrm>
            <a:prstGeom prst="rect">
              <a:avLst/>
            </a:prstGeom>
            <a:solidFill>
              <a:srgbClr val="8DB3E2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IOC Tsunami Unit (Paris)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Head: Bernardo Aliaga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IOTWMS Secretariat (Perth)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hosted by Australia (BoM)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Head: Rick Bailey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IOTIC (Jakarta)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hosted by Indonesia (BMKG)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Head: Ardito Kodijat</a:t>
              </a: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8" name="Google Shape;228;p2"/>
            <p:cNvCxnSpPr/>
            <p:nvPr/>
          </p:nvCxnSpPr>
          <p:spPr>
            <a:xfrm>
              <a:off x="6300192" y="3175560"/>
              <a:ext cx="0" cy="17843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229" name="Google Shape;229;p2"/>
          <p:cNvSpPr txBox="1">
            <a:spLocks noGrp="1"/>
          </p:cNvSpPr>
          <p:nvPr>
            <p:ph type="sldNum" idx="12"/>
          </p:nvPr>
        </p:nvSpPr>
        <p:spPr>
          <a:xfrm>
            <a:off x="8077200" y="621216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30" name="Google Shape;230;p2"/>
          <p:cNvSpPr txBox="1"/>
          <p:nvPr/>
        </p:nvSpPr>
        <p:spPr>
          <a:xfrm>
            <a:off x="5206200" y="5814675"/>
            <a:ext cx="2332500" cy="538800"/>
          </a:xfrm>
          <a:prstGeom prst="rect">
            <a:avLst/>
          </a:prstGeom>
          <a:solidFill>
            <a:srgbClr val="FDE9D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Other Sub-Regional WGs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(Western IO, SIDs, LDCs)</a:t>
            </a:r>
            <a:endParaRPr sz="11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be confirmed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p2"/>
          <p:cNvCxnSpPr/>
          <p:nvPr/>
        </p:nvCxnSpPr>
        <p:spPr>
          <a:xfrm rot="10800000" flipH="1">
            <a:off x="4955850" y="5923925"/>
            <a:ext cx="270300" cy="3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p2"/>
          <p:cNvCxnSpPr/>
          <p:nvPr/>
        </p:nvCxnSpPr>
        <p:spPr>
          <a:xfrm>
            <a:off x="4975800" y="5015850"/>
            <a:ext cx="230400" cy="9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950991-77B9-C5C9-63F6-5F8F01CBB117}"/>
              </a:ext>
            </a:extLst>
          </p:cNvPr>
          <p:cNvSpPr txBox="1"/>
          <p:nvPr/>
        </p:nvSpPr>
        <p:spPr>
          <a:xfrm>
            <a:off x="7738818" y="1675456"/>
            <a:ext cx="2370865" cy="46166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UN Ocean Decade Tsunami Programme Science Committee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92E105-AACC-1CB9-0A77-918CBFB42E0C}"/>
              </a:ext>
            </a:extLst>
          </p:cNvPr>
          <p:cNvCxnSpPr>
            <a:stCxn id="2" idx="1"/>
          </p:cNvCxnSpPr>
          <p:nvPr/>
        </p:nvCxnSpPr>
        <p:spPr>
          <a:xfrm flipH="1">
            <a:off x="7448159" y="1906289"/>
            <a:ext cx="290659" cy="2308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0"/>
          <p:cNvSpPr txBox="1">
            <a:spLocks noGrp="1"/>
          </p:cNvSpPr>
          <p:nvPr>
            <p:ph type="body" idx="1"/>
          </p:nvPr>
        </p:nvSpPr>
        <p:spPr>
          <a:xfrm>
            <a:off x="3032598" y="2872321"/>
            <a:ext cx="7249322" cy="8494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440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THANK YOU</a:t>
            </a:r>
            <a:endParaRPr sz="4400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514" name="Google Shape;514;p20"/>
          <p:cNvSpPr txBox="1"/>
          <p:nvPr/>
        </p:nvSpPr>
        <p:spPr>
          <a:xfrm>
            <a:off x="3119120" y="3901440"/>
            <a:ext cx="68681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C6AA4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rgbClr val="1C6AA4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www.ioc-tsunami.org/iotwms</a:t>
            </a:r>
            <a:endParaRPr sz="1800" u="sng">
              <a:solidFill>
                <a:srgbClr val="1C6AA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C6AA4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rgbClr val="1C6AA4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http://iotic.ioc-unesco.org/</a:t>
            </a:r>
            <a:endParaRPr sz="1800" u="sng">
              <a:solidFill>
                <a:srgbClr val="1C6AA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C6AA4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rgbClr val="1C6AA4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iotwms@unesco.org</a:t>
            </a:r>
            <a:endParaRPr sz="1800" u="sng">
              <a:solidFill>
                <a:srgbClr val="1C6AA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462082" y="449379"/>
            <a:ext cx="991111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Arial"/>
              <a:buNone/>
            </a:pPr>
            <a:r>
              <a:rPr lang="en-US" sz="3600" b="1" dirty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Major EVENTS IN 2022:</a:t>
            </a:r>
            <a:br>
              <a:rPr lang="en-US" sz="3600" b="1" dirty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dirty="0">
              <a:solidFill>
                <a:srgbClr val="00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"/>
          <p:cNvSpPr txBox="1">
            <a:spLocks noGrp="1"/>
          </p:cNvSpPr>
          <p:nvPr>
            <p:ph type="body" idx="1"/>
          </p:nvPr>
        </p:nvSpPr>
        <p:spPr>
          <a:xfrm>
            <a:off x="181436" y="1256421"/>
            <a:ext cx="5474100" cy="51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 dirty="0"/>
              <a:t>13</a:t>
            </a:r>
            <a:r>
              <a:rPr lang="en-US" sz="2500" baseline="30000" dirty="0"/>
              <a:t>th</a:t>
            </a:r>
            <a:r>
              <a:rPr lang="en-US" sz="2500" dirty="0"/>
              <a:t> Session of the ICG/IOTWMS in Bali, Indonesia, 28 Nov-1 Dec 2022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 dirty="0"/>
              <a:t>Indian Ocean Tsunami Ready Hybrid Workshop”, November 2022 (84 participants, 12 countries)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 dirty="0"/>
              <a:t>9 additional communities </a:t>
            </a:r>
            <a:r>
              <a:rPr lang="en-US" sz="2500" dirty="0" err="1"/>
              <a:t>recognised</a:t>
            </a:r>
            <a:r>
              <a:rPr lang="en-US" sz="2500" dirty="0"/>
              <a:t> as Tsunami Ready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 dirty="0"/>
              <a:t>Renewal of the partnership agreement of the IOC-BMKG for IOTIC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 dirty="0"/>
              <a:t>UNESCAP North-West Indian Ocean Tsunami Project progressing 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lang="en-US" sz="2500" dirty="0"/>
              <a:t>Data exchange agreements</a:t>
            </a:r>
            <a:endParaRPr dirty="0"/>
          </a:p>
          <a:p>
            <a:pPr marL="228600" lvl="0" indent="-69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/>
          </a:p>
        </p:txBody>
      </p:sp>
      <p:pic>
        <p:nvPicPr>
          <p:cNvPr id="239" name="Google Shape;23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7411" y="1784680"/>
            <a:ext cx="2601309" cy="145863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"/>
          <p:cNvSpPr txBox="1"/>
          <p:nvPr/>
        </p:nvSpPr>
        <p:spPr>
          <a:xfrm>
            <a:off x="8891341" y="3278732"/>
            <a:ext cx="318023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“Indian Ocean Tsunami Ready Hybrid Workshop”, Bali, Indonesia, 22- 26 Nov 2022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9044" y="1733948"/>
            <a:ext cx="2730339" cy="146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9044" y="4381682"/>
            <a:ext cx="2857851" cy="159818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"/>
          <p:cNvSpPr txBox="1"/>
          <p:nvPr/>
        </p:nvSpPr>
        <p:spPr>
          <a:xfrm>
            <a:off x="5604095" y="3278732"/>
            <a:ext cx="31802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Session of the ICG/IOTWMS in Bali, Indonesia 28 Nov-1 Dec 2022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"/>
          <p:cNvSpPr txBox="1"/>
          <p:nvPr/>
        </p:nvSpPr>
        <p:spPr>
          <a:xfrm>
            <a:off x="5709041" y="6164364"/>
            <a:ext cx="3182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Tsunami Ready Communities Recognized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"/>
          <p:cNvSpPr txBox="1"/>
          <p:nvPr/>
        </p:nvSpPr>
        <p:spPr>
          <a:xfrm>
            <a:off x="9630067" y="6108699"/>
            <a:ext cx="21392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UNESCAP Project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MSZ WS Abu Dhabi Nov22">
            <a:extLst>
              <a:ext uri="{FF2B5EF4-FFF2-40B4-BE49-F238E27FC236}">
                <a16:creationId xmlns:a16="http://schemas.microsoft.com/office/drawing/2014/main" id="{185186D4-EAB3-075C-EF9F-17C466A4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411" y="4396208"/>
            <a:ext cx="2399869" cy="159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"/>
          <p:cNvSpPr/>
          <p:nvPr/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0" y="0"/>
            <a:ext cx="9742603" cy="6858000"/>
          </a:xfrm>
          <a:custGeom>
            <a:avLst/>
            <a:gdLst/>
            <a:ahLst/>
            <a:cxnLst/>
            <a:rect l="l" t="t" r="r" b="b"/>
            <a:pathLst>
              <a:path w="9742603" h="6858000" extrusionOk="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0" y="0"/>
            <a:ext cx="9380336" cy="6858000"/>
          </a:xfrm>
          <a:custGeom>
            <a:avLst/>
            <a:gdLst/>
            <a:ahLst/>
            <a:cxnLst/>
            <a:rect l="l" t="t" r="r" b="b"/>
            <a:pathLst>
              <a:path w="9380336" h="6858000" extrusionOk="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150917" y="214588"/>
            <a:ext cx="7917892" cy="495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en-US" sz="2500" b="1"/>
              <a:t>13</a:t>
            </a:r>
            <a:r>
              <a:rPr lang="en-US" sz="2500" b="1" baseline="30000"/>
              <a:t>th</a:t>
            </a:r>
            <a:r>
              <a:rPr lang="en-US" sz="2500" b="1"/>
              <a:t> Session of the ICG/IOTWMS, </a:t>
            </a:r>
            <a:br>
              <a:rPr lang="en-US" sz="2500" b="1"/>
            </a:br>
            <a:r>
              <a:rPr lang="en-US" sz="2500" b="1"/>
              <a:t>28 November – 1 December 2022, Bali Indonesia</a:t>
            </a:r>
            <a:endParaRPr sz="25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-156058" y="957856"/>
            <a:ext cx="8105071" cy="5843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75 participants from 17 member states (MSs) </a:t>
            </a:r>
            <a:endParaRPr dirty="0"/>
          </a:p>
          <a:p>
            <a:pPr marL="685800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•"/>
            </a:pPr>
            <a:r>
              <a:rPr lang="en-US" sz="1900" dirty="0"/>
              <a:t>Attending Onsite (7 MSs): Australia, India, Indonesia, Seychelles, Oman, Madagascar, Bangladesh </a:t>
            </a:r>
            <a:endParaRPr sz="2300" dirty="0"/>
          </a:p>
          <a:p>
            <a:pPr marL="685800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•"/>
            </a:pPr>
            <a:r>
              <a:rPr lang="en-US" sz="1900" dirty="0"/>
              <a:t>Attending Online (10 MSs): Comoros, France la Reunion, Iran, Pakistan, Kenya, Malaysia, Maldives, Myanmar, Sri Lanka, UAE </a:t>
            </a:r>
            <a:endParaRPr sz="2300" dirty="0"/>
          </a:p>
          <a:p>
            <a:pPr marL="266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dirty="0"/>
              <a:t>Key Outcomes:</a:t>
            </a:r>
            <a:endParaRPr dirty="0"/>
          </a:p>
          <a:p>
            <a:pPr marL="801687" lvl="0" indent="-344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⮚"/>
            </a:pPr>
            <a:r>
              <a:rPr lang="en-US" sz="1900" dirty="0"/>
              <a:t>To continue WG 1, WG 2, WG NWIO (North West Indian Ocean)</a:t>
            </a:r>
            <a:endParaRPr sz="1900" dirty="0"/>
          </a:p>
          <a:p>
            <a:pPr marL="801687" lvl="0" indent="-344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⮚"/>
            </a:pPr>
            <a:r>
              <a:rPr lang="en-US" sz="1900" dirty="0"/>
              <a:t>To establish a new WG 3 on Tsunami Ready Implementation </a:t>
            </a:r>
            <a:endParaRPr sz="2700" dirty="0"/>
          </a:p>
          <a:p>
            <a:pPr marL="801687" lvl="0" indent="-344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⮚"/>
            </a:pPr>
            <a:r>
              <a:rPr lang="en-US" sz="1900" dirty="0"/>
              <a:t>To continue TT Scientific Tsunami Hazard Assessment of the </a:t>
            </a:r>
            <a:r>
              <a:rPr lang="en-US" sz="1900" dirty="0" err="1"/>
              <a:t>Makran</a:t>
            </a:r>
            <a:r>
              <a:rPr lang="en-US" sz="1900" dirty="0"/>
              <a:t> Subduction Zone reporting to WG NWIO</a:t>
            </a:r>
            <a:endParaRPr sz="1900" dirty="0"/>
          </a:p>
          <a:p>
            <a:pPr marL="801688" lvl="0" indent="-344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⮚"/>
            </a:pPr>
            <a:r>
              <a:rPr lang="en-US" sz="1900" dirty="0"/>
              <a:t>To established a new TT on </a:t>
            </a:r>
            <a:r>
              <a:rPr lang="en-US" sz="1900" dirty="0" err="1"/>
              <a:t>IOWave</a:t>
            </a:r>
            <a:r>
              <a:rPr lang="en-US" sz="1900" dirty="0"/>
              <a:t> 2023, reporting to WG 3 </a:t>
            </a:r>
            <a:endParaRPr sz="2700" dirty="0"/>
          </a:p>
          <a:p>
            <a:pPr marL="801688" lvl="0" indent="-344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⮚"/>
            </a:pPr>
            <a:r>
              <a:rPr lang="en-US" sz="1900" dirty="0"/>
              <a:t>To establish Tsunami Ready Focal Point nominated by each MS</a:t>
            </a:r>
            <a:endParaRPr sz="2700" dirty="0"/>
          </a:p>
          <a:p>
            <a:pPr marL="801688" lvl="0" indent="-344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⮚"/>
            </a:pPr>
            <a:r>
              <a:rPr lang="en-US" sz="1900" dirty="0"/>
              <a:t>To conduct 2 SOP training workshops, one for West IO, one for East IO </a:t>
            </a:r>
            <a:endParaRPr sz="2700" dirty="0"/>
          </a:p>
          <a:p>
            <a:pPr marL="801688" lvl="0" indent="-344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⮚"/>
            </a:pPr>
            <a:r>
              <a:rPr lang="en-US" sz="1900" dirty="0"/>
              <a:t>To continue to hold intersessional activities as integrated meetings</a:t>
            </a:r>
            <a:endParaRPr sz="2700" dirty="0"/>
          </a:p>
          <a:p>
            <a:pPr marL="801688" lvl="0" indent="-344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oto Sans Symbols"/>
              <a:buChar char="⮚"/>
            </a:pPr>
            <a:r>
              <a:rPr lang="en-US" sz="1900" dirty="0"/>
              <a:t>To hold 14</a:t>
            </a:r>
            <a:r>
              <a:rPr lang="en-US" sz="1900" baseline="30000" dirty="0"/>
              <a:t>th </a:t>
            </a:r>
            <a:r>
              <a:rPr lang="en-US" sz="1900" dirty="0"/>
              <a:t>session of ICG/IOTWMS in late 2024  to coincide with the Tsunami Symposium and the 20</a:t>
            </a:r>
            <a:r>
              <a:rPr lang="en-US" sz="1900" baseline="30000" dirty="0"/>
              <a:t>th</a:t>
            </a:r>
            <a:r>
              <a:rPr lang="en-US" sz="1900" dirty="0"/>
              <a:t> commemoration of the 2004 Indian Ocean Tsunami, accepting with appreciation the offer from the Government of the Republic of Indonesia to host it. </a:t>
            </a:r>
          </a:p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57" name="Google Shape;2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3870" y="4968316"/>
            <a:ext cx="1444369" cy="138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9014" y="2520496"/>
            <a:ext cx="4152205" cy="244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9014" y="56963"/>
            <a:ext cx="4122719" cy="2315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"/>
          <p:cNvSpPr/>
          <p:nvPr/>
        </p:nvSpPr>
        <p:spPr>
          <a:xfrm>
            <a:off x="14285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5" name="Google Shape;265;p5"/>
          <p:cNvGrpSpPr/>
          <p:nvPr/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266" name="Google Shape;266;p5"/>
            <p:cNvSpPr/>
            <p:nvPr/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 rot="-54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45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11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rgbClr val="4472C4">
                    <a:alpha val="16862"/>
                  </a:srgbClr>
                </a:gs>
                <a:gs pos="74000">
                  <a:srgbClr val="1F3864">
                    <a:alpha val="0"/>
                  </a:srgbClr>
                </a:gs>
                <a:gs pos="100000">
                  <a:srgbClr val="1F3864">
                    <a:alpha val="0"/>
                  </a:srgbClr>
                </a:gs>
              </a:gsLst>
              <a:lin ang="14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507440" y="248626"/>
            <a:ext cx="9477377" cy="103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Support for 25 Active IOTWMS Member States </a:t>
            </a:r>
            <a:endParaRPr/>
          </a:p>
        </p:txBody>
      </p:sp>
      <p:grpSp>
        <p:nvGrpSpPr>
          <p:cNvPr id="270" name="Google Shape;270;p5"/>
          <p:cNvGrpSpPr/>
          <p:nvPr/>
        </p:nvGrpSpPr>
        <p:grpSpPr>
          <a:xfrm>
            <a:off x="14285" y="1404136"/>
            <a:ext cx="12206283" cy="5454112"/>
            <a:chOff x="421438" y="950228"/>
            <a:chExt cx="9118907" cy="3634076"/>
          </a:xfrm>
        </p:grpSpPr>
        <p:sp>
          <p:nvSpPr>
            <p:cNvPr id="271" name="Google Shape;271;p5"/>
            <p:cNvSpPr/>
            <p:nvPr/>
          </p:nvSpPr>
          <p:spPr>
            <a:xfrm>
              <a:off x="433164" y="959214"/>
              <a:ext cx="3028649" cy="1817189"/>
            </a:xfrm>
            <a:custGeom>
              <a:avLst/>
              <a:gdLst/>
              <a:ahLst/>
              <a:cxnLst/>
              <a:rect l="l" t="t" r="r" b="b"/>
              <a:pathLst>
                <a:path w="3028649" h="1817189" extrusionOk="0">
                  <a:moveTo>
                    <a:pt x="0" y="0"/>
                  </a:moveTo>
                  <a:lnTo>
                    <a:pt x="3028649" y="0"/>
                  </a:lnTo>
                  <a:lnTo>
                    <a:pt x="3028649" y="1817189"/>
                  </a:lnTo>
                  <a:lnTo>
                    <a:pt x="0" y="1817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66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1. </a:t>
              </a: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Support for further two years            (2022-2023)(USD$310K per year)  from Government of Australia, through Australian Bureau of Meteorology, to support ICG/IOTWMS Secretariat</a:t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467903" y="950228"/>
              <a:ext cx="3028649" cy="1817189"/>
            </a:xfrm>
            <a:custGeom>
              <a:avLst/>
              <a:gdLst/>
              <a:ahLst/>
              <a:cxnLst/>
              <a:rect l="l" t="t" r="r" b="b"/>
              <a:pathLst>
                <a:path w="3028649" h="1817189" extrusionOk="0">
                  <a:moveTo>
                    <a:pt x="0" y="0"/>
                  </a:moveTo>
                  <a:lnTo>
                    <a:pt x="3028649" y="0"/>
                  </a:lnTo>
                  <a:lnTo>
                    <a:pt x="3028649" y="1817189"/>
                  </a:lnTo>
                  <a:lnTo>
                    <a:pt x="0" y="1817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66"/>
                </a:buClr>
                <a:buSzPts val="2000"/>
                <a:buFont typeface="Calibri"/>
                <a:buNone/>
              </a:pPr>
              <a:r>
                <a:rPr lang="en-US" sz="2000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2. 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ICG/IOTWMS Secretariat has provided support for 17 meetings of ICG/IOTWMS &amp; related activities in 2022,  most in online or hybrid mode due to COVID.</a:t>
              </a:r>
              <a:endParaRPr dirty="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6511696" y="950228"/>
              <a:ext cx="3028649" cy="1817189"/>
            </a:xfrm>
            <a:custGeom>
              <a:avLst/>
              <a:gdLst/>
              <a:ahLst/>
              <a:cxnLst/>
              <a:rect l="l" t="t" r="r" b="b"/>
              <a:pathLst>
                <a:path w="3028649" h="1817189" extrusionOk="0">
                  <a:moveTo>
                    <a:pt x="0" y="0"/>
                  </a:moveTo>
                  <a:lnTo>
                    <a:pt x="3028649" y="0"/>
                  </a:lnTo>
                  <a:lnTo>
                    <a:pt x="3028649" y="1817189"/>
                  </a:lnTo>
                  <a:lnTo>
                    <a:pt x="0" y="1817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966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3. </a:t>
              </a: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Support for further five years (2022-2027) (USD$130K per year), from Government of Indonesia, through BMKG, to support Indian Ocean Tsunami Information Centre (IOTIC), office, staffs and activities </a:t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21438" y="2767115"/>
              <a:ext cx="3028649" cy="1817189"/>
            </a:xfrm>
            <a:custGeom>
              <a:avLst/>
              <a:gdLst/>
              <a:ahLst/>
              <a:cxnLst/>
              <a:rect l="l" t="t" r="r" b="b"/>
              <a:pathLst>
                <a:path w="3028649" h="1817189" extrusionOk="0">
                  <a:moveTo>
                    <a:pt x="0" y="0"/>
                  </a:moveTo>
                  <a:lnTo>
                    <a:pt x="3028649" y="0"/>
                  </a:lnTo>
                  <a:lnTo>
                    <a:pt x="3028649" y="1817189"/>
                  </a:lnTo>
                  <a:lnTo>
                    <a:pt x="0" y="1817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D966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17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Support UNESCAP Project</a:t>
              </a:r>
              <a:endParaRPr/>
            </a:p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AutoNum type="alphaLcParenR"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“Strengthening tsunami warning in the North-West Indian Ocean through regional cooperation”  Phase 1 successfully completed  30 October 2021.</a:t>
              </a:r>
              <a:endParaRPr/>
            </a:p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AutoNum type="alphaLcParenR"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Funding USD$280K secured Phase 2 of UNESCAP Project began May 2022.</a:t>
              </a:r>
              <a:endParaRPr/>
            </a:p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AutoNum type="alphaLcParenR"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Funding </a:t>
              </a:r>
              <a:r>
                <a:rPr lang="en-US" sz="1700" i="0" u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$240K of UNESCAP Project Start from April 2023 for the TTF Project</a:t>
              </a: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460987" y="2767113"/>
              <a:ext cx="3028649" cy="1817189"/>
            </a:xfrm>
            <a:custGeom>
              <a:avLst/>
              <a:gdLst/>
              <a:ahLst/>
              <a:cxnLst/>
              <a:rect l="l" t="t" r="r" b="b"/>
              <a:pathLst>
                <a:path w="3028649" h="1817189" extrusionOk="0">
                  <a:moveTo>
                    <a:pt x="0" y="0"/>
                  </a:moveTo>
                  <a:lnTo>
                    <a:pt x="3028649" y="0"/>
                  </a:lnTo>
                  <a:lnTo>
                    <a:pt x="3028649" y="1817189"/>
                  </a:lnTo>
                  <a:lnTo>
                    <a:pt x="0" y="1817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Support for the Implementation of the UNESCO-IOC Tsunami Ready Programme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i="0" u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OTGA Specialized Training Center (the Tsunami Ready (2021), Tsunami Community Preparedness (2022) Ocean Forecast System (2021 and 2022)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6495355" y="2767115"/>
              <a:ext cx="3028649" cy="1817189"/>
            </a:xfrm>
            <a:custGeom>
              <a:avLst/>
              <a:gdLst/>
              <a:ahLst/>
              <a:cxnLst/>
              <a:rect l="l" t="t" r="r" b="b"/>
              <a:pathLst>
                <a:path w="3028649" h="1817189" extrusionOk="0">
                  <a:moveTo>
                    <a:pt x="0" y="0"/>
                  </a:moveTo>
                  <a:lnTo>
                    <a:pt x="3028649" y="0"/>
                  </a:lnTo>
                  <a:lnTo>
                    <a:pt x="3028649" y="1817189"/>
                  </a:lnTo>
                  <a:lnTo>
                    <a:pt x="0" y="1817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r>
                <a:rPr lang="en-US" sz="2000" i="0" u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Archive and access MS NWIO PTHA from INCOIS (computing facilities and staff)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7" name="Google Shape;2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2561" y="0"/>
            <a:ext cx="1639439" cy="1575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"/>
          <p:cNvSpPr/>
          <p:nvPr/>
        </p:nvSpPr>
        <p:spPr>
          <a:xfrm>
            <a:off x="4033378" y="1214575"/>
            <a:ext cx="3975353" cy="5643425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rgbClr val="E1E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6"/>
          <p:cNvSpPr/>
          <p:nvPr/>
        </p:nvSpPr>
        <p:spPr>
          <a:xfrm>
            <a:off x="13090" y="1219432"/>
            <a:ext cx="3975353" cy="5643425"/>
          </a:xfrm>
          <a:prstGeom prst="rect">
            <a:avLst/>
          </a:prstGeom>
          <a:solidFill>
            <a:srgbClr val="E1EFD8"/>
          </a:solidFill>
          <a:ln w="12700" cap="flat" cmpd="sng">
            <a:solidFill>
              <a:srgbClr val="E1E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6"/>
          <p:cNvSpPr/>
          <p:nvPr/>
        </p:nvSpPr>
        <p:spPr>
          <a:xfrm>
            <a:off x="8053666" y="691355"/>
            <a:ext cx="410815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TSP Indonesia</a:t>
            </a:r>
            <a:endParaRPr sz="28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"/>
          <p:cNvSpPr/>
          <p:nvPr/>
        </p:nvSpPr>
        <p:spPr>
          <a:xfrm>
            <a:off x="950976" y="656916"/>
            <a:ext cx="22238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TSP Australia</a:t>
            </a:r>
            <a:endParaRPr sz="28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/>
          <p:nvPr/>
        </p:nvSpPr>
        <p:spPr>
          <a:xfrm>
            <a:off x="4923931" y="646580"/>
            <a:ext cx="20029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TSP India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6"/>
          <p:cNvSpPr txBox="1"/>
          <p:nvPr/>
        </p:nvSpPr>
        <p:spPr>
          <a:xfrm>
            <a:off x="185650" y="3095574"/>
            <a:ext cx="38796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Capability to produce Indian Ocean products for </a:t>
            </a:r>
          </a:p>
          <a:p>
            <a:pPr lvl="2">
              <a:buClr>
                <a:schemeClr val="dk1"/>
              </a:buClr>
              <a:buSzPts val="22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Non-Seismic events</a:t>
            </a:r>
            <a:endParaRPr dirty="0"/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Capability to deliver NAVAREA maritime products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Bureau-JATWC in progress with ISO 9001 recertification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Non-seismic tsunami source SOPs worked well in the HTHH Tonga event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5250" y="1347198"/>
            <a:ext cx="1720306" cy="217387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6"/>
          <p:cNvSpPr txBox="1"/>
          <p:nvPr/>
        </p:nvSpPr>
        <p:spPr>
          <a:xfrm>
            <a:off x="4076998" y="3677616"/>
            <a:ext cx="40956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the CFZs of India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Participating in UNESCAP project of PTHA for Makran Subduction Zone, resulted over 1 million tsunami propagation simulations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web application for IOTWMS KPIs</a:t>
            </a:r>
            <a:endParaRPr/>
          </a:p>
          <a:p>
            <a:pPr marL="28575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0491" y="1396664"/>
            <a:ext cx="2155356" cy="185959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6"/>
          <p:cNvSpPr/>
          <p:nvPr/>
        </p:nvSpPr>
        <p:spPr>
          <a:xfrm>
            <a:off x="8066192" y="1214575"/>
            <a:ext cx="4095631" cy="5643425"/>
          </a:xfrm>
          <a:prstGeom prst="rect">
            <a:avLst/>
          </a:prstGeom>
          <a:solidFill>
            <a:srgbClr val="BBD6EE"/>
          </a:solidFill>
          <a:ln w="12700" cap="flat" cmpd="sng">
            <a:solidFill>
              <a:srgbClr val="E1E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"/>
          <p:cNvSpPr txBox="1">
            <a:spLocks noGrp="1"/>
          </p:cNvSpPr>
          <p:nvPr>
            <p:ph type="title"/>
          </p:nvPr>
        </p:nvSpPr>
        <p:spPr>
          <a:xfrm>
            <a:off x="299581" y="55338"/>
            <a:ext cx="1051560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TSP PROGRESS REPORT</a:t>
            </a:r>
            <a:endParaRPr sz="3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1646" y="1231304"/>
            <a:ext cx="2910470" cy="9832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"/>
          <p:cNvSpPr txBox="1"/>
          <p:nvPr/>
        </p:nvSpPr>
        <p:spPr>
          <a:xfrm>
            <a:off x="8154747" y="3281145"/>
            <a:ext cx="4108156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Progressive deployment of the seismometers (438 in 2022)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Indonesia Tsunami Non-Tectonic monitoring system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Establishment of the National Consortium of the EQ and Tsunami Experts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impact based real time system of InaTEWS by National Consortium</a:t>
            </a:r>
            <a:endParaRPr/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new processing system supported by National Consortium of Experts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00788" y="2262563"/>
            <a:ext cx="2910470" cy="108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2702" y="1987398"/>
            <a:ext cx="1593311" cy="118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716" y="1247848"/>
            <a:ext cx="2351533" cy="996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"/>
          <p:cNvSpPr/>
          <p:nvPr/>
        </p:nvSpPr>
        <p:spPr>
          <a:xfrm>
            <a:off x="4033378" y="1214575"/>
            <a:ext cx="3975353" cy="5643425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E1E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13090" y="1219432"/>
            <a:ext cx="3975353" cy="5643425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E1E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7"/>
          <p:cNvSpPr/>
          <p:nvPr/>
        </p:nvSpPr>
        <p:spPr>
          <a:xfrm>
            <a:off x="8053666" y="691355"/>
            <a:ext cx="410815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TSP Indonesia</a:t>
            </a:r>
            <a:endParaRPr sz="2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950976" y="656916"/>
            <a:ext cx="22238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TSP Australia</a:t>
            </a:r>
            <a:endParaRPr sz="28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"/>
          <p:cNvSpPr/>
          <p:nvPr/>
        </p:nvSpPr>
        <p:spPr>
          <a:xfrm>
            <a:off x="5094519" y="687667"/>
            <a:ext cx="20029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TSP India</a:t>
            </a:r>
            <a:endParaRPr sz="2800" b="1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904" y="1396664"/>
            <a:ext cx="1839717" cy="114863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7"/>
          <p:cNvSpPr txBox="1"/>
          <p:nvPr/>
        </p:nvSpPr>
        <p:spPr>
          <a:xfrm>
            <a:off x="96300" y="2977824"/>
            <a:ext cx="3879600" cy="3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GA-JATWC to integrate, test and operationalise seismic array processing as input to rapid earthquake detection and characterization.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GA-JATWC to commence work towards ISO 9001 accreditation for GA-JATWC systems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Bureau-JATWC to replace the current tsunami Decision Support Tool with TOAST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77" y="1435960"/>
            <a:ext cx="1839718" cy="107004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7"/>
          <p:cNvSpPr txBox="1"/>
          <p:nvPr/>
        </p:nvSpPr>
        <p:spPr>
          <a:xfrm>
            <a:off x="4225710" y="2977830"/>
            <a:ext cx="37638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SOP for Non-Seismic Tsunami Sources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Utilizing GNSS &amp; SMA for rupture characterization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Adopting the multi-hazard approach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Archiving the Makran source PTHA results to provide access to Member States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Mounting efforts on Integrated inversions for tsunami source characterization</a:t>
            </a:r>
            <a:endParaRPr dirty="0"/>
          </a:p>
        </p:txBody>
      </p:sp>
      <p:sp>
        <p:nvSpPr>
          <p:cNvPr id="313" name="Google Shape;313;p7"/>
          <p:cNvSpPr/>
          <p:nvPr/>
        </p:nvSpPr>
        <p:spPr>
          <a:xfrm>
            <a:off x="8066192" y="1214575"/>
            <a:ext cx="4095631" cy="564342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E1E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7"/>
          <p:cNvSpPr txBox="1">
            <a:spLocks noGrp="1"/>
          </p:cNvSpPr>
          <p:nvPr>
            <p:ph type="title"/>
          </p:nvPr>
        </p:nvSpPr>
        <p:spPr>
          <a:xfrm>
            <a:off x="287055" y="117806"/>
            <a:ext cx="1051560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TSP FUTURE PLAN</a:t>
            </a:r>
            <a:endParaRPr sz="3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"/>
          <p:cNvSpPr txBox="1"/>
          <p:nvPr/>
        </p:nvSpPr>
        <p:spPr>
          <a:xfrm>
            <a:off x="8154747" y="3371085"/>
            <a:ext cx="4019602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Utilization of GNSS for earthquake parameter calculation </a:t>
            </a:r>
            <a:endParaRPr dirty="0"/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 on non seismic tsunami</a:t>
            </a:r>
            <a:endParaRPr dirty="0"/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 sea level observation portal for the Indian Ocean area</a:t>
            </a:r>
            <a:endParaRPr dirty="0"/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 the On Job Training for the IO Member States</a:t>
            </a:r>
            <a:endParaRPr dirty="0"/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Development of processing system for Earthquake Early Warning</a:t>
            </a:r>
            <a:endParaRPr dirty="0"/>
          </a:p>
          <a:p>
            <a:pPr marL="174625" marR="0" lvl="0" indent="-47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1206" y="1342823"/>
            <a:ext cx="2228279" cy="120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1622" y="1309574"/>
            <a:ext cx="1622123" cy="1442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7"/>
          <p:cNvGrpSpPr/>
          <p:nvPr/>
        </p:nvGrpSpPr>
        <p:grpSpPr>
          <a:xfrm>
            <a:off x="8275129" y="1435960"/>
            <a:ext cx="3886694" cy="1618309"/>
            <a:chOff x="221673" y="901121"/>
            <a:chExt cx="8875058" cy="5541818"/>
          </a:xfrm>
        </p:grpSpPr>
        <p:pic>
          <p:nvPicPr>
            <p:cNvPr id="319" name="Google Shape;319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1673" y="901121"/>
              <a:ext cx="8875058" cy="554181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" name="Google Shape;320;p7"/>
            <p:cNvGrpSpPr/>
            <p:nvPr/>
          </p:nvGrpSpPr>
          <p:grpSpPr>
            <a:xfrm>
              <a:off x="5772130" y="1300992"/>
              <a:ext cx="861671" cy="467095"/>
              <a:chOff x="5772130" y="1300992"/>
              <a:chExt cx="861671" cy="467095"/>
            </a:xfrm>
          </p:grpSpPr>
          <p:pic>
            <p:nvPicPr>
              <p:cNvPr id="321" name="Google Shape;321;p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772130" y="1300992"/>
                <a:ext cx="365760" cy="4614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" name="Google Shape;322;p7" descr="Badan Informasi Geospasial - Wikipedia bahasa Indonesia, ensiklopedia bebas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225093" y="1300992"/>
                <a:ext cx="408708" cy="4670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8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8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8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8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8"/>
          <p:cNvSpPr/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8"/>
          <p:cNvSpPr txBox="1">
            <a:spLocks noGrp="1"/>
          </p:cNvSpPr>
          <p:nvPr>
            <p:ph type="title"/>
          </p:nvPr>
        </p:nvSpPr>
        <p:spPr>
          <a:xfrm>
            <a:off x="466722" y="586855"/>
            <a:ext cx="3201366" cy="252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</a:rPr>
              <a:t>ICG/IOTWMS FUTURE PLAN</a:t>
            </a:r>
            <a:endParaRPr/>
          </a:p>
        </p:txBody>
      </p:sp>
      <p:sp>
        <p:nvSpPr>
          <p:cNvPr id="335" name="Google Shape;335;p8"/>
          <p:cNvSpPr txBox="1">
            <a:spLocks noGrp="1"/>
          </p:cNvSpPr>
          <p:nvPr>
            <p:ph type="body" idx="1"/>
          </p:nvPr>
        </p:nvSpPr>
        <p:spPr>
          <a:xfrm>
            <a:off x="4037827" y="128349"/>
            <a:ext cx="7849373" cy="503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3525" lvl="0" indent="-263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000" dirty="0"/>
              <a:t>Implement the Ocean Decade Tsunami </a:t>
            </a:r>
            <a:r>
              <a:rPr lang="en-US" sz="2000" dirty="0" err="1"/>
              <a:t>Programme</a:t>
            </a:r>
            <a:r>
              <a:rPr lang="en-US" sz="2000" dirty="0"/>
              <a:t> Research &amp; Development Implementation Plan </a:t>
            </a:r>
            <a:endParaRPr sz="2000" dirty="0"/>
          </a:p>
          <a:p>
            <a:pPr marL="263525" lvl="0" indent="-263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000" dirty="0"/>
              <a:t>Implement outcomes from Multi-Hazard Early Warning Conference (MHEWC) in Indonesia, May 2022 and translate Words-into-Action in support of UN  Sec General call for all communities to have access to early warning systems by 2027.</a:t>
            </a:r>
            <a:endParaRPr sz="2000" dirty="0"/>
          </a:p>
          <a:p>
            <a:pPr marL="263525" lvl="0" indent="-263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000" dirty="0"/>
              <a:t>Hold the next IOWAVE Exercise in Sep-Oct 2023</a:t>
            </a:r>
            <a:endParaRPr sz="2000" dirty="0"/>
          </a:p>
          <a:p>
            <a:pPr marL="263525" lvl="0" indent="-263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000" dirty="0"/>
              <a:t>Focus on helping NTWCs develop SOPs for non-seismic and complex source tsunamis</a:t>
            </a:r>
            <a:endParaRPr sz="2000" dirty="0"/>
          </a:p>
          <a:p>
            <a:pPr marL="263525" lvl="0" indent="-263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000" dirty="0"/>
              <a:t>Tsunami Symposium back-to-back with the Commemoration of the 20th anniversary of the 2004 Indian Ocean Tsunami, as well as the 14</a:t>
            </a:r>
            <a:r>
              <a:rPr lang="en-US" sz="2000" baseline="30000" dirty="0"/>
              <a:t>th</a:t>
            </a:r>
            <a:r>
              <a:rPr lang="en-US" sz="2000" dirty="0"/>
              <a:t> Session of ICG/IOTWMS</a:t>
            </a:r>
            <a:endParaRPr sz="2000" dirty="0"/>
          </a:p>
          <a:p>
            <a:pPr marL="263525" lvl="0" indent="-263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000" dirty="0"/>
              <a:t>Pilot Training for Indonesian Facilitators (Jan-Feb 2023) and for Indian Ocean Facilitators (April 2023) for the IOC-UNESCO Tsunami Ready Recognition Programme</a:t>
            </a:r>
            <a:endParaRPr sz="2000" dirty="0"/>
          </a:p>
          <a:p>
            <a:pPr marL="263525" lvl="0" indent="-2635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000" dirty="0"/>
              <a:t>Complete the UNESCAP NWIO Tsunami Project Phase 2c with focus on inundation and evacuation mapping for pilot communities</a:t>
            </a:r>
            <a:endParaRPr sz="2000" dirty="0"/>
          </a:p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None/>
            </a:pPr>
            <a:endParaRPr sz="2000" dirty="0"/>
          </a:p>
        </p:txBody>
      </p:sp>
      <p:pic>
        <p:nvPicPr>
          <p:cNvPr id="336" name="Google Shape;33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3623" y="246215"/>
            <a:ext cx="1592452" cy="153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8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870" y="3115534"/>
            <a:ext cx="2358410" cy="166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3273" y="5254077"/>
            <a:ext cx="3100424" cy="144954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8"/>
          <p:cNvSpPr txBox="1"/>
          <p:nvPr/>
        </p:nvSpPr>
        <p:spPr>
          <a:xfrm>
            <a:off x="8376876" y="5412925"/>
            <a:ext cx="3201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Multi-Hazard Early Warning Conference (MHEWC) in Indonesia, May 2022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"/>
          <p:cNvSpPr txBox="1"/>
          <p:nvPr/>
        </p:nvSpPr>
        <p:spPr>
          <a:xfrm>
            <a:off x="425884" y="149065"/>
            <a:ext cx="9482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-US" sz="2400" b="1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SESSION OF ICG/IOTWMS</a:t>
            </a: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SYMPOSIUM  to Commemorate the 20</a:t>
            </a:r>
            <a:r>
              <a:rPr lang="en-US" sz="2400"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Anniversary of the 2004 Indian Ocean Tsunami </a:t>
            </a:r>
            <a:endParaRPr dirty="0"/>
          </a:p>
        </p:txBody>
      </p:sp>
      <p:pic>
        <p:nvPicPr>
          <p:cNvPr id="345" name="Google Shape;3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987" y="1105620"/>
            <a:ext cx="3917468" cy="3121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9"/>
          <p:cNvSpPr txBox="1"/>
          <p:nvPr/>
        </p:nvSpPr>
        <p:spPr>
          <a:xfrm>
            <a:off x="4837558" y="903127"/>
            <a:ext cx="5909774" cy="377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68288" marR="0" lvl="0" indent="-2682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Symposium and Poster Session: 10-14</a:t>
            </a:r>
            <a:r>
              <a:rPr lang="en-US" sz="18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December 2024 (Aceh, Indonesia)</a:t>
            </a:r>
            <a:endParaRPr/>
          </a:p>
          <a:p>
            <a:pPr marL="268288" marR="0" lvl="0" indent="-26828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Commemoration day of the 20</a:t>
            </a:r>
            <a:r>
              <a:rPr lang="en-US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Anniversary of the 2004 Indian Ocean Tsunami, 14</a:t>
            </a:r>
            <a:r>
              <a:rPr lang="en-US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2024 (Aceh, Indonesia)</a:t>
            </a:r>
            <a:endParaRPr/>
          </a:p>
          <a:p>
            <a:pPr marL="268288" marR="0" lvl="0" indent="-268288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Tsunami Drill and Field Trip to Tsunami Aceh Museum, and Tsunami Ready Community Village in Aceh,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-US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2024 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(Aceh, Indonesia)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8288" marR="0" lvl="0" indent="-268288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Tsunami Ready Inauguration, 14</a:t>
            </a:r>
            <a:r>
              <a:rPr lang="en-US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2024 (Aceh, Indonesia)</a:t>
            </a:r>
            <a:endParaRPr/>
          </a:p>
          <a:p>
            <a:pPr marL="268288" marR="0" lvl="0" indent="-2682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-US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Session of ICG/IOTWMS: December, 16-19</a:t>
            </a:r>
            <a:r>
              <a:rPr lang="en-US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2024 (Jakarta, Indonesia)</a:t>
            </a:r>
            <a:endParaRPr/>
          </a:p>
          <a:p>
            <a:pPr marL="268288" marR="0" lvl="0" indent="-2682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Video Competition on Tsunami Documentary Video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 txBox="1"/>
          <p:nvPr/>
        </p:nvSpPr>
        <p:spPr>
          <a:xfrm>
            <a:off x="7081294" y="4772828"/>
            <a:ext cx="51108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Invited Participants of the Symposium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Countries with lives lost and/or being severely impacted by the 2004 Indian Ocean Tsunami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 States of ICG and potentially global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 Organization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Expert/University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9"/>
          <p:cNvPicPr preferRelativeResize="0"/>
          <p:nvPr/>
        </p:nvPicPr>
        <p:blipFill rotWithShape="1">
          <a:blip r:embed="rId4">
            <a:alphaModFix/>
          </a:blip>
          <a:srcRect l="15652" t="2718" r="15869" b="62415"/>
          <a:stretch/>
        </p:blipFill>
        <p:spPr>
          <a:xfrm>
            <a:off x="0" y="4723438"/>
            <a:ext cx="6932428" cy="1985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2922</Words>
  <Application>Microsoft Office PowerPoint</Application>
  <PresentationFormat>Widescreen</PresentationFormat>
  <Paragraphs>279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Noto Sans Symbols</vt:lpstr>
      <vt:lpstr>Open Sans</vt:lpstr>
      <vt:lpstr>Bodoni</vt:lpstr>
      <vt:lpstr>Calibri</vt:lpstr>
      <vt:lpstr>Arial</vt:lpstr>
      <vt:lpstr>Arial Black</vt:lpstr>
      <vt:lpstr>Verdana</vt:lpstr>
      <vt:lpstr>9_Custom Design</vt:lpstr>
      <vt:lpstr>Blank Presentation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Major EVENTS IN 2022: </vt:lpstr>
      <vt:lpstr>13th Session of the ICG/IOTWMS,  28 November – 1 December 2022, Bali Indonesia</vt:lpstr>
      <vt:lpstr>Support for 25 Active IOTWMS Member States </vt:lpstr>
      <vt:lpstr>TSP PROGRESS REPORT</vt:lpstr>
      <vt:lpstr>TSP FUTURE PLAN</vt:lpstr>
      <vt:lpstr>ICG/IOTWMS FUTURE PLAN</vt:lpstr>
      <vt:lpstr>PowerPoint Presentation</vt:lpstr>
      <vt:lpstr>ISO Tsunami Early Warning Guidelines</vt:lpstr>
      <vt:lpstr>UNESCAP Project Outcomes “Strengthening tsunami warning in the North-West Indian Ocean through regional cooperation”  </vt:lpstr>
      <vt:lpstr>Contribution on the Indian Ocean Capacity Development Through Ocean Teacher Global Academy Training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ICG/IOTWMS Strategic Pathway in Context UN Ocean Decade </vt:lpstr>
      <vt:lpstr>The Pathway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Bailey, Richard;tribowo kriswinarso</dc:creator>
  <cp:lastModifiedBy>Bailey, Rick</cp:lastModifiedBy>
  <cp:revision>11</cp:revision>
  <dcterms:created xsi:type="dcterms:W3CDTF">2021-11-04T20:51:46Z</dcterms:created>
  <dcterms:modified xsi:type="dcterms:W3CDTF">2023-03-01T15:49:04Z</dcterms:modified>
</cp:coreProperties>
</file>