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60" r:id="rId4"/>
    <p:sldId id="265" r:id="rId5"/>
    <p:sldId id="262" r:id="rId6"/>
    <p:sldId id="267" r:id="rId7"/>
    <p:sldId id="270"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8"/>
    <p:restoredTop sz="94638"/>
  </p:normalViewPr>
  <p:slideViewPr>
    <p:cSldViewPr snapToGrid="0" snapToObjects="1">
      <p:cViewPr varScale="1">
        <p:scale>
          <a:sx n="108" d="100"/>
          <a:sy n="108" d="100"/>
        </p:scale>
        <p:origin x="9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 userId="8dda526b-ae34-4797-ba63-d329fb8c7ee4" providerId="ADAL" clId="{9B23FA99-1BA5-4C3F-9EF6-45D3E1FF23F8}"/>
    <pc:docChg chg="delSld">
      <pc:chgData name="Nora" userId="8dda526b-ae34-4797-ba63-d329fb8c7ee4" providerId="ADAL" clId="{9B23FA99-1BA5-4C3F-9EF6-45D3E1FF23F8}" dt="2022-07-13T04:15:40.811" v="1" actId="2696"/>
      <pc:docMkLst>
        <pc:docMk/>
      </pc:docMkLst>
      <pc:sldChg chg="del">
        <pc:chgData name="Nora" userId="8dda526b-ae34-4797-ba63-d329fb8c7ee4" providerId="ADAL" clId="{9B23FA99-1BA5-4C3F-9EF6-45D3E1FF23F8}" dt="2022-07-13T04:15:40.811" v="1" actId="2696"/>
        <pc:sldMkLst>
          <pc:docMk/>
          <pc:sldMk cId="1046595108" sldId="268"/>
        </pc:sldMkLst>
      </pc:sldChg>
      <pc:sldChg chg="del">
        <pc:chgData name="Nora" userId="8dda526b-ae34-4797-ba63-d329fb8c7ee4" providerId="ADAL" clId="{9B23FA99-1BA5-4C3F-9EF6-45D3E1FF23F8}" dt="2022-07-13T04:15:38.215" v="0" actId="2696"/>
        <pc:sldMkLst>
          <pc:docMk/>
          <pc:sldMk cId="833988714"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8FC7-5F0E-EF4B-B374-13DDC75EA2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A015AF8-6132-4E4C-AC7E-36A26C4C5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5DD12D3-611F-3E4E-BF95-6464F218C080}"/>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5" name="Footer Placeholder 4">
            <a:extLst>
              <a:ext uri="{FF2B5EF4-FFF2-40B4-BE49-F238E27FC236}">
                <a16:creationId xmlns:a16="http://schemas.microsoft.com/office/drawing/2014/main" id="{75015AF2-6E64-AB4D-8A8E-A00360917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D8F66-49B9-6A40-BE3E-A9443DAFC92E}"/>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140237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509C-560E-334A-97E7-E0B52BD0BC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7ABB098-6280-DF4E-9150-9B40C7315C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75C547-0D6C-9045-9281-45B2992D1C1C}"/>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5" name="Footer Placeholder 4">
            <a:extLst>
              <a:ext uri="{FF2B5EF4-FFF2-40B4-BE49-F238E27FC236}">
                <a16:creationId xmlns:a16="http://schemas.microsoft.com/office/drawing/2014/main" id="{2E2B5683-3A83-454F-8ADA-3FDF17966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730C2-1F0A-E741-85A6-305ED645FBC7}"/>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142993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3508D-4C1C-E641-B50E-628C7FF049B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12767E-865D-644E-B932-513BD716852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AA35B7-146C-8144-8901-0F8601E78835}"/>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5" name="Footer Placeholder 4">
            <a:extLst>
              <a:ext uri="{FF2B5EF4-FFF2-40B4-BE49-F238E27FC236}">
                <a16:creationId xmlns:a16="http://schemas.microsoft.com/office/drawing/2014/main" id="{52B0D2E9-5E8A-C845-A868-639DB30C2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25B7F-4E72-2E40-B667-88C5E070E4FA}"/>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240278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E40E-B3CB-6841-8861-76A795C2F7A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D88B17-7EC0-6741-8BBB-9A5DFD2014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174B8A-223A-9142-8F1B-C67A3829C2A6}"/>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5" name="Footer Placeholder 4">
            <a:extLst>
              <a:ext uri="{FF2B5EF4-FFF2-40B4-BE49-F238E27FC236}">
                <a16:creationId xmlns:a16="http://schemas.microsoft.com/office/drawing/2014/main" id="{FA40AFC4-4B53-C644-ABB4-5B99C7CE1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B2A6D-649D-8248-9E37-01ECBFB6E2F4}"/>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203006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B342-701B-0C43-8E82-5B006DD03E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D286DD9-CCD4-DF4A-BD65-A4D10E723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32C2CC5-3C88-C745-AE57-388F82F5C568}"/>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5" name="Footer Placeholder 4">
            <a:extLst>
              <a:ext uri="{FF2B5EF4-FFF2-40B4-BE49-F238E27FC236}">
                <a16:creationId xmlns:a16="http://schemas.microsoft.com/office/drawing/2014/main" id="{D31031B7-5600-8041-B588-9A4C4BE14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7CA3C-0D40-6D43-9699-6B8ABB720BD6}"/>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338930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1206-CF0D-4443-BF75-B7E938D4D9D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434AC53-AD3B-C94D-B6C6-5EA75DB4E3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C6EE6F-3484-994F-BEEB-996D5D8429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10A33A2-8AEB-184D-B3E0-3747E9275A98}"/>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6" name="Footer Placeholder 5">
            <a:extLst>
              <a:ext uri="{FF2B5EF4-FFF2-40B4-BE49-F238E27FC236}">
                <a16:creationId xmlns:a16="http://schemas.microsoft.com/office/drawing/2014/main" id="{A225C5EC-8770-8F46-8F54-638F00A41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95DDE-4B58-8941-B716-627DD059C72E}"/>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404149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DC22-4D94-5346-856B-A79D9EB9F0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B5C1A0-DFF4-EB4C-8ACD-8CB38C6025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E54E92A-7FEF-A84F-BE14-1B460954A7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53F3B3B-FB09-EF41-94F2-1C25310DF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FAEED2-1A49-E040-BF68-EEFAB5DB89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7D8F1DB-7032-924B-963F-30FBE65E54D2}"/>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8" name="Footer Placeholder 7">
            <a:extLst>
              <a:ext uri="{FF2B5EF4-FFF2-40B4-BE49-F238E27FC236}">
                <a16:creationId xmlns:a16="http://schemas.microsoft.com/office/drawing/2014/main" id="{1D6164C9-CB2F-BC46-A86A-462DBEB5A6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25F78D-94F2-644D-92B5-ACDE07F1CBED}"/>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139129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9F0D-D217-B04A-9170-4233E455522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4F38BE-210F-4840-AFC3-E69FD6031066}"/>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4" name="Footer Placeholder 3">
            <a:extLst>
              <a:ext uri="{FF2B5EF4-FFF2-40B4-BE49-F238E27FC236}">
                <a16:creationId xmlns:a16="http://schemas.microsoft.com/office/drawing/2014/main" id="{50DC616C-ACEC-7046-9F07-2661FF406B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4541D5-95D6-E742-8B03-0ED6716CD95C}"/>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156747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489BF2-7B7F-6A42-871D-3C365A171AB4}"/>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3" name="Footer Placeholder 2">
            <a:extLst>
              <a:ext uri="{FF2B5EF4-FFF2-40B4-BE49-F238E27FC236}">
                <a16:creationId xmlns:a16="http://schemas.microsoft.com/office/drawing/2014/main" id="{E3AF9A3E-A922-494B-B29A-5166217C3C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3DFE9-DF1B-7E4C-B757-F5CFAF504039}"/>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79757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92EE-C32D-EB4E-8430-806E831547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52195A5-568B-014E-A82C-F333EAF17E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66F641E-C132-944A-9E0A-4E3A30AD2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DF0C95-5104-5B43-B4DB-62087DF278E4}"/>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6" name="Footer Placeholder 5">
            <a:extLst>
              <a:ext uri="{FF2B5EF4-FFF2-40B4-BE49-F238E27FC236}">
                <a16:creationId xmlns:a16="http://schemas.microsoft.com/office/drawing/2014/main" id="{AA6E7D8F-DF8E-E74B-BD48-CE0EA70B5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53FB1F-78A4-EF4E-8D16-43A829A1A837}"/>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175320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3D6E-17A4-1E40-AEBF-CFE6DD02C4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AC8FCF6-61A7-204D-A5AF-A08CD885C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F97426-E0BD-1340-A303-E6CCD0ED8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7B1B6-72F5-C249-BBA6-17A4C353F470}"/>
              </a:ext>
            </a:extLst>
          </p:cNvPr>
          <p:cNvSpPr>
            <a:spLocks noGrp="1"/>
          </p:cNvSpPr>
          <p:nvPr>
            <p:ph type="dt" sz="half" idx="10"/>
          </p:nvPr>
        </p:nvSpPr>
        <p:spPr/>
        <p:txBody>
          <a:bodyPr/>
          <a:lstStyle/>
          <a:p>
            <a:fld id="{CE217F3F-FFBE-A540-83A2-45474F39762B}" type="datetimeFigureOut">
              <a:rPr lang="en-US" smtClean="0"/>
              <a:t>7/13/2022</a:t>
            </a:fld>
            <a:endParaRPr lang="en-US"/>
          </a:p>
        </p:txBody>
      </p:sp>
      <p:sp>
        <p:nvSpPr>
          <p:cNvPr id="6" name="Footer Placeholder 5">
            <a:extLst>
              <a:ext uri="{FF2B5EF4-FFF2-40B4-BE49-F238E27FC236}">
                <a16:creationId xmlns:a16="http://schemas.microsoft.com/office/drawing/2014/main" id="{67598E5D-B749-BD43-96A1-CA16793B85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BF1B5-148C-EF4E-BE9A-CF9082C0DABF}"/>
              </a:ext>
            </a:extLst>
          </p:cNvPr>
          <p:cNvSpPr>
            <a:spLocks noGrp="1"/>
          </p:cNvSpPr>
          <p:nvPr>
            <p:ph type="sldNum" sz="quarter" idx="12"/>
          </p:nvPr>
        </p:nvSpPr>
        <p:spPr/>
        <p:txBody>
          <a:bodyPr/>
          <a:lstStyle/>
          <a:p>
            <a:fld id="{FD39AA9D-DC0B-E84F-B55F-D561EAAE5252}" type="slidenum">
              <a:rPr lang="en-US" smtClean="0"/>
              <a:t>‹#›</a:t>
            </a:fld>
            <a:endParaRPr lang="en-US"/>
          </a:p>
        </p:txBody>
      </p:sp>
    </p:spTree>
    <p:extLst>
      <p:ext uri="{BB962C8B-B14F-4D97-AF65-F5344CB8AC3E}">
        <p14:creationId xmlns:p14="http://schemas.microsoft.com/office/powerpoint/2010/main" val="408716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34304-FA17-4E46-8F8F-DB37B27FA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A100862-47E6-DC41-A1E2-DD7322E35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49398-2345-224D-9BD6-EBEA0E6A7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17F3F-FFBE-A540-83A2-45474F39762B}" type="datetimeFigureOut">
              <a:rPr lang="en-US" smtClean="0"/>
              <a:t>7/13/2022</a:t>
            </a:fld>
            <a:endParaRPr lang="en-US"/>
          </a:p>
        </p:txBody>
      </p:sp>
      <p:sp>
        <p:nvSpPr>
          <p:cNvPr id="5" name="Footer Placeholder 4">
            <a:extLst>
              <a:ext uri="{FF2B5EF4-FFF2-40B4-BE49-F238E27FC236}">
                <a16:creationId xmlns:a16="http://schemas.microsoft.com/office/drawing/2014/main" id="{44FD55C0-9468-FC49-A138-D3E6A91AD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FF84AD-2A33-2341-A6FB-3A64D8C69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9AA9D-DC0B-E84F-B55F-D561EAAE5252}" type="slidenum">
              <a:rPr lang="en-US" smtClean="0"/>
              <a:t>‹#›</a:t>
            </a:fld>
            <a:endParaRPr lang="en-US"/>
          </a:p>
        </p:txBody>
      </p:sp>
    </p:spTree>
    <p:extLst>
      <p:ext uri="{BB962C8B-B14F-4D97-AF65-F5344CB8AC3E}">
        <p14:creationId xmlns:p14="http://schemas.microsoft.com/office/powerpoint/2010/main" val="308163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B59F-ACF1-6043-A0DC-7A2CD77701E6}"/>
              </a:ext>
            </a:extLst>
          </p:cNvPr>
          <p:cNvSpPr>
            <a:spLocks noGrp="1"/>
          </p:cNvSpPr>
          <p:nvPr>
            <p:ph type="ctrTitle"/>
          </p:nvPr>
        </p:nvSpPr>
        <p:spPr>
          <a:xfrm>
            <a:off x="338667" y="2189668"/>
            <a:ext cx="11480800" cy="2387600"/>
          </a:xfrm>
        </p:spPr>
        <p:txBody>
          <a:bodyPr>
            <a:noAutofit/>
          </a:bodyPr>
          <a:lstStyle/>
          <a:p>
            <a:r>
              <a:rPr lang="en-GB" sz="4000" b="1" dirty="0"/>
              <a:t>Survey on tsunami warning services, evacuation, and sheltering during COVID-19</a:t>
            </a:r>
            <a:br>
              <a:rPr lang="en-GB" sz="3200" b="1" dirty="0"/>
            </a:br>
            <a:br>
              <a:rPr lang="en-GB" sz="3200" b="1" dirty="0"/>
            </a:br>
            <a:r>
              <a:rPr lang="en-GB" sz="3200" b="1" dirty="0"/>
              <a:t>Professor Richard Haigh &amp; Professor </a:t>
            </a:r>
            <a:r>
              <a:rPr lang="en-GB" sz="3200" b="1" dirty="0" err="1"/>
              <a:t>Dilanthi</a:t>
            </a:r>
            <a:r>
              <a:rPr lang="en-GB" sz="3200" b="1" dirty="0"/>
              <a:t> Amaratunga</a:t>
            </a:r>
            <a:br>
              <a:rPr lang="en-GB" sz="3200" b="1" dirty="0"/>
            </a:br>
            <a:r>
              <a:rPr lang="en-GB" sz="3200" b="1" dirty="0"/>
              <a:t>University of Huddersfield, UK</a:t>
            </a:r>
            <a:endParaRPr lang="en-US" sz="3200" dirty="0"/>
          </a:p>
        </p:txBody>
      </p:sp>
      <p:pic>
        <p:nvPicPr>
          <p:cNvPr id="7" name="Picture 6" descr="Graphical user interface, text, application, email&#10;&#10;Description automatically generated">
            <a:extLst>
              <a:ext uri="{FF2B5EF4-FFF2-40B4-BE49-F238E27FC236}">
                <a16:creationId xmlns:a16="http://schemas.microsoft.com/office/drawing/2014/main" id="{0AD2F32E-89C7-8D44-8028-BFFE890E41FE}"/>
              </a:ext>
            </a:extLst>
          </p:cNvPr>
          <p:cNvPicPr>
            <a:picLocks noChangeAspect="1"/>
          </p:cNvPicPr>
          <p:nvPr/>
        </p:nvPicPr>
        <p:blipFill rotWithShape="1">
          <a:blip r:embed="rId2"/>
          <a:srcRect t="7203" r="77666" b="75862"/>
          <a:stretch/>
        </p:blipFill>
        <p:spPr>
          <a:xfrm>
            <a:off x="7280494" y="5465190"/>
            <a:ext cx="1178755" cy="1067732"/>
          </a:xfrm>
          <a:prstGeom prst="rect">
            <a:avLst/>
          </a:prstGeom>
        </p:spPr>
      </p:pic>
      <p:pic>
        <p:nvPicPr>
          <p:cNvPr id="8" name="Picture 7" descr="A close up of a logo&#10;&#10;Description automatically generated">
            <a:extLst>
              <a:ext uri="{FF2B5EF4-FFF2-40B4-BE49-F238E27FC236}">
                <a16:creationId xmlns:a16="http://schemas.microsoft.com/office/drawing/2014/main" id="{79FE6047-0F66-2441-9404-17BE852FF171}"/>
              </a:ext>
            </a:extLst>
          </p:cNvPr>
          <p:cNvPicPr>
            <a:picLocks noChangeAspect="1"/>
          </p:cNvPicPr>
          <p:nvPr/>
        </p:nvPicPr>
        <p:blipFill rotWithShape="1">
          <a:blip r:embed="rId3"/>
          <a:srcRect b="70581"/>
          <a:stretch/>
        </p:blipFill>
        <p:spPr>
          <a:xfrm>
            <a:off x="8459249" y="5554005"/>
            <a:ext cx="3161143" cy="890103"/>
          </a:xfrm>
          <a:prstGeom prst="rect">
            <a:avLst/>
          </a:prstGeom>
        </p:spPr>
      </p:pic>
    </p:spTree>
    <p:extLst>
      <p:ext uri="{BB962C8B-B14F-4D97-AF65-F5344CB8AC3E}">
        <p14:creationId xmlns:p14="http://schemas.microsoft.com/office/powerpoint/2010/main" val="263924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7FC6902C-8F0C-7D4F-A212-A46F7228E0AD}"/>
              </a:ext>
            </a:extLst>
          </p:cNvPr>
          <p:cNvPicPr>
            <a:picLocks noGrp="1" noChangeAspect="1"/>
          </p:cNvPicPr>
          <p:nvPr>
            <p:ph idx="1"/>
          </p:nvPr>
        </p:nvPicPr>
        <p:blipFill>
          <a:blip r:embed="rId2"/>
          <a:stretch>
            <a:fillRect/>
          </a:stretch>
        </p:blipFill>
        <p:spPr>
          <a:xfrm>
            <a:off x="6842235" y="554610"/>
            <a:ext cx="4203826" cy="5961506"/>
          </a:xfrm>
        </p:spPr>
      </p:pic>
      <p:sp>
        <p:nvSpPr>
          <p:cNvPr id="6" name="Rectangle 5">
            <a:extLst>
              <a:ext uri="{FF2B5EF4-FFF2-40B4-BE49-F238E27FC236}">
                <a16:creationId xmlns:a16="http://schemas.microsoft.com/office/drawing/2014/main" id="{BBC1A3B0-475A-6F40-93E9-B553D833505E}"/>
              </a:ext>
            </a:extLst>
          </p:cNvPr>
          <p:cNvSpPr/>
          <p:nvPr/>
        </p:nvSpPr>
        <p:spPr>
          <a:xfrm>
            <a:off x="838200" y="1794829"/>
            <a:ext cx="5184228" cy="2585323"/>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The COVID-19 response resulted in a shift of priorities, alterations in work patterns, processes and venues, the introduction of physical distancing, self-isolation and quarantine measures, as well as temporary lockdowns of entire communities.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This may create ambiguity or confusion with regards to tsunami warning services and response actions like evacuation, under coexisting COVID-19 protocols.</a:t>
            </a:r>
            <a:endParaRPr lang="en-GB" dirty="0">
              <a:effectLst/>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2DC096E-B4B9-764F-8F85-F244BDDCD02D}"/>
              </a:ext>
            </a:extLst>
          </p:cNvPr>
          <p:cNvSpPr/>
          <p:nvPr/>
        </p:nvSpPr>
        <p:spPr>
          <a:xfrm>
            <a:off x="838200" y="4523330"/>
            <a:ext cx="5257800" cy="1477328"/>
          </a:xfrm>
          <a:prstGeom prst="rect">
            <a:avLst/>
          </a:prstGeom>
        </p:spPr>
        <p:txBody>
          <a:bodyPr wrap="square">
            <a:spAutoFit/>
          </a:bodyPr>
          <a:lstStyle/>
          <a:p>
            <a:r>
              <a:rPr lang="en-GB" dirty="0"/>
              <a:t>In response, Guidelines for Tsunami Warning Services, Evacuation, and Sheltering during COVID-19 were issued by the Intergovernmental Coordination Group for the Indian Ocean Tsunami Warning and Mitigation System (ICG/IOTWMS) in 2020. </a:t>
            </a:r>
            <a:endParaRPr lang="en-GB" dirty="0">
              <a:effectLst/>
            </a:endParaRPr>
          </a:p>
        </p:txBody>
      </p:sp>
      <p:sp>
        <p:nvSpPr>
          <p:cNvPr id="8" name="Title 1">
            <a:extLst>
              <a:ext uri="{FF2B5EF4-FFF2-40B4-BE49-F238E27FC236}">
                <a16:creationId xmlns:a16="http://schemas.microsoft.com/office/drawing/2014/main" id="{D5C207CB-DA25-734C-BDAC-DFB3E1F59CA1}"/>
              </a:ext>
            </a:extLst>
          </p:cNvPr>
          <p:cNvSpPr>
            <a:spLocks noGrp="1"/>
          </p:cNvSpPr>
          <p:nvPr>
            <p:ph type="title"/>
          </p:nvPr>
        </p:nvSpPr>
        <p:spPr>
          <a:xfrm>
            <a:off x="838200" y="365125"/>
            <a:ext cx="10515600" cy="1325563"/>
          </a:xfrm>
        </p:spPr>
        <p:txBody>
          <a:bodyPr/>
          <a:lstStyle/>
          <a:p>
            <a:r>
              <a:rPr lang="en-GB" b="1" dirty="0"/>
              <a:t>Background</a:t>
            </a:r>
            <a:endParaRPr lang="en-US" b="1" dirty="0"/>
          </a:p>
        </p:txBody>
      </p:sp>
    </p:spTree>
    <p:extLst>
      <p:ext uri="{BB962C8B-B14F-4D97-AF65-F5344CB8AC3E}">
        <p14:creationId xmlns:p14="http://schemas.microsoft.com/office/powerpoint/2010/main" val="189838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0BB58BD-4398-0649-823D-57519B3A5FE1}"/>
              </a:ext>
            </a:extLst>
          </p:cNvPr>
          <p:cNvPicPr>
            <a:picLocks noChangeAspect="1"/>
          </p:cNvPicPr>
          <p:nvPr/>
        </p:nvPicPr>
        <p:blipFill>
          <a:blip r:embed="rId2"/>
          <a:stretch>
            <a:fillRect/>
          </a:stretch>
        </p:blipFill>
        <p:spPr>
          <a:xfrm>
            <a:off x="6845159" y="1686789"/>
            <a:ext cx="4209538" cy="4490174"/>
          </a:xfrm>
          <a:prstGeom prst="rect">
            <a:avLst/>
          </a:prstGeom>
        </p:spPr>
      </p:pic>
      <p:sp>
        <p:nvSpPr>
          <p:cNvPr id="14" name="Title 13">
            <a:extLst>
              <a:ext uri="{FF2B5EF4-FFF2-40B4-BE49-F238E27FC236}">
                <a16:creationId xmlns:a16="http://schemas.microsoft.com/office/drawing/2014/main" id="{A9ADD327-7EF1-3F4C-86C9-8A6650044124}"/>
              </a:ext>
            </a:extLst>
          </p:cNvPr>
          <p:cNvSpPr>
            <a:spLocks noGrp="1"/>
          </p:cNvSpPr>
          <p:nvPr>
            <p:ph type="title"/>
          </p:nvPr>
        </p:nvSpPr>
        <p:spPr/>
        <p:txBody>
          <a:bodyPr>
            <a:normAutofit/>
          </a:bodyPr>
          <a:lstStyle/>
          <a:p>
            <a:r>
              <a:rPr lang="en-US" sz="4000" b="1" dirty="0"/>
              <a:t>Survey of national and local responses to COVID-19 in relation to tsunami early warning</a:t>
            </a:r>
          </a:p>
        </p:txBody>
      </p:sp>
      <p:sp>
        <p:nvSpPr>
          <p:cNvPr id="15" name="Content Placeholder 14">
            <a:extLst>
              <a:ext uri="{FF2B5EF4-FFF2-40B4-BE49-F238E27FC236}">
                <a16:creationId xmlns:a16="http://schemas.microsoft.com/office/drawing/2014/main" id="{E8940F8B-7EE7-6C48-8524-B40A2126CD49}"/>
              </a:ext>
            </a:extLst>
          </p:cNvPr>
          <p:cNvSpPr>
            <a:spLocks noGrp="1"/>
          </p:cNvSpPr>
          <p:nvPr>
            <p:ph sz="half" idx="1"/>
          </p:nvPr>
        </p:nvSpPr>
        <p:spPr/>
        <p:txBody>
          <a:bodyPr>
            <a:normAutofit/>
          </a:bodyPr>
          <a:lstStyle/>
          <a:p>
            <a:r>
              <a:rPr lang="en-GB" sz="1800" dirty="0"/>
              <a:t>Developed by HUD and ITB through Working Group 1 Tsunami Risk, Community Awareness and Preparedness of the Intergovernmental Coordination Group for the Indian Ocean Tsunami Warning &amp; Mitigation System (ICG/IOTWMS) of the Intergovernmental Oceanographic Commission of UNESCO</a:t>
            </a:r>
          </a:p>
          <a:p>
            <a:r>
              <a:rPr lang="en-GB" sz="1800" dirty="0"/>
              <a:t>Issued by the Secretariat of IOTWMS and circulated to all 28 member states of the IOTWMS in early October ‘21, through their National Contact Points</a:t>
            </a:r>
          </a:p>
          <a:p>
            <a:r>
              <a:rPr lang="en-GB" sz="1800" dirty="0"/>
              <a:t>Aims of survey</a:t>
            </a:r>
          </a:p>
          <a:p>
            <a:pPr lvl="1"/>
            <a:r>
              <a:rPr lang="en-GB" sz="1400" dirty="0"/>
              <a:t>Understand current national, regional and local responses to COVID-19</a:t>
            </a:r>
          </a:p>
          <a:p>
            <a:pPr lvl="1"/>
            <a:r>
              <a:rPr lang="en-GB" sz="1400" dirty="0"/>
              <a:t>Understand the uptake of the IOTWMS Guidelines for Tsunami Warning Services, Evacuation, and Sheltering during COVID-19</a:t>
            </a:r>
          </a:p>
          <a:p>
            <a:endParaRPr lang="en-US" sz="1800" dirty="0"/>
          </a:p>
        </p:txBody>
      </p:sp>
    </p:spTree>
    <p:extLst>
      <p:ext uri="{BB962C8B-B14F-4D97-AF65-F5344CB8AC3E}">
        <p14:creationId xmlns:p14="http://schemas.microsoft.com/office/powerpoint/2010/main" val="388364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599E-55FB-6C40-89A0-989FCA13DC82}"/>
              </a:ext>
            </a:extLst>
          </p:cNvPr>
          <p:cNvSpPr>
            <a:spLocks noGrp="1"/>
          </p:cNvSpPr>
          <p:nvPr>
            <p:ph type="title"/>
          </p:nvPr>
        </p:nvSpPr>
        <p:spPr/>
        <p:txBody>
          <a:bodyPr/>
          <a:lstStyle/>
          <a:p>
            <a:r>
              <a:rPr lang="en-GB" b="1" dirty="0"/>
              <a:t>Who was invited to complete this survey?</a:t>
            </a:r>
            <a:endParaRPr lang="en-US" b="1" dirty="0"/>
          </a:p>
        </p:txBody>
      </p:sp>
      <p:sp>
        <p:nvSpPr>
          <p:cNvPr id="3" name="Content Placeholder 2">
            <a:extLst>
              <a:ext uri="{FF2B5EF4-FFF2-40B4-BE49-F238E27FC236}">
                <a16:creationId xmlns:a16="http://schemas.microsoft.com/office/drawing/2014/main" id="{E496266A-0533-064C-8C37-6A910A0E2F05}"/>
              </a:ext>
            </a:extLst>
          </p:cNvPr>
          <p:cNvSpPr>
            <a:spLocks noGrp="1"/>
          </p:cNvSpPr>
          <p:nvPr>
            <p:ph sz="half" idx="1"/>
          </p:nvPr>
        </p:nvSpPr>
        <p:spPr/>
        <p:txBody>
          <a:bodyPr>
            <a:normAutofit/>
          </a:bodyPr>
          <a:lstStyle/>
          <a:p>
            <a:r>
              <a:rPr lang="en-GB" dirty="0"/>
              <a:t>Responses to this survey were encouraged from the designated National Tsunami Warning Centre (NTWC) and National Disaster Management Organisation (NDMO) </a:t>
            </a:r>
          </a:p>
        </p:txBody>
      </p:sp>
      <p:sp>
        <p:nvSpPr>
          <p:cNvPr id="4" name="Content Placeholder 3">
            <a:extLst>
              <a:ext uri="{FF2B5EF4-FFF2-40B4-BE49-F238E27FC236}">
                <a16:creationId xmlns:a16="http://schemas.microsoft.com/office/drawing/2014/main" id="{5C8A31F6-39E7-3F43-941F-F7ED97125D9C}"/>
              </a:ext>
            </a:extLst>
          </p:cNvPr>
          <p:cNvSpPr>
            <a:spLocks noGrp="1"/>
          </p:cNvSpPr>
          <p:nvPr>
            <p:ph sz="half" idx="2"/>
          </p:nvPr>
        </p:nvSpPr>
        <p:spPr/>
        <p:txBody>
          <a:bodyPr>
            <a:normAutofit/>
          </a:bodyPr>
          <a:lstStyle/>
          <a:p>
            <a:r>
              <a:rPr lang="en-GB" dirty="0"/>
              <a:t>We were also seeking to get an insight into local impacts and responses, so responses from Local Disaster Management Organisations (LDMOs) and any National or Local COVID Task Force organisations who may be involved in a country’s tsunami early warning services and response, especially under co-existing COVID-19 protocols</a:t>
            </a:r>
            <a:endParaRPr lang="en-US" dirty="0"/>
          </a:p>
          <a:p>
            <a:endParaRPr lang="en-US" dirty="0"/>
          </a:p>
        </p:txBody>
      </p:sp>
    </p:spTree>
    <p:extLst>
      <p:ext uri="{BB962C8B-B14F-4D97-AF65-F5344CB8AC3E}">
        <p14:creationId xmlns:p14="http://schemas.microsoft.com/office/powerpoint/2010/main" val="364314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BA60-4F1E-D944-B491-03CB53197B21}"/>
              </a:ext>
            </a:extLst>
          </p:cNvPr>
          <p:cNvSpPr>
            <a:spLocks noGrp="1"/>
          </p:cNvSpPr>
          <p:nvPr>
            <p:ph type="title"/>
          </p:nvPr>
        </p:nvSpPr>
        <p:spPr/>
        <p:txBody>
          <a:bodyPr/>
          <a:lstStyle/>
          <a:p>
            <a:r>
              <a:rPr lang="en-US" b="1" dirty="0"/>
              <a:t>Survey structure</a:t>
            </a:r>
          </a:p>
        </p:txBody>
      </p:sp>
      <p:sp>
        <p:nvSpPr>
          <p:cNvPr id="3" name="Content Placeholder 2">
            <a:extLst>
              <a:ext uri="{FF2B5EF4-FFF2-40B4-BE49-F238E27FC236}">
                <a16:creationId xmlns:a16="http://schemas.microsoft.com/office/drawing/2014/main" id="{30C2CFD3-A9D2-F848-81EB-0C3EB8F9AF5A}"/>
              </a:ext>
            </a:extLst>
          </p:cNvPr>
          <p:cNvSpPr>
            <a:spLocks noGrp="1"/>
          </p:cNvSpPr>
          <p:nvPr>
            <p:ph sz="half" idx="1"/>
          </p:nvPr>
        </p:nvSpPr>
        <p:spPr/>
        <p:txBody>
          <a:bodyPr>
            <a:normAutofit fontScale="77500" lnSpcReduction="20000"/>
          </a:bodyPr>
          <a:lstStyle/>
          <a:p>
            <a:r>
              <a:rPr lang="en-GB" dirty="0"/>
              <a:t>28 questions</a:t>
            </a:r>
          </a:p>
          <a:p>
            <a:r>
              <a:rPr lang="en-GB" dirty="0"/>
              <a:t>Respondent information</a:t>
            </a:r>
          </a:p>
          <a:p>
            <a:r>
              <a:rPr lang="en-GB" dirty="0"/>
              <a:t>Section 01: General questions on measures adapted to COVID-19 conditions (BEFORE A TSUNAMI EVENT)</a:t>
            </a:r>
          </a:p>
          <a:p>
            <a:r>
              <a:rPr lang="en-GB" dirty="0"/>
              <a:t>Section 02: Tsunami preparedness measures adapted to COVID-19 conditions (BEFORE A TSUNAMI EVENT)</a:t>
            </a:r>
          </a:p>
          <a:p>
            <a:r>
              <a:rPr lang="en-GB" dirty="0"/>
              <a:t>Section 03: Principles for tsunami warning and evacuation (BEFORE AND DURING A TSUNAMI EVENT)</a:t>
            </a:r>
          </a:p>
          <a:p>
            <a:r>
              <a:rPr lang="en-GB" dirty="0"/>
              <a:t>Section 04: Principles for sheltering (DURING A TSUNAMI EVENT)</a:t>
            </a:r>
          </a:p>
          <a:p>
            <a:pPr marL="0" indent="0">
              <a:buNone/>
            </a:pPr>
            <a:endParaRPr lang="en-GB" dirty="0"/>
          </a:p>
          <a:p>
            <a:endParaRPr lang="en-GB" dirty="0"/>
          </a:p>
          <a:p>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B54E4D11-4572-5A46-9B42-8175EA5B08EA}"/>
              </a:ext>
            </a:extLst>
          </p:cNvPr>
          <p:cNvPicPr>
            <a:picLocks noChangeAspect="1"/>
          </p:cNvPicPr>
          <p:nvPr/>
        </p:nvPicPr>
        <p:blipFill>
          <a:blip r:embed="rId2"/>
          <a:stretch>
            <a:fillRect/>
          </a:stretch>
        </p:blipFill>
        <p:spPr>
          <a:xfrm>
            <a:off x="6088269" y="587902"/>
            <a:ext cx="5265531" cy="5682195"/>
          </a:xfrm>
          <a:prstGeom prst="rect">
            <a:avLst/>
          </a:prstGeom>
        </p:spPr>
      </p:pic>
    </p:spTree>
    <p:extLst>
      <p:ext uri="{BB962C8B-B14F-4D97-AF65-F5344CB8AC3E}">
        <p14:creationId xmlns:p14="http://schemas.microsoft.com/office/powerpoint/2010/main" val="63939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4EC11C-3A45-AABE-0EC6-1B4A893248BB}"/>
              </a:ext>
            </a:extLst>
          </p:cNvPr>
          <p:cNvSpPr>
            <a:spLocks noGrp="1"/>
          </p:cNvSpPr>
          <p:nvPr>
            <p:ph type="title"/>
          </p:nvPr>
        </p:nvSpPr>
        <p:spPr/>
        <p:txBody>
          <a:bodyPr/>
          <a:lstStyle/>
          <a:p>
            <a:r>
              <a:rPr lang="en-US" b="1" dirty="0"/>
              <a:t>Responses</a:t>
            </a:r>
          </a:p>
        </p:txBody>
      </p:sp>
      <p:sp>
        <p:nvSpPr>
          <p:cNvPr id="5" name="Content Placeholder 4">
            <a:extLst>
              <a:ext uri="{FF2B5EF4-FFF2-40B4-BE49-F238E27FC236}">
                <a16:creationId xmlns:a16="http://schemas.microsoft.com/office/drawing/2014/main" id="{075BCEF7-C377-7393-E2BA-8B82D47362FA}"/>
              </a:ext>
            </a:extLst>
          </p:cNvPr>
          <p:cNvSpPr>
            <a:spLocks noGrp="1"/>
          </p:cNvSpPr>
          <p:nvPr>
            <p:ph sz="half" idx="1"/>
          </p:nvPr>
        </p:nvSpPr>
        <p:spPr/>
        <p:txBody>
          <a:bodyPr>
            <a:normAutofit fontScale="85000" lnSpcReduction="10000"/>
          </a:bodyPr>
          <a:lstStyle/>
          <a:p>
            <a:pPr marL="0" indent="0">
              <a:buNone/>
            </a:pPr>
            <a:r>
              <a:rPr lang="en-US" b="1" dirty="0"/>
              <a:t>Disappointing response</a:t>
            </a:r>
          </a:p>
          <a:p>
            <a:r>
              <a:rPr lang="en-US" dirty="0"/>
              <a:t>A minimum of one response from eleven countries</a:t>
            </a:r>
          </a:p>
          <a:p>
            <a:pPr lvl="1"/>
            <a:r>
              <a:rPr lang="en-US" dirty="0"/>
              <a:t>15 NTWC (11 countries)</a:t>
            </a:r>
          </a:p>
          <a:p>
            <a:pPr lvl="1"/>
            <a:r>
              <a:rPr lang="en-US" dirty="0"/>
              <a:t>5 NDMO (3 countries)</a:t>
            </a:r>
          </a:p>
          <a:p>
            <a:pPr lvl="1"/>
            <a:r>
              <a:rPr lang="en-US" dirty="0"/>
              <a:t>4 LDMO (1 country)</a:t>
            </a:r>
          </a:p>
          <a:p>
            <a:pPr marL="0" indent="0">
              <a:buNone/>
            </a:pPr>
            <a:endParaRPr lang="en-US" dirty="0"/>
          </a:p>
          <a:p>
            <a:r>
              <a:rPr lang="en-US" dirty="0"/>
              <a:t>Several important sections of the survey are only relevant to N/LDMOs</a:t>
            </a:r>
          </a:p>
          <a:p>
            <a:endParaRPr lang="en-US" dirty="0"/>
          </a:p>
          <a:p>
            <a:r>
              <a:rPr lang="en-US" dirty="0"/>
              <a:t>Some of the responses are not complete</a:t>
            </a:r>
          </a:p>
          <a:p>
            <a:endParaRPr lang="en-US" dirty="0"/>
          </a:p>
          <a:p>
            <a:pPr lvl="1"/>
            <a:endParaRPr lang="en-US" dirty="0"/>
          </a:p>
          <a:p>
            <a:pPr lvl="1"/>
            <a:endParaRPr lang="en-US" dirty="0"/>
          </a:p>
          <a:p>
            <a:pPr lvl="1"/>
            <a:endParaRPr lang="en-US" dirty="0"/>
          </a:p>
        </p:txBody>
      </p:sp>
      <p:sp>
        <p:nvSpPr>
          <p:cNvPr id="6" name="Content Placeholder 5">
            <a:extLst>
              <a:ext uri="{FF2B5EF4-FFF2-40B4-BE49-F238E27FC236}">
                <a16:creationId xmlns:a16="http://schemas.microsoft.com/office/drawing/2014/main" id="{E2E1B500-F7F7-06B3-F50D-873D45E7D973}"/>
              </a:ext>
            </a:extLst>
          </p:cNvPr>
          <p:cNvSpPr>
            <a:spLocks noGrp="1"/>
          </p:cNvSpPr>
          <p:nvPr>
            <p:ph sz="half" idx="2"/>
          </p:nvPr>
        </p:nvSpPr>
        <p:spPr/>
        <p:txBody>
          <a:bodyPr>
            <a:normAutofit fontScale="85000" lnSpcReduction="10000"/>
          </a:bodyPr>
          <a:lstStyle/>
          <a:p>
            <a:pPr marL="0" indent="0">
              <a:buNone/>
            </a:pPr>
            <a:r>
              <a:rPr lang="en-US" b="1" dirty="0"/>
              <a:t>Summary</a:t>
            </a:r>
          </a:p>
          <a:p>
            <a:r>
              <a:rPr lang="en-US" dirty="0"/>
              <a:t>It is not possible to carry out meaningful analysis on such a low response rate / draw conclusions that would be representative</a:t>
            </a:r>
          </a:p>
          <a:p>
            <a:endParaRPr lang="en-US" dirty="0"/>
          </a:p>
          <a:p>
            <a:r>
              <a:rPr lang="en-US" dirty="0"/>
              <a:t>Doubtful that reissuing they survey would work – timeliness of survey etc. </a:t>
            </a:r>
          </a:p>
        </p:txBody>
      </p:sp>
    </p:spTree>
    <p:extLst>
      <p:ext uri="{BB962C8B-B14F-4D97-AF65-F5344CB8AC3E}">
        <p14:creationId xmlns:p14="http://schemas.microsoft.com/office/powerpoint/2010/main" val="206994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4AF3-FC96-1C6D-FE71-462387CF1B8C}"/>
              </a:ext>
            </a:extLst>
          </p:cNvPr>
          <p:cNvSpPr>
            <a:spLocks noGrp="1"/>
          </p:cNvSpPr>
          <p:nvPr>
            <p:ph type="title"/>
          </p:nvPr>
        </p:nvSpPr>
        <p:spPr/>
        <p:txBody>
          <a:bodyPr/>
          <a:lstStyle/>
          <a:p>
            <a:endParaRPr lang="en-US"/>
          </a:p>
        </p:txBody>
      </p:sp>
      <p:pic>
        <p:nvPicPr>
          <p:cNvPr id="6" name="Content Placeholder 5" descr="Chart, timeline&#10;&#10;Description automatically generated">
            <a:extLst>
              <a:ext uri="{FF2B5EF4-FFF2-40B4-BE49-F238E27FC236}">
                <a16:creationId xmlns:a16="http://schemas.microsoft.com/office/drawing/2014/main" id="{584C44AE-D78F-1485-E569-689E29DF2B3F}"/>
              </a:ext>
            </a:extLst>
          </p:cNvPr>
          <p:cNvPicPr>
            <a:picLocks noGrp="1" noChangeAspect="1"/>
          </p:cNvPicPr>
          <p:nvPr>
            <p:ph sz="half" idx="1"/>
          </p:nvPr>
        </p:nvPicPr>
        <p:blipFill>
          <a:blip r:embed="rId2"/>
          <a:stretch>
            <a:fillRect/>
          </a:stretch>
        </p:blipFill>
        <p:spPr>
          <a:xfrm>
            <a:off x="271041" y="456309"/>
            <a:ext cx="5777064" cy="2576258"/>
          </a:xfrm>
        </p:spPr>
      </p:pic>
      <p:pic>
        <p:nvPicPr>
          <p:cNvPr id="8" name="Content Placeholder 7" descr="Chart, bar chart&#10;&#10;Description automatically generated">
            <a:extLst>
              <a:ext uri="{FF2B5EF4-FFF2-40B4-BE49-F238E27FC236}">
                <a16:creationId xmlns:a16="http://schemas.microsoft.com/office/drawing/2014/main" id="{291CCF0E-EE45-8E56-20A3-0371FEACAB68}"/>
              </a:ext>
            </a:extLst>
          </p:cNvPr>
          <p:cNvPicPr>
            <a:picLocks noGrp="1" noChangeAspect="1"/>
          </p:cNvPicPr>
          <p:nvPr>
            <p:ph sz="half" idx="2"/>
          </p:nvPr>
        </p:nvPicPr>
        <p:blipFill>
          <a:blip r:embed="rId3"/>
          <a:stretch>
            <a:fillRect/>
          </a:stretch>
        </p:blipFill>
        <p:spPr>
          <a:xfrm>
            <a:off x="6288721" y="456309"/>
            <a:ext cx="5675006" cy="2726729"/>
          </a:xfrm>
        </p:spPr>
      </p:pic>
      <p:pic>
        <p:nvPicPr>
          <p:cNvPr id="10" name="Picture 9" descr="Chart, bar chart&#10;&#10;Description automatically generated">
            <a:extLst>
              <a:ext uri="{FF2B5EF4-FFF2-40B4-BE49-F238E27FC236}">
                <a16:creationId xmlns:a16="http://schemas.microsoft.com/office/drawing/2014/main" id="{57A3D734-8E47-0F55-327C-B4330D74D4A5}"/>
              </a:ext>
            </a:extLst>
          </p:cNvPr>
          <p:cNvPicPr>
            <a:picLocks noChangeAspect="1"/>
          </p:cNvPicPr>
          <p:nvPr/>
        </p:nvPicPr>
        <p:blipFill>
          <a:blip r:embed="rId4"/>
          <a:stretch>
            <a:fillRect/>
          </a:stretch>
        </p:blipFill>
        <p:spPr>
          <a:xfrm>
            <a:off x="271041" y="3375760"/>
            <a:ext cx="5684228" cy="3499971"/>
          </a:xfrm>
          <a:prstGeom prst="rect">
            <a:avLst/>
          </a:prstGeom>
        </p:spPr>
      </p:pic>
      <p:pic>
        <p:nvPicPr>
          <p:cNvPr id="12" name="Picture 11" descr="Chart, bar chart&#10;&#10;Description automatically generated">
            <a:extLst>
              <a:ext uri="{FF2B5EF4-FFF2-40B4-BE49-F238E27FC236}">
                <a16:creationId xmlns:a16="http://schemas.microsoft.com/office/drawing/2014/main" id="{33B87C9B-8592-1F94-3BFF-58BD4C276AB4}"/>
              </a:ext>
            </a:extLst>
          </p:cNvPr>
          <p:cNvPicPr>
            <a:picLocks noChangeAspect="1"/>
          </p:cNvPicPr>
          <p:nvPr/>
        </p:nvPicPr>
        <p:blipFill>
          <a:blip r:embed="rId5"/>
          <a:stretch>
            <a:fillRect/>
          </a:stretch>
        </p:blipFill>
        <p:spPr>
          <a:xfrm>
            <a:off x="6288721" y="3317886"/>
            <a:ext cx="5621632" cy="3488121"/>
          </a:xfrm>
          <a:prstGeom prst="rect">
            <a:avLst/>
          </a:prstGeom>
        </p:spPr>
      </p:pic>
      <p:sp>
        <p:nvSpPr>
          <p:cNvPr id="13" name="Rectangle 12">
            <a:extLst>
              <a:ext uri="{FF2B5EF4-FFF2-40B4-BE49-F238E27FC236}">
                <a16:creationId xmlns:a16="http://schemas.microsoft.com/office/drawing/2014/main" id="{D29E083B-CB7A-2EFB-26CA-8AC23E198608}"/>
              </a:ext>
            </a:extLst>
          </p:cNvPr>
          <p:cNvSpPr/>
          <p:nvPr/>
        </p:nvSpPr>
        <p:spPr>
          <a:xfrm>
            <a:off x="271041" y="995423"/>
            <a:ext cx="1303116" cy="219919"/>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17F6010A-1C4F-1AD3-B780-284A2F60D3C2}"/>
              </a:ext>
            </a:extLst>
          </p:cNvPr>
          <p:cNvSpPr/>
          <p:nvPr/>
        </p:nvSpPr>
        <p:spPr>
          <a:xfrm>
            <a:off x="6011600" y="1180618"/>
            <a:ext cx="1303116" cy="219919"/>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6973DCB-6BE2-7F34-1E5A-08D2CE84594F}"/>
              </a:ext>
            </a:extLst>
          </p:cNvPr>
          <p:cNvSpPr/>
          <p:nvPr/>
        </p:nvSpPr>
        <p:spPr>
          <a:xfrm>
            <a:off x="271041" y="3960471"/>
            <a:ext cx="1303116" cy="219919"/>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A6AE1C0E-0E0D-28D0-7C8D-8EF692A16896}"/>
              </a:ext>
            </a:extLst>
          </p:cNvPr>
          <p:cNvSpPr/>
          <p:nvPr/>
        </p:nvSpPr>
        <p:spPr>
          <a:xfrm>
            <a:off x="6140464" y="4070430"/>
            <a:ext cx="1303116" cy="219919"/>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0206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C625-CD3D-BFE4-5C75-D0909B9D6501}"/>
              </a:ext>
            </a:extLst>
          </p:cNvPr>
          <p:cNvSpPr>
            <a:spLocks noGrp="1"/>
          </p:cNvSpPr>
          <p:nvPr>
            <p:ph type="title"/>
          </p:nvPr>
        </p:nvSpPr>
        <p:spPr/>
        <p:txBody>
          <a:bodyPr/>
          <a:lstStyle/>
          <a:p>
            <a:r>
              <a:rPr lang="en-US" b="1" dirty="0"/>
              <a:t>Sub-national survey in Sri Lanka </a:t>
            </a:r>
          </a:p>
        </p:txBody>
      </p:sp>
      <p:sp>
        <p:nvSpPr>
          <p:cNvPr id="3" name="Content Placeholder 2">
            <a:extLst>
              <a:ext uri="{FF2B5EF4-FFF2-40B4-BE49-F238E27FC236}">
                <a16:creationId xmlns:a16="http://schemas.microsoft.com/office/drawing/2014/main" id="{9A14BB2C-4593-35D2-CA76-E7F563363B77}"/>
              </a:ext>
            </a:extLst>
          </p:cNvPr>
          <p:cNvSpPr>
            <a:spLocks noGrp="1"/>
          </p:cNvSpPr>
          <p:nvPr>
            <p:ph sz="half" idx="1"/>
          </p:nvPr>
        </p:nvSpPr>
        <p:spPr>
          <a:xfrm>
            <a:off x="838200" y="1825625"/>
            <a:ext cx="3901966" cy="4351338"/>
          </a:xfrm>
        </p:spPr>
        <p:txBody>
          <a:bodyPr>
            <a:normAutofit fontScale="85000" lnSpcReduction="10000"/>
          </a:bodyPr>
          <a:lstStyle/>
          <a:p>
            <a:r>
              <a:rPr lang="en-US" dirty="0"/>
              <a:t>In In April/May, using the same instrument, the Sri Lankan DMC (NDMO) asked us to re-issue the survey</a:t>
            </a:r>
          </a:p>
          <a:p>
            <a:endParaRPr lang="en-US" dirty="0"/>
          </a:p>
          <a:p>
            <a:r>
              <a:rPr lang="en-US" dirty="0"/>
              <a:t>Targeted 14 coastal Districts: Ampara; Batticaloa; Colombo; Galle; Gampaha; Hambantota; Jaffna; Kalutara; Kilinochchi; </a:t>
            </a:r>
            <a:r>
              <a:rPr lang="en-US" dirty="0" err="1"/>
              <a:t>Mannar</a:t>
            </a:r>
            <a:r>
              <a:rPr lang="en-US" dirty="0"/>
              <a:t>; Matara; Mullaitivu; Puttalam; Trincomalee</a:t>
            </a:r>
          </a:p>
        </p:txBody>
      </p:sp>
      <p:sp>
        <p:nvSpPr>
          <p:cNvPr id="4" name="Content Placeholder 3">
            <a:extLst>
              <a:ext uri="{FF2B5EF4-FFF2-40B4-BE49-F238E27FC236}">
                <a16:creationId xmlns:a16="http://schemas.microsoft.com/office/drawing/2014/main" id="{5CFFD2F0-8295-8C98-D31C-211637D79886}"/>
              </a:ext>
            </a:extLst>
          </p:cNvPr>
          <p:cNvSpPr>
            <a:spLocks noGrp="1"/>
          </p:cNvSpPr>
          <p:nvPr>
            <p:ph sz="half" idx="2"/>
          </p:nvPr>
        </p:nvSpPr>
        <p:spPr>
          <a:xfrm>
            <a:off x="5011839" y="1825625"/>
            <a:ext cx="3785322" cy="4351338"/>
          </a:xfrm>
        </p:spPr>
        <p:txBody>
          <a:bodyPr>
            <a:normAutofit fontScale="85000" lnSpcReduction="10000"/>
          </a:bodyPr>
          <a:lstStyle/>
          <a:p>
            <a:r>
              <a:rPr lang="en-US" dirty="0"/>
              <a:t>Multiple responses from all 14 Districts, including </a:t>
            </a:r>
            <a:r>
              <a:rPr lang="en-GB" dirty="0"/>
              <a:t>Assistant Directors of DDMCUs and District Secretaries (Government Agent) </a:t>
            </a:r>
          </a:p>
          <a:p>
            <a:endParaRPr lang="en-GB" dirty="0"/>
          </a:p>
          <a:p>
            <a:r>
              <a:rPr lang="en-GB" dirty="0"/>
              <a:t>We are currently preparing a briefing note on the findings for the SL DMC</a:t>
            </a:r>
            <a:endParaRPr lang="en-US" dirty="0"/>
          </a:p>
        </p:txBody>
      </p:sp>
      <p:pic>
        <p:nvPicPr>
          <p:cNvPr id="6" name="Picture 5" descr="Map&#10;&#10;Description automatically generated">
            <a:extLst>
              <a:ext uri="{FF2B5EF4-FFF2-40B4-BE49-F238E27FC236}">
                <a16:creationId xmlns:a16="http://schemas.microsoft.com/office/drawing/2014/main" id="{82D366CC-8645-BB27-1F4D-ECE0161DC8F1}"/>
              </a:ext>
            </a:extLst>
          </p:cNvPr>
          <p:cNvPicPr>
            <a:picLocks noChangeAspect="1"/>
          </p:cNvPicPr>
          <p:nvPr/>
        </p:nvPicPr>
        <p:blipFill>
          <a:blip r:embed="rId2"/>
          <a:stretch>
            <a:fillRect/>
          </a:stretch>
        </p:blipFill>
        <p:spPr>
          <a:xfrm>
            <a:off x="8976186" y="997474"/>
            <a:ext cx="3184065" cy="4515334"/>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1755C7EC-D1C8-3D8B-43BB-954E51B302D3}"/>
              </a:ext>
            </a:extLst>
          </p:cNvPr>
          <p:cNvPicPr>
            <a:picLocks noChangeAspect="1"/>
          </p:cNvPicPr>
          <p:nvPr/>
        </p:nvPicPr>
        <p:blipFill rotWithShape="1">
          <a:blip r:embed="rId3"/>
          <a:srcRect t="7203" r="77666" b="75862"/>
          <a:stretch/>
        </p:blipFill>
        <p:spPr>
          <a:xfrm>
            <a:off x="5365749" y="5726591"/>
            <a:ext cx="824844" cy="747155"/>
          </a:xfrm>
          <a:prstGeom prst="rect">
            <a:avLst/>
          </a:prstGeom>
        </p:spPr>
      </p:pic>
      <p:pic>
        <p:nvPicPr>
          <p:cNvPr id="8" name="Picture 7" descr="A close up of a logo&#10;&#10;Description automatically generated">
            <a:extLst>
              <a:ext uri="{FF2B5EF4-FFF2-40B4-BE49-F238E27FC236}">
                <a16:creationId xmlns:a16="http://schemas.microsoft.com/office/drawing/2014/main" id="{EC5F79A4-B738-8427-7A7B-81D012497687}"/>
              </a:ext>
            </a:extLst>
          </p:cNvPr>
          <p:cNvPicPr>
            <a:picLocks noChangeAspect="1"/>
          </p:cNvPicPr>
          <p:nvPr/>
        </p:nvPicPr>
        <p:blipFill rotWithShape="1">
          <a:blip r:embed="rId4"/>
          <a:srcRect b="70581"/>
          <a:stretch/>
        </p:blipFill>
        <p:spPr>
          <a:xfrm>
            <a:off x="6190593" y="5767889"/>
            <a:ext cx="2212037" cy="622857"/>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DD869F38-05FF-B915-1D22-A825EC93898E}"/>
              </a:ext>
            </a:extLst>
          </p:cNvPr>
          <p:cNvPicPr>
            <a:picLocks noChangeAspect="1"/>
          </p:cNvPicPr>
          <p:nvPr/>
        </p:nvPicPr>
        <p:blipFill>
          <a:blip r:embed="rId5"/>
          <a:stretch>
            <a:fillRect/>
          </a:stretch>
        </p:blipFill>
        <p:spPr>
          <a:xfrm>
            <a:off x="8402630" y="5809591"/>
            <a:ext cx="3685269" cy="581156"/>
          </a:xfrm>
          <a:prstGeom prst="rect">
            <a:avLst/>
          </a:prstGeom>
        </p:spPr>
      </p:pic>
    </p:spTree>
    <p:extLst>
      <p:ext uri="{BB962C8B-B14F-4D97-AF65-F5344CB8AC3E}">
        <p14:creationId xmlns:p14="http://schemas.microsoft.com/office/powerpoint/2010/main" val="230581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4772</TotalTime>
  <Words>574</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Survey on tsunami warning services, evacuation, and sheltering during COVID-19  Professor Richard Haigh &amp; Professor Dilanthi Amaratunga University of Huddersfield, UK</vt:lpstr>
      <vt:lpstr>Background</vt:lpstr>
      <vt:lpstr>Survey of national and local responses to COVID-19 in relation to tsunami early warning</vt:lpstr>
      <vt:lpstr>Who was invited to complete this survey?</vt:lpstr>
      <vt:lpstr>Survey structure</vt:lpstr>
      <vt:lpstr>Responses</vt:lpstr>
      <vt:lpstr>PowerPoint Presentation</vt:lpstr>
      <vt:lpstr>Sub-national survey in Sri Lanka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survey on tsunami warning services, evacuation, and sheltering during COVID-19</dc:title>
  <dc:creator>Richard Haigh</dc:creator>
  <cp:lastModifiedBy>Gale, Nora</cp:lastModifiedBy>
  <cp:revision>11</cp:revision>
  <dcterms:created xsi:type="dcterms:W3CDTF">2021-11-02T07:51:08Z</dcterms:created>
  <dcterms:modified xsi:type="dcterms:W3CDTF">2022-07-13T04:15:48Z</dcterms:modified>
</cp:coreProperties>
</file>