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4"/>
    <p:sldMasterId id="2147483648" r:id="rId5"/>
  </p:sldMasterIdLst>
  <p:notesMasterIdLst>
    <p:notesMasterId r:id="rId16"/>
  </p:notesMasterIdLst>
  <p:sldIdLst>
    <p:sldId id="286" r:id="rId6"/>
    <p:sldId id="292" r:id="rId7"/>
    <p:sldId id="291" r:id="rId8"/>
    <p:sldId id="282" r:id="rId9"/>
    <p:sldId id="287" r:id="rId10"/>
    <p:sldId id="288" r:id="rId11"/>
    <p:sldId id="294" r:id="rId12"/>
    <p:sldId id="295" r:id="rId13"/>
    <p:sldId id="293" r:id="rId14"/>
    <p:sldId id="25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FC5F4C-C49D-F461-958C-2DEFF6565EED}" v="1" dt="2022-02-23T14:48:00.595"/>
    <p1510:client id="{25078319-02C1-2A73-7F91-B7B44E5EB46C}" v="12" dt="2022-02-22T14:48:48.154"/>
    <p1510:client id="{A88DADC6-180C-4803-1DF7-6C272F913EC0}" v="79" dt="2022-02-21T21:10:03.740"/>
    <p1510:client id="{B05B8D6E-5F4F-D86B-8992-39220B313328}" v="26" dt="2022-02-23T15:27:50.933"/>
    <p1510:client id="{BEE1FB56-22E7-A2DD-820E-CB3B5A1CCF27}" v="87" dt="2022-02-22T11:47:24.433"/>
    <p1510:client id="{C3DDB7BD-9D7E-8833-4B04-4593D00777CB}" v="392" dt="2022-02-21T16:22:24.058"/>
    <p1510:client id="{DCC96A0B-6D3C-BBCB-AC8D-EA387B3C9FCF}" v="94" dt="2022-02-23T15:23:48.870"/>
    <p1510:client id="{F35630D2-B6AE-8370-BD2B-A10DE63FEBEE}" v="5" dt="2022-02-23T15:36:32.095"/>
    <p1510:client id="{FCD75E13-2EEF-4327-8B7A-620CBBCCC662}" v="11" dt="2022-02-22T15:24:27.882"/>
    <p1510:client id="{FD05F154-032D-E852-B687-A5D9150973F9}" v="22" dt="2022-02-23T14:01:31.4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84045-8120-1740-82B2-F61F80904E4C}" type="datetimeFigureOut">
              <a:rPr lang="en-CH" smtClean="0"/>
              <a:t>02/23/2022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B9201-0724-6540-9343-900670A3685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23258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E546C-FC1A-A944-A4BD-D1E9EA4F76CA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89372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 follow up on what was announced last year 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B9201-0724-6540-9343-900670A3685B}" type="slidenum">
              <a:rPr lang="en-CH" smtClean="0"/>
              <a:t>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41891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B9201-0724-6540-9343-900670A3685B}" type="slidenum">
              <a:rPr lang="en-CH" smtClean="0"/>
              <a:t>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93543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9968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7702" y="3681919"/>
            <a:ext cx="809989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7011482" y="5819978"/>
            <a:ext cx="4853020" cy="652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CBS ET-WISC/TT-GISC</a:t>
            </a:r>
            <a:r>
              <a:rPr lang="en-US" sz="1600" b="0" baseline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</a:p>
          <a:p>
            <a:r>
              <a:rPr lang="en-US" sz="1600" b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Offenbach,</a:t>
            </a:r>
            <a:r>
              <a:rPr lang="en-US" sz="1600" b="0" baseline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Germany, 26-29 August 2019</a:t>
            </a:r>
            <a:endParaRPr lang="en-US" sz="1600" b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2651760" cy="171450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7965" y="6356351"/>
            <a:ext cx="3294435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TT-GISC201</a:t>
            </a:r>
            <a:r>
              <a:rPr lang="en-US" altLang="ja-JP"/>
              <a:t>9 26-29 Aug. 2019 </a:t>
            </a:r>
            <a:r>
              <a:rPr lang="en-US"/>
              <a:t> p</a:t>
            </a:r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7965" y="6356351"/>
            <a:ext cx="3294435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TT-GISC201</a:t>
            </a:r>
            <a:r>
              <a:rPr lang="en-US" altLang="ja-JP"/>
              <a:t>9 26-29 Aug. 2019 </a:t>
            </a:r>
            <a:r>
              <a:rPr lang="en-US"/>
              <a:t> p</a:t>
            </a:r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87965" y="6356351"/>
            <a:ext cx="3294435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TT-GISC201</a:t>
            </a:r>
            <a:r>
              <a:rPr lang="en-US" altLang="ja-JP"/>
              <a:t>9 26-29 Aug. 2019 </a:t>
            </a:r>
            <a:r>
              <a:rPr lang="en-US"/>
              <a:t> p</a:t>
            </a:r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7965" y="6356351"/>
            <a:ext cx="3294435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TT-GISC201</a:t>
            </a:r>
            <a:r>
              <a:rPr lang="en-US" altLang="ja-JP"/>
              <a:t>9 26-29 Aug. 2019 </a:t>
            </a:r>
            <a:r>
              <a:rPr lang="en-US"/>
              <a:t> p</a:t>
            </a:r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7965" y="6356351"/>
            <a:ext cx="3294435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TT-GISC201</a:t>
            </a:r>
            <a:r>
              <a:rPr lang="en-US" altLang="ja-JP"/>
              <a:t>9 26-29 Aug. 2019 </a:t>
            </a:r>
            <a:r>
              <a:rPr lang="en-US"/>
              <a:t> p</a:t>
            </a:r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609600" y="2002371"/>
            <a:ext cx="109728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solidFill>
                  <a:srgbClr val="000090"/>
                </a:solidFill>
              </a:rPr>
              <a:t>Thank you</a:t>
            </a:r>
          </a:p>
          <a:p>
            <a:r>
              <a:rPr lang="en-US" sz="4800">
                <a:solidFill>
                  <a:srgbClr val="000090"/>
                </a:solidFill>
              </a:rPr>
              <a:t>Merci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7965" y="6356351"/>
            <a:ext cx="3294435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TT-GISC201</a:t>
            </a:r>
            <a:r>
              <a:rPr lang="en-US" altLang="ja-JP"/>
              <a:t>9 26-29 Aug. 2019 </a:t>
            </a:r>
            <a:r>
              <a:rPr lang="en-US"/>
              <a:t> p</a:t>
            </a:r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D3EF4-5880-4CB5-853C-6CEFFF600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5B14F9-8946-4925-BA06-80B59F904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0B961-9118-4ED5-8BCD-BC466AC21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2150-D8E5-4542-BEAE-17204FC09F7F}" type="datetimeFigureOut">
              <a:rPr lang="en-CH" smtClean="0"/>
              <a:t>02/23/2022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583A2-86D1-44DF-A77C-576515B79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F16AB-3CFB-4EC3-89D3-5B7ED43BD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E9E5-6B30-45B6-8AD6-F7A9ED8B565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4214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2651760" cy="1714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7965" y="6356351"/>
            <a:ext cx="3294435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TT-GISC201</a:t>
            </a:r>
            <a:r>
              <a:rPr lang="en-US" altLang="ja-JP"/>
              <a:t>9 26-29 Aug. 2019 </a:t>
            </a:r>
            <a:r>
              <a:rPr lang="en-US"/>
              <a:t> p</a:t>
            </a:r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D21A29-58FA-47CC-83F1-A2BD88A7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CD00AF-3D0F-464F-BBA9-70526DA85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64825-328B-4F90-A632-6F20C1D9BB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B2150-D8E5-4542-BEAE-17204FC09F7F}" type="datetimeFigureOut">
              <a:rPr lang="en-CH" smtClean="0"/>
              <a:t>02/23/2022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8838B-031B-45DE-AC2D-6D221D5842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AF09C-DE38-4976-B6C4-4F5CAD0ED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9E9E5-6B30-45B6-8AD6-F7A9ED8B565A}" type="slidenum">
              <a:rPr lang="en-CH" smtClean="0"/>
              <a:t>‹#›</a:t>
            </a:fld>
            <a:endParaRPr lang="en-CH"/>
          </a:p>
        </p:txBody>
      </p:sp>
      <p:pic>
        <p:nvPicPr>
          <p:cNvPr id="7" name="Picture 6" descr="wmo2016_powerpoint_standard_v2-2.jpg">
            <a:extLst>
              <a:ext uri="{FF2B5EF4-FFF2-40B4-BE49-F238E27FC236}">
                <a16:creationId xmlns:a16="http://schemas.microsoft.com/office/drawing/2014/main" id="{81C8D56C-C383-499F-99D9-93F5202C2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3500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7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en/ITU-D/Emergency-Telecommunications/Documents/2020/T-REC-X.1303bis-201403-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eparecenter.org/site/ifrcalerthubinitiative/call-to-action-on-emergency-alerting/#:~:text=International%20Federation%20of%20Red%20Cross%20and%20Red%20Crescent,ensure%20early%20warning%20messages%20reach%20%27last%20mile%27%20communities.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700365A0-3143-470B-9579-5188A302D73A}"/>
              </a:ext>
            </a:extLst>
          </p:cNvPr>
          <p:cNvSpPr>
            <a:spLocks noChangeAspect="1"/>
          </p:cNvSpPr>
          <p:nvPr/>
        </p:nvSpPr>
        <p:spPr>
          <a:xfrm>
            <a:off x="108612" y="13859"/>
            <a:ext cx="12083388" cy="6858001"/>
          </a:xfrm>
          <a:prstGeom prst="rect">
            <a:avLst/>
          </a:prstGeom>
          <a:blipFill>
            <a:blip r:embed="rId3" cstate="print"/>
            <a:stretch>
              <a:fillRect t="-22730"/>
            </a:stretch>
          </a:blipFill>
        </p:spPr>
        <p:txBody>
          <a:bodyPr wrap="square" lIns="0" tIns="0" rIns="0" bIns="0" rtlCol="0"/>
          <a:lstStyle/>
          <a:p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CFCCDF-9A21-48DF-98E9-7206DC878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6405"/>
            <a:ext cx="9144000" cy="205427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>
                <a:solidFill>
                  <a:schemeClr val="tx2">
                    <a:lumMod val="75000"/>
                  </a:schemeClr>
                </a:solidFill>
              </a:rPr>
              <a:t>TOWS-WG-XV,</a:t>
            </a:r>
            <a:br>
              <a:rPr lang="en-US" sz="3600" b="1"/>
            </a:br>
            <a:r>
              <a:rPr lang="en-US" sz="3600" b="1">
                <a:solidFill>
                  <a:schemeClr val="tx2">
                    <a:lumMod val="75000"/>
                  </a:schemeClr>
                </a:solidFill>
              </a:rPr>
              <a:t> 24-25 Feb 2022, </a:t>
            </a:r>
            <a:br>
              <a:rPr lang="en-US" sz="3600" b="1"/>
            </a:br>
            <a:r>
              <a:rPr lang="en-US" sz="3600" b="1">
                <a:solidFill>
                  <a:schemeClr val="tx2">
                    <a:lumMod val="75000"/>
                  </a:schemeClr>
                </a:solidFill>
              </a:rPr>
              <a:t>Virtual </a:t>
            </a:r>
            <a:br>
              <a:rPr lang="en-US" sz="3600" b="1"/>
            </a:br>
            <a:endParaRPr lang="en-US" sz="3600">
              <a:solidFill>
                <a:schemeClr val="tx2">
                  <a:lumMod val="75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CA5BB-00D6-4A93-89E9-F51F89AB51BE}"/>
              </a:ext>
            </a:extLst>
          </p:cNvPr>
          <p:cNvSpPr txBox="1"/>
          <p:nvPr/>
        </p:nvSpPr>
        <p:spPr>
          <a:xfrm>
            <a:off x="3927431" y="3310240"/>
            <a:ext cx="7164936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Sarah Grimes, Marine Services</a:t>
            </a:r>
            <a:endParaRPr lang="en-US" sz="2400">
              <a:solidFill>
                <a:schemeClr val="tx2">
                  <a:lumMod val="75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Hassan </a:t>
            </a:r>
            <a:r>
              <a:rPr lang="en-US" sz="2400" b="1" err="1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Haddouch</a:t>
            </a:r>
            <a:r>
              <a:rPr lang="en-US" sz="2400" b="1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, WIS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Cyrille Honore, DRR and Public Services</a:t>
            </a:r>
            <a:endParaRPr lang="en-US" sz="2400">
              <a:solidFill>
                <a:schemeClr val="tx2">
                  <a:lumMod val="75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2">
                  <a:lumMod val="75000"/>
                </a:schemeClr>
              </a:solidFill>
              <a:ea typeface="+mn-lt"/>
              <a:cs typeface="+mn-lt"/>
            </a:endParaRPr>
          </a:p>
          <a:p>
            <a:endParaRPr lang="en-CH">
              <a:solidFill>
                <a:schemeClr val="tx2">
                  <a:lumMod val="75000"/>
                </a:schemeClr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87553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981200" y="2002371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solidFill>
                  <a:srgbClr val="000090"/>
                </a:solidFill>
              </a:rPr>
              <a:t>Thank you</a:t>
            </a:r>
          </a:p>
          <a:p>
            <a:r>
              <a:rPr lang="en-US" sz="4800">
                <a:solidFill>
                  <a:srgbClr val="000090"/>
                </a:solidFill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6263A-8AF6-4F41-8F45-2874F330C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88327" y="200297"/>
            <a:ext cx="10972800" cy="1143000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Met Services &amp; Tsunami EWS </a:t>
            </a:r>
          </a:p>
          <a:p>
            <a:endParaRPr lang="en-US"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244CF-52A4-4BB7-B020-3BF161347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771" y="773114"/>
            <a:ext cx="5386917" cy="639762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Multiple roles: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022B5-9B24-459D-A203-AC35C8084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31594" y="1626606"/>
            <a:ext cx="5136015" cy="45460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spcBef>
                <a:spcPts val="0"/>
              </a:spcBef>
              <a:buFont typeface="Arial,Sans-Serif"/>
            </a:pPr>
            <a:r>
              <a:rPr lang="en-US">
                <a:ea typeface="+mn-lt"/>
                <a:cs typeface="+mn-lt"/>
              </a:rPr>
              <a:t>&gt;35% Meteorological Services globally are Tsunami Service Providers  – operational 24/7</a:t>
            </a:r>
          </a:p>
          <a:p>
            <a:pPr marL="285750" indent="-285750">
              <a:spcBef>
                <a:spcPts val="0"/>
              </a:spcBef>
              <a:buFont typeface="Arial,Sans-Serif"/>
            </a:pPr>
            <a:r>
              <a:rPr lang="en-US">
                <a:ea typeface="+mn-lt"/>
                <a:cs typeface="+mn-lt"/>
              </a:rPr>
              <a:t>Even more Meteorological services back up the National Service Provider, and/or support with infrastructure. </a:t>
            </a:r>
          </a:p>
          <a:p>
            <a:pPr marL="285750" indent="-285750">
              <a:spcBef>
                <a:spcPts val="0"/>
              </a:spcBef>
              <a:buFont typeface="Arial,Sans-Serif"/>
            </a:pPr>
            <a:r>
              <a:rPr lang="en-US">
                <a:cs typeface="Calibri"/>
              </a:rPr>
              <a:t>In some regions, majority of NMHS are involved in tsunami early  warning process </a:t>
            </a:r>
            <a:r>
              <a:rPr lang="en-US" err="1">
                <a:cs typeface="Calibri"/>
              </a:rPr>
              <a:t>eg.</a:t>
            </a:r>
            <a:r>
              <a:rPr lang="en-US">
                <a:cs typeface="Calibri"/>
              </a:rPr>
              <a:t> 80% NMHS in the Pacific Islands </a:t>
            </a:r>
            <a:endParaRPr lang="en-US"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endParaRPr lang="en-US"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endParaRPr lang="en-US">
              <a:ea typeface="+mn-lt"/>
              <a:cs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289D45-F55F-4F7F-B4AF-6F73CCCEA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0539" y="1098356"/>
            <a:ext cx="5389033" cy="639762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ts val="0"/>
              </a:spcBef>
            </a:pPr>
            <a:endParaRPr lang="en-US" sz="3200"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endParaRPr lang="en-US" b="0"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423237-8C37-450A-B410-6CCE500CC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17222" y="1951851"/>
            <a:ext cx="6067398" cy="378402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>
              <a:ea typeface="+mn-lt"/>
              <a:cs typeface="+mn-lt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4CC9FE-C6A2-47E2-BC1A-0EF1CCC9C2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TT-GISC201</a:t>
            </a:r>
            <a:r>
              <a:rPr lang="en-US" altLang="ja-JP"/>
              <a:t>9 26-29 Aug. 2019 </a:t>
            </a:r>
            <a:r>
              <a:rPr lang="en-US"/>
              <a:t> p</a:t>
            </a:r>
            <a:fld id="{9259AF2F-52C6-9B46-B8B2-0579234AE62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Picture 9" descr="Chart, pie chart&#10;&#10;Description automatically generated">
            <a:extLst>
              <a:ext uri="{FF2B5EF4-FFF2-40B4-BE49-F238E27FC236}">
                <a16:creationId xmlns:a16="http://schemas.microsoft.com/office/drawing/2014/main" id="{3696EB01-D460-49B2-B179-E1161325D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19" y="-3652"/>
            <a:ext cx="4499514" cy="2776524"/>
          </a:xfrm>
          <a:prstGeom prst="rect">
            <a:avLst/>
          </a:prstGeom>
        </p:spPr>
      </p:pic>
      <p:pic>
        <p:nvPicPr>
          <p:cNvPr id="11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4175458-0142-4AAF-AC20-464B3A048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670" y="792997"/>
            <a:ext cx="3272882" cy="3320541"/>
          </a:xfrm>
          <a:prstGeom prst="rect">
            <a:avLst/>
          </a:prstGeom>
        </p:spPr>
      </p:pic>
      <p:pic>
        <p:nvPicPr>
          <p:cNvPr id="13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728CDA3-3159-4801-A511-7C0D0F634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595" y="4231210"/>
            <a:ext cx="3969832" cy="2252042"/>
          </a:xfrm>
          <a:prstGeom prst="rect">
            <a:avLst/>
          </a:prstGeom>
        </p:spPr>
      </p:pic>
      <p:pic>
        <p:nvPicPr>
          <p:cNvPr id="14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E3CE9EF-1DFA-4229-AD75-FE6E1315F6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1669" y="3143050"/>
            <a:ext cx="3486614" cy="36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6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42F90-49C7-4812-9BB3-B3965E008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22" y="-50606"/>
            <a:ext cx="10972800" cy="1143000"/>
          </a:xfrm>
        </p:spPr>
        <p:txBody>
          <a:bodyPr/>
          <a:lstStyle/>
          <a:p>
            <a:r>
              <a:rPr lang="en-US">
                <a:cs typeface="Calibri"/>
              </a:rPr>
              <a:t>WMO &amp; Tsunami EWS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AB348B-6978-41D0-9A81-C6B94BCE4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TT-GISC201</a:t>
            </a:r>
            <a:r>
              <a:rPr lang="en-US" altLang="ja-JP"/>
              <a:t>9 26-29 Aug. 2019 </a:t>
            </a:r>
            <a:r>
              <a:rPr lang="en-US"/>
              <a:t> p</a:t>
            </a:r>
            <a:fld id="{9259AF2F-52C6-9B46-B8B2-0579234AE62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24401F-FA08-41C7-B014-B7C437F51FFE}"/>
              </a:ext>
            </a:extLst>
          </p:cNvPr>
          <p:cNvSpPr txBox="1"/>
          <p:nvPr/>
        </p:nvSpPr>
        <p:spPr>
          <a:xfrm>
            <a:off x="98558" y="306959"/>
            <a:ext cx="11645588" cy="71650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400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400" b="1">
                <a:ea typeface="+mn-lt"/>
                <a:cs typeface="+mn-lt"/>
              </a:rPr>
              <a:t>2 Key areas</a:t>
            </a:r>
            <a:r>
              <a:rPr lang="en-US" sz="2400">
                <a:ea typeface="+mn-lt"/>
                <a:cs typeface="+mn-lt"/>
              </a:rPr>
              <a:t> where WMO supports the tsunami EWS process:</a:t>
            </a:r>
          </a:p>
          <a:p>
            <a:endParaRPr lang="en-US" sz="2400">
              <a:ea typeface="+mn-lt"/>
              <a:cs typeface="+mn-lt"/>
            </a:endParaRPr>
          </a:p>
          <a:p>
            <a:pPr marL="800100" lvl="1" indent="-342900">
              <a:buAutoNum type="arabicPeriod"/>
            </a:pPr>
            <a:r>
              <a:rPr lang="en-US" sz="2400" b="1">
                <a:ea typeface="+mn-lt"/>
                <a:cs typeface="+mn-lt"/>
              </a:rPr>
              <a:t>Infrastructure, </a:t>
            </a:r>
            <a:r>
              <a:rPr lang="en-US" sz="2400">
                <a:ea typeface="+mn-lt"/>
                <a:cs typeface="+mn-lt"/>
              </a:rPr>
              <a:t>especially via the WMO Information System (WIS), and observations</a:t>
            </a:r>
          </a:p>
          <a:p>
            <a:pPr marL="800100" lvl="1" indent="-342900">
              <a:buAutoNum type="arabicPeriod"/>
            </a:pPr>
            <a:r>
              <a:rPr lang="en-US" sz="2400" b="1">
                <a:ea typeface="+mn-lt"/>
                <a:cs typeface="+mn-lt"/>
              </a:rPr>
              <a:t>Early Warning Services, </a:t>
            </a:r>
            <a:r>
              <a:rPr lang="en-US" sz="2400">
                <a:ea typeface="+mn-lt"/>
                <a:cs typeface="+mn-lt"/>
              </a:rPr>
              <a:t>especially to strengthen the last mile of communication</a:t>
            </a:r>
            <a:endParaRPr lang="en-US" sz="2400">
              <a:cs typeface="Calibri"/>
            </a:endParaRPr>
          </a:p>
          <a:p>
            <a:pPr lvl="1"/>
            <a:endParaRPr lang="en-US" sz="24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/>
              <a:t>WMO support NMHS, to strengthen their efforts in tsunami early warning, and </a:t>
            </a:r>
            <a:r>
              <a:rPr lang="en-US" sz="2400" err="1"/>
              <a:t>maximise</a:t>
            </a:r>
            <a:r>
              <a:rPr lang="en-US" sz="2400"/>
              <a:t> efficiencies </a:t>
            </a:r>
            <a:r>
              <a:rPr lang="en-US" sz="2400" err="1"/>
              <a:t>eg.</a:t>
            </a:r>
            <a:r>
              <a:rPr lang="en-US" sz="2400"/>
              <a:t> recent example with Tongan Met Service </a:t>
            </a:r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  <a:p>
            <a:r>
              <a:rPr lang="en-US" sz="2400">
                <a:cs typeface="Calibri"/>
              </a:rPr>
              <a:t>Recap of relevant WMO structures: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cs typeface="Calibri"/>
              </a:rPr>
              <a:t>SERCOM (SC-MMO</a:t>
            </a:r>
            <a:r>
              <a:rPr lang="en-US" sz="2400">
                <a:solidFill>
                  <a:srgbClr val="FF0000"/>
                </a:solidFill>
                <a:cs typeface="Calibri"/>
              </a:rPr>
              <a:t>* </a:t>
            </a:r>
            <a:r>
              <a:rPr lang="en-US" sz="2400">
                <a:cs typeface="Calibri"/>
              </a:rPr>
              <a:t>&amp; SC-DRR), INFCOM</a:t>
            </a:r>
            <a:r>
              <a:rPr lang="en-US" sz="2400">
                <a:solidFill>
                  <a:srgbClr val="FF0000"/>
                </a:solidFill>
                <a:cs typeface="Calibri"/>
              </a:rPr>
              <a:t>*</a:t>
            </a:r>
            <a:r>
              <a:rPr lang="en-US" sz="2400">
                <a:cs typeface="Calibri"/>
              </a:rPr>
              <a:t>, Research Board</a:t>
            </a:r>
            <a:r>
              <a:rPr lang="en-US" sz="2400">
                <a:solidFill>
                  <a:srgbClr val="FF0000"/>
                </a:solidFill>
                <a:cs typeface="Calibri"/>
              </a:rPr>
              <a:t>*</a:t>
            </a:r>
            <a:r>
              <a:rPr lang="en-US" sz="2400">
                <a:cs typeface="Calibri"/>
              </a:rPr>
              <a:t> (</a:t>
            </a:r>
            <a:r>
              <a:rPr lang="en-US" sz="2400">
                <a:solidFill>
                  <a:srgbClr val="FF0000"/>
                </a:solidFill>
                <a:cs typeface="Calibri"/>
              </a:rPr>
              <a:t>*IOC rep</a:t>
            </a:r>
            <a:r>
              <a:rPr lang="en-US" sz="2400">
                <a:cs typeface="Calibri"/>
              </a:rPr>
              <a:t>)</a:t>
            </a:r>
          </a:p>
          <a:p>
            <a:endParaRPr lang="en-US" sz="24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cs typeface="Calibri"/>
              </a:rPr>
              <a:t>WMO-IOC Joint Collaborative Board: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>
                <a:cs typeface="Calibri"/>
              </a:rPr>
              <a:t>Co-Chairs: Albert Martis (WMO), Srinivasa Kumar (IOC )</a:t>
            </a:r>
            <a:endParaRPr lang="en-US" sz="2400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400">
                <a:cs typeface="Calibri"/>
              </a:rPr>
              <a:t>Services Members: Alexander Frolov (IOC), John Parker (WMO)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>
                <a:cs typeface="Calibri"/>
              </a:rPr>
              <a:t>WMO-IOC Strategy approved by WMO &amp; IOC, June 2021</a:t>
            </a:r>
            <a:endParaRPr lang="en-US" sz="2400">
              <a:ea typeface="+mn-lt"/>
              <a:cs typeface="+mn-lt"/>
            </a:endParaRPr>
          </a:p>
          <a:p>
            <a:pPr marL="285750" indent="-285750">
              <a:spcBef>
                <a:spcPct val="20000"/>
              </a:spcBef>
              <a:buFont typeface="Arial,Sans-Serif"/>
              <a:buChar char="•"/>
            </a:pP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</p:txBody>
      </p:sp>
      <p:pic>
        <p:nvPicPr>
          <p:cNvPr id="6" name="Picture 5" descr="A picture containing sky, outdoor, building, city&#10;&#10;Description automatically generated">
            <a:extLst>
              <a:ext uri="{FF2B5EF4-FFF2-40B4-BE49-F238E27FC236}">
                <a16:creationId xmlns:a16="http://schemas.microsoft.com/office/drawing/2014/main" id="{F0160D48-4B91-436E-AF27-909872922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4892" y="4425081"/>
            <a:ext cx="2652131" cy="248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7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E30F95-94C3-844E-8902-2A0E978526F4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H"/>
              <a:t>WMO Information System (WIS)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3CD741-C3FA-A64E-AE30-5FB4F75FBB71}"/>
              </a:ext>
            </a:extLst>
          </p:cNvPr>
          <p:cNvSpPr txBox="1">
            <a:spLocks/>
          </p:cNvSpPr>
          <p:nvPr/>
        </p:nvSpPr>
        <p:spPr>
          <a:xfrm>
            <a:off x="339524" y="1555752"/>
            <a:ext cx="6597303" cy="42474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+mn-lt"/>
                <a:cs typeface="+mn-lt"/>
              </a:rPr>
              <a:t>GTS is part of WIS: High availability is guaranteed through dedicated links</a:t>
            </a:r>
            <a:endParaRPr lang="en-US"/>
          </a:p>
          <a:p>
            <a:r>
              <a:rPr lang="en-US">
                <a:ea typeface="+mn-lt"/>
                <a:cs typeface="+mn-lt"/>
              </a:rPr>
              <a:t>GISC (Global Information System Centers) provide access to a catalogue through a web portal</a:t>
            </a:r>
          </a:p>
          <a:p>
            <a:r>
              <a:rPr lang="en-US">
                <a:ea typeface="+mn-lt"/>
                <a:cs typeface="+mn-lt"/>
              </a:rPr>
              <a:t>Through a GISC everyone can subscribe to a GTS data stream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pic>
        <p:nvPicPr>
          <p:cNvPr id="6" name="Picture 2" descr="http://www.wmo.int/pages/prog/www/WIS/WIS_images/CoreComponents_InfoExc.png">
            <a:extLst>
              <a:ext uri="{FF2B5EF4-FFF2-40B4-BE49-F238E27FC236}">
                <a16:creationId xmlns:a16="http://schemas.microsoft.com/office/drawing/2014/main" id="{BCB02B81-95E9-E84D-B9E7-9A49EACC5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7620" y="1810314"/>
            <a:ext cx="4859929" cy="392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hape, arrow&#10;&#10;Description automatically generated">
            <a:extLst>
              <a:ext uri="{FF2B5EF4-FFF2-40B4-BE49-F238E27FC236}">
                <a16:creationId xmlns:a16="http://schemas.microsoft.com/office/drawing/2014/main" id="{B58E06F5-3100-4C6E-A018-2915B596E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583" y="5721405"/>
            <a:ext cx="1533525" cy="1038225"/>
          </a:xfrm>
          <a:prstGeom prst="rect">
            <a:avLst/>
          </a:prstGeom>
        </p:spPr>
      </p:pic>
      <p:pic>
        <p:nvPicPr>
          <p:cNvPr id="3" name="Picture 6" descr="Logo&#10;&#10;Description automatically generated">
            <a:extLst>
              <a:ext uri="{FF2B5EF4-FFF2-40B4-BE49-F238E27FC236}">
                <a16:creationId xmlns:a16="http://schemas.microsoft.com/office/drawing/2014/main" id="{29FEE485-E90D-49A2-B6F1-06E9A2E38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5896472"/>
            <a:ext cx="9154510" cy="71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47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84C62B-76D9-4086-BFB2-B2C3E0EDE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597" y="1067277"/>
            <a:ext cx="7527403" cy="57907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F69647-15CD-49F9-B061-E4B3B20BC213}"/>
              </a:ext>
            </a:extLst>
          </p:cNvPr>
          <p:cNvSpPr txBox="1"/>
          <p:nvPr/>
        </p:nvSpPr>
        <p:spPr>
          <a:xfrm>
            <a:off x="1782503" y="318833"/>
            <a:ext cx="97806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/>
              <a:t>Results from the report of IOTWMS communication test on 9 June 2021</a:t>
            </a:r>
            <a:endParaRPr lang="fr-FR" sz="2400" b="1" i="0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fr-FR" sz="1600" b="1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Message Delivery </a:t>
            </a:r>
            <a:r>
              <a:rPr lang="fr-FR" sz="1600" b="1" i="0" u="none" strike="noStrike" baseline="0" err="1">
                <a:solidFill>
                  <a:srgbClr val="000000"/>
                </a:solidFill>
                <a:latin typeface="Arial" panose="020B0604020202020204" pitchFamily="34" charset="0"/>
              </a:rPr>
              <a:t>Success</a:t>
            </a:r>
            <a:r>
              <a:rPr lang="fr-FR" sz="1600" b="1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 Rates </a:t>
            </a:r>
            <a:endParaRPr lang="en-CH" sz="160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9578BBC-4E75-4F2C-9414-7242CFE39226}"/>
              </a:ext>
            </a:extLst>
          </p:cNvPr>
          <p:cNvSpPr txBox="1">
            <a:spLocks/>
          </p:cNvSpPr>
          <p:nvPr/>
        </p:nvSpPr>
        <p:spPr>
          <a:xfrm>
            <a:off x="0" y="1699656"/>
            <a:ext cx="4340506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21 Countries participating </a:t>
            </a:r>
          </a:p>
          <a:p>
            <a:r>
              <a:rPr lang="en-US"/>
              <a:t>Bangladesh, Comoros, Madagascar and Yemen did not receive GTS messages from any TSP (noting that Madagascar have no GTS connection)</a:t>
            </a:r>
          </a:p>
          <a:p>
            <a:r>
              <a:rPr lang="en-US"/>
              <a:t>Max 17 used GTS as exchange mechanism</a:t>
            </a:r>
          </a:p>
        </p:txBody>
      </p:sp>
    </p:spTree>
    <p:extLst>
      <p:ext uri="{BB962C8B-B14F-4D97-AF65-F5344CB8AC3E}">
        <p14:creationId xmlns:p14="http://schemas.microsoft.com/office/powerpoint/2010/main" val="961054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3BCF7B-0488-4065-9460-A65D5330C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266" y="1299258"/>
            <a:ext cx="7974957" cy="42594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CC0F8B-26CF-4517-B698-03EDD3F5740B}"/>
              </a:ext>
            </a:extLst>
          </p:cNvPr>
          <p:cNvSpPr txBox="1"/>
          <p:nvPr/>
        </p:nvSpPr>
        <p:spPr>
          <a:xfrm>
            <a:off x="3591046" y="561900"/>
            <a:ext cx="6094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GTS Messages Received by each NTWC </a:t>
            </a:r>
            <a:endParaRPr lang="en-CH" sz="2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85B7E7-E51E-44F7-B559-F72D9FE62DA4}"/>
              </a:ext>
            </a:extLst>
          </p:cNvPr>
          <p:cNvSpPr txBox="1"/>
          <p:nvPr/>
        </p:nvSpPr>
        <p:spPr>
          <a:xfrm>
            <a:off x="0" y="967017"/>
            <a:ext cx="373862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GTS message delay times continued to be low in this test, with most messages received within 1-3 minutes of issuing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The longest delay was </a:t>
            </a:r>
            <a:r>
              <a:rPr lang="en-US" sz="2800">
                <a:highlight>
                  <a:srgbClr val="FFFF00"/>
                </a:highlight>
              </a:rPr>
              <a:t>55 minutes </a:t>
            </a:r>
            <a:r>
              <a:rPr lang="en-US" sz="2800"/>
              <a:t>for most NTWCs to receive TSP Indonesia bulletin-1 notification message. </a:t>
            </a:r>
          </a:p>
        </p:txBody>
      </p:sp>
    </p:spTree>
    <p:extLst>
      <p:ext uri="{BB962C8B-B14F-4D97-AF65-F5344CB8AC3E}">
        <p14:creationId xmlns:p14="http://schemas.microsoft.com/office/powerpoint/2010/main" val="3993100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DAA20-FA41-441A-9BEF-3D936ED81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WMO-UNDRR project on MHEWS custom indicators for Sendai Monitor</a:t>
            </a:r>
            <a:endParaRPr lang="en-US">
              <a:cs typeface="Calibri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F8DB7137-FF12-480A-8546-C199B861F4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H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3908F749-8601-4B06-BAC3-986546B3D0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DF3BE8-52E6-4C1D-949A-3F8039219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488" y="1595345"/>
            <a:ext cx="2419350" cy="10572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C31BEA-3357-4A2E-AF5D-E923DBF088F8}"/>
              </a:ext>
            </a:extLst>
          </p:cNvPr>
          <p:cNvSpPr txBox="1"/>
          <p:nvPr/>
        </p:nvSpPr>
        <p:spPr>
          <a:xfrm flipH="1">
            <a:off x="677865" y="1853278"/>
            <a:ext cx="5672831" cy="55399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/>
              <a:t>A set of proposed custom indicators was developed with support from a multi agency expert group</a:t>
            </a:r>
          </a:p>
          <a:p>
            <a:endParaRPr lang="en-US" sz="2400"/>
          </a:p>
          <a:p>
            <a:r>
              <a:rPr lang="en-US" sz="2400"/>
              <a:t>UNDRR now developing guidance and training material,  testing with pilot countries in the Caribbean and the Pacific</a:t>
            </a:r>
            <a:endParaRPr lang="en-US" sz="2400">
              <a:cs typeface="Calibri"/>
            </a:endParaRPr>
          </a:p>
          <a:p>
            <a:endParaRPr lang="en-US" sz="2400"/>
          </a:p>
          <a:p>
            <a:r>
              <a:rPr lang="en-US" sz="2400"/>
              <a:t>A presentation and training event to take place at the Global Platform for DRR in May 2022 </a:t>
            </a:r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  <a:p>
            <a:endParaRPr lang="en-CH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577007D-A792-42CD-9EBA-298EB6DC3812}"/>
              </a:ext>
            </a:extLst>
          </p:cNvPr>
          <p:cNvGrpSpPr/>
          <p:nvPr/>
        </p:nvGrpSpPr>
        <p:grpSpPr>
          <a:xfrm>
            <a:off x="7421448" y="2859626"/>
            <a:ext cx="3246553" cy="3305585"/>
            <a:chOff x="6398488" y="2859625"/>
            <a:chExt cx="2745512" cy="2184432"/>
          </a:xfrm>
        </p:grpSpPr>
        <p:pic>
          <p:nvPicPr>
            <p:cNvPr id="1034" name="Picture 10" descr="Image result for false alarm rate">
              <a:extLst>
                <a:ext uri="{FF2B5EF4-FFF2-40B4-BE49-F238E27FC236}">
                  <a16:creationId xmlns:a16="http://schemas.microsoft.com/office/drawing/2014/main" id="{F0568742-1767-4E6B-A56D-620178BF21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8488" y="2859625"/>
              <a:ext cx="2745512" cy="2059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4C5277D-D26A-4D73-B63C-1D78EAB12D42}"/>
                </a:ext>
              </a:extLst>
            </p:cNvPr>
            <p:cNvSpPr txBox="1"/>
            <p:nvPr/>
          </p:nvSpPr>
          <p:spPr>
            <a:xfrm>
              <a:off x="6398488" y="4901685"/>
              <a:ext cx="816350" cy="142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/>
                <a:t>Source : NWS, USA</a:t>
              </a:r>
              <a:endParaRPr lang="en-CH" sz="800"/>
            </a:p>
          </p:txBody>
        </p:sp>
      </p:grpSp>
    </p:spTree>
    <p:extLst>
      <p:ext uri="{BB962C8B-B14F-4D97-AF65-F5344CB8AC3E}">
        <p14:creationId xmlns:p14="http://schemas.microsoft.com/office/powerpoint/2010/main" val="3047946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8BE8A-C4CE-472C-BFA8-B969F930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 joint Call to action on emergency alerting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2E2004-5EDF-41DF-856F-C297F661E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652" y="1249899"/>
            <a:ext cx="6030510" cy="36921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72CCE1-8706-4A33-8B0E-36EB935219DE}"/>
              </a:ext>
            </a:extLst>
          </p:cNvPr>
          <p:cNvSpPr txBox="1"/>
          <p:nvPr/>
        </p:nvSpPr>
        <p:spPr>
          <a:xfrm>
            <a:off x="6532368" y="1249899"/>
            <a:ext cx="569547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Was launched on April 29</a:t>
            </a:r>
            <a:r>
              <a:rPr lang="en-GB" baseline="30000"/>
              <a:t>th</a:t>
            </a:r>
            <a:r>
              <a:rPr lang="en-GB"/>
              <a:t>, 2021</a:t>
            </a:r>
          </a:p>
          <a:p>
            <a:r>
              <a:rPr lang="en-GB"/>
              <a:t>Together with ITU, IFRC, UNDRR</a:t>
            </a:r>
          </a:p>
          <a:p>
            <a:endParaRPr lang="en-GB"/>
          </a:p>
          <a:p>
            <a:r>
              <a:rPr lang="en-GB"/>
              <a:t>Was endorsed by 15 organizations </a:t>
            </a:r>
          </a:p>
          <a:p>
            <a:endParaRPr lang="en-GB"/>
          </a:p>
          <a:p>
            <a:r>
              <a:rPr lang="en-GB"/>
              <a:t>Aims at promoting the adoption </a:t>
            </a:r>
          </a:p>
          <a:p>
            <a:r>
              <a:rPr lang="en-GB"/>
              <a:t>of the Common Alerting Protocol </a:t>
            </a:r>
            <a:r>
              <a:rPr lang="fr-FR" sz="1100" u="sng">
                <a:latin typeface="Verdana"/>
                <a:ea typeface="Verdana"/>
                <a:hlinkClick r:id="rId3"/>
              </a:rPr>
              <a:t>ITU-T </a:t>
            </a:r>
            <a:r>
              <a:rPr lang="fr-FR" sz="1100" u="sng" err="1">
                <a:latin typeface="Verdana"/>
                <a:ea typeface="Verdana"/>
                <a:hlinkClick r:id="rId3"/>
              </a:rPr>
              <a:t>Recommendation</a:t>
            </a:r>
            <a:r>
              <a:rPr lang="fr-FR" sz="1100" u="sng">
                <a:latin typeface="Verdana"/>
                <a:ea typeface="Verdana"/>
                <a:hlinkClick r:id="rId3"/>
              </a:rPr>
              <a:t> X.1303</a:t>
            </a:r>
            <a:r>
              <a:rPr lang="fr-FR">
                <a:latin typeface="Verdana"/>
                <a:ea typeface="Verdana"/>
              </a:rPr>
              <a:t>,</a:t>
            </a:r>
            <a:endParaRPr lang="en-GB">
              <a:latin typeface="Verdana"/>
              <a:ea typeface="Verdana"/>
            </a:endParaRPr>
          </a:p>
          <a:p>
            <a:endParaRPr lang="en-GB"/>
          </a:p>
          <a:p>
            <a:endParaRPr lang="en-GB"/>
          </a:p>
          <a:p>
            <a:endParaRPr lang="en-GB"/>
          </a:p>
          <a:p>
            <a:r>
              <a:rPr lang="en-GB"/>
              <a:t>Would UNESCO-IOC and its Members also endorse it ? </a:t>
            </a:r>
          </a:p>
          <a:p>
            <a:endParaRPr lang="en-GB"/>
          </a:p>
          <a:p>
            <a:r>
              <a:rPr lang="en-US">
                <a:hlinkClick r:id="rId4"/>
              </a:rPr>
              <a:t>See : Emergency Alerting Call to Action </a:t>
            </a:r>
            <a:endParaRPr lang="en-US"/>
          </a:p>
          <a:p>
            <a:endParaRPr lang="en-US"/>
          </a:p>
          <a:p>
            <a:r>
              <a:rPr lang="en-US" err="1"/>
              <a:t>Stocktake</a:t>
            </a:r>
            <a:r>
              <a:rPr lang="en-US"/>
              <a:t> and advocacy to be presented at GPDRR in May </a:t>
            </a:r>
            <a:endParaRPr lang="en-GB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116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E30F95-94C3-844E-8902-2A0E978526F4}"/>
              </a:ext>
            </a:extLst>
          </p:cNvPr>
          <p:cNvSpPr txBox="1">
            <a:spLocks/>
          </p:cNvSpPr>
          <p:nvPr/>
        </p:nvSpPr>
        <p:spPr>
          <a:xfrm>
            <a:off x="609600" y="61695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2022 events of interest 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3CD741-C3FA-A64E-AE30-5FB4F75FBB71}"/>
              </a:ext>
            </a:extLst>
          </p:cNvPr>
          <p:cNvSpPr txBox="1">
            <a:spLocks/>
          </p:cNvSpPr>
          <p:nvPr/>
        </p:nvSpPr>
        <p:spPr>
          <a:xfrm>
            <a:off x="375397" y="1104815"/>
            <a:ext cx="11441205" cy="498316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28 February  deadline to submit a case of good practice to UNDRR as input to a Words into Action guide on MHEWS, launch on IDDRR Day 13 October </a:t>
            </a:r>
          </a:p>
          <a:p>
            <a:endParaRPr lang="en-US"/>
          </a:p>
          <a:p>
            <a:r>
              <a:rPr lang="en-US"/>
              <a:t>23 March : World Met Day, theme on DRR and MHEWS </a:t>
            </a:r>
          </a:p>
          <a:p>
            <a:endParaRPr lang="en-US"/>
          </a:p>
          <a:p>
            <a:r>
              <a:rPr lang="en-US">
                <a:cs typeface="Calibri"/>
              </a:rPr>
              <a:t>23-24 May :  MHEWC-III as a preparatory event of ..</a:t>
            </a:r>
          </a:p>
          <a:p>
            <a:r>
              <a:rPr lang="en-US">
                <a:cs typeface="Calibri"/>
              </a:rPr>
              <a:t>25-27 May  : … Global Platform for Disaster Risk Reduction 2022</a:t>
            </a:r>
          </a:p>
          <a:p>
            <a:r>
              <a:rPr lang="en-US">
                <a:cs typeface="Calibri"/>
              </a:rPr>
              <a:t>17-21 October : WMO SERCOM ( GMAS etc. ) </a:t>
            </a:r>
          </a:p>
          <a:p>
            <a:endParaRPr lang="en-US"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046C85-CFBC-40B2-96DE-8503AEC84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0518" y="2069418"/>
            <a:ext cx="2291482" cy="14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09932"/>
      </p:ext>
    </p:extLst>
  </p:cSld>
  <p:clrMapOvr>
    <a:masterClrMapping/>
  </p:clrMapOvr>
</p:sld>
</file>

<file path=ppt/theme/theme1.xml><?xml version="1.0" encoding="utf-8"?>
<a:theme xmlns:a="http://schemas.openxmlformats.org/drawingml/2006/main" name="TT-GISC2017-presentationXX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c1a465f0-9ed0-43de-8189-a8c6f1075a5f" xsi:nil="true"/>
    <SharedWithUsers xmlns="1b00f30f-36d4-4fa1-aff8-52ec48b6e084">
      <UserInfo>
        <DisplayName>Zhichao Wang</DisplayName>
        <AccountId>107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72671858FF0B4B80590C0985A5F158" ma:contentTypeVersion="13" ma:contentTypeDescription="Create a new document." ma:contentTypeScope="" ma:versionID="953d7ea7b0f8837cd3ca9d050a6fca58">
  <xsd:schema xmlns:xsd="http://www.w3.org/2001/XMLSchema" xmlns:xs="http://www.w3.org/2001/XMLSchema" xmlns:p="http://schemas.microsoft.com/office/2006/metadata/properties" xmlns:ns2="c1a465f0-9ed0-43de-8189-a8c6f1075a5f" xmlns:ns3="1b00f30f-36d4-4fa1-aff8-52ec48b6e084" targetNamespace="http://schemas.microsoft.com/office/2006/metadata/properties" ma:root="true" ma:fieldsID="f9bb7e3ac5087c107f2090f8b56d4448" ns2:_="" ns3:_="">
    <xsd:import namespace="c1a465f0-9ed0-43de-8189-a8c6f1075a5f"/>
    <xsd:import namespace="1b00f30f-36d4-4fa1-aff8-52ec48b6e0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a465f0-9ed0-43de-8189-a8c6f1075a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00f30f-36d4-4fa1-aff8-52ec48b6e0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A777BE-1691-46D3-B5EF-D93DCFCAC224}">
  <ds:schemaRefs>
    <ds:schemaRef ds:uri="1b00f30f-36d4-4fa1-aff8-52ec48b6e084"/>
    <ds:schemaRef ds:uri="c1a465f0-9ed0-43de-8189-a8c6f1075a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C69EF1F-FC85-4093-965E-AFA546F7F1BE}">
  <ds:schemaRefs>
    <ds:schemaRef ds:uri="1b00f30f-36d4-4fa1-aff8-52ec48b6e084"/>
    <ds:schemaRef ds:uri="c1a465f0-9ed0-43de-8189-a8c6f1075a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727FCF3-D210-4447-9999-135BE84AA5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WMO_WHITE_Powerpoint_en_fr</Template>
  <Application>Microsoft Office PowerPoint</Application>
  <PresentationFormat>Widescreen</PresentationFormat>
  <Slides>10</Slides>
  <Notes>3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TT-GISC2017-presentationXX-template</vt:lpstr>
      <vt:lpstr>Office Theme</vt:lpstr>
      <vt:lpstr>TOWS-WG-XV,  24-25 Feb 2022,  Virtual  </vt:lpstr>
      <vt:lpstr>Met Services &amp; Tsunami EWS  </vt:lpstr>
      <vt:lpstr>WMO &amp; Tsunami EWS</vt:lpstr>
      <vt:lpstr>PowerPoint Presentation</vt:lpstr>
      <vt:lpstr>PowerPoint Presentation</vt:lpstr>
      <vt:lpstr>PowerPoint Presentation</vt:lpstr>
      <vt:lpstr>WMO-UNDRR project on MHEWS custom indicators for Sendai Monitor</vt:lpstr>
      <vt:lpstr>A joint Call to action on emergency alerting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Enrico Fucile</dc:creator>
  <cp:revision>2</cp:revision>
  <dcterms:created xsi:type="dcterms:W3CDTF">2021-02-19T08:28:23Z</dcterms:created>
  <dcterms:modified xsi:type="dcterms:W3CDTF">2022-02-23T18:04:46Z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0x0101007372671858FF0B4B80590C0985A5F158</vt:lpwstr>
  </property>
</Properties>
</file>