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Lst>
  <p:notesMasterIdLst>
    <p:notesMasterId r:id="rId30"/>
  </p:notesMasterIdLst>
  <p:handoutMasterIdLst>
    <p:handoutMasterId r:id="rId31"/>
  </p:handoutMasterIdLst>
  <p:sldIdLst>
    <p:sldId id="269" r:id="rId15"/>
    <p:sldId id="284" r:id="rId16"/>
    <p:sldId id="291" r:id="rId17"/>
    <p:sldId id="293" r:id="rId18"/>
    <p:sldId id="299" r:id="rId19"/>
    <p:sldId id="301" r:id="rId20"/>
    <p:sldId id="302" r:id="rId21"/>
    <p:sldId id="303" r:id="rId22"/>
    <p:sldId id="304" r:id="rId23"/>
    <p:sldId id="290" r:id="rId24"/>
    <p:sldId id="294" r:id="rId25"/>
    <p:sldId id="295" r:id="rId26"/>
    <p:sldId id="292" r:id="rId27"/>
    <p:sldId id="297" r:id="rId28"/>
    <p:sldId id="29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0432FF"/>
    <a:srgbClr val="183254"/>
    <a:srgbClr val="FCC002"/>
    <a:srgbClr val="67BB89"/>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660"/>
  </p:normalViewPr>
  <p:slideViewPr>
    <p:cSldViewPr snapToGrid="0">
      <p:cViewPr varScale="1">
        <p:scale>
          <a:sx n="67" d="100"/>
          <a:sy n="67" d="100"/>
        </p:scale>
        <p:origin x="732" y="44"/>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25/02/2022</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25/02/2022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4C09-06E6-EC4E-BDC8-F8CE7451FAA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75AF4-7C76-F84A-BB03-3750F9EBBB3F}"/>
              </a:ext>
            </a:extLst>
          </p:cNvPr>
          <p:cNvSpPr>
            <a:spLocks noGrp="1"/>
          </p:cNvSpPr>
          <p:nvPr>
            <p:ph sz="quarter" idx="10"/>
          </p:nvPr>
        </p:nvSpPr>
        <p:spPr>
          <a:xfrm>
            <a:off x="1494146" y="1680651"/>
            <a:ext cx="10491787" cy="451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dirty="0"/>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F371C-B563-7143-AB92-E7DA8E41A57E}"/>
              </a:ext>
            </a:extLst>
          </p:cNvPr>
          <p:cNvSpPr>
            <a:spLocks noGrp="1"/>
          </p:cNvSpPr>
          <p:nvPr>
            <p:ph sz="quarter" idx="10"/>
          </p:nvPr>
        </p:nvSpPr>
        <p:spPr>
          <a:xfrm>
            <a:off x="382741" y="1298268"/>
            <a:ext cx="11474450" cy="5289550"/>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9FA098D7-84A4-0A45-938C-E934A08034D6}"/>
              </a:ext>
            </a:extLst>
          </p:cNvPr>
          <p:cNvSpPr>
            <a:spLocks noGrp="1"/>
          </p:cNvSpPr>
          <p:nvPr>
            <p:ph type="title"/>
          </p:nvPr>
        </p:nvSpPr>
        <p:spPr>
          <a:xfrm>
            <a:off x="376084" y="188144"/>
            <a:ext cx="10515600" cy="922901"/>
          </a:xfrm>
          <a:prstGeom prst="rect">
            <a:avLst/>
          </a:prstGeom>
        </p:spPr>
        <p:txBody>
          <a:bodyPr/>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25/02/2022</a:t>
            </a:fld>
            <a:endParaRPr lang="fr-FR" dirty="0"/>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7FB5224F-0AA0-4C49-8F64-DD3B5D186CA5}"/>
              </a:ext>
            </a:extLst>
          </p:cNvPr>
          <p:cNvSpPr>
            <a:spLocks noGrp="1"/>
          </p:cNvSpPr>
          <p:nvPr>
            <p:ph type="title"/>
          </p:nvPr>
        </p:nvSpPr>
        <p:spPr>
          <a:xfrm>
            <a:off x="518160" y="-737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AEA1C-9B6B-A84D-9758-4CC2AFAEED9E}"/>
              </a:ext>
            </a:extLst>
          </p:cNvPr>
          <p:cNvSpPr>
            <a:spLocks noGrp="1"/>
          </p:cNvSpPr>
          <p:nvPr>
            <p:ph type="body" idx="1"/>
          </p:nvPr>
        </p:nvSpPr>
        <p:spPr>
          <a:xfrm>
            <a:off x="1387037" y="1748344"/>
            <a:ext cx="10515600" cy="40428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0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dirty="0"/>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sunamiready.or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4322" y="1390029"/>
            <a:ext cx="5330185" cy="4524315"/>
          </a:xfrm>
          <a:prstGeom prst="rect">
            <a:avLst/>
          </a:prstGeom>
        </p:spPr>
        <p:txBody>
          <a:bodyPr wrap="square">
            <a:spAutoFit/>
          </a:bodyPr>
          <a:lstStyle/>
          <a:p>
            <a:pPr algn="ctr"/>
            <a:r>
              <a:rPr lang="en-US" sz="4800" b="1" dirty="0">
                <a:solidFill>
                  <a:schemeClr val="bg1"/>
                </a:solidFill>
                <a:latin typeface="Arial" panose="020B0604020202020204" pitchFamily="34" charset="0"/>
                <a:cs typeface="Arial" panose="020B0604020202020204" pitchFamily="34" charset="0"/>
              </a:rPr>
              <a:t>TOWS TT-DMP Meeting: </a:t>
            </a:r>
          </a:p>
          <a:p>
            <a:pPr algn="ctr"/>
            <a:r>
              <a:rPr lang="en-US" sz="4800" b="1" dirty="0">
                <a:solidFill>
                  <a:schemeClr val="bg1"/>
                </a:solidFill>
                <a:latin typeface="Arial" panose="020B0604020202020204" pitchFamily="34" charset="0"/>
                <a:cs typeface="Arial" panose="020B0604020202020204" pitchFamily="34" charset="0"/>
              </a:rPr>
              <a:t>21-22 Feb 2022</a:t>
            </a:r>
          </a:p>
          <a:p>
            <a:pPr algn="ctr"/>
            <a:endParaRPr lang="en-US" sz="4800" b="1" dirty="0">
              <a:solidFill>
                <a:schemeClr val="bg1"/>
              </a:solidFill>
              <a:latin typeface="Arial" panose="020B0604020202020204" pitchFamily="34" charset="0"/>
              <a:cs typeface="Arial" panose="020B0604020202020204" pitchFamily="34" charset="0"/>
            </a:endParaRPr>
          </a:p>
          <a:p>
            <a:pPr algn="ctr"/>
            <a:r>
              <a:rPr lang="en-US" sz="4800" b="1" dirty="0">
                <a:solidFill>
                  <a:schemeClr val="bg1"/>
                </a:solidFill>
                <a:latin typeface="Arial" panose="020B0604020202020204" pitchFamily="34" charset="0"/>
                <a:cs typeface="Arial" panose="020B0604020202020204" pitchFamily="34" charset="0"/>
              </a:rPr>
              <a:t>Report to </a:t>
            </a:r>
          </a:p>
          <a:p>
            <a:pPr algn="ctr"/>
            <a:r>
              <a:rPr lang="en-US" sz="4800" b="1" dirty="0">
                <a:solidFill>
                  <a:schemeClr val="bg1"/>
                </a:solidFill>
                <a:latin typeface="Arial" panose="020B0604020202020204" pitchFamily="34" charset="0"/>
                <a:cs typeface="Arial" panose="020B0604020202020204" pitchFamily="34" charset="0"/>
              </a:rPr>
              <a:t>TOWS-WG XV</a:t>
            </a: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Tsunami Ready: Summary of current status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92881" y="1005281"/>
            <a:ext cx="11806238" cy="4540544"/>
          </a:xfrm>
          <a:solidFill>
            <a:schemeClr val="bg1"/>
          </a:solidFill>
        </p:spPr>
        <p:txBody>
          <a:bodyPr>
            <a:noAutofit/>
          </a:bodyPr>
          <a:lstStyle/>
          <a:p>
            <a:pPr marL="321457" lvl="1" indent="0">
              <a:lnSpc>
                <a:spcPct val="110000"/>
              </a:lnSpc>
              <a:spcBef>
                <a:spcPts val="600"/>
              </a:spcBef>
              <a:buNone/>
            </a:pPr>
            <a:r>
              <a:rPr lang="en-US" sz="2800" b="1" dirty="0">
                <a:solidFill>
                  <a:srgbClr val="0069B4"/>
                </a:solidFill>
              </a:rPr>
              <a:t>Tools:</a:t>
            </a:r>
          </a:p>
          <a:p>
            <a:pPr lvl="1">
              <a:lnSpc>
                <a:spcPct val="110000"/>
              </a:lnSpc>
              <a:spcBef>
                <a:spcPts val="600"/>
              </a:spcBef>
            </a:pPr>
            <a:r>
              <a:rPr lang="en-US" sz="2000" b="1" dirty="0">
                <a:solidFill>
                  <a:srgbClr val="0069B4"/>
                </a:solidFill>
              </a:rPr>
              <a:t>MG74 </a:t>
            </a:r>
            <a:r>
              <a:rPr lang="en-US" sz="2000" b="1" dirty="0">
                <a:solidFill>
                  <a:schemeClr val="tx1"/>
                </a:solidFill>
              </a:rPr>
              <a:t>(</a:t>
            </a:r>
            <a:r>
              <a:rPr lang="en-US" sz="2000" dirty="0">
                <a:solidFill>
                  <a:schemeClr val="tx1"/>
                </a:solidFill>
              </a:rPr>
              <a:t>Standard </a:t>
            </a:r>
            <a:r>
              <a:rPr lang="en-US" sz="2000" dirty="0"/>
              <a:t>Guidelines for the Tsunami Ready Recognition </a:t>
            </a:r>
            <a:r>
              <a:rPr lang="en-US" sz="2000" dirty="0" err="1"/>
              <a:t>Programme</a:t>
            </a:r>
            <a:r>
              <a:rPr lang="en-US" sz="2000" dirty="0"/>
              <a:t>) now finalized, being processed for publication</a:t>
            </a:r>
          </a:p>
          <a:p>
            <a:pPr lvl="1">
              <a:lnSpc>
                <a:spcPct val="110000"/>
              </a:lnSpc>
              <a:spcBef>
                <a:spcPts val="600"/>
              </a:spcBef>
            </a:pPr>
            <a:r>
              <a:rPr lang="en-US" sz="2000" b="1" dirty="0">
                <a:solidFill>
                  <a:srgbClr val="0069B4"/>
                </a:solidFill>
              </a:rPr>
              <a:t>Other IOC Manual and Guides </a:t>
            </a:r>
            <a:r>
              <a:rPr lang="en-US" sz="2000" dirty="0"/>
              <a:t>(49, 58, 74, 76, 82, 86) and technical documents support tsunami inundation modeling and mapping, evacuation mapping, emergency response and evacuation planning, exercising</a:t>
            </a:r>
          </a:p>
          <a:p>
            <a:pPr lvl="1">
              <a:lnSpc>
                <a:spcPct val="110000"/>
              </a:lnSpc>
              <a:spcBef>
                <a:spcPts val="600"/>
              </a:spcBef>
            </a:pPr>
            <a:r>
              <a:rPr lang="en-US" sz="2000" b="1" dirty="0">
                <a:solidFill>
                  <a:srgbClr val="0069B4"/>
                </a:solidFill>
              </a:rPr>
              <a:t>Tsunami Ready Logo: </a:t>
            </a:r>
            <a:r>
              <a:rPr lang="en-US" sz="2000" dirty="0">
                <a:solidFill>
                  <a:schemeClr val="tx1"/>
                </a:solidFill>
              </a:rPr>
              <a:t>Finalized</a:t>
            </a:r>
          </a:p>
          <a:p>
            <a:pPr lvl="1">
              <a:lnSpc>
                <a:spcPct val="110000"/>
              </a:lnSpc>
              <a:spcBef>
                <a:spcPts val="600"/>
              </a:spcBef>
            </a:pPr>
            <a:r>
              <a:rPr lang="en-US" sz="2000" b="1" dirty="0">
                <a:solidFill>
                  <a:srgbClr val="0069B4"/>
                </a:solidFill>
              </a:rPr>
              <a:t>Interactive map viewer: </a:t>
            </a:r>
            <a:r>
              <a:rPr lang="en-US" sz="2000" dirty="0">
                <a:solidFill>
                  <a:schemeClr val="tx1"/>
                </a:solidFill>
              </a:rPr>
              <a:t>Completed &amp; being reviewed by UNESCO Public Relations. Will be hosted by IOC</a:t>
            </a:r>
          </a:p>
          <a:p>
            <a:pPr lvl="1">
              <a:lnSpc>
                <a:spcPct val="110000"/>
              </a:lnSpc>
              <a:spcBef>
                <a:spcPts val="600"/>
              </a:spcBef>
            </a:pPr>
            <a:r>
              <a:rPr lang="en-US" sz="2000" b="1" dirty="0">
                <a:solidFill>
                  <a:srgbClr val="0069B4"/>
                </a:solidFill>
              </a:rPr>
              <a:t>Tsunami Ready website: </a:t>
            </a:r>
            <a:r>
              <a:rPr lang="en-US" sz="2000" dirty="0">
                <a:solidFill>
                  <a:schemeClr val="tx1"/>
                </a:solidFill>
              </a:rPr>
              <a:t>Hosted by ITIC - links to map viewer; other info </a:t>
            </a:r>
            <a:r>
              <a:rPr lang="en-US" sz="2000" u="sng" dirty="0">
                <a:hlinkClick r:id="rId2"/>
              </a:rPr>
              <a:t>www.tsunamiready.org</a:t>
            </a:r>
            <a:endParaRPr lang="en-US" sz="2000" u="sng" dirty="0"/>
          </a:p>
          <a:p>
            <a:pPr lvl="1">
              <a:lnSpc>
                <a:spcPct val="110000"/>
              </a:lnSpc>
              <a:spcBef>
                <a:spcPts val="600"/>
              </a:spcBef>
            </a:pPr>
            <a:r>
              <a:rPr lang="en-US" sz="2000" b="1" dirty="0">
                <a:solidFill>
                  <a:srgbClr val="0069B4"/>
                </a:solidFill>
              </a:rPr>
              <a:t>Promotion:</a:t>
            </a:r>
          </a:p>
          <a:p>
            <a:pPr lvl="2">
              <a:lnSpc>
                <a:spcPct val="110000"/>
              </a:lnSpc>
              <a:spcBef>
                <a:spcPts val="600"/>
              </a:spcBef>
            </a:pPr>
            <a:r>
              <a:rPr lang="en-US" sz="2000" b="1" dirty="0">
                <a:solidFill>
                  <a:srgbClr val="0069B4"/>
                </a:solidFill>
              </a:rPr>
              <a:t>Board Game: </a:t>
            </a:r>
            <a:r>
              <a:rPr lang="en-US" sz="2000" dirty="0">
                <a:solidFill>
                  <a:schemeClr val="tx1"/>
                </a:solidFill>
              </a:rPr>
              <a:t>Developed by IOTIC; 200 printed initially; templates available for production</a:t>
            </a:r>
          </a:p>
          <a:p>
            <a:pPr lvl="2">
              <a:lnSpc>
                <a:spcPct val="110000"/>
              </a:lnSpc>
              <a:spcBef>
                <a:spcPts val="600"/>
              </a:spcBef>
            </a:pPr>
            <a:r>
              <a:rPr lang="en-US" sz="2000" b="1" dirty="0">
                <a:solidFill>
                  <a:srgbClr val="0069B4"/>
                </a:solidFill>
              </a:rPr>
              <a:t>Animation video series: </a:t>
            </a:r>
            <a:r>
              <a:rPr lang="en-US" sz="2000" dirty="0">
                <a:solidFill>
                  <a:schemeClr val="tx1"/>
                </a:solidFill>
              </a:rPr>
              <a:t>Developed by IOTIC</a:t>
            </a:r>
          </a:p>
          <a:p>
            <a:pPr marL="321457" lvl="1" indent="0">
              <a:lnSpc>
                <a:spcPct val="110000"/>
              </a:lnSpc>
              <a:spcBef>
                <a:spcPts val="600"/>
              </a:spcBef>
              <a:buNone/>
            </a:pPr>
            <a:endParaRPr lang="en-US" sz="2000" dirty="0">
              <a:solidFill>
                <a:schemeClr val="tx1"/>
              </a:solidFill>
            </a:endParaRPr>
          </a:p>
          <a:p>
            <a:pPr lvl="1">
              <a:lnSpc>
                <a:spcPct val="110000"/>
              </a:lnSpc>
              <a:spcBef>
                <a:spcPts val="600"/>
              </a:spcBef>
            </a:pPr>
            <a:endParaRPr lang="en-NZ" sz="2000" dirty="0">
              <a:solidFill>
                <a:schemeClr val="tx1"/>
              </a:solidFill>
            </a:endParaRPr>
          </a:p>
          <a:p>
            <a:pPr marL="321457" lvl="1" indent="0">
              <a:lnSpc>
                <a:spcPct val="110000"/>
              </a:lnSpc>
              <a:spcBef>
                <a:spcPts val="600"/>
              </a:spcBef>
              <a:buNone/>
            </a:pPr>
            <a:endParaRPr lang="en-US" sz="2000" b="1" dirty="0">
              <a:solidFill>
                <a:srgbClr val="0069B4"/>
              </a:solidFill>
            </a:endParaRPr>
          </a:p>
          <a:p>
            <a:pPr marL="321457" lvl="1" indent="0">
              <a:lnSpc>
                <a:spcPct val="110000"/>
              </a:lnSpc>
              <a:spcBef>
                <a:spcPts val="600"/>
              </a:spcBef>
              <a:buNone/>
            </a:pPr>
            <a:endParaRPr lang="en-US" sz="2000" dirty="0">
              <a:solidFill>
                <a:schemeClr val="tx1"/>
              </a:solidFill>
            </a:endParaRPr>
          </a:p>
          <a:p>
            <a:pPr marL="0" indent="0">
              <a:buNone/>
            </a:pPr>
            <a:endParaRPr lang="en-NZ" sz="2000" dirty="0"/>
          </a:p>
          <a:p>
            <a:pPr lvl="1">
              <a:lnSpc>
                <a:spcPct val="110000"/>
              </a:lnSpc>
              <a:spcBef>
                <a:spcPts val="600"/>
              </a:spcBef>
            </a:pPr>
            <a:endParaRPr lang="en-US" sz="2000" dirty="0"/>
          </a:p>
        </p:txBody>
      </p:sp>
    </p:spTree>
    <p:extLst>
      <p:ext uri="{BB962C8B-B14F-4D97-AF65-F5344CB8AC3E}">
        <p14:creationId xmlns:p14="http://schemas.microsoft.com/office/powerpoint/2010/main" val="35569845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38137" y="1231607"/>
            <a:ext cx="11649075" cy="4540544"/>
          </a:xfrm>
          <a:solidFill>
            <a:schemeClr val="bg1"/>
          </a:solidFill>
        </p:spPr>
        <p:txBody>
          <a:bodyPr>
            <a:noAutofit/>
          </a:bodyPr>
          <a:lstStyle/>
          <a:p>
            <a:pPr marL="0" indent="0">
              <a:buNone/>
            </a:pPr>
            <a:r>
              <a:rPr lang="en-US" sz="2000" b="1" dirty="0">
                <a:solidFill>
                  <a:srgbClr val="0069B4"/>
                </a:solidFill>
              </a:rPr>
              <a:t>Training:</a:t>
            </a:r>
          </a:p>
          <a:p>
            <a:r>
              <a:rPr lang="en-US" sz="2000" dirty="0"/>
              <a:t>Tsunami Ready 4 courses training developed by IOTIC with the support of the Ocean Teacher Global Academy (OTGA) in collaboration with Indonesia BMKG: Introduction to Tsunami Ready, Tsunami Ready indicators, Implementing Tsunami Ready, Facilitating Tsunami Ready</a:t>
            </a:r>
            <a:endParaRPr lang="en-NZ" sz="2000" dirty="0"/>
          </a:p>
          <a:p>
            <a:r>
              <a:rPr lang="en-US" sz="2000" dirty="0"/>
              <a:t>ITIC developing 5 courses to support Tsunami Ready with the support of the OTGA Platform in 2023: Tsunami awareness, TEWS, TEMPP, TWC &amp; TER SOPs, TWC competencies</a:t>
            </a:r>
            <a:endParaRPr lang="en-NZ" sz="2000" dirty="0"/>
          </a:p>
          <a:p>
            <a:pPr marL="0" indent="0">
              <a:buNone/>
            </a:pPr>
            <a:r>
              <a:rPr lang="en-US" sz="2000" b="1" dirty="0">
                <a:solidFill>
                  <a:srgbClr val="0069B4"/>
                </a:solidFill>
              </a:rPr>
              <a:t>Pilot implementation:</a:t>
            </a:r>
          </a:p>
          <a:p>
            <a:r>
              <a:rPr lang="en-US" sz="2000" dirty="0">
                <a:solidFill>
                  <a:schemeClr val="tx1"/>
                </a:solidFill>
              </a:rPr>
              <a:t>Updates received on pilot </a:t>
            </a:r>
            <a:r>
              <a:rPr lang="en-US" sz="2000" dirty="0" err="1"/>
              <a:t>programmes</a:t>
            </a:r>
            <a:r>
              <a:rPr lang="en-US" sz="2000" dirty="0"/>
              <a:t> in all regions</a:t>
            </a:r>
          </a:p>
          <a:p>
            <a:r>
              <a:rPr lang="en-US" sz="2000" b="1" dirty="0"/>
              <a:t>Tsunami Ready has now established itself as a globally popular and recognized tsunami preparedness tool</a:t>
            </a:r>
          </a:p>
          <a:p>
            <a:pPr marL="0" indent="0">
              <a:buNone/>
            </a:pPr>
            <a:r>
              <a:rPr lang="en-US" sz="2000" b="1" dirty="0">
                <a:solidFill>
                  <a:srgbClr val="0069B4"/>
                </a:solidFill>
              </a:rPr>
              <a:t>Tsunami Ready Coalition:</a:t>
            </a:r>
          </a:p>
          <a:p>
            <a:r>
              <a:rPr lang="en-US" sz="2000" dirty="0"/>
              <a:t>TT-DMP met in Oct 2021 to discuss &amp; advise the Chair of TOWS-WG on the Coalition’s goal, objectives, scope and composition </a:t>
            </a:r>
          </a:p>
          <a:p>
            <a:r>
              <a:rPr lang="en-US" sz="2000" dirty="0"/>
              <a:t>Draft TOR developed (covered under Agenda item 5.2)</a:t>
            </a:r>
          </a:p>
          <a:p>
            <a:endParaRPr lang="en-US" sz="2000" dirty="0"/>
          </a:p>
          <a:p>
            <a:endParaRPr lang="en-US" sz="2000" dirty="0"/>
          </a:p>
          <a:p>
            <a:endParaRPr lang="en-US" sz="2000" dirty="0"/>
          </a:p>
          <a:p>
            <a:pPr lvl="1">
              <a:lnSpc>
                <a:spcPct val="110000"/>
              </a:lnSpc>
              <a:spcBef>
                <a:spcPts val="600"/>
              </a:spcBef>
            </a:pPr>
            <a:endParaRPr lang="en-US" sz="2000" dirty="0"/>
          </a:p>
        </p:txBody>
      </p:sp>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Tsunami Ready (current status cont’d)</a:t>
            </a:r>
          </a:p>
        </p:txBody>
      </p:sp>
    </p:spTree>
    <p:extLst>
      <p:ext uri="{BB962C8B-B14F-4D97-AF65-F5344CB8AC3E}">
        <p14:creationId xmlns:p14="http://schemas.microsoft.com/office/powerpoint/2010/main" val="41127438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57200" y="167148"/>
            <a:ext cx="10530840" cy="838133"/>
          </a:xfrm>
        </p:spPr>
        <p:txBody>
          <a:bodyPr>
            <a:normAutofit fontScale="90000"/>
          </a:bodyPr>
          <a:lstStyle/>
          <a:p>
            <a:r>
              <a:rPr lang="en-US" sz="3600" dirty="0"/>
              <a:t>Tsunami Ready:                                     Recommendation to transition to a </a:t>
            </a:r>
            <a:r>
              <a:rPr lang="en-US" sz="3600" dirty="0" err="1"/>
              <a:t>Programme</a:t>
            </a:r>
            <a:endParaRPr lang="en-US" sz="3600" dirty="0"/>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16681" y="1926932"/>
            <a:ext cx="11806238" cy="4035718"/>
          </a:xfrm>
          <a:solidFill>
            <a:schemeClr val="bg1"/>
          </a:solidFill>
        </p:spPr>
        <p:txBody>
          <a:bodyPr>
            <a:noAutofit/>
          </a:bodyPr>
          <a:lstStyle/>
          <a:p>
            <a:r>
              <a:rPr lang="en-US" sz="2800" dirty="0">
                <a:solidFill>
                  <a:srgbClr val="0069B4"/>
                </a:solidFill>
              </a:rPr>
              <a:t>Considering the status and growth of the Tsunami Ready </a:t>
            </a:r>
            <a:r>
              <a:rPr lang="en-US" sz="2800" u="sng" dirty="0">
                <a:solidFill>
                  <a:srgbClr val="0069B4"/>
                </a:solidFill>
              </a:rPr>
              <a:t>Pilot</a:t>
            </a:r>
            <a:r>
              <a:rPr lang="en-US" sz="2800" dirty="0">
                <a:solidFill>
                  <a:srgbClr val="0069B4"/>
                </a:solidFill>
              </a:rPr>
              <a:t> </a:t>
            </a:r>
            <a:r>
              <a:rPr lang="en-US" sz="2800" dirty="0" err="1">
                <a:solidFill>
                  <a:srgbClr val="0069B4"/>
                </a:solidFill>
              </a:rPr>
              <a:t>Programme</a:t>
            </a:r>
            <a:r>
              <a:rPr lang="en-US" sz="2800" dirty="0">
                <a:solidFill>
                  <a:srgbClr val="0069B4"/>
                </a:solidFill>
              </a:rPr>
              <a:t>, the TT-DMP developed a Working Document to introduce a recommendation</a:t>
            </a:r>
            <a:r>
              <a:rPr lang="en-US" dirty="0"/>
              <a:t> </a:t>
            </a:r>
            <a:r>
              <a:rPr lang="en-US" sz="2800" dirty="0">
                <a:solidFill>
                  <a:srgbClr val="0069B4"/>
                </a:solidFill>
              </a:rPr>
              <a:t>to the TOWS-WG-XV, and eventual endorsement by IOC at its next Governing meeting in June 2022, </a:t>
            </a:r>
            <a:r>
              <a:rPr lang="en-US" sz="2800" b="1" dirty="0">
                <a:solidFill>
                  <a:srgbClr val="0069B4"/>
                </a:solidFill>
              </a:rPr>
              <a:t>to transition from a Pilot to a </a:t>
            </a:r>
            <a:r>
              <a:rPr lang="en-US" sz="2800" b="1" u="sng" dirty="0" err="1">
                <a:solidFill>
                  <a:srgbClr val="0069B4"/>
                </a:solidFill>
              </a:rPr>
              <a:t>Programme</a:t>
            </a:r>
            <a:r>
              <a:rPr lang="en-US" sz="2800" b="1" u="sng" dirty="0">
                <a:solidFill>
                  <a:srgbClr val="0069B4"/>
                </a:solidFill>
              </a:rPr>
              <a:t>:</a:t>
            </a:r>
          </a:p>
          <a:p>
            <a:pPr marL="0" indent="0" algn="ctr">
              <a:buNone/>
            </a:pPr>
            <a:endParaRPr lang="en-US" b="1" i="1" dirty="0">
              <a:solidFill>
                <a:srgbClr val="0069B4"/>
              </a:solidFill>
            </a:endParaRPr>
          </a:p>
          <a:p>
            <a:pPr marL="0" indent="0" algn="ctr">
              <a:buNone/>
            </a:pPr>
            <a:r>
              <a:rPr lang="en-US" b="1" i="1" dirty="0">
                <a:solidFill>
                  <a:srgbClr val="0069B4"/>
                </a:solidFill>
              </a:rPr>
              <a:t>“The UNESCO/IOC Tsunami Ready Recognition </a:t>
            </a:r>
            <a:r>
              <a:rPr lang="en-US" b="1" i="1" dirty="0" err="1">
                <a:solidFill>
                  <a:srgbClr val="0069B4"/>
                </a:solidFill>
              </a:rPr>
              <a:t>Programme</a:t>
            </a:r>
            <a:r>
              <a:rPr lang="en-US" b="1" i="1" dirty="0">
                <a:solidFill>
                  <a:srgbClr val="0069B4"/>
                </a:solidFill>
              </a:rPr>
              <a:t> (UNESCO Tsunami Ready)”</a:t>
            </a:r>
            <a:endParaRPr lang="en-NZ" b="1" i="1" dirty="0">
              <a:solidFill>
                <a:srgbClr val="0069B4"/>
              </a:solidFill>
            </a:endParaRPr>
          </a:p>
          <a:p>
            <a:pPr marL="321457" lvl="1" indent="0">
              <a:lnSpc>
                <a:spcPct val="110000"/>
              </a:lnSpc>
              <a:spcBef>
                <a:spcPts val="600"/>
              </a:spcBef>
              <a:buNone/>
            </a:pPr>
            <a:r>
              <a:rPr lang="en-NZ" sz="2000" i="1" dirty="0"/>
              <a:t>For detail, refer to the document posted in the TT-DMP and TOWS-WG meeting websites</a:t>
            </a:r>
          </a:p>
          <a:p>
            <a:pPr lvl="1">
              <a:lnSpc>
                <a:spcPct val="110000"/>
              </a:lnSpc>
              <a:spcBef>
                <a:spcPts val="600"/>
              </a:spcBef>
            </a:pPr>
            <a:endParaRPr lang="en-NZ" sz="2000" dirty="0">
              <a:solidFill>
                <a:schemeClr val="tx1"/>
              </a:solidFill>
            </a:endParaRPr>
          </a:p>
          <a:p>
            <a:pPr marL="321457" lvl="1" indent="0">
              <a:lnSpc>
                <a:spcPct val="110000"/>
              </a:lnSpc>
              <a:spcBef>
                <a:spcPts val="600"/>
              </a:spcBef>
              <a:buNone/>
            </a:pPr>
            <a:endParaRPr lang="en-US" sz="2000" b="1" dirty="0">
              <a:solidFill>
                <a:srgbClr val="0069B4"/>
              </a:solidFill>
            </a:endParaRPr>
          </a:p>
          <a:p>
            <a:pPr marL="321457" lvl="1" indent="0">
              <a:lnSpc>
                <a:spcPct val="110000"/>
              </a:lnSpc>
              <a:spcBef>
                <a:spcPts val="600"/>
              </a:spcBef>
              <a:buNone/>
            </a:pPr>
            <a:endParaRPr lang="en-US" sz="2000" dirty="0">
              <a:solidFill>
                <a:schemeClr val="tx1"/>
              </a:solidFill>
            </a:endParaRPr>
          </a:p>
          <a:p>
            <a:pPr marL="0" indent="0">
              <a:buNone/>
            </a:pPr>
            <a:endParaRPr lang="en-NZ" sz="2000" dirty="0"/>
          </a:p>
          <a:p>
            <a:pPr lvl="1">
              <a:lnSpc>
                <a:spcPct val="110000"/>
              </a:lnSpc>
              <a:spcBef>
                <a:spcPts val="600"/>
              </a:spcBef>
            </a:pPr>
            <a:endParaRPr lang="en-US" sz="2000" dirty="0"/>
          </a:p>
        </p:txBody>
      </p:sp>
    </p:spTree>
    <p:extLst>
      <p:ext uri="{BB962C8B-B14F-4D97-AF65-F5344CB8AC3E}">
        <p14:creationId xmlns:p14="http://schemas.microsoft.com/office/powerpoint/2010/main" val="19277091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257175" y="171516"/>
            <a:ext cx="10515600" cy="838133"/>
          </a:xfrm>
        </p:spPr>
        <p:txBody>
          <a:bodyPr>
            <a:normAutofit fontScale="90000"/>
          </a:bodyPr>
          <a:lstStyle/>
          <a:p>
            <a:r>
              <a:rPr lang="en-US" sz="3600" dirty="0"/>
              <a:t>Tsunami Ready Recommendation to TOWS-WG XV</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271462" y="1650707"/>
            <a:ext cx="11649075" cy="4540544"/>
          </a:xfrm>
          <a:solidFill>
            <a:schemeClr val="bg1"/>
          </a:solidFill>
        </p:spPr>
        <p:txBody>
          <a:bodyPr>
            <a:noAutofit/>
          </a:bodyPr>
          <a:lstStyle/>
          <a:p>
            <a:r>
              <a:rPr lang="en-US" sz="2400" b="1" dirty="0"/>
              <a:t>Recalling</a:t>
            </a:r>
            <a:r>
              <a:rPr lang="en-US" sz="2400" dirty="0"/>
              <a:t> the first initiative for the Caribbean and the international community through the NWS and UNESCO/IOC </a:t>
            </a:r>
            <a:r>
              <a:rPr lang="en-US" sz="2400" dirty="0" err="1"/>
              <a:t>TsunamiReady</a:t>
            </a:r>
            <a:r>
              <a:rPr lang="en-US" sz="2400" dirty="0"/>
              <a:t>® pilot which recognized Anguilla as ‘</a:t>
            </a:r>
            <a:r>
              <a:rPr lang="en-US" sz="2400" dirty="0" err="1"/>
              <a:t>TsunamiReady</a:t>
            </a:r>
            <a:r>
              <a:rPr lang="en-US" sz="2400" dirty="0"/>
              <a:t>®’ in 2011; recalling further the approval of Tsunami Ready Guidelines by the ICG/CARIBE-EWS in 2015 at its 10th Session,</a:t>
            </a:r>
            <a:endParaRPr lang="en-NZ" sz="2400" dirty="0"/>
          </a:p>
          <a:p>
            <a:r>
              <a:rPr lang="en-US" sz="2400" b="1" dirty="0"/>
              <a:t>Recalling</a:t>
            </a:r>
            <a:r>
              <a:rPr lang="en-US" sz="2400" dirty="0"/>
              <a:t> TOWS commendations (TOWS-WG-IX, 2016; TOWS-WG-X, 2017) calling on the ICGs and Member States to consider piloting the Caribbean guidelines with a view toward developing a harmonized consistent global guideline,</a:t>
            </a:r>
            <a:endParaRPr lang="en-NZ" sz="2400" dirty="0"/>
          </a:p>
          <a:p>
            <a:r>
              <a:rPr lang="en-US" sz="2400" b="1" dirty="0"/>
              <a:t>Having taken into account </a:t>
            </a:r>
            <a:r>
              <a:rPr lang="en-US" sz="2400" dirty="0"/>
              <a:t>the feedback provided from piloting Tsunami Ready communities in the Caribbean, Indian, and Pacific Oceans to publish IOC Manual and Guides 74 (2022) Standard Guidelines for the Tsunami Ready Recognition </a:t>
            </a:r>
            <a:r>
              <a:rPr lang="en-US" sz="2400" dirty="0" err="1"/>
              <a:t>Programme</a:t>
            </a:r>
            <a:r>
              <a:rPr lang="en-US" sz="2400" dirty="0"/>
              <a:t> (in press),</a:t>
            </a:r>
            <a:endParaRPr lang="en-NZ" sz="2400" dirty="0"/>
          </a:p>
          <a:p>
            <a:endParaRPr lang="en-NZ" sz="2400" dirty="0"/>
          </a:p>
          <a:p>
            <a:pPr marL="321457" lvl="1" indent="0">
              <a:lnSpc>
                <a:spcPct val="110000"/>
              </a:lnSpc>
              <a:spcBef>
                <a:spcPts val="600"/>
              </a:spcBef>
              <a:buNone/>
            </a:pPr>
            <a:endParaRPr lang="en-US" sz="2400" dirty="0"/>
          </a:p>
        </p:txBody>
      </p:sp>
    </p:spTree>
    <p:extLst>
      <p:ext uri="{BB962C8B-B14F-4D97-AF65-F5344CB8AC3E}">
        <p14:creationId xmlns:p14="http://schemas.microsoft.com/office/powerpoint/2010/main" val="33975364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257175" y="171516"/>
            <a:ext cx="10515600" cy="838133"/>
          </a:xfrm>
        </p:spPr>
        <p:txBody>
          <a:bodyPr>
            <a:normAutofit fontScale="90000"/>
          </a:bodyPr>
          <a:lstStyle/>
          <a:p>
            <a:r>
              <a:rPr lang="en-US" sz="3600" dirty="0"/>
              <a:t>Tsunami Ready Recommendation to TOWS-WG XV</a:t>
            </a:r>
            <a:br>
              <a:rPr lang="en-US" sz="3600" dirty="0"/>
            </a:br>
            <a:r>
              <a:rPr lang="en-US" sz="3600" dirty="0"/>
              <a:t>(cont’d)</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257175" y="1603082"/>
            <a:ext cx="11649075" cy="4540544"/>
          </a:xfrm>
          <a:solidFill>
            <a:schemeClr val="bg1"/>
          </a:solidFill>
        </p:spPr>
        <p:txBody>
          <a:bodyPr>
            <a:noAutofit/>
          </a:bodyPr>
          <a:lstStyle/>
          <a:p>
            <a:r>
              <a:rPr lang="en-US" sz="2000" b="1" dirty="0"/>
              <a:t>Appreciating</a:t>
            </a:r>
            <a:r>
              <a:rPr lang="en-US" sz="2000" dirty="0"/>
              <a:t> the creation of </a:t>
            </a:r>
            <a:r>
              <a:rPr lang="en-US" sz="2000" dirty="0" err="1"/>
              <a:t>TsunamiReady</a:t>
            </a:r>
            <a:r>
              <a:rPr lang="en-US" sz="2000" dirty="0"/>
              <a:t> Viewer, Tsunami Ready web site, Tsunami Ready Board Game and Information / Communication tools, development of online training through the Ocean Teacher Global Academy, as well as IOC Manual and Guides (49, 58, 74, 76, 82, 86) and technical documents to support tsunami inundation modeling and mapping, evacuation mapping, emergency response and evacuation planning, exercising, and available of awareness-raising materials developed and distributed through the IOC Tsunami Information </a:t>
            </a:r>
            <a:r>
              <a:rPr lang="en-US" sz="2000" dirty="0" err="1"/>
              <a:t>Centres</a:t>
            </a:r>
            <a:r>
              <a:rPr lang="en-US" sz="2000" dirty="0"/>
              <a:t> (TICs),</a:t>
            </a:r>
            <a:endParaRPr lang="en-NZ" sz="2000" dirty="0"/>
          </a:p>
          <a:p>
            <a:r>
              <a:rPr lang="en-US" sz="2000" b="1" dirty="0"/>
              <a:t>Appreciating </a:t>
            </a:r>
            <a:r>
              <a:rPr lang="en-US" sz="2000" dirty="0"/>
              <a:t>the collaborative efforts with the UNDRR to promote awareness through World Tsunami Awareness Day every November 5, and the creation of many short videos showing communities and countries joining the Tsunami Ready global community in 2020 and 2021,</a:t>
            </a:r>
            <a:endParaRPr lang="en-NZ" sz="2000" dirty="0"/>
          </a:p>
          <a:p>
            <a:r>
              <a:rPr lang="en-US" sz="2000" b="1" dirty="0"/>
              <a:t>Recommends</a:t>
            </a:r>
            <a:r>
              <a:rPr lang="en-US" sz="2000" dirty="0"/>
              <a:t> the establishment of a UNESCO/IOC Tsunami Ready Recognition </a:t>
            </a:r>
            <a:r>
              <a:rPr lang="en-US" sz="2000" dirty="0" err="1"/>
              <a:t>Programme</a:t>
            </a:r>
            <a:r>
              <a:rPr lang="en-US" sz="2000" dirty="0"/>
              <a:t>, as described by IOC TOWS-WG Task Team DMP Working document on the Tsunami Ready Recognition </a:t>
            </a:r>
            <a:r>
              <a:rPr lang="en-US" sz="2000" dirty="0" err="1"/>
              <a:t>Programme</a:t>
            </a:r>
            <a:r>
              <a:rPr lang="en-US" sz="2000" dirty="0"/>
              <a:t> of the UNESCO/IOC.</a:t>
            </a:r>
            <a:endParaRPr lang="en-NZ" sz="2000" dirty="0"/>
          </a:p>
          <a:p>
            <a:r>
              <a:rPr lang="en-US" sz="2000" b="1" dirty="0"/>
              <a:t>Recommends</a:t>
            </a:r>
            <a:r>
              <a:rPr lang="en-US" sz="2000" dirty="0"/>
              <a:t> further the addition of the task to facilitate the UNESCO/IOC Tsunami Ready Recognition </a:t>
            </a:r>
            <a:r>
              <a:rPr lang="en-US" sz="2000" dirty="0" err="1"/>
              <a:t>Programme</a:t>
            </a:r>
            <a:r>
              <a:rPr lang="en-US" sz="2000" dirty="0"/>
              <a:t> to the Terms of Reference of each ICG Tsunami Information Centre (TIC).</a:t>
            </a:r>
            <a:endParaRPr lang="en-NZ" sz="2000" dirty="0"/>
          </a:p>
          <a:p>
            <a:pPr marL="321457" lvl="1" indent="0">
              <a:lnSpc>
                <a:spcPct val="110000"/>
              </a:lnSpc>
              <a:spcBef>
                <a:spcPts val="600"/>
              </a:spcBef>
              <a:buNone/>
            </a:pPr>
            <a:endParaRPr lang="en-NZ" sz="2000" dirty="0"/>
          </a:p>
          <a:p>
            <a:pPr lvl="1">
              <a:lnSpc>
                <a:spcPct val="110000"/>
              </a:lnSpc>
              <a:spcBef>
                <a:spcPts val="600"/>
              </a:spcBef>
            </a:pPr>
            <a:endParaRPr lang="en-US" sz="2000" dirty="0"/>
          </a:p>
        </p:txBody>
      </p:sp>
    </p:spTree>
    <p:extLst>
      <p:ext uri="{BB962C8B-B14F-4D97-AF65-F5344CB8AC3E}">
        <p14:creationId xmlns:p14="http://schemas.microsoft.com/office/powerpoint/2010/main" val="34801270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257175" y="171516"/>
            <a:ext cx="10515600" cy="838133"/>
          </a:xfrm>
        </p:spPr>
        <p:txBody>
          <a:bodyPr>
            <a:normAutofit/>
          </a:bodyPr>
          <a:lstStyle/>
          <a:p>
            <a:r>
              <a:rPr lang="en-US" sz="3600" dirty="0"/>
              <a:t>Other Tsunami Ready Recommendations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257175" y="1593557"/>
            <a:ext cx="11410950" cy="4540544"/>
          </a:xfrm>
          <a:solidFill>
            <a:schemeClr val="bg1"/>
          </a:solidFill>
        </p:spPr>
        <p:txBody>
          <a:bodyPr>
            <a:noAutofit/>
          </a:bodyPr>
          <a:lstStyle/>
          <a:p>
            <a:pPr marL="0" indent="0">
              <a:buNone/>
            </a:pPr>
            <a:r>
              <a:rPr lang="en-US" sz="1800" b="1" dirty="0">
                <a:solidFill>
                  <a:srgbClr val="0069B4"/>
                </a:solidFill>
              </a:rPr>
              <a:t>Other related recommendations:</a:t>
            </a:r>
          </a:p>
          <a:p>
            <a:pPr marL="218131" lvl="1" indent="-218131"/>
            <a:r>
              <a:rPr lang="en-US" sz="1800" b="1" dirty="0"/>
              <a:t>Requests</a:t>
            </a:r>
            <a:r>
              <a:rPr lang="en-US" sz="1800" dirty="0"/>
              <a:t> that it be noted in the guidelines on the usage of the TR logo that only communities that have received recognition of Tsunami Ready receive automatic approval for the usage of the Tsunami Ready logo for the duration of their Tsunami Ready status in its official products and documents, and that any other entities (including National Tsunami Ready Boards) must request approval from UNESCO/IOC Secretariat to use the Tsunami Ready logo, and</a:t>
            </a:r>
            <a:endParaRPr lang="en-NZ" sz="1800" dirty="0"/>
          </a:p>
          <a:p>
            <a:pPr marL="218131" lvl="1" indent="-218131"/>
            <a:r>
              <a:rPr lang="en-US" sz="1800" b="1" dirty="0"/>
              <a:t>Further requests </a:t>
            </a:r>
            <a:r>
              <a:rPr lang="en-US" sz="1800" dirty="0"/>
              <a:t>that the automatic approval for the usage of the logo by Tsunami Ready communities be informed by the IOC Secretariat in the Tsunami Ready designation letter with regards to MG 74.</a:t>
            </a:r>
          </a:p>
          <a:p>
            <a:r>
              <a:rPr lang="en-US" sz="1800" b="1" dirty="0"/>
              <a:t>Requests </a:t>
            </a:r>
            <a:r>
              <a:rPr lang="en-US" sz="1800" dirty="0"/>
              <a:t>ICGs and the IOC Tsunami </a:t>
            </a:r>
            <a:r>
              <a:rPr lang="en-US" sz="1800" dirty="0" err="1"/>
              <a:t>Programme</a:t>
            </a:r>
            <a:r>
              <a:rPr lang="en-US" sz="1800" dirty="0"/>
              <a:t> Secretariat to advise</a:t>
            </a:r>
            <a:r>
              <a:rPr lang="en-US" sz="1800" b="1" dirty="0"/>
              <a:t> </a:t>
            </a:r>
            <a:r>
              <a:rPr lang="en-US" sz="1800" dirty="0"/>
              <a:t>countries that are currently in the process of implementing Tsunami Ready, to now follow the MG74 when submitting/applying for Tsunami Recognition, and that MG74 will apply for all future applications. </a:t>
            </a:r>
            <a:endParaRPr lang="en-NZ" sz="1800" dirty="0"/>
          </a:p>
          <a:p>
            <a:r>
              <a:rPr lang="en-US" sz="1800" b="1" dirty="0"/>
              <a:t>Notes</a:t>
            </a:r>
            <a:r>
              <a:rPr lang="en-US" sz="1800" dirty="0"/>
              <a:t> that there are Member States that have their own tsunami preparedness </a:t>
            </a:r>
            <a:r>
              <a:rPr lang="en-US" sz="1800" dirty="0" err="1"/>
              <a:t>programmes</a:t>
            </a:r>
            <a:r>
              <a:rPr lang="en-US" sz="1800" dirty="0"/>
              <a:t> that align closely with the UNESCO/IOC </a:t>
            </a:r>
            <a:r>
              <a:rPr lang="en-US" sz="1800" dirty="0" err="1"/>
              <a:t>Programme</a:t>
            </a:r>
            <a:r>
              <a:rPr lang="en-US" sz="1800" dirty="0"/>
              <a:t>, and therefore,</a:t>
            </a:r>
            <a:endParaRPr lang="en-NZ" sz="1800" dirty="0"/>
          </a:p>
          <a:p>
            <a:r>
              <a:rPr lang="en-US" sz="1800" b="1" dirty="0"/>
              <a:t>Requests</a:t>
            </a:r>
            <a:r>
              <a:rPr lang="en-US" sz="1800" dirty="0"/>
              <a:t> the TT-DMP to consider a mechanism to equate those </a:t>
            </a:r>
            <a:r>
              <a:rPr lang="en-US" sz="1800" dirty="0" err="1"/>
              <a:t>programmes</a:t>
            </a:r>
            <a:r>
              <a:rPr lang="en-US" sz="1800" dirty="0"/>
              <a:t> to Tsunami Ready.</a:t>
            </a:r>
            <a:endParaRPr lang="en-NZ" sz="1800" dirty="0"/>
          </a:p>
          <a:p>
            <a:pPr marL="321457" lvl="1" indent="0">
              <a:lnSpc>
                <a:spcPct val="110000"/>
              </a:lnSpc>
              <a:spcBef>
                <a:spcPts val="600"/>
              </a:spcBef>
              <a:buNone/>
            </a:pPr>
            <a:endParaRPr lang="en-NZ" sz="1800" dirty="0"/>
          </a:p>
          <a:p>
            <a:pPr lvl="1">
              <a:lnSpc>
                <a:spcPct val="110000"/>
              </a:lnSpc>
              <a:spcBef>
                <a:spcPts val="600"/>
              </a:spcBef>
            </a:pPr>
            <a:endParaRPr lang="en-US" sz="1800" dirty="0"/>
          </a:p>
        </p:txBody>
      </p:sp>
    </p:spTree>
    <p:extLst>
      <p:ext uri="{BB962C8B-B14F-4D97-AF65-F5344CB8AC3E}">
        <p14:creationId xmlns:p14="http://schemas.microsoft.com/office/powerpoint/2010/main" val="41909538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Attendance</a:t>
            </a:r>
          </a:p>
        </p:txBody>
      </p:sp>
      <p:pic>
        <p:nvPicPr>
          <p:cNvPr id="10" name="Content Placeholder 9">
            <a:extLst>
              <a:ext uri="{FF2B5EF4-FFF2-40B4-BE49-F238E27FC236}">
                <a16:creationId xmlns:a16="http://schemas.microsoft.com/office/drawing/2014/main" id="{4553F709-A5C6-4FBC-88C4-89418DB8A180}"/>
              </a:ext>
            </a:extLst>
          </p:cNvPr>
          <p:cNvPicPr>
            <a:picLocks noGrp="1" noChangeAspect="1"/>
          </p:cNvPicPr>
          <p:nvPr>
            <p:ph sz="quarter" idx="10"/>
          </p:nvPr>
        </p:nvPicPr>
        <p:blipFill>
          <a:blip r:embed="rId2"/>
          <a:stretch>
            <a:fillRect/>
          </a:stretch>
        </p:blipFill>
        <p:spPr>
          <a:xfrm>
            <a:off x="1095375" y="1172302"/>
            <a:ext cx="9201149" cy="5437982"/>
          </a:xfrm>
          <a:prstGeom prst="rect">
            <a:avLst/>
          </a:prstGeom>
        </p:spPr>
      </p:pic>
    </p:spTree>
    <p:extLst>
      <p:ext uri="{BB962C8B-B14F-4D97-AF65-F5344CB8AC3E}">
        <p14:creationId xmlns:p14="http://schemas.microsoft.com/office/powerpoint/2010/main" val="12549421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271462" y="1660232"/>
            <a:ext cx="11649075" cy="4540544"/>
          </a:xfrm>
          <a:solidFill>
            <a:schemeClr val="bg1"/>
          </a:solidFill>
        </p:spPr>
        <p:txBody>
          <a:bodyPr>
            <a:noAutofit/>
          </a:bodyPr>
          <a:lstStyle/>
          <a:p>
            <a:pPr lvl="1">
              <a:lnSpc>
                <a:spcPct val="110000"/>
              </a:lnSpc>
              <a:spcBef>
                <a:spcPts val="600"/>
              </a:spcBef>
            </a:pPr>
            <a:r>
              <a:rPr lang="en-US" sz="2000" dirty="0"/>
              <a:t>Reports received from CARIBE EWS, IOTWMS, NEAMTWS, PTWS</a:t>
            </a:r>
          </a:p>
          <a:p>
            <a:pPr lvl="1">
              <a:lnSpc>
                <a:spcPct val="110000"/>
              </a:lnSpc>
              <a:spcBef>
                <a:spcPts val="600"/>
              </a:spcBef>
            </a:pPr>
            <a:r>
              <a:rPr lang="en-US" sz="2000" dirty="0"/>
              <a:t>TT-DMP met in 2021 to discuss sharing of lessons &amp; coordination of exercises</a:t>
            </a:r>
          </a:p>
          <a:p>
            <a:pPr marL="0" indent="0">
              <a:buNone/>
            </a:pPr>
            <a:endParaRPr lang="en-US" sz="2000" b="1" dirty="0">
              <a:solidFill>
                <a:srgbClr val="0069B4"/>
              </a:solidFill>
            </a:endParaRPr>
          </a:p>
          <a:p>
            <a:pPr marL="0" indent="0">
              <a:buNone/>
            </a:pPr>
            <a:r>
              <a:rPr lang="en-US" sz="2000" b="1" dirty="0">
                <a:solidFill>
                  <a:srgbClr val="0069B4"/>
                </a:solidFill>
              </a:rPr>
              <a:t>Proposed recommendations:</a:t>
            </a:r>
          </a:p>
          <a:p>
            <a:pPr lvl="1">
              <a:lnSpc>
                <a:spcPct val="110000"/>
              </a:lnSpc>
              <a:spcBef>
                <a:spcPts val="600"/>
              </a:spcBef>
            </a:pPr>
            <a:r>
              <a:rPr lang="en-US" sz="2000" b="1" dirty="0"/>
              <a:t>Requests</a:t>
            </a:r>
            <a:r>
              <a:rPr lang="en-US" sz="2000" dirty="0"/>
              <a:t> that the TT-DMP continue to work on coordination of the conduct and reporting of exercises with the aim of having standard practices among the ICGs</a:t>
            </a:r>
          </a:p>
          <a:p>
            <a:pPr lvl="1">
              <a:lnSpc>
                <a:spcPct val="110000"/>
              </a:lnSpc>
              <a:spcBef>
                <a:spcPts val="600"/>
              </a:spcBef>
            </a:pPr>
            <a:r>
              <a:rPr lang="en-US" sz="2000" b="1" dirty="0"/>
              <a:t>Requests</a:t>
            </a:r>
            <a:r>
              <a:rPr lang="en-US" sz="2000" dirty="0"/>
              <a:t> the Secretariat to share reports and presentations regarding recent Wave exercises, outcomes, best practices and lessons learnt when received from ICGs</a:t>
            </a:r>
          </a:p>
          <a:p>
            <a:pPr lvl="1">
              <a:lnSpc>
                <a:spcPct val="110000"/>
              </a:lnSpc>
              <a:spcBef>
                <a:spcPts val="600"/>
              </a:spcBef>
            </a:pPr>
            <a:r>
              <a:rPr lang="en-US" sz="2000" b="1" dirty="0"/>
              <a:t>Requests</a:t>
            </a:r>
            <a:r>
              <a:rPr lang="en-US" sz="2000" dirty="0"/>
              <a:t> the Secretariat to support the translation of MG 86 </a:t>
            </a:r>
            <a:r>
              <a:rPr lang="en-US" sz="2000" i="1" dirty="0">
                <a:solidFill>
                  <a:srgbClr val="0069B4"/>
                </a:solidFill>
              </a:rPr>
              <a:t>(Multi-Annual Community Tsunami Exercise </a:t>
            </a:r>
            <a:r>
              <a:rPr lang="en-US" sz="2000" i="1" dirty="0" err="1">
                <a:solidFill>
                  <a:srgbClr val="0069B4"/>
                </a:solidFill>
              </a:rPr>
              <a:t>Programme</a:t>
            </a:r>
            <a:r>
              <a:rPr lang="en-US" sz="2000" i="1" dirty="0">
                <a:solidFill>
                  <a:srgbClr val="0069B4"/>
                </a:solidFill>
              </a:rPr>
              <a:t>: Guidelines for the Tsunami and other Coastal Hazards Warning System for the Caribbean and Adjacent Regions) </a:t>
            </a:r>
            <a:r>
              <a:rPr lang="en-US" sz="2000" dirty="0"/>
              <a:t>into French and Spanish.</a:t>
            </a:r>
            <a:endParaRPr lang="en-NZ" sz="2000" dirty="0"/>
          </a:p>
          <a:p>
            <a:endParaRPr lang="en-NZ" sz="2000" dirty="0"/>
          </a:p>
          <a:p>
            <a:pPr lvl="1">
              <a:lnSpc>
                <a:spcPct val="110000"/>
              </a:lnSpc>
              <a:spcBef>
                <a:spcPts val="600"/>
              </a:spcBef>
            </a:pPr>
            <a:endParaRPr lang="en-US" sz="2000" dirty="0"/>
          </a:p>
        </p:txBody>
      </p:sp>
      <p:sp>
        <p:nvSpPr>
          <p:cNvPr id="6" name="Title 1">
            <a:extLst>
              <a:ext uri="{FF2B5EF4-FFF2-40B4-BE49-F238E27FC236}">
                <a16:creationId xmlns:a16="http://schemas.microsoft.com/office/drawing/2014/main" id="{3D04351D-6E33-4314-AD07-2E0D22F09D76}"/>
              </a:ext>
            </a:extLst>
          </p:cNvPr>
          <p:cNvSpPr txBox="1">
            <a:spLocks/>
          </p:cNvSpPr>
          <p:nvPr/>
        </p:nvSpPr>
        <p:spPr>
          <a:xfrm>
            <a:off x="415290" y="202973"/>
            <a:ext cx="10515600" cy="838133"/>
          </a:xfrm>
          <a:prstGeom prst="rect">
            <a:avLst/>
          </a:prstGeom>
        </p:spPr>
        <p:txBody>
          <a:bodyPr vert="horz" lIns="91440" tIns="45720" rIns="91440" bIns="45720" rtlCol="0" anchor="ctr">
            <a:normAutofit/>
          </a:bodyPr>
          <a:lst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r>
              <a:rPr lang="en-US" sz="3600" kern="0" dirty="0"/>
              <a:t>Wave Exercises</a:t>
            </a:r>
          </a:p>
        </p:txBody>
      </p:sp>
    </p:spTree>
    <p:extLst>
      <p:ext uri="{BB962C8B-B14F-4D97-AF65-F5344CB8AC3E}">
        <p14:creationId xmlns:p14="http://schemas.microsoft.com/office/powerpoint/2010/main" val="25160857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World Tsunami Awareness Day (WTAD)</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76212" y="1321633"/>
            <a:ext cx="11649075" cy="4540544"/>
          </a:xfrm>
          <a:solidFill>
            <a:schemeClr val="bg1"/>
          </a:solidFill>
        </p:spPr>
        <p:txBody>
          <a:bodyPr>
            <a:noAutofit/>
          </a:bodyPr>
          <a:lstStyle/>
          <a:p>
            <a:pPr lvl="1">
              <a:lnSpc>
                <a:spcPct val="110000"/>
              </a:lnSpc>
              <a:spcBef>
                <a:spcPts val="600"/>
              </a:spcBef>
            </a:pPr>
            <a:r>
              <a:rPr lang="en-US" sz="2000" dirty="0"/>
              <a:t>Theme for 2022 is Target G of the Sendai Framework: </a:t>
            </a:r>
            <a:r>
              <a:rPr lang="en-US" sz="2000" i="1" dirty="0"/>
              <a:t>Substantially increase the availability of and access to multi‑hazard early warning systems and disaster risk information and assessments to the people by 2030</a:t>
            </a:r>
          </a:p>
          <a:p>
            <a:pPr lvl="1">
              <a:lnSpc>
                <a:spcPct val="110000"/>
              </a:lnSpc>
              <a:spcBef>
                <a:spcPts val="600"/>
              </a:spcBef>
            </a:pPr>
            <a:r>
              <a:rPr lang="en-US" sz="2000" dirty="0"/>
              <a:t>The TT-DMP noted that this theme aligns closely with the current focus of the TOWS-WG in the context of the UN Ocean Decade.</a:t>
            </a:r>
            <a:endParaRPr lang="en-NZ" sz="2000" dirty="0"/>
          </a:p>
          <a:p>
            <a:pPr marL="0" indent="-36356">
              <a:lnSpc>
                <a:spcPct val="110000"/>
              </a:lnSpc>
              <a:spcBef>
                <a:spcPts val="600"/>
              </a:spcBef>
              <a:buNone/>
            </a:pPr>
            <a:r>
              <a:rPr lang="en-US" sz="2000" b="1" dirty="0">
                <a:solidFill>
                  <a:srgbClr val="0069B4"/>
                </a:solidFill>
              </a:rPr>
              <a:t>Proposed recommendations:</a:t>
            </a:r>
          </a:p>
          <a:p>
            <a:r>
              <a:rPr lang="en-US" sz="2000" b="1" dirty="0"/>
              <a:t>Notes</a:t>
            </a:r>
            <a:r>
              <a:rPr lang="en-US" sz="2000" dirty="0"/>
              <a:t> that the 2022 WTAD theme will highlight Sendai Framework Global Target G: Substantially increase the availability of and access to multi‑hazard early warning systems and disaster risk information and assessments to the people by 2030, and that this theme aligns closely with the current focus of the TOWS-WG in the context of the UN Ocean Decade.</a:t>
            </a:r>
            <a:endParaRPr lang="en-NZ" sz="2000" dirty="0"/>
          </a:p>
          <a:p>
            <a:r>
              <a:rPr lang="en-US" sz="2000" b="1" dirty="0"/>
              <a:t>Recommends </a:t>
            </a:r>
            <a:r>
              <a:rPr lang="en-US" sz="2000" dirty="0"/>
              <a:t>the continued strong collaboration between the UNESCO/IOC and UNDRR for the 2022 WTAD highlighting among other initiatives the UN Ocean Decade Tsunami Program goal for 100% Global Tsunami Ready for highly vulnerable communities,</a:t>
            </a:r>
            <a:endParaRPr lang="en-NZ" sz="2000" dirty="0"/>
          </a:p>
          <a:p>
            <a:r>
              <a:rPr lang="en-US" sz="2000" b="1" dirty="0"/>
              <a:t>Recommends </a:t>
            </a:r>
            <a:r>
              <a:rPr lang="en-US" sz="2000" dirty="0"/>
              <a:t>highlighting the multi-hazard framework in WTAD activities.</a:t>
            </a:r>
            <a:endParaRPr lang="en-NZ" sz="2000" dirty="0"/>
          </a:p>
          <a:p>
            <a:pPr lvl="1">
              <a:lnSpc>
                <a:spcPct val="110000"/>
              </a:lnSpc>
              <a:spcBef>
                <a:spcPts val="600"/>
              </a:spcBef>
            </a:pPr>
            <a:endParaRPr lang="en-US" sz="2000" dirty="0"/>
          </a:p>
        </p:txBody>
      </p:sp>
    </p:spTree>
    <p:extLst>
      <p:ext uri="{BB962C8B-B14F-4D97-AF65-F5344CB8AC3E}">
        <p14:creationId xmlns:p14="http://schemas.microsoft.com/office/powerpoint/2010/main" val="25020993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Global Key Performance Indicators (KPI’s)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73831" y="1674058"/>
            <a:ext cx="11844338" cy="4540544"/>
          </a:xfrm>
          <a:solidFill>
            <a:schemeClr val="bg1"/>
          </a:solidFill>
        </p:spPr>
        <p:txBody>
          <a:bodyPr>
            <a:noAutofit/>
          </a:bodyPr>
          <a:lstStyle/>
          <a:p>
            <a:pPr marL="306544" indent="-342900">
              <a:lnSpc>
                <a:spcPct val="110000"/>
              </a:lnSpc>
              <a:spcBef>
                <a:spcPts val="600"/>
              </a:spcBef>
            </a:pPr>
            <a:r>
              <a:rPr lang="en-NZ" sz="2000" dirty="0"/>
              <a:t>The Task Team (members of the CARIBE-EWS, IOTWMS, NEAMTWS, and PTWS) have developed a global framework with goals, targets and corresponding measures (currently in final review </a:t>
            </a:r>
          </a:p>
          <a:p>
            <a:pPr marL="306544" indent="-342900">
              <a:lnSpc>
                <a:spcPct val="110000"/>
              </a:lnSpc>
              <a:spcBef>
                <a:spcPts val="600"/>
              </a:spcBef>
            </a:pPr>
            <a:r>
              <a:rPr lang="en-NZ" sz="2000" dirty="0"/>
              <a:t>The framework aligns with the Sendai Framework for Disaster Risk Reduction 2015-2030; United Nations Decade of Ocean Sciences for Sustainable Development – A Safe Ocean; IOC Tsunami Programme; Tsunami Ready; current ICG Strategies; and the ICG/PTWS KPI Framework completed in 2018/2019. </a:t>
            </a:r>
            <a:endParaRPr lang="en-US" sz="2000" dirty="0"/>
          </a:p>
          <a:p>
            <a:pPr marL="0" indent="-36356">
              <a:lnSpc>
                <a:spcPct val="110000"/>
              </a:lnSpc>
              <a:spcBef>
                <a:spcPts val="600"/>
              </a:spcBef>
              <a:buNone/>
            </a:pPr>
            <a:r>
              <a:rPr lang="en-US" sz="2000" b="1" dirty="0">
                <a:solidFill>
                  <a:srgbClr val="0069B4"/>
                </a:solidFill>
              </a:rPr>
              <a:t>Proposed recommendations:</a:t>
            </a:r>
          </a:p>
          <a:p>
            <a:r>
              <a:rPr lang="en-US" sz="2000" b="1" dirty="0"/>
              <a:t>Agrees </a:t>
            </a:r>
            <a:r>
              <a:rPr lang="en-US" sz="2000" dirty="0"/>
              <a:t>to the proposed approach with regards to the establishment of global KPIs, and</a:t>
            </a:r>
            <a:r>
              <a:rPr lang="en-US" sz="2000" b="1" dirty="0"/>
              <a:t> </a:t>
            </a:r>
            <a:endParaRPr lang="en-NZ" sz="2000" dirty="0"/>
          </a:p>
          <a:p>
            <a:r>
              <a:rPr lang="en-US" sz="2000" b="1" dirty="0"/>
              <a:t>Requests </a:t>
            </a:r>
            <a:r>
              <a:rPr lang="en-US" sz="2000" dirty="0"/>
              <a:t>the team to finalize documentation and user guidance for survey completion</a:t>
            </a:r>
            <a:endParaRPr lang="en-NZ" sz="2000" dirty="0"/>
          </a:p>
          <a:p>
            <a:r>
              <a:rPr lang="en-NZ" sz="2000" b="1" dirty="0"/>
              <a:t>N</a:t>
            </a:r>
            <a:r>
              <a:rPr lang="en-US" sz="2000" b="1" dirty="0" err="1"/>
              <a:t>otes</a:t>
            </a:r>
            <a:r>
              <a:rPr lang="en-US" sz="2000" dirty="0"/>
              <a:t> the Secretariat will resource working with industry experts to develop the on-line survey, and that the survey will be hosted on the IOC website.</a:t>
            </a:r>
            <a:endParaRPr lang="en-NZ" sz="2000" dirty="0"/>
          </a:p>
          <a:p>
            <a:pPr marL="0" indent="0">
              <a:buNone/>
            </a:pPr>
            <a:endParaRPr lang="en-US" sz="2000" dirty="0"/>
          </a:p>
        </p:txBody>
      </p:sp>
    </p:spTree>
    <p:extLst>
      <p:ext uri="{BB962C8B-B14F-4D97-AF65-F5344CB8AC3E}">
        <p14:creationId xmlns:p14="http://schemas.microsoft.com/office/powerpoint/2010/main" val="33443046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NTWC Training Competencies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76212" y="1321633"/>
            <a:ext cx="11649075" cy="4540544"/>
          </a:xfrm>
          <a:solidFill>
            <a:schemeClr val="bg1"/>
          </a:solidFill>
        </p:spPr>
        <p:txBody>
          <a:bodyPr>
            <a:noAutofit/>
          </a:bodyPr>
          <a:lstStyle/>
          <a:p>
            <a:pPr marL="306544" indent="-342900">
              <a:lnSpc>
                <a:spcPct val="110000"/>
              </a:lnSpc>
              <a:spcBef>
                <a:spcPts val="600"/>
              </a:spcBef>
            </a:pPr>
            <a:r>
              <a:rPr lang="en-US" sz="2000" dirty="0"/>
              <a:t>Dr Laura Kong provided a summary of the PTWS’s work to develop a National Tsunami Warning Centre (NTWC) Competency Framework. It proposes a tiered framework: for expert or basic levels; and for minimally viable or fully independent </a:t>
            </a:r>
            <a:r>
              <a:rPr lang="en-US" sz="2000" dirty="0" err="1"/>
              <a:t>centres</a:t>
            </a:r>
            <a:r>
              <a:rPr lang="en-US" sz="2000" dirty="0"/>
              <a:t>. </a:t>
            </a:r>
          </a:p>
          <a:p>
            <a:pPr marL="0" indent="-36356">
              <a:lnSpc>
                <a:spcPct val="110000"/>
              </a:lnSpc>
              <a:spcBef>
                <a:spcPts val="600"/>
              </a:spcBef>
              <a:buNone/>
            </a:pPr>
            <a:endParaRPr lang="en-US" sz="2000" b="1" dirty="0">
              <a:solidFill>
                <a:srgbClr val="0069B4"/>
              </a:solidFill>
            </a:endParaRPr>
          </a:p>
          <a:p>
            <a:pPr marL="0" indent="-36356">
              <a:lnSpc>
                <a:spcPct val="110000"/>
              </a:lnSpc>
              <a:spcBef>
                <a:spcPts val="600"/>
              </a:spcBef>
              <a:buNone/>
            </a:pPr>
            <a:r>
              <a:rPr lang="en-US" sz="2000" b="1" dirty="0">
                <a:solidFill>
                  <a:srgbClr val="0069B4"/>
                </a:solidFill>
              </a:rPr>
              <a:t>Proposed recommendations:</a:t>
            </a:r>
          </a:p>
          <a:p>
            <a:r>
              <a:rPr lang="en-US" sz="2000" b="1" dirty="0"/>
              <a:t>Notes </a:t>
            </a:r>
            <a:r>
              <a:rPr lang="en-US" sz="2000" dirty="0"/>
              <a:t>with appreciation</a:t>
            </a:r>
            <a:r>
              <a:rPr lang="en-US" sz="2000" b="1" dirty="0"/>
              <a:t> </a:t>
            </a:r>
            <a:r>
              <a:rPr lang="en-US" sz="2000" dirty="0"/>
              <a:t>the work of the PTWS to develop a</a:t>
            </a:r>
            <a:r>
              <a:rPr lang="en-US" sz="2000" b="1" dirty="0"/>
              <a:t> </a:t>
            </a:r>
            <a:r>
              <a:rPr lang="en-US" sz="2000" dirty="0"/>
              <a:t>NTWC Competency Framework (2017), and the ITIC’s leadership to pilot training courses based on the Framework,</a:t>
            </a:r>
            <a:endParaRPr lang="en-NZ" sz="2000" dirty="0"/>
          </a:p>
          <a:p>
            <a:r>
              <a:rPr lang="en-US" sz="2000" b="1" dirty="0"/>
              <a:t>Noting the interest of other ICGs, requests</a:t>
            </a:r>
            <a:r>
              <a:rPr lang="en-US" sz="2000" dirty="0"/>
              <a:t> the PTWS to share its document with other regions, and invite comments and feedback, and</a:t>
            </a:r>
            <a:endParaRPr lang="en-NZ" sz="2000" dirty="0"/>
          </a:p>
          <a:p>
            <a:r>
              <a:rPr lang="en-US" sz="2000" b="1" dirty="0"/>
              <a:t>Also noting</a:t>
            </a:r>
            <a:r>
              <a:rPr lang="en-US" sz="2000" dirty="0"/>
              <a:t> the challenges in developing and implementing a global competency framework,</a:t>
            </a:r>
            <a:endParaRPr lang="en-NZ" sz="2000" dirty="0"/>
          </a:p>
          <a:p>
            <a:r>
              <a:rPr lang="en-US" sz="2000" b="1" dirty="0"/>
              <a:t>Requests</a:t>
            </a:r>
            <a:r>
              <a:rPr lang="en-US" sz="2000" dirty="0"/>
              <a:t> the TT-DMP and the TT-TWO to continue to consider development of guidelines for a global NTWC competency framework, based on the available set of documents and Pacific input, noting that implementation can be at a regional level.</a:t>
            </a:r>
            <a:endParaRPr lang="en-NZ" sz="2000" dirty="0"/>
          </a:p>
          <a:p>
            <a:pPr marL="0" indent="-36356">
              <a:lnSpc>
                <a:spcPct val="110000"/>
              </a:lnSpc>
              <a:spcBef>
                <a:spcPts val="600"/>
              </a:spcBef>
              <a:buNone/>
            </a:pPr>
            <a:endParaRPr lang="en-US" sz="2000" b="1" dirty="0">
              <a:solidFill>
                <a:srgbClr val="0069B4"/>
              </a:solidFill>
            </a:endParaRPr>
          </a:p>
          <a:p>
            <a:pPr lvl="1">
              <a:lnSpc>
                <a:spcPct val="110000"/>
              </a:lnSpc>
              <a:spcBef>
                <a:spcPts val="600"/>
              </a:spcBef>
            </a:pPr>
            <a:endParaRPr lang="en-US" sz="2000" dirty="0"/>
          </a:p>
        </p:txBody>
      </p:sp>
    </p:spTree>
    <p:extLst>
      <p:ext uri="{BB962C8B-B14F-4D97-AF65-F5344CB8AC3E}">
        <p14:creationId xmlns:p14="http://schemas.microsoft.com/office/powerpoint/2010/main" val="42665621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err="1"/>
              <a:t>Tusami</a:t>
            </a:r>
            <a:r>
              <a:rPr lang="en-US" sz="3600" dirty="0"/>
              <a:t> Glossary Update</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76212" y="1245433"/>
            <a:ext cx="11649075" cy="4540544"/>
          </a:xfrm>
          <a:solidFill>
            <a:schemeClr val="bg1"/>
          </a:solidFill>
        </p:spPr>
        <p:txBody>
          <a:bodyPr>
            <a:noAutofit/>
          </a:bodyPr>
          <a:lstStyle/>
          <a:p>
            <a:pPr marL="306544" indent="-342900">
              <a:lnSpc>
                <a:spcPct val="110000"/>
              </a:lnSpc>
              <a:spcBef>
                <a:spcPts val="600"/>
              </a:spcBef>
            </a:pPr>
            <a:r>
              <a:rPr lang="en-US" sz="2000" dirty="0"/>
              <a:t>Scientists of the IUGG Joint Tsunami Commission Working Group on Terminology have compiled preliminary recommended edits. Recommendations were also received from Member States, including for volcano tsunami. </a:t>
            </a:r>
            <a:endParaRPr lang="en-NZ" sz="2000" dirty="0"/>
          </a:p>
          <a:p>
            <a:pPr marL="306544" indent="-342900">
              <a:lnSpc>
                <a:spcPct val="110000"/>
              </a:lnSpc>
              <a:spcBef>
                <a:spcPts val="600"/>
              </a:spcBef>
            </a:pPr>
            <a:r>
              <a:rPr lang="en-US" sz="2000" dirty="0">
                <a:solidFill>
                  <a:schemeClr val="tx1"/>
                </a:solidFill>
              </a:rPr>
              <a:t>Proposal to postpone next update to 2023 to be able to include Tsunami Ready and volcanic/non-seismic source terminology; also due to time constraints (due to recent tsunamis).</a:t>
            </a:r>
          </a:p>
          <a:p>
            <a:pPr marL="0" indent="-36356">
              <a:lnSpc>
                <a:spcPct val="110000"/>
              </a:lnSpc>
              <a:spcBef>
                <a:spcPts val="600"/>
              </a:spcBef>
              <a:buNone/>
            </a:pPr>
            <a:r>
              <a:rPr lang="en-US" sz="2000" b="1" dirty="0">
                <a:solidFill>
                  <a:srgbClr val="0069B4"/>
                </a:solidFill>
              </a:rPr>
              <a:t>Proposed recommendations:</a:t>
            </a:r>
          </a:p>
          <a:p>
            <a:r>
              <a:rPr lang="en-US" sz="2000" b="1" dirty="0"/>
              <a:t>Notes </a:t>
            </a:r>
            <a:r>
              <a:rPr lang="en-US" sz="2000" dirty="0"/>
              <a:t>with appreciation</a:t>
            </a:r>
            <a:r>
              <a:rPr lang="en-US" sz="2000" b="1" dirty="0"/>
              <a:t> </a:t>
            </a:r>
            <a:r>
              <a:rPr lang="en-US" sz="2000" dirty="0"/>
              <a:t>the contributions of the IUGG Joint Tsunami Commission Working Group on Terminology and Member States to update the 2019 Tsunami Glossary,</a:t>
            </a:r>
            <a:endParaRPr lang="en-NZ" sz="2000" dirty="0"/>
          </a:p>
          <a:p>
            <a:r>
              <a:rPr lang="en-US" sz="2000" b="1" dirty="0"/>
              <a:t>Agrees</a:t>
            </a:r>
            <a:r>
              <a:rPr lang="en-US" sz="2000" dirty="0"/>
              <a:t> to postpone the next update of the Tsunami Glossary to 2023 to facilitate the incorporation of important changes,  </a:t>
            </a:r>
            <a:endParaRPr lang="en-NZ" sz="2000" dirty="0"/>
          </a:p>
          <a:p>
            <a:r>
              <a:rPr lang="en-US" sz="2000" b="1" dirty="0"/>
              <a:t>Notes </a:t>
            </a:r>
            <a:r>
              <a:rPr lang="en-US" sz="2000" dirty="0"/>
              <a:t>the importance of translating the Tsunami Glossary in local languages so local people and authorities can understand and use the consistent terminology, </a:t>
            </a:r>
            <a:endParaRPr lang="en-NZ" sz="2000" dirty="0"/>
          </a:p>
          <a:p>
            <a:r>
              <a:rPr lang="en-US" sz="2000" b="1" dirty="0"/>
              <a:t>Also</a:t>
            </a:r>
            <a:r>
              <a:rPr lang="en-US" sz="2000" dirty="0"/>
              <a:t> </a:t>
            </a:r>
            <a:r>
              <a:rPr lang="en-US" sz="2000" b="1" dirty="0"/>
              <a:t>notes</a:t>
            </a:r>
            <a:r>
              <a:rPr lang="en-US" sz="2000" dirty="0"/>
              <a:t> the importance of having abbreviated definitions for key terms for use in social media and other abbreviated language communication tools.</a:t>
            </a:r>
            <a:endParaRPr lang="en-NZ" sz="2000" dirty="0"/>
          </a:p>
          <a:p>
            <a:pPr lvl="1">
              <a:lnSpc>
                <a:spcPct val="110000"/>
              </a:lnSpc>
              <a:spcBef>
                <a:spcPts val="600"/>
              </a:spcBef>
            </a:pPr>
            <a:endParaRPr lang="en-US" sz="2000" dirty="0"/>
          </a:p>
        </p:txBody>
      </p:sp>
    </p:spTree>
    <p:extLst>
      <p:ext uri="{BB962C8B-B14F-4D97-AF65-F5344CB8AC3E}">
        <p14:creationId xmlns:p14="http://schemas.microsoft.com/office/powerpoint/2010/main" val="30293545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Planning for Ocean Decade</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33350" y="1321633"/>
            <a:ext cx="11953875" cy="4540544"/>
          </a:xfrm>
          <a:solidFill>
            <a:schemeClr val="bg1"/>
          </a:solidFill>
        </p:spPr>
        <p:txBody>
          <a:bodyPr>
            <a:noAutofit/>
          </a:bodyPr>
          <a:lstStyle/>
          <a:p>
            <a:pPr marL="306544" indent="-342900">
              <a:lnSpc>
                <a:spcPct val="110000"/>
              </a:lnSpc>
              <a:spcBef>
                <a:spcPts val="600"/>
              </a:spcBef>
            </a:pPr>
            <a:r>
              <a:rPr lang="en-US" sz="1800" dirty="0" err="1"/>
              <a:t>Mr</a:t>
            </a:r>
            <a:r>
              <a:rPr lang="en-US" sz="1800" dirty="0"/>
              <a:t> Mike Angove provided a brief on the development of a conceptual framework on “</a:t>
            </a:r>
            <a:r>
              <a:rPr lang="en-US" sz="1800" i="1" dirty="0"/>
              <a:t>Protecting Communities from the World's Most Dangerous Waves: A Framework for Action under the UN Decade of Ocean Science for Sustainable Development</a:t>
            </a:r>
            <a:r>
              <a:rPr lang="en-US" sz="1800" dirty="0"/>
              <a:t>”. </a:t>
            </a:r>
          </a:p>
          <a:p>
            <a:pPr marL="306544" indent="-342900">
              <a:lnSpc>
                <a:spcPct val="110000"/>
              </a:lnSpc>
              <a:spcBef>
                <a:spcPts val="600"/>
              </a:spcBef>
            </a:pPr>
            <a:r>
              <a:rPr lang="en-US" sz="1800" dirty="0"/>
              <a:t>Dr Srinivas Kumar reported on the progress and plans following the initial meeting on 17</a:t>
            </a:r>
            <a:r>
              <a:rPr lang="en-US" sz="1800" baseline="30000" dirty="0"/>
              <a:t>th</a:t>
            </a:r>
            <a:r>
              <a:rPr lang="en-US" sz="1800" dirty="0"/>
              <a:t> February 2022. He also introduced the </a:t>
            </a:r>
            <a:r>
              <a:rPr lang="en-US" sz="1800" dirty="0" err="1"/>
              <a:t>ToR</a:t>
            </a:r>
            <a:r>
              <a:rPr lang="en-US" sz="1800" dirty="0"/>
              <a:t> of the Scientific Committee and outlined a proposed timeline for the work of the Scientific Committee to prepare the 10-Year Research.</a:t>
            </a:r>
          </a:p>
          <a:p>
            <a:pPr marL="306544" indent="-342900">
              <a:lnSpc>
                <a:spcPct val="110000"/>
              </a:lnSpc>
              <a:spcBef>
                <a:spcPts val="600"/>
              </a:spcBef>
            </a:pPr>
            <a:r>
              <a:rPr lang="en-US" sz="1800" dirty="0" err="1"/>
              <a:t>Mr</a:t>
            </a:r>
            <a:r>
              <a:rPr lang="en-US" sz="1800" dirty="0"/>
              <a:t> David Coetzee reported on the meeting of the TT-DMP in October 2021, at the request of the Chair of the TOWS-WG, to advise on the composition and mandate of the Tsunami Ready Coalition.</a:t>
            </a:r>
          </a:p>
          <a:p>
            <a:pPr marL="306544" indent="-342900">
              <a:lnSpc>
                <a:spcPct val="110000"/>
              </a:lnSpc>
              <a:spcBef>
                <a:spcPts val="600"/>
              </a:spcBef>
            </a:pPr>
            <a:r>
              <a:rPr lang="en-US" sz="1800" dirty="0" err="1"/>
              <a:t>Ms</a:t>
            </a:r>
            <a:r>
              <a:rPr lang="en-US" sz="1800" dirty="0"/>
              <a:t> Christa von Hillebrandt-Andrade and </a:t>
            </a:r>
            <a:r>
              <a:rPr lang="en-US" sz="1800" dirty="0" err="1"/>
              <a:t>Mr</a:t>
            </a:r>
            <a:r>
              <a:rPr lang="en-US" sz="1800" dirty="0"/>
              <a:t> Denis Chang-Seng shared information from the Caribbean and Europe on Multi-Hazard Early Warning Systems (MHEWS) and the engagement and contributions of UNESCO IOC towards the organization of GP2022, the Third MHEWS Conference (MHEWS-III) and the preparation of the </a:t>
            </a:r>
            <a:r>
              <a:rPr lang="en-US" sz="1800" dirty="0" err="1"/>
              <a:t>WiA</a:t>
            </a:r>
            <a:r>
              <a:rPr lang="en-US" sz="1800" dirty="0"/>
              <a:t> Guide on Multi-Hazard Early Warning System.</a:t>
            </a:r>
          </a:p>
          <a:p>
            <a:pPr marL="306544" indent="-342900">
              <a:lnSpc>
                <a:spcPct val="110000"/>
              </a:lnSpc>
              <a:spcBef>
                <a:spcPts val="600"/>
              </a:spcBef>
            </a:pPr>
            <a:r>
              <a:rPr lang="en-US" sz="1800" dirty="0"/>
              <a:t>Dr Harkunti P. Rahayu proposed to mainstream Tsunami DRR in urban planning for city/municipality level by linking Ocean Decade actions with SDG’s Goal 11 to make cities inclusive, safe, resilient and sustainable; as well as with Target 5 of the Sendai Framework by increasing the number of local DRR strategies. </a:t>
            </a:r>
            <a:endParaRPr lang="en-NZ" sz="1800" dirty="0"/>
          </a:p>
          <a:p>
            <a:pPr marL="306544" indent="-342900">
              <a:lnSpc>
                <a:spcPct val="110000"/>
              </a:lnSpc>
              <a:spcBef>
                <a:spcPts val="600"/>
              </a:spcBef>
            </a:pPr>
            <a:endParaRPr lang="en-US" sz="1800" b="1" dirty="0">
              <a:solidFill>
                <a:srgbClr val="0069B4"/>
              </a:solidFill>
            </a:endParaRPr>
          </a:p>
          <a:p>
            <a:pPr marL="0" indent="-36356">
              <a:lnSpc>
                <a:spcPct val="110000"/>
              </a:lnSpc>
              <a:spcBef>
                <a:spcPts val="600"/>
              </a:spcBef>
              <a:buNone/>
            </a:pPr>
            <a:endParaRPr lang="en-US" sz="1800" b="1" dirty="0">
              <a:solidFill>
                <a:srgbClr val="0069B4"/>
              </a:solidFill>
            </a:endParaRPr>
          </a:p>
          <a:p>
            <a:pPr marL="0" indent="-36356">
              <a:lnSpc>
                <a:spcPct val="110000"/>
              </a:lnSpc>
              <a:spcBef>
                <a:spcPts val="600"/>
              </a:spcBef>
              <a:buNone/>
            </a:pPr>
            <a:endParaRPr lang="en-US" sz="1800" b="1" dirty="0">
              <a:solidFill>
                <a:srgbClr val="0069B4"/>
              </a:solidFill>
            </a:endParaRPr>
          </a:p>
          <a:p>
            <a:pPr marL="0" indent="-36356">
              <a:lnSpc>
                <a:spcPct val="110000"/>
              </a:lnSpc>
              <a:spcBef>
                <a:spcPts val="600"/>
              </a:spcBef>
              <a:buNone/>
            </a:pPr>
            <a:r>
              <a:rPr lang="en-US" sz="1800" b="1" dirty="0">
                <a:solidFill>
                  <a:srgbClr val="0069B4"/>
                </a:solidFill>
              </a:rPr>
              <a:t>Proposed recommendations:</a:t>
            </a:r>
          </a:p>
          <a:p>
            <a:pPr lvl="1">
              <a:lnSpc>
                <a:spcPct val="110000"/>
              </a:lnSpc>
              <a:spcBef>
                <a:spcPts val="600"/>
              </a:spcBef>
            </a:pPr>
            <a:endParaRPr lang="en-US" sz="1800" dirty="0"/>
          </a:p>
        </p:txBody>
      </p:sp>
    </p:spTree>
    <p:extLst>
      <p:ext uri="{BB962C8B-B14F-4D97-AF65-F5344CB8AC3E}">
        <p14:creationId xmlns:p14="http://schemas.microsoft.com/office/powerpoint/2010/main" val="32751658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Planning for Ocean Decade Proposals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176212" y="1321633"/>
            <a:ext cx="11758613" cy="4540544"/>
          </a:xfrm>
          <a:solidFill>
            <a:schemeClr val="bg1"/>
          </a:solidFill>
        </p:spPr>
        <p:txBody>
          <a:bodyPr>
            <a:noAutofit/>
          </a:bodyPr>
          <a:lstStyle/>
          <a:p>
            <a:pPr marL="0" indent="0">
              <a:lnSpc>
                <a:spcPct val="110000"/>
              </a:lnSpc>
              <a:spcBef>
                <a:spcPts val="600"/>
              </a:spcBef>
              <a:buNone/>
            </a:pPr>
            <a:r>
              <a:rPr lang="en-US" sz="2000" b="1" dirty="0">
                <a:solidFill>
                  <a:srgbClr val="0069B4"/>
                </a:solidFill>
              </a:rPr>
              <a:t>(Remaining proposals that are not covered elsewhere):</a:t>
            </a:r>
          </a:p>
          <a:p>
            <a:pPr marL="0" indent="0">
              <a:lnSpc>
                <a:spcPct val="110000"/>
              </a:lnSpc>
              <a:spcBef>
                <a:spcPts val="600"/>
              </a:spcBef>
              <a:buNone/>
            </a:pPr>
            <a:endParaRPr lang="en-US" sz="2000" b="1" dirty="0">
              <a:solidFill>
                <a:srgbClr val="0069B4"/>
              </a:solidFill>
            </a:endParaRPr>
          </a:p>
          <a:p>
            <a:r>
              <a:rPr lang="en-US" sz="2000" b="1" dirty="0"/>
              <a:t>Notes</a:t>
            </a:r>
            <a:r>
              <a:rPr lang="en-US" sz="2000" dirty="0"/>
              <a:t> the report of Dr Kumar on the progress and plans following their initial meeting on 17</a:t>
            </a:r>
            <a:r>
              <a:rPr lang="en-US" sz="2000" baseline="30000" dirty="0"/>
              <a:t>th</a:t>
            </a:r>
            <a:r>
              <a:rPr lang="en-US" sz="2000" dirty="0"/>
              <a:t> February 2022.</a:t>
            </a:r>
            <a:endParaRPr lang="en-NZ" sz="2000" dirty="0"/>
          </a:p>
          <a:p>
            <a:r>
              <a:rPr lang="en-US" sz="2000" b="1" dirty="0"/>
              <a:t>Notes with appreciation</a:t>
            </a:r>
            <a:r>
              <a:rPr lang="en-US" sz="2000" dirty="0"/>
              <a:t> the efforts of the CARIBE-EWS and the Secretariat to coordinate and contribute to global initiatives related to MHEWS.</a:t>
            </a:r>
            <a:endParaRPr lang="en-NZ" sz="2000" dirty="0"/>
          </a:p>
          <a:p>
            <a:r>
              <a:rPr lang="en-US" sz="2000" b="1" dirty="0"/>
              <a:t>Encourages</a:t>
            </a:r>
            <a:r>
              <a:rPr lang="en-US" sz="2000" dirty="0"/>
              <a:t> Member States, ICGs, IOC Tsunami Unit, Tsunami Information Centers and the UN Decade Tsunami </a:t>
            </a:r>
            <a:r>
              <a:rPr lang="en-US" sz="2000" dirty="0" err="1"/>
              <a:t>Programme</a:t>
            </a:r>
            <a:r>
              <a:rPr lang="en-US" sz="2000" dirty="0"/>
              <a:t> to purposely support, contribute to, and manage the integration of tsunami warning system capabilities with other coastal hazard early warning systems and services</a:t>
            </a:r>
            <a:endParaRPr lang="en-NZ" sz="2000" dirty="0"/>
          </a:p>
          <a:p>
            <a:pPr marL="0" indent="0">
              <a:lnSpc>
                <a:spcPct val="110000"/>
              </a:lnSpc>
              <a:spcBef>
                <a:spcPts val="600"/>
              </a:spcBef>
              <a:buNone/>
            </a:pPr>
            <a:endParaRPr lang="en-NZ" sz="2000" b="1" dirty="0">
              <a:solidFill>
                <a:srgbClr val="0069B4"/>
              </a:solidFill>
            </a:endParaRPr>
          </a:p>
          <a:p>
            <a:pPr marL="306544" indent="-342900">
              <a:lnSpc>
                <a:spcPct val="110000"/>
              </a:lnSpc>
              <a:spcBef>
                <a:spcPts val="600"/>
              </a:spcBef>
            </a:pPr>
            <a:endParaRPr lang="en-US" sz="2000" b="1" dirty="0">
              <a:solidFill>
                <a:srgbClr val="0069B4"/>
              </a:solidFill>
            </a:endParaRPr>
          </a:p>
          <a:p>
            <a:pPr marL="0" indent="-36356">
              <a:lnSpc>
                <a:spcPct val="110000"/>
              </a:lnSpc>
              <a:spcBef>
                <a:spcPts val="600"/>
              </a:spcBef>
              <a:buNone/>
            </a:pPr>
            <a:endParaRPr lang="en-US" sz="2000" b="1" dirty="0">
              <a:solidFill>
                <a:srgbClr val="0069B4"/>
              </a:solidFill>
            </a:endParaRPr>
          </a:p>
          <a:p>
            <a:pPr marL="0" indent="-36356">
              <a:lnSpc>
                <a:spcPct val="110000"/>
              </a:lnSpc>
              <a:spcBef>
                <a:spcPts val="600"/>
              </a:spcBef>
              <a:buNone/>
            </a:pPr>
            <a:endParaRPr lang="en-US" sz="2000" b="1" dirty="0">
              <a:solidFill>
                <a:srgbClr val="0069B4"/>
              </a:solidFill>
            </a:endParaRPr>
          </a:p>
          <a:p>
            <a:pPr marL="321457" lvl="1" indent="0">
              <a:lnSpc>
                <a:spcPct val="110000"/>
              </a:lnSpc>
              <a:spcBef>
                <a:spcPts val="600"/>
              </a:spcBef>
              <a:buNone/>
            </a:pPr>
            <a:endParaRPr lang="en-US" sz="2000" dirty="0"/>
          </a:p>
        </p:txBody>
      </p:sp>
    </p:spTree>
    <p:extLst>
      <p:ext uri="{BB962C8B-B14F-4D97-AF65-F5344CB8AC3E}">
        <p14:creationId xmlns:p14="http://schemas.microsoft.com/office/powerpoint/2010/main" val="548663198"/>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2" ma:contentTypeDescription="Create a new document." ma:contentTypeScope="" ma:versionID="16b783511206b153c03d5fefde4531b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b267013bc9d140bdaaf8e2e8bc6d885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DD4463-9D06-478E-926D-3B182891514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6E7957-B5E5-46CF-AD8A-11A4E998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B465B-9A16-414B-90F3-46AB976AC4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1358</TotalTime>
  <Words>2034</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15</vt:i4>
      </vt:variant>
    </vt:vector>
  </HeadingPairs>
  <TitlesOfParts>
    <vt:vector size="31" baseType="lpstr">
      <vt:lpstr>Arial</vt:lpstr>
      <vt:lpstr>Calibri</vt:lpstr>
      <vt:lpstr>Calibri Light</vt:lpstr>
      <vt:lpstr>Open Sans</vt:lpstr>
      <vt:lpstr>Roboto</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PowerPoint Presentation</vt:lpstr>
      <vt:lpstr>Attendance</vt:lpstr>
      <vt:lpstr>PowerPoint Presentation</vt:lpstr>
      <vt:lpstr>World Tsunami Awareness Day (WTAD)</vt:lpstr>
      <vt:lpstr>Global Key Performance Indicators (KPI’s)</vt:lpstr>
      <vt:lpstr>NTWC Training Competencies</vt:lpstr>
      <vt:lpstr>Tusami Glossary Update</vt:lpstr>
      <vt:lpstr>Planning for Ocean Decade</vt:lpstr>
      <vt:lpstr>Planning for Ocean Decade Proposals</vt:lpstr>
      <vt:lpstr>Tsunami Ready: Summary of current status</vt:lpstr>
      <vt:lpstr>Tsunami Ready (current status cont’d)</vt:lpstr>
      <vt:lpstr>Tsunami Ready:                                     Recommendation to transition to a Programme</vt:lpstr>
      <vt:lpstr>Tsunami Ready Recommendation to TOWS-WG XV</vt:lpstr>
      <vt:lpstr>Tsunami Ready Recommendation to TOWS-WG XV (cont’d)</vt:lpstr>
      <vt:lpstr>Other Tsunami Ready Recommendations</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David Coetzee [NEMA]</cp:lastModifiedBy>
  <cp:revision>127</cp:revision>
  <dcterms:created xsi:type="dcterms:W3CDTF">2019-09-03T09:02:06Z</dcterms:created>
  <dcterms:modified xsi:type="dcterms:W3CDTF">2022-02-24T21:36:30Z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