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15" r:id="rId2"/>
    <p:sldId id="612" r:id="rId3"/>
    <p:sldId id="616" r:id="rId4"/>
    <p:sldId id="615" r:id="rId5"/>
    <p:sldId id="614" r:id="rId6"/>
    <p:sldId id="613" r:id="rId7"/>
    <p:sldId id="292" r:id="rId8"/>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958" userDrawn="1">
          <p15:clr>
            <a:srgbClr val="A4A3A4"/>
          </p15:clr>
        </p15:guide>
        <p15:guide id="53" orient="horz" pos="8160" userDrawn="1">
          <p15:clr>
            <a:srgbClr val="A4A3A4"/>
          </p15:clr>
        </p15:guide>
        <p15:guide id="54" pos="14398" userDrawn="1">
          <p15:clr>
            <a:srgbClr val="A4A3A4"/>
          </p15:clr>
        </p15:guide>
        <p15:guide id="55"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9A3"/>
    <a:srgbClr val="62CD7F"/>
    <a:srgbClr val="CCF6FF"/>
    <a:srgbClr val="5178B3"/>
    <a:srgbClr val="2CB3EB"/>
    <a:srgbClr val="FC0D1B"/>
    <a:srgbClr val="FA7B87"/>
    <a:srgbClr val="FB4756"/>
    <a:srgbClr val="CA252D"/>
    <a:srgbClr val="FA40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2" autoAdjust="0"/>
    <p:restoredTop sz="95439" autoAdjust="0"/>
  </p:normalViewPr>
  <p:slideViewPr>
    <p:cSldViewPr snapToGrid="0" snapToObjects="1">
      <p:cViewPr varScale="1">
        <p:scale>
          <a:sx n="58" d="100"/>
          <a:sy n="58" d="100"/>
        </p:scale>
        <p:origin x="480" y="108"/>
      </p:cViewPr>
      <p:guideLst>
        <p:guide pos="958"/>
        <p:guide orient="horz" pos="8160"/>
        <p:guide pos="14398"/>
        <p:guide orient="horz" pos="480"/>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2/22/2022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35FE099E-88DB-3542-BB15-6C5BD3B98F7D}"/>
              </a:ext>
            </a:extLst>
          </p:cNvPr>
          <p:cNvSpPr>
            <a:spLocks noGrp="1"/>
          </p:cNvSpPr>
          <p:nvPr>
            <p:ph type="pic" sz="quarter" idx="11"/>
          </p:nvPr>
        </p:nvSpPr>
        <p:spPr>
          <a:xfrm>
            <a:off x="9133777" y="3033628"/>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4" name="Picture Placeholder 4">
            <a:extLst>
              <a:ext uri="{FF2B5EF4-FFF2-40B4-BE49-F238E27FC236}">
                <a16:creationId xmlns:a16="http://schemas.microsoft.com/office/drawing/2014/main" id="{E8921EC6-6B3D-E343-B001-CE8B5596E64D}"/>
              </a:ext>
            </a:extLst>
          </p:cNvPr>
          <p:cNvSpPr>
            <a:spLocks noGrp="1"/>
          </p:cNvSpPr>
          <p:nvPr>
            <p:ph type="pic" sz="quarter" idx="12"/>
          </p:nvPr>
        </p:nvSpPr>
        <p:spPr>
          <a:xfrm>
            <a:off x="5606544" y="5504330"/>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5" name="Picture Placeholder 4">
            <a:extLst>
              <a:ext uri="{FF2B5EF4-FFF2-40B4-BE49-F238E27FC236}">
                <a16:creationId xmlns:a16="http://schemas.microsoft.com/office/drawing/2014/main" id="{0A4C0A95-D732-AE45-83CA-B7A084FB487E}"/>
              </a:ext>
            </a:extLst>
          </p:cNvPr>
          <p:cNvSpPr>
            <a:spLocks noGrp="1"/>
          </p:cNvSpPr>
          <p:nvPr>
            <p:ph type="pic" sz="quarter" idx="13"/>
          </p:nvPr>
        </p:nvSpPr>
        <p:spPr>
          <a:xfrm>
            <a:off x="13357147" y="5504330"/>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6" name="Picture Placeholder 4">
            <a:extLst>
              <a:ext uri="{FF2B5EF4-FFF2-40B4-BE49-F238E27FC236}">
                <a16:creationId xmlns:a16="http://schemas.microsoft.com/office/drawing/2014/main" id="{225FC4A0-EA86-174E-80BF-B0C64A2AC778}"/>
              </a:ext>
            </a:extLst>
          </p:cNvPr>
          <p:cNvSpPr>
            <a:spLocks noGrp="1"/>
          </p:cNvSpPr>
          <p:nvPr>
            <p:ph type="pic" sz="quarter" idx="14"/>
          </p:nvPr>
        </p:nvSpPr>
        <p:spPr>
          <a:xfrm>
            <a:off x="5606544" y="7636788"/>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7" name="Picture Placeholder 4">
            <a:extLst>
              <a:ext uri="{FF2B5EF4-FFF2-40B4-BE49-F238E27FC236}">
                <a16:creationId xmlns:a16="http://schemas.microsoft.com/office/drawing/2014/main" id="{B773B40E-3248-D443-85D7-3CF9B96E2B25}"/>
              </a:ext>
            </a:extLst>
          </p:cNvPr>
          <p:cNvSpPr>
            <a:spLocks noGrp="1"/>
          </p:cNvSpPr>
          <p:nvPr>
            <p:ph type="pic" sz="quarter" idx="15"/>
          </p:nvPr>
        </p:nvSpPr>
        <p:spPr>
          <a:xfrm>
            <a:off x="13357147" y="7636788"/>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8" name="Picture Placeholder 4">
            <a:extLst>
              <a:ext uri="{FF2B5EF4-FFF2-40B4-BE49-F238E27FC236}">
                <a16:creationId xmlns:a16="http://schemas.microsoft.com/office/drawing/2014/main" id="{32D22F9A-533F-0B49-8C77-099A702450B7}"/>
              </a:ext>
            </a:extLst>
          </p:cNvPr>
          <p:cNvSpPr>
            <a:spLocks noGrp="1"/>
          </p:cNvSpPr>
          <p:nvPr>
            <p:ph type="pic" sz="quarter" idx="17"/>
          </p:nvPr>
        </p:nvSpPr>
        <p:spPr>
          <a:xfrm>
            <a:off x="13357147" y="9797028"/>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9" name="Picture Placeholder 4">
            <a:extLst>
              <a:ext uri="{FF2B5EF4-FFF2-40B4-BE49-F238E27FC236}">
                <a16:creationId xmlns:a16="http://schemas.microsoft.com/office/drawing/2014/main" id="{9FA9F395-3C47-2D45-AE6C-16E8184A065A}"/>
              </a:ext>
            </a:extLst>
          </p:cNvPr>
          <p:cNvSpPr>
            <a:spLocks noGrp="1"/>
          </p:cNvSpPr>
          <p:nvPr>
            <p:ph type="pic" sz="quarter" idx="18"/>
          </p:nvPr>
        </p:nvSpPr>
        <p:spPr>
          <a:xfrm>
            <a:off x="5606544" y="9797028"/>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10" name="Picture Placeholder 4">
            <a:extLst>
              <a:ext uri="{FF2B5EF4-FFF2-40B4-BE49-F238E27FC236}">
                <a16:creationId xmlns:a16="http://schemas.microsoft.com/office/drawing/2014/main" id="{C7625114-8843-4E67-B926-346F19C1CE66}"/>
              </a:ext>
            </a:extLst>
          </p:cNvPr>
          <p:cNvSpPr>
            <a:spLocks noGrp="1"/>
          </p:cNvSpPr>
          <p:nvPr>
            <p:ph type="pic" sz="quarter" idx="19"/>
          </p:nvPr>
        </p:nvSpPr>
        <p:spPr>
          <a:xfrm>
            <a:off x="5606544" y="11902500"/>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11" name="Picture Placeholder 4">
            <a:extLst>
              <a:ext uri="{FF2B5EF4-FFF2-40B4-BE49-F238E27FC236}">
                <a16:creationId xmlns:a16="http://schemas.microsoft.com/office/drawing/2014/main" id="{304C1925-08AE-4466-A485-0FEBCC72985D}"/>
              </a:ext>
            </a:extLst>
          </p:cNvPr>
          <p:cNvSpPr>
            <a:spLocks noGrp="1"/>
          </p:cNvSpPr>
          <p:nvPr>
            <p:ph type="pic" sz="quarter" idx="20"/>
          </p:nvPr>
        </p:nvSpPr>
        <p:spPr>
          <a:xfrm>
            <a:off x="13357147" y="11969336"/>
            <a:ext cx="1812108" cy="18135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Tree>
    <p:extLst>
      <p:ext uri="{BB962C8B-B14F-4D97-AF65-F5344CB8AC3E}">
        <p14:creationId xmlns:p14="http://schemas.microsoft.com/office/powerpoint/2010/main" val="60492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4603298A-F062-6142-85AC-5A748BB1D123}"/>
              </a:ext>
            </a:extLst>
          </p:cNvPr>
          <p:cNvSpPr>
            <a:spLocks noGrp="1" noChangeAspect="1"/>
          </p:cNvSpPr>
          <p:nvPr>
            <p:ph type="pic" sz="quarter" idx="11"/>
          </p:nvPr>
        </p:nvSpPr>
        <p:spPr>
          <a:xfrm>
            <a:off x="9123949" y="2922092"/>
            <a:ext cx="2741101" cy="27432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4" name="Picture Placeholder 4">
            <a:extLst>
              <a:ext uri="{FF2B5EF4-FFF2-40B4-BE49-F238E27FC236}">
                <a16:creationId xmlns:a16="http://schemas.microsoft.com/office/drawing/2014/main" id="{AF7817D6-441C-464B-A160-F36A2695D475}"/>
              </a:ext>
            </a:extLst>
          </p:cNvPr>
          <p:cNvSpPr>
            <a:spLocks noGrp="1" noChangeAspect="1"/>
          </p:cNvSpPr>
          <p:nvPr>
            <p:ph type="pic" sz="quarter" idx="12"/>
          </p:nvPr>
        </p:nvSpPr>
        <p:spPr>
          <a:xfrm>
            <a:off x="2674612" y="9883722"/>
            <a:ext cx="2055269" cy="20574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5" name="Picture Placeholder 4">
            <a:extLst>
              <a:ext uri="{FF2B5EF4-FFF2-40B4-BE49-F238E27FC236}">
                <a16:creationId xmlns:a16="http://schemas.microsoft.com/office/drawing/2014/main" id="{FF0F52F5-8DB3-A543-8FB8-D5F97AC4AC3F}"/>
              </a:ext>
            </a:extLst>
          </p:cNvPr>
          <p:cNvSpPr>
            <a:spLocks noGrp="1" noChangeAspect="1"/>
          </p:cNvSpPr>
          <p:nvPr>
            <p:ph type="pic" sz="quarter" idx="13"/>
          </p:nvPr>
        </p:nvSpPr>
        <p:spPr>
          <a:xfrm>
            <a:off x="9466866" y="9883722"/>
            <a:ext cx="2055269" cy="20574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6" name="Picture Placeholder 4">
            <a:extLst>
              <a:ext uri="{FF2B5EF4-FFF2-40B4-BE49-F238E27FC236}">
                <a16:creationId xmlns:a16="http://schemas.microsoft.com/office/drawing/2014/main" id="{161244C2-AAD7-8546-9898-051E0408F948}"/>
              </a:ext>
            </a:extLst>
          </p:cNvPr>
          <p:cNvSpPr>
            <a:spLocks noGrp="1" noChangeAspect="1"/>
          </p:cNvSpPr>
          <p:nvPr>
            <p:ph type="pic" sz="quarter" idx="18"/>
          </p:nvPr>
        </p:nvSpPr>
        <p:spPr>
          <a:xfrm>
            <a:off x="16259120" y="9883722"/>
            <a:ext cx="2055269" cy="20574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7" name="Picture Placeholder 4">
            <a:extLst>
              <a:ext uri="{FF2B5EF4-FFF2-40B4-BE49-F238E27FC236}">
                <a16:creationId xmlns:a16="http://schemas.microsoft.com/office/drawing/2014/main" id="{374BE935-2EF3-A04C-B468-854A761F8B93}"/>
              </a:ext>
            </a:extLst>
          </p:cNvPr>
          <p:cNvSpPr>
            <a:spLocks noGrp="1" noChangeAspect="1"/>
          </p:cNvSpPr>
          <p:nvPr>
            <p:ph type="pic" sz="quarter" idx="20"/>
          </p:nvPr>
        </p:nvSpPr>
        <p:spPr>
          <a:xfrm>
            <a:off x="5519590" y="6569968"/>
            <a:ext cx="2284250" cy="22860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8" name="Picture Placeholder 4">
            <a:extLst>
              <a:ext uri="{FF2B5EF4-FFF2-40B4-BE49-F238E27FC236}">
                <a16:creationId xmlns:a16="http://schemas.microsoft.com/office/drawing/2014/main" id="{CC30F8D0-BEDB-A14F-8B66-2F8CBE881712}"/>
              </a:ext>
            </a:extLst>
          </p:cNvPr>
          <p:cNvSpPr>
            <a:spLocks noGrp="1" noChangeAspect="1"/>
          </p:cNvSpPr>
          <p:nvPr>
            <p:ph type="pic" sz="quarter" idx="21"/>
          </p:nvPr>
        </p:nvSpPr>
        <p:spPr>
          <a:xfrm>
            <a:off x="12626169" y="6569968"/>
            <a:ext cx="2284250" cy="2286000"/>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Tree>
    <p:extLst>
      <p:ext uri="{BB962C8B-B14F-4D97-AF65-F5344CB8AC3E}">
        <p14:creationId xmlns:p14="http://schemas.microsoft.com/office/powerpoint/2010/main" val="178435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D1239C47-32B5-3447-93AD-F7797A2A5381}"/>
              </a:ext>
            </a:extLst>
          </p:cNvPr>
          <p:cNvSpPr>
            <a:spLocks noGrp="1"/>
          </p:cNvSpPr>
          <p:nvPr>
            <p:ph type="pic" sz="quarter" idx="11"/>
          </p:nvPr>
        </p:nvSpPr>
        <p:spPr>
          <a:xfrm>
            <a:off x="1520825" y="6462672"/>
            <a:ext cx="2291092" cy="2292848"/>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4" name="Picture Placeholder 4">
            <a:extLst>
              <a:ext uri="{FF2B5EF4-FFF2-40B4-BE49-F238E27FC236}">
                <a16:creationId xmlns:a16="http://schemas.microsoft.com/office/drawing/2014/main" id="{01072D58-64D7-2542-AE97-B5E1EB45E9FA}"/>
              </a:ext>
            </a:extLst>
          </p:cNvPr>
          <p:cNvSpPr>
            <a:spLocks noGrp="1"/>
          </p:cNvSpPr>
          <p:nvPr>
            <p:ph type="pic" sz="quarter" idx="18"/>
          </p:nvPr>
        </p:nvSpPr>
        <p:spPr>
          <a:xfrm>
            <a:off x="7611993" y="3307263"/>
            <a:ext cx="1694660" cy="1696418"/>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5" name="Picture Placeholder 4">
            <a:extLst>
              <a:ext uri="{FF2B5EF4-FFF2-40B4-BE49-F238E27FC236}">
                <a16:creationId xmlns:a16="http://schemas.microsoft.com/office/drawing/2014/main" id="{3030F755-1D86-0642-8E64-CEBADE1797C0}"/>
              </a:ext>
            </a:extLst>
          </p:cNvPr>
          <p:cNvSpPr>
            <a:spLocks noGrp="1"/>
          </p:cNvSpPr>
          <p:nvPr>
            <p:ph type="pic" sz="quarter" idx="23"/>
          </p:nvPr>
        </p:nvSpPr>
        <p:spPr>
          <a:xfrm>
            <a:off x="13110344" y="3371680"/>
            <a:ext cx="1565958" cy="1567584"/>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7" name="Picture Placeholder 4">
            <a:extLst>
              <a:ext uri="{FF2B5EF4-FFF2-40B4-BE49-F238E27FC236}">
                <a16:creationId xmlns:a16="http://schemas.microsoft.com/office/drawing/2014/main" id="{EDB52E19-E389-D241-ACD6-F1C6A9E95038}"/>
              </a:ext>
            </a:extLst>
          </p:cNvPr>
          <p:cNvSpPr>
            <a:spLocks noGrp="1"/>
          </p:cNvSpPr>
          <p:nvPr>
            <p:ph type="pic" sz="quarter" idx="25"/>
          </p:nvPr>
        </p:nvSpPr>
        <p:spPr>
          <a:xfrm>
            <a:off x="7611993" y="6760885"/>
            <a:ext cx="1694660" cy="1696418"/>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8" name="Picture Placeholder 4">
            <a:extLst>
              <a:ext uri="{FF2B5EF4-FFF2-40B4-BE49-F238E27FC236}">
                <a16:creationId xmlns:a16="http://schemas.microsoft.com/office/drawing/2014/main" id="{CCC9CCE1-C57B-ED44-83B3-443654C46D0D}"/>
              </a:ext>
            </a:extLst>
          </p:cNvPr>
          <p:cNvSpPr>
            <a:spLocks noGrp="1"/>
          </p:cNvSpPr>
          <p:nvPr>
            <p:ph type="pic" sz="quarter" idx="26"/>
          </p:nvPr>
        </p:nvSpPr>
        <p:spPr>
          <a:xfrm>
            <a:off x="7611993" y="10214507"/>
            <a:ext cx="1694660" cy="1696418"/>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9" name="Picture Placeholder 4">
            <a:extLst>
              <a:ext uri="{FF2B5EF4-FFF2-40B4-BE49-F238E27FC236}">
                <a16:creationId xmlns:a16="http://schemas.microsoft.com/office/drawing/2014/main" id="{BF26411C-267B-334B-817A-8D7BA77EE743}"/>
              </a:ext>
            </a:extLst>
          </p:cNvPr>
          <p:cNvSpPr>
            <a:spLocks noGrp="1"/>
          </p:cNvSpPr>
          <p:nvPr>
            <p:ph type="pic" sz="quarter" idx="27"/>
          </p:nvPr>
        </p:nvSpPr>
        <p:spPr>
          <a:xfrm>
            <a:off x="13110344" y="6825302"/>
            <a:ext cx="1565958" cy="1567584"/>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11" name="Picture Placeholder 4">
            <a:extLst>
              <a:ext uri="{FF2B5EF4-FFF2-40B4-BE49-F238E27FC236}">
                <a16:creationId xmlns:a16="http://schemas.microsoft.com/office/drawing/2014/main" id="{E9A07765-F64D-594F-98C1-F29AB2C31A89}"/>
              </a:ext>
            </a:extLst>
          </p:cNvPr>
          <p:cNvSpPr>
            <a:spLocks noGrp="1"/>
          </p:cNvSpPr>
          <p:nvPr>
            <p:ph type="pic" sz="quarter" idx="29"/>
          </p:nvPr>
        </p:nvSpPr>
        <p:spPr>
          <a:xfrm>
            <a:off x="13110344" y="10278924"/>
            <a:ext cx="1565958" cy="1567584"/>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
        <p:nvSpPr>
          <p:cNvPr id="13" name="Picture Placeholder 4">
            <a:extLst>
              <a:ext uri="{FF2B5EF4-FFF2-40B4-BE49-F238E27FC236}">
                <a16:creationId xmlns:a16="http://schemas.microsoft.com/office/drawing/2014/main" id="{67A1C912-000D-DB40-B1D2-BF9C4CC85439}"/>
              </a:ext>
            </a:extLst>
          </p:cNvPr>
          <p:cNvSpPr>
            <a:spLocks noGrp="1"/>
          </p:cNvSpPr>
          <p:nvPr>
            <p:ph type="pic" sz="quarter" idx="31"/>
          </p:nvPr>
        </p:nvSpPr>
        <p:spPr>
          <a:xfrm>
            <a:off x="18479993" y="6825302"/>
            <a:ext cx="1565958" cy="1567584"/>
          </a:xfrm>
          <a:prstGeom prst="ellipse">
            <a:avLst/>
          </a:prstGeom>
          <a:solidFill>
            <a:schemeClr val="bg1">
              <a:lumMod val="95000"/>
            </a:schemeClr>
          </a:solidFill>
          <a:ln>
            <a:noFill/>
          </a:ln>
          <a:effectLst/>
        </p:spPr>
        <p:txBody>
          <a:bodyPr>
            <a:normAutofit/>
          </a:bodyPr>
          <a:lstStyle>
            <a:lvl1pPr marL="0" indent="0">
              <a:buNone/>
              <a:defRPr sz="2400"/>
            </a:lvl1pPr>
          </a:lstStyle>
          <a:p>
            <a:endParaRPr lang="uk-UA" dirty="0"/>
          </a:p>
        </p:txBody>
      </p:sp>
    </p:spTree>
    <p:extLst>
      <p:ext uri="{BB962C8B-B14F-4D97-AF65-F5344CB8AC3E}">
        <p14:creationId xmlns:p14="http://schemas.microsoft.com/office/powerpoint/2010/main" val="346084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1_Title Slide">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rotWithShape="1">
          <a:blip r:embed="rId2">
            <a:extLst>
              <a:ext uri="{28A0092B-C50C-407E-A947-70E740481C1C}">
                <a14:useLocalDpi xmlns:a14="http://schemas.microsoft.com/office/drawing/2010/main" val="0"/>
              </a:ext>
            </a:extLst>
          </a:blip>
          <a:srcRect l="1241" t="77476" r="38087" b="1776"/>
          <a:stretch/>
        </p:blipFill>
        <p:spPr>
          <a:xfrm>
            <a:off x="0" y="12297105"/>
            <a:ext cx="24377650" cy="1418894"/>
          </a:xfrm>
          <a:prstGeom prst="rect">
            <a:avLst/>
          </a:prstGeom>
        </p:spPr>
      </p:pic>
    </p:spTree>
    <p:extLst>
      <p:ext uri="{BB962C8B-B14F-4D97-AF65-F5344CB8AC3E}">
        <p14:creationId xmlns:p14="http://schemas.microsoft.com/office/powerpoint/2010/main" val="1528208150"/>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D6E545C0-0F06-D245-ABEB-AADF2D9EEAB9}"/>
              </a:ext>
            </a:extLst>
          </p:cNvPr>
          <p:cNvSpPr/>
          <p:nvPr userDrawn="1"/>
        </p:nvSpPr>
        <p:spPr>
          <a:xfrm>
            <a:off x="22184983" y="738563"/>
            <a:ext cx="635415" cy="635413"/>
          </a:xfrm>
          <a:prstGeom prst="roundRect">
            <a:avLst/>
          </a:prstGeom>
          <a:solidFill>
            <a:srgbClr val="62C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184016" y="828360"/>
            <a:ext cx="714373" cy="497384"/>
          </a:xfrm>
          <a:prstGeom prst="roundRect">
            <a:avLst>
              <a:gd name="adj" fmla="val 13337"/>
            </a:avLst>
          </a:prstGeom>
          <a:noFill/>
          <a:ln>
            <a:noFill/>
          </a:ln>
        </p:spPr>
        <p:txBody>
          <a:bodyPr wrap="square" rtlCol="0" anchor="ctr">
            <a:spAutoFit/>
          </a:bodyPr>
          <a:lstStyle/>
          <a:p>
            <a:pPr algn="ctr"/>
            <a:fld id="{C2130A1F-96FE-9345-9E91-FD9BE4197128}" type="slidenum">
              <a:rPr lang="en-US" sz="2400" b="0" i="0" spc="0" smtClean="0">
                <a:solidFill>
                  <a:schemeClr val="bg1"/>
                </a:solidFill>
                <a:latin typeface="Poppins Medium" pitchFamily="2" charset="77"/>
                <a:cs typeface="Poppins Medium" pitchFamily="2" charset="77"/>
              </a:rPr>
              <a:pPr algn="ctr"/>
              <a:t>‹#›</a:t>
            </a:fld>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80" r:id="rId2"/>
    <p:sldLayoutId id="2147483982" r:id="rId3"/>
    <p:sldLayoutId id="2147483984" r:id="rId4"/>
    <p:sldLayoutId id="2147483987" r:id="rId5"/>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A3DF9FB-D346-A04D-8A5B-850CA370C2EC}"/>
              </a:ext>
            </a:extLst>
          </p:cNvPr>
          <p:cNvSpPr txBox="1"/>
          <p:nvPr/>
        </p:nvSpPr>
        <p:spPr>
          <a:xfrm>
            <a:off x="1125550" y="781397"/>
            <a:ext cx="20797283" cy="2954655"/>
          </a:xfrm>
          <a:prstGeom prst="rect">
            <a:avLst/>
          </a:prstGeom>
          <a:noFill/>
        </p:spPr>
        <p:txBody>
          <a:bodyPr wrap="square" rtlCol="0">
            <a:spAutoFit/>
          </a:bodyPr>
          <a:lstStyle/>
          <a:p>
            <a:pPr algn="ctr"/>
            <a:r>
              <a:rPr lang="en-US" sz="5400" b="1" dirty="0">
                <a:solidFill>
                  <a:schemeClr val="tx2"/>
                </a:solidFill>
                <a:latin typeface="Poppins" pitchFamily="2" charset="77"/>
                <a:cs typeface="Poppins" pitchFamily="2" charset="77"/>
              </a:rPr>
              <a:t>•	5.4 Review of contributions to the Decade</a:t>
            </a:r>
          </a:p>
          <a:p>
            <a:pPr algn="ctr"/>
            <a:r>
              <a:rPr lang="en-IN" sz="4400" b="1" dirty="0">
                <a:solidFill>
                  <a:schemeClr val="tx2"/>
                </a:solidFill>
                <a:latin typeface="Poppins" pitchFamily="2" charset="77"/>
                <a:cs typeface="Poppins" pitchFamily="2" charset="77"/>
              </a:rPr>
              <a:t>“</a:t>
            </a:r>
            <a:r>
              <a:rPr lang="en-IN" sz="4400" i="1" dirty="0">
                <a:solidFill>
                  <a:schemeClr val="tx2"/>
                </a:solidFill>
                <a:latin typeface="Poppins" pitchFamily="2" charset="77"/>
                <a:cs typeface="Poppins" pitchFamily="2" charset="77"/>
              </a:rPr>
              <a:t>Inventory of actions being considered under the United Nations Decade of Ocean Science for Sustainable Development (2021–2030) in the field of tsunamis and other sea-level related hazards warning and mitigation</a:t>
            </a:r>
            <a:r>
              <a:rPr lang="en-IN" sz="4400" b="1" dirty="0">
                <a:solidFill>
                  <a:schemeClr val="tx2"/>
                </a:solidFill>
                <a:latin typeface="Poppins" pitchFamily="2" charset="77"/>
                <a:cs typeface="Poppins" pitchFamily="2" charset="77"/>
              </a:rPr>
              <a:t>”</a:t>
            </a:r>
          </a:p>
        </p:txBody>
      </p:sp>
      <p:sp>
        <p:nvSpPr>
          <p:cNvPr id="5" name="Rectangle 4">
            <a:extLst>
              <a:ext uri="{FF2B5EF4-FFF2-40B4-BE49-F238E27FC236}">
                <a16:creationId xmlns:a16="http://schemas.microsoft.com/office/drawing/2014/main" id="{A506FF47-C429-4614-8F32-6472A8E13993}"/>
              </a:ext>
            </a:extLst>
          </p:cNvPr>
          <p:cNvSpPr/>
          <p:nvPr/>
        </p:nvSpPr>
        <p:spPr>
          <a:xfrm>
            <a:off x="1834110" y="4433891"/>
            <a:ext cx="19646170" cy="8985345"/>
          </a:xfrm>
          <a:prstGeom prst="rect">
            <a:avLst/>
          </a:prstGeom>
        </p:spPr>
        <p:txBody>
          <a:bodyPr wrap="square">
            <a:spAutoFit/>
          </a:bodyPr>
          <a:lstStyle/>
          <a:p>
            <a:pPr marL="360590" algn="just">
              <a:lnSpc>
                <a:spcPct val="107000"/>
              </a:lnSpc>
              <a:spcAft>
                <a:spcPts val="1600"/>
              </a:spcAft>
            </a:pPr>
            <a:r>
              <a:rPr lang="en-GB" sz="4799" b="1" dirty="0">
                <a:solidFill>
                  <a:schemeClr val="tx2"/>
                </a:solidFill>
                <a:latin typeface="Calibri" panose="020F0502020204030204" pitchFamily="34" charset="0"/>
                <a:ea typeface="DengXian" panose="02010600030101010101" pitchFamily="2" charset="-122"/>
                <a:cs typeface="Arial" panose="020B0604020202020204" pitchFamily="34" charset="0"/>
              </a:rPr>
              <a:t>CL-2825</a:t>
            </a:r>
            <a:r>
              <a:rPr lang="en-GB" sz="4799" dirty="0">
                <a:latin typeface="Calibri" panose="020F0502020204030204" pitchFamily="34" charset="0"/>
                <a:ea typeface="DengXian" panose="02010600030101010101" pitchFamily="2" charset="-122"/>
                <a:cs typeface="Arial" panose="020B0604020202020204" pitchFamily="34" charset="0"/>
              </a:rPr>
              <a:t> (</a:t>
            </a:r>
            <a:r>
              <a:rPr lang="en-GB" sz="4799" i="1" dirty="0">
                <a:latin typeface="Calibri" panose="020F0502020204030204" pitchFamily="34" charset="0"/>
                <a:ea typeface="DengXian" panose="02010600030101010101" pitchFamily="2" charset="-122"/>
                <a:cs typeface="Arial" panose="020B0604020202020204" pitchFamily="34" charset="0"/>
              </a:rPr>
              <a:t>6 January 2021</a:t>
            </a:r>
            <a:r>
              <a:rPr lang="en-GB" sz="4799" dirty="0">
                <a:latin typeface="Calibri" panose="020F0502020204030204" pitchFamily="34" charset="0"/>
                <a:ea typeface="DengXian" panose="02010600030101010101" pitchFamily="2" charset="-122"/>
                <a:cs typeface="Arial" panose="020B0604020202020204" pitchFamily="34" charset="0"/>
              </a:rPr>
              <a:t>) invited Member States and Observers to contribute information (by </a:t>
            </a:r>
            <a:r>
              <a:rPr lang="en-GB" sz="4799" i="1" dirty="0">
                <a:latin typeface="Calibri" panose="020F0502020204030204" pitchFamily="34" charset="0"/>
                <a:ea typeface="DengXian" panose="02010600030101010101" pitchFamily="2" charset="-122"/>
                <a:cs typeface="Arial" panose="020B0604020202020204" pitchFamily="34" charset="0"/>
              </a:rPr>
              <a:t>15 February 2021</a:t>
            </a:r>
            <a:r>
              <a:rPr lang="en-GB" sz="4799" dirty="0">
                <a:latin typeface="Calibri" panose="020F0502020204030204" pitchFamily="34" charset="0"/>
                <a:ea typeface="DengXian" panose="02010600030101010101" pitchFamily="2" charset="-122"/>
                <a:cs typeface="Arial" panose="020B0604020202020204" pitchFamily="34" charset="0"/>
              </a:rPr>
              <a:t>) - using a dedicated questionnaire - on </a:t>
            </a:r>
            <a:r>
              <a:rPr lang="en-GB" sz="4799" b="1" dirty="0">
                <a:latin typeface="Calibri" panose="020F0502020204030204" pitchFamily="34" charset="0"/>
                <a:ea typeface="DengXian" panose="02010600030101010101" pitchFamily="2" charset="-122"/>
                <a:cs typeface="Arial" panose="020B0604020202020204" pitchFamily="34" charset="0"/>
              </a:rPr>
              <a:t>UN Decade tsunami-related specific actions </a:t>
            </a:r>
            <a:r>
              <a:rPr lang="en-GB" sz="4799" dirty="0">
                <a:latin typeface="Calibri" panose="020F0502020204030204" pitchFamily="34" charset="0"/>
                <a:ea typeface="DengXian" panose="02010600030101010101" pitchFamily="2" charset="-122"/>
                <a:cs typeface="Arial" panose="020B0604020202020204" pitchFamily="34" charset="0"/>
              </a:rPr>
              <a:t>promoted/requested that align with the components of UNDRR People-</a:t>
            </a:r>
            <a:r>
              <a:rPr lang="en-GB" sz="4799" dirty="0" err="1">
                <a:latin typeface="Calibri" panose="020F0502020204030204" pitchFamily="34" charset="0"/>
                <a:ea typeface="DengXian" panose="02010600030101010101" pitchFamily="2" charset="-122"/>
                <a:cs typeface="Arial" panose="020B0604020202020204" pitchFamily="34" charset="0"/>
              </a:rPr>
              <a:t>Centered</a:t>
            </a:r>
            <a:r>
              <a:rPr lang="en-GB" sz="4799" dirty="0">
                <a:latin typeface="Calibri" panose="020F0502020204030204" pitchFamily="34" charset="0"/>
                <a:ea typeface="DengXian" panose="02010600030101010101" pitchFamily="2" charset="-122"/>
                <a:cs typeface="Arial" panose="020B0604020202020204" pitchFamily="34" charset="0"/>
              </a:rPr>
              <a:t> Early Warning Systems including:</a:t>
            </a:r>
            <a:endParaRPr lang="fr-FR" sz="4799" dirty="0">
              <a:latin typeface="Calibri" panose="020F0502020204030204" pitchFamily="34" charset="0"/>
              <a:ea typeface="DengXian" panose="02010600030101010101" pitchFamily="2" charset="-122"/>
              <a:cs typeface="Arial" panose="020B0604020202020204" pitchFamily="34" charset="0"/>
            </a:endParaRPr>
          </a:p>
          <a:p>
            <a:pPr lvl="1" algn="just">
              <a:lnSpc>
                <a:spcPct val="107000"/>
              </a:lnSpc>
              <a:spcAft>
                <a:spcPts val="1600"/>
              </a:spcAft>
            </a:pPr>
            <a:r>
              <a:rPr lang="en-GB" sz="4799" dirty="0">
                <a:latin typeface="Calibri" panose="020F0502020204030204" pitchFamily="34" charset="0"/>
                <a:ea typeface="DengXian" panose="02010600030101010101" pitchFamily="2" charset="-122"/>
                <a:cs typeface="Arial" panose="020B0604020202020204" pitchFamily="34" charset="0"/>
              </a:rPr>
              <a:t>1. Risk Knowledge.</a:t>
            </a:r>
            <a:endParaRPr lang="fr-FR" sz="4799" dirty="0">
              <a:latin typeface="Calibri" panose="020F0502020204030204" pitchFamily="34" charset="0"/>
              <a:ea typeface="DengXian" panose="02010600030101010101" pitchFamily="2" charset="-122"/>
              <a:cs typeface="Arial" panose="020B0604020202020204" pitchFamily="34" charset="0"/>
            </a:endParaRPr>
          </a:p>
          <a:p>
            <a:pPr lvl="1" algn="just">
              <a:lnSpc>
                <a:spcPct val="107000"/>
              </a:lnSpc>
              <a:spcAft>
                <a:spcPts val="1600"/>
              </a:spcAft>
            </a:pPr>
            <a:r>
              <a:rPr lang="en-GB" sz="4799" dirty="0">
                <a:latin typeface="Calibri" panose="020F0502020204030204" pitchFamily="34" charset="0"/>
                <a:ea typeface="DengXian" panose="02010600030101010101" pitchFamily="2" charset="-122"/>
                <a:cs typeface="Arial" panose="020B0604020202020204" pitchFamily="34" charset="0"/>
              </a:rPr>
              <a:t>2. Monitoring and Warning.</a:t>
            </a:r>
            <a:endParaRPr lang="fr-FR" sz="4799" dirty="0">
              <a:latin typeface="Calibri" panose="020F0502020204030204" pitchFamily="34" charset="0"/>
              <a:ea typeface="DengXian" panose="02010600030101010101" pitchFamily="2" charset="-122"/>
              <a:cs typeface="Arial" panose="020B0604020202020204" pitchFamily="34" charset="0"/>
            </a:endParaRPr>
          </a:p>
          <a:p>
            <a:pPr lvl="1" algn="just">
              <a:lnSpc>
                <a:spcPct val="107000"/>
              </a:lnSpc>
              <a:spcAft>
                <a:spcPts val="1600"/>
              </a:spcAft>
            </a:pPr>
            <a:r>
              <a:rPr lang="en-GB" sz="4799" dirty="0">
                <a:latin typeface="Calibri" panose="020F0502020204030204" pitchFamily="34" charset="0"/>
                <a:ea typeface="DengXian" panose="02010600030101010101" pitchFamily="2" charset="-122"/>
                <a:cs typeface="Arial" panose="020B0604020202020204" pitchFamily="34" charset="0"/>
              </a:rPr>
              <a:t>3. Warning Dissemination and Communication.</a:t>
            </a:r>
            <a:endParaRPr lang="fr-FR" sz="4799" dirty="0">
              <a:latin typeface="Calibri" panose="020F0502020204030204" pitchFamily="34" charset="0"/>
              <a:ea typeface="DengXian" panose="02010600030101010101" pitchFamily="2" charset="-122"/>
              <a:cs typeface="Arial" panose="020B0604020202020204" pitchFamily="34" charset="0"/>
            </a:endParaRPr>
          </a:p>
          <a:p>
            <a:pPr lvl="1" algn="just">
              <a:lnSpc>
                <a:spcPct val="107000"/>
              </a:lnSpc>
              <a:spcAft>
                <a:spcPts val="1600"/>
              </a:spcAft>
            </a:pPr>
            <a:r>
              <a:rPr lang="en-GB" sz="4799" dirty="0">
                <a:latin typeface="Calibri" panose="020F0502020204030204" pitchFamily="34" charset="0"/>
                <a:ea typeface="DengXian" panose="02010600030101010101" pitchFamily="2" charset="-122"/>
                <a:cs typeface="Arial" panose="020B0604020202020204" pitchFamily="34" charset="0"/>
              </a:rPr>
              <a:t>4. Response Capability, and</a:t>
            </a:r>
            <a:endParaRPr lang="fr-FR" sz="4799" dirty="0">
              <a:latin typeface="Calibri" panose="020F0502020204030204" pitchFamily="34" charset="0"/>
              <a:ea typeface="DengXian" panose="02010600030101010101" pitchFamily="2" charset="-122"/>
              <a:cs typeface="Arial" panose="020B0604020202020204" pitchFamily="34" charset="0"/>
            </a:endParaRPr>
          </a:p>
          <a:p>
            <a:pPr lvl="1" algn="just">
              <a:lnSpc>
                <a:spcPct val="107000"/>
              </a:lnSpc>
              <a:spcAft>
                <a:spcPts val="1600"/>
              </a:spcAft>
            </a:pPr>
            <a:r>
              <a:rPr lang="en-GB" sz="4799" dirty="0">
                <a:latin typeface="Calibri" panose="020F0502020204030204" pitchFamily="34" charset="0"/>
                <a:ea typeface="DengXian" panose="02010600030101010101" pitchFamily="2" charset="-122"/>
                <a:cs typeface="Arial" panose="020B0604020202020204" pitchFamily="34" charset="0"/>
              </a:rPr>
              <a:t>5. Capacity Development and Attention to SIDS and LDCs. </a:t>
            </a:r>
            <a:endParaRPr lang="fr-FR" sz="4799" dirty="0">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376518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E33B1F-8DCD-407C-8B06-634432411E79}"/>
              </a:ext>
            </a:extLst>
          </p:cNvPr>
          <p:cNvSpPr/>
          <p:nvPr/>
        </p:nvSpPr>
        <p:spPr>
          <a:xfrm>
            <a:off x="902733" y="1373666"/>
            <a:ext cx="14126678" cy="9541395"/>
          </a:xfrm>
          <a:prstGeom prst="rect">
            <a:avLst/>
          </a:prstGeom>
        </p:spPr>
        <p:txBody>
          <a:bodyPr wrap="square">
            <a:spAutoFit/>
          </a:bodyPr>
          <a:lstStyle/>
          <a:p>
            <a:pPr marL="685629" indent="-685629" algn="just">
              <a:lnSpc>
                <a:spcPct val="107000"/>
              </a:lnSpc>
              <a:buFont typeface="+mj-lt"/>
              <a:buAutoNum type="arabicPeriod"/>
            </a:pPr>
            <a:r>
              <a:rPr lang="en-GB" sz="4800" b="1" dirty="0">
                <a:latin typeface="Calibri" panose="020F0502020204030204" pitchFamily="34" charset="0"/>
                <a:ea typeface="DengXian" panose="02010600030101010101" pitchFamily="2" charset="-122"/>
                <a:cs typeface="Arial" panose="020B0604020202020204" pitchFamily="34" charset="0"/>
              </a:rPr>
              <a:t>Risk Knowledge</a:t>
            </a:r>
            <a:endParaRPr lang="fr-FR" sz="48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pPr>
            <a:r>
              <a:rPr lang="en-GB" sz="4800" dirty="0">
                <a:latin typeface="Calibri" panose="020F0502020204030204" pitchFamily="34" charset="0"/>
                <a:ea typeface="DengXian" panose="02010600030101010101" pitchFamily="2" charset="-122"/>
                <a:cs typeface="Arial" panose="020B0604020202020204" pitchFamily="34" charset="0"/>
              </a:rPr>
              <a:t>Understanding the risk and developing a plan to mitigate the risk is what saves lives.  While tsunamis are infrequent, and the catastrophic ones rare, historical record shows that tsunamis have the potential to hit every coast around the world – we don’t know when, where, or how big.</a:t>
            </a:r>
            <a:endParaRPr lang="fr-FR" sz="48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spcAft>
                <a:spcPts val="1600"/>
              </a:spcAft>
            </a:pPr>
            <a:r>
              <a:rPr lang="en-GB" sz="4800" dirty="0">
                <a:latin typeface="Calibri" panose="020F0502020204030204" pitchFamily="34" charset="0"/>
                <a:ea typeface="DengXian" panose="02010600030101010101" pitchFamily="2" charset="-122"/>
                <a:cs typeface="Arial" panose="020B0604020202020204" pitchFamily="34" charset="0"/>
              </a:rPr>
              <a:t>Member States identified in their responses several elements of ongoing programmes (</a:t>
            </a:r>
            <a:r>
              <a:rPr lang="en-GB" sz="4800" b="1" dirty="0">
                <a:latin typeface="Calibri" panose="020F0502020204030204" pitchFamily="34" charset="0"/>
                <a:ea typeface="DengXian" panose="02010600030101010101" pitchFamily="2" charset="-122"/>
                <a:cs typeface="Arial" panose="020B0604020202020204" pitchFamily="34" charset="0"/>
              </a:rPr>
              <a:t>PTHA in the Indian Ocean - </a:t>
            </a:r>
            <a:r>
              <a:rPr lang="en-GB" sz="4800" b="1" dirty="0" err="1">
                <a:latin typeface="Calibri" panose="020F0502020204030204" pitchFamily="34" charset="0"/>
                <a:ea typeface="DengXian" panose="02010600030101010101" pitchFamily="2" charset="-122"/>
                <a:cs typeface="Arial" panose="020B0604020202020204" pitchFamily="34" charset="0"/>
              </a:rPr>
              <a:t>Makran</a:t>
            </a:r>
            <a:r>
              <a:rPr lang="en-GB" sz="4800" b="1" dirty="0">
                <a:latin typeface="Calibri" panose="020F0502020204030204" pitchFamily="34" charset="0"/>
                <a:ea typeface="DengXian" panose="02010600030101010101" pitchFamily="2" charset="-122"/>
                <a:cs typeface="Arial" panose="020B0604020202020204" pitchFamily="34" charset="0"/>
              </a:rPr>
              <a:t> and South West Pacific</a:t>
            </a:r>
            <a:r>
              <a:rPr lang="en-GB" sz="4800" dirty="0">
                <a:latin typeface="Calibri" panose="020F0502020204030204" pitchFamily="34" charset="0"/>
                <a:ea typeface="DengXian" panose="02010600030101010101" pitchFamily="2" charset="-122"/>
                <a:cs typeface="Arial" panose="020B0604020202020204" pitchFamily="34" charset="0"/>
              </a:rPr>
              <a:t>) and/or specific requests to improve national capabilities to perform hazard and risk assessment.</a:t>
            </a:r>
            <a:endParaRPr lang="fr-FR" sz="4800" dirty="0">
              <a:latin typeface="Calibri" panose="020F0502020204030204" pitchFamily="34" charset="0"/>
              <a:ea typeface="DengXian" panose="02010600030101010101" pitchFamily="2" charset="-122"/>
              <a:cs typeface="Arial" panose="020B0604020202020204" pitchFamily="34" charset="0"/>
            </a:endParaRPr>
          </a:p>
        </p:txBody>
      </p:sp>
      <p:pic>
        <p:nvPicPr>
          <p:cNvPr id="4" name="Picture 3">
            <a:extLst>
              <a:ext uri="{FF2B5EF4-FFF2-40B4-BE49-F238E27FC236}">
                <a16:creationId xmlns:a16="http://schemas.microsoft.com/office/drawing/2014/main" id="{6699F1B2-8D07-4EB7-9295-AC4D52D2D6A8}"/>
              </a:ext>
            </a:extLst>
          </p:cNvPr>
          <p:cNvPicPr>
            <a:picLocks noChangeAspect="1"/>
          </p:cNvPicPr>
          <p:nvPr/>
        </p:nvPicPr>
        <p:blipFill>
          <a:blip r:embed="rId2"/>
          <a:stretch>
            <a:fillRect/>
          </a:stretch>
        </p:blipFill>
        <p:spPr>
          <a:xfrm>
            <a:off x="16200336" y="1880472"/>
            <a:ext cx="7008574" cy="9522520"/>
          </a:xfrm>
          <a:prstGeom prst="rect">
            <a:avLst/>
          </a:prstGeom>
        </p:spPr>
      </p:pic>
    </p:spTree>
    <p:extLst>
      <p:ext uri="{BB962C8B-B14F-4D97-AF65-F5344CB8AC3E}">
        <p14:creationId xmlns:p14="http://schemas.microsoft.com/office/powerpoint/2010/main" val="173155929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66B3BF-EC78-4375-9C9F-2F1748C03E5A}"/>
              </a:ext>
            </a:extLst>
          </p:cNvPr>
          <p:cNvSpPr/>
          <p:nvPr/>
        </p:nvSpPr>
        <p:spPr>
          <a:xfrm>
            <a:off x="1678734" y="1311536"/>
            <a:ext cx="21358145" cy="7305141"/>
          </a:xfrm>
          <a:prstGeom prst="rect">
            <a:avLst/>
          </a:prstGeom>
        </p:spPr>
        <p:txBody>
          <a:bodyPr wrap="square">
            <a:spAutoFit/>
          </a:bodyPr>
          <a:lstStyle/>
          <a:p>
            <a:pPr lvl="0" algn="just">
              <a:lnSpc>
                <a:spcPct val="107000"/>
              </a:lnSpc>
            </a:pPr>
            <a:r>
              <a:rPr lang="en-GB" sz="4400" b="1" dirty="0">
                <a:latin typeface="Calibri" panose="020F0502020204030204" pitchFamily="34" charset="0"/>
                <a:ea typeface="DengXian" panose="02010600030101010101" pitchFamily="2" charset="-122"/>
                <a:cs typeface="Arial" panose="020B0604020202020204" pitchFamily="34" charset="0"/>
              </a:rPr>
              <a:t>2.- Monitoring and Warning</a:t>
            </a:r>
            <a:endParaRPr lang="fr-FR" sz="44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spcAft>
                <a:spcPts val="1600"/>
              </a:spcAft>
            </a:pPr>
            <a:r>
              <a:rPr lang="en-GB" sz="4400" dirty="0">
                <a:latin typeface="Calibri" panose="020F0502020204030204" pitchFamily="34" charset="0"/>
                <a:ea typeface="DengXian" panose="02010600030101010101" pitchFamily="2" charset="-122"/>
                <a:cs typeface="Arial" panose="020B0604020202020204" pitchFamily="34" charset="0"/>
              </a:rPr>
              <a:t>To improve through faster tsunami detection and more accurate tsunami threat assessment and impact forecast, Member States identified the requirement for denser real-time, multi-faceted sensor networks, and faster, integrated algorithms to quickly characterize the tsunami source (seismic and atypical sources) and compute tsunami inundation forecasts for their coasts.  Sensors include singly or array-deployed high-quality seismometers and accelerometers, coastal sea level gauges and deep-ocean pressure systems (DART), dedicated seafloor observatories and </a:t>
            </a:r>
            <a:r>
              <a:rPr lang="en-GB" sz="4400" b="1" dirty="0">
                <a:latin typeface="Calibri" panose="020F0502020204030204" pitchFamily="34" charset="0"/>
                <a:ea typeface="DengXian" panose="02010600030101010101" pitchFamily="2" charset="-122"/>
                <a:cs typeface="Arial" panose="020B0604020202020204" pitchFamily="34" charset="0"/>
              </a:rPr>
              <a:t>trans-basin undersea cables</a:t>
            </a:r>
            <a:r>
              <a:rPr lang="en-GB" sz="4400" dirty="0">
                <a:latin typeface="Calibri" panose="020F0502020204030204" pitchFamily="34" charset="0"/>
                <a:ea typeface="DengXian" panose="02010600030101010101" pitchFamily="2" charset="-122"/>
                <a:cs typeface="Arial" panose="020B0604020202020204" pitchFamily="34" charset="0"/>
              </a:rPr>
              <a:t> (such as SMART), and </a:t>
            </a:r>
            <a:r>
              <a:rPr lang="en-GB" sz="4400" b="1" dirty="0">
                <a:latin typeface="Calibri" panose="020F0502020204030204" pitchFamily="34" charset="0"/>
                <a:ea typeface="DengXian" panose="02010600030101010101" pitchFamily="2" charset="-122"/>
                <a:cs typeface="Arial" panose="020B0604020202020204" pitchFamily="34" charset="0"/>
              </a:rPr>
              <a:t>GNSS land and sea elevation buoys</a:t>
            </a:r>
            <a:r>
              <a:rPr lang="en-GB" sz="4400" dirty="0">
                <a:latin typeface="Calibri" panose="020F0502020204030204" pitchFamily="34" charset="0"/>
                <a:ea typeface="DengXian" panose="02010600030101010101" pitchFamily="2" charset="-122"/>
                <a:cs typeface="Arial" panose="020B0604020202020204" pitchFamily="34" charset="0"/>
              </a:rPr>
              <a:t>.  High-resolution coastal bathymetry and topography (DEM) contributions were identified (SEABED 2030, LIDAR).  </a:t>
            </a:r>
            <a:endParaRPr lang="fr-FR" sz="4400" dirty="0">
              <a:latin typeface="Calibri" panose="020F0502020204030204" pitchFamily="34" charset="0"/>
              <a:ea typeface="DengXian" panose="02010600030101010101" pitchFamily="2" charset="-122"/>
              <a:cs typeface="Arial" panose="020B0604020202020204" pitchFamily="34" charset="0"/>
            </a:endParaRPr>
          </a:p>
        </p:txBody>
      </p:sp>
      <p:pic>
        <p:nvPicPr>
          <p:cNvPr id="5" name="Picture 4">
            <a:extLst>
              <a:ext uri="{FF2B5EF4-FFF2-40B4-BE49-F238E27FC236}">
                <a16:creationId xmlns:a16="http://schemas.microsoft.com/office/drawing/2014/main" id="{EF6FDF61-E375-4003-ADA8-EDD7D3FAC645}"/>
              </a:ext>
            </a:extLst>
          </p:cNvPr>
          <p:cNvPicPr>
            <a:picLocks noChangeAspect="1"/>
          </p:cNvPicPr>
          <p:nvPr/>
        </p:nvPicPr>
        <p:blipFill>
          <a:blip r:embed="rId2"/>
          <a:stretch>
            <a:fillRect/>
          </a:stretch>
        </p:blipFill>
        <p:spPr>
          <a:xfrm>
            <a:off x="3226160" y="8616677"/>
            <a:ext cx="7054282" cy="4845058"/>
          </a:xfrm>
          <a:prstGeom prst="rect">
            <a:avLst/>
          </a:prstGeom>
        </p:spPr>
      </p:pic>
      <p:pic>
        <p:nvPicPr>
          <p:cNvPr id="6" name="Picture 5">
            <a:extLst>
              <a:ext uri="{FF2B5EF4-FFF2-40B4-BE49-F238E27FC236}">
                <a16:creationId xmlns:a16="http://schemas.microsoft.com/office/drawing/2014/main" id="{9CD847A4-9B29-44D1-9E79-E4EF898B4727}"/>
              </a:ext>
            </a:extLst>
          </p:cNvPr>
          <p:cNvPicPr>
            <a:picLocks noChangeAspect="1"/>
          </p:cNvPicPr>
          <p:nvPr/>
        </p:nvPicPr>
        <p:blipFill>
          <a:blip r:embed="rId3"/>
          <a:stretch>
            <a:fillRect/>
          </a:stretch>
        </p:blipFill>
        <p:spPr>
          <a:xfrm>
            <a:off x="14737121" y="8487171"/>
            <a:ext cx="6414369" cy="5104070"/>
          </a:xfrm>
          <a:prstGeom prst="rect">
            <a:avLst/>
          </a:prstGeom>
        </p:spPr>
      </p:pic>
    </p:spTree>
    <p:extLst>
      <p:ext uri="{BB962C8B-B14F-4D97-AF65-F5344CB8AC3E}">
        <p14:creationId xmlns:p14="http://schemas.microsoft.com/office/powerpoint/2010/main" val="104807649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DB47C9-0963-4D09-9F9D-231434C9DFE2}"/>
              </a:ext>
            </a:extLst>
          </p:cNvPr>
          <p:cNvSpPr/>
          <p:nvPr/>
        </p:nvSpPr>
        <p:spPr>
          <a:xfrm>
            <a:off x="858756" y="821304"/>
            <a:ext cx="12188825" cy="10203114"/>
          </a:xfrm>
          <a:prstGeom prst="rect">
            <a:avLst/>
          </a:prstGeom>
        </p:spPr>
        <p:txBody>
          <a:bodyPr>
            <a:spAutoFit/>
          </a:bodyPr>
          <a:lstStyle/>
          <a:p>
            <a:pPr lvl="0" algn="just">
              <a:lnSpc>
                <a:spcPct val="107000"/>
              </a:lnSpc>
            </a:pPr>
            <a:r>
              <a:rPr lang="en-GB" sz="4400" b="1" dirty="0">
                <a:latin typeface="Calibri" panose="020F0502020204030204" pitchFamily="34" charset="0"/>
                <a:ea typeface="DengXian" panose="02010600030101010101" pitchFamily="2" charset="-122"/>
                <a:cs typeface="Arial" panose="020B0604020202020204" pitchFamily="34" charset="0"/>
              </a:rPr>
              <a:t>3.-Warning Dissemination and Communication</a:t>
            </a:r>
            <a:endParaRPr lang="fr-FR" sz="44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spcAft>
                <a:spcPts val="1600"/>
              </a:spcAft>
            </a:pPr>
            <a:r>
              <a:rPr lang="en-GB" sz="4400" dirty="0">
                <a:latin typeface="Calibri" panose="020F0502020204030204" pitchFamily="34" charset="0"/>
                <a:ea typeface="DengXian" panose="02010600030101010101" pitchFamily="2" charset="-122"/>
                <a:cs typeface="Arial" panose="020B0604020202020204" pitchFamily="34" charset="0"/>
              </a:rPr>
              <a:t>A tsunami warning and evacuation advice is only effective when it reaches a person on the coast in time before a destructive wave hits.  Both the dissemination (its timeliness and reliability) and the communication of the advice (what the message says) must be successful or lives may be unnecessarily lost.  Member States identified the strengthening and enhancing of their </a:t>
            </a:r>
            <a:r>
              <a:rPr lang="en-GB" sz="4400" b="1" dirty="0">
                <a:latin typeface="Calibri" panose="020F0502020204030204" pitchFamily="34" charset="0"/>
                <a:ea typeface="DengXian" panose="02010600030101010101" pitchFamily="2" charset="-122"/>
                <a:cs typeface="Arial" panose="020B0604020202020204" pitchFamily="34" charset="0"/>
              </a:rPr>
              <a:t>end-to-end warning chains</a:t>
            </a:r>
            <a:r>
              <a:rPr lang="en-GB" sz="4400" dirty="0">
                <a:latin typeface="Calibri" panose="020F0502020204030204" pitchFamily="34" charset="0"/>
                <a:ea typeface="DengXian" panose="02010600030101010101" pitchFamily="2" charset="-122"/>
                <a:cs typeface="Arial" panose="020B0604020202020204" pitchFamily="34" charset="0"/>
              </a:rPr>
              <a:t>. Additionally, incorporating tsunami warning dissemination (which may be infrequent) into </a:t>
            </a:r>
            <a:r>
              <a:rPr lang="en-GB" sz="4400" b="1" dirty="0">
                <a:latin typeface="Calibri" panose="020F0502020204030204" pitchFamily="34" charset="0"/>
                <a:ea typeface="DengXian" panose="02010600030101010101" pitchFamily="2" charset="-122"/>
                <a:cs typeface="Arial" panose="020B0604020202020204" pitchFamily="34" charset="0"/>
              </a:rPr>
              <a:t>Multi-Hazard</a:t>
            </a:r>
            <a:r>
              <a:rPr lang="en-GB" sz="4400" dirty="0">
                <a:latin typeface="Calibri" panose="020F0502020204030204" pitchFamily="34" charset="0"/>
                <a:ea typeface="DengXian" panose="02010600030101010101" pitchFamily="2" charset="-122"/>
                <a:cs typeface="Arial" panose="020B0604020202020204" pitchFamily="34" charset="0"/>
              </a:rPr>
              <a:t> communication systems will help to ensure sustainability and readiness.   </a:t>
            </a:r>
            <a:endParaRPr lang="fr-FR" sz="4400" dirty="0">
              <a:latin typeface="Calibri" panose="020F0502020204030204" pitchFamily="34" charset="0"/>
              <a:ea typeface="DengXian" panose="02010600030101010101" pitchFamily="2" charset="-122"/>
              <a:cs typeface="Arial" panose="020B0604020202020204" pitchFamily="34" charset="0"/>
            </a:endParaRPr>
          </a:p>
        </p:txBody>
      </p:sp>
      <p:pic>
        <p:nvPicPr>
          <p:cNvPr id="4" name="Picture 3">
            <a:extLst>
              <a:ext uri="{FF2B5EF4-FFF2-40B4-BE49-F238E27FC236}">
                <a16:creationId xmlns:a16="http://schemas.microsoft.com/office/drawing/2014/main" id="{A9FF14B2-DD1E-4B4B-9408-1037DA43688B}"/>
              </a:ext>
            </a:extLst>
          </p:cNvPr>
          <p:cNvPicPr>
            <a:picLocks noChangeAspect="1"/>
          </p:cNvPicPr>
          <p:nvPr/>
        </p:nvPicPr>
        <p:blipFill>
          <a:blip r:embed="rId2"/>
          <a:stretch>
            <a:fillRect/>
          </a:stretch>
        </p:blipFill>
        <p:spPr>
          <a:xfrm>
            <a:off x="14406961" y="877836"/>
            <a:ext cx="7663724" cy="9309215"/>
          </a:xfrm>
          <a:prstGeom prst="rect">
            <a:avLst/>
          </a:prstGeom>
        </p:spPr>
      </p:pic>
    </p:spTree>
    <p:extLst>
      <p:ext uri="{BB962C8B-B14F-4D97-AF65-F5344CB8AC3E}">
        <p14:creationId xmlns:p14="http://schemas.microsoft.com/office/powerpoint/2010/main" val="390945668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D35D0D74-EF36-4C1B-A330-4EB87116CDBE}"/>
              </a:ext>
            </a:extLst>
          </p:cNvPr>
          <p:cNvPicPr>
            <a:picLocks noChangeAspect="1"/>
          </p:cNvPicPr>
          <p:nvPr/>
        </p:nvPicPr>
        <p:blipFill>
          <a:blip r:embed="rId2"/>
          <a:stretch>
            <a:fillRect/>
          </a:stretch>
        </p:blipFill>
        <p:spPr>
          <a:xfrm>
            <a:off x="14149692" y="66393"/>
            <a:ext cx="6578928" cy="6578928"/>
          </a:xfrm>
          <a:prstGeom prst="rect">
            <a:avLst/>
          </a:prstGeom>
        </p:spPr>
      </p:pic>
      <p:sp>
        <p:nvSpPr>
          <p:cNvPr id="2" name="Rectangle 1">
            <a:extLst>
              <a:ext uri="{FF2B5EF4-FFF2-40B4-BE49-F238E27FC236}">
                <a16:creationId xmlns:a16="http://schemas.microsoft.com/office/drawing/2014/main" id="{A16C0A14-8201-4E06-A9E5-733E9C3D884D}"/>
              </a:ext>
            </a:extLst>
          </p:cNvPr>
          <p:cNvSpPr/>
          <p:nvPr/>
        </p:nvSpPr>
        <p:spPr>
          <a:xfrm>
            <a:off x="577969" y="0"/>
            <a:ext cx="12914612" cy="11717823"/>
          </a:xfrm>
          <a:prstGeom prst="rect">
            <a:avLst/>
          </a:prstGeom>
        </p:spPr>
        <p:txBody>
          <a:bodyPr wrap="square">
            <a:spAutoFit/>
          </a:bodyPr>
          <a:lstStyle/>
          <a:p>
            <a:pPr lvl="0" algn="just">
              <a:lnSpc>
                <a:spcPct val="107000"/>
              </a:lnSpc>
            </a:pPr>
            <a:r>
              <a:rPr lang="en-GB" sz="4799" b="1" dirty="0">
                <a:latin typeface="Calibri" panose="020F0502020204030204" pitchFamily="34" charset="0"/>
                <a:ea typeface="DengXian" panose="02010600030101010101" pitchFamily="2" charset="-122"/>
                <a:cs typeface="Arial" panose="020B0604020202020204" pitchFamily="34" charset="0"/>
              </a:rPr>
              <a:t>4. </a:t>
            </a:r>
            <a:r>
              <a:rPr lang="en-GB" sz="4400" b="1" dirty="0">
                <a:latin typeface="Calibri" panose="020F0502020204030204" pitchFamily="34" charset="0"/>
                <a:ea typeface="DengXian" panose="02010600030101010101" pitchFamily="2" charset="-122"/>
                <a:cs typeface="Arial" panose="020B0604020202020204" pitchFamily="34" charset="0"/>
              </a:rPr>
              <a:t>Response Capability</a:t>
            </a:r>
            <a:endParaRPr lang="fr-FR" sz="44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spcAft>
                <a:spcPts val="1600"/>
              </a:spcAft>
            </a:pPr>
            <a:r>
              <a:rPr lang="en-GB" sz="4400" dirty="0">
                <a:latin typeface="Calibri" panose="020F0502020204030204" pitchFamily="34" charset="0"/>
                <a:ea typeface="DengXian" panose="02010600030101010101" pitchFamily="2" charset="-122"/>
                <a:cs typeface="Arial" panose="020B0604020202020204" pitchFamily="34" charset="0"/>
              </a:rPr>
              <a:t>As disasters are foremost local, it will be coastal communities that suffer the brunt of impact from the next tsunamis.  The UNESCO IOC Tsunami Ready programme motivates communities to take common-sense preparedness actions, that include hazard assessment, inundation and evacuation mapping, awareness and education and exercises.  </a:t>
            </a:r>
            <a:r>
              <a:rPr lang="en-GB" sz="4400" b="1" dirty="0">
                <a:latin typeface="Calibri" panose="020F0502020204030204" pitchFamily="34" charset="0"/>
                <a:ea typeface="DengXian" panose="02010600030101010101" pitchFamily="2" charset="-122"/>
                <a:cs typeface="Arial" panose="020B0604020202020204" pitchFamily="34" charset="0"/>
              </a:rPr>
              <a:t>Tsunami Ready was identified by most of Member States as a priority activity</a:t>
            </a:r>
            <a:r>
              <a:rPr lang="en-GB" sz="4400" dirty="0">
                <a:latin typeface="Calibri" panose="020F0502020204030204" pitchFamily="34" charset="0"/>
                <a:ea typeface="DengXian" panose="02010600030101010101" pitchFamily="2" charset="-122"/>
                <a:cs typeface="Arial" panose="020B0604020202020204" pitchFamily="34" charset="0"/>
              </a:rPr>
              <a:t>.  Novel initiatives like the </a:t>
            </a:r>
            <a:r>
              <a:rPr lang="en-AU" sz="4400" b="1" dirty="0">
                <a:latin typeface="Calibri" panose="020F0502020204030204" pitchFamily="34" charset="0"/>
                <a:ea typeface="DengXian" panose="02010600030101010101" pitchFamily="2" charset="-122"/>
                <a:cs typeface="Arial" panose="020B0604020202020204" pitchFamily="34" charset="0"/>
              </a:rPr>
              <a:t>Blue-Line project</a:t>
            </a:r>
            <a:r>
              <a:rPr lang="en-AU" sz="4400" dirty="0">
                <a:latin typeface="Calibri" panose="020F0502020204030204" pitchFamily="34" charset="0"/>
                <a:ea typeface="DengXian" panose="02010600030101010101" pitchFamily="2" charset="-122"/>
                <a:cs typeface="Arial" panose="020B0604020202020204" pitchFamily="34" charset="0"/>
              </a:rPr>
              <a:t> around New Zealand coastlines may also be disseminated in the context of Tsunami Ready.  Last but not the least the </a:t>
            </a:r>
            <a:r>
              <a:rPr lang="en-AU" sz="4400" b="1" dirty="0">
                <a:latin typeface="Calibri" panose="020F0502020204030204" pitchFamily="34" charset="0"/>
                <a:ea typeface="DengXian" panose="02010600030101010101" pitchFamily="2" charset="-122"/>
                <a:cs typeface="Arial" panose="020B0604020202020204" pitchFamily="34" charset="0"/>
              </a:rPr>
              <a:t>World Tsunami Awareness Day (WTAD) </a:t>
            </a:r>
            <a:r>
              <a:rPr lang="en-AU" sz="4400" dirty="0">
                <a:latin typeface="Calibri" panose="020F0502020204030204" pitchFamily="34" charset="0"/>
                <a:ea typeface="DengXian" panose="02010600030101010101" pitchFamily="2" charset="-122"/>
                <a:cs typeface="Arial" panose="020B0604020202020204" pitchFamily="34" charset="0"/>
              </a:rPr>
              <a:t>was also mentioned by Member States as a mean of increasing awareness and preparedness.</a:t>
            </a:r>
            <a:endParaRPr lang="fr-FR" sz="4400" dirty="0">
              <a:latin typeface="Calibri" panose="020F0502020204030204" pitchFamily="34" charset="0"/>
              <a:ea typeface="DengXian" panose="02010600030101010101" pitchFamily="2" charset="-122"/>
              <a:cs typeface="Arial" panose="020B0604020202020204" pitchFamily="34" charset="0"/>
            </a:endParaRPr>
          </a:p>
        </p:txBody>
      </p:sp>
      <p:pic>
        <p:nvPicPr>
          <p:cNvPr id="15" name="Picture 14">
            <a:extLst>
              <a:ext uri="{FF2B5EF4-FFF2-40B4-BE49-F238E27FC236}">
                <a16:creationId xmlns:a16="http://schemas.microsoft.com/office/drawing/2014/main" id="{6B6225E5-AE90-43ED-868A-956F1B0A81E0}"/>
              </a:ext>
            </a:extLst>
          </p:cNvPr>
          <p:cNvPicPr>
            <a:picLocks noChangeAspect="1"/>
          </p:cNvPicPr>
          <p:nvPr/>
        </p:nvPicPr>
        <p:blipFill>
          <a:blip r:embed="rId3"/>
          <a:stretch>
            <a:fillRect/>
          </a:stretch>
        </p:blipFill>
        <p:spPr>
          <a:xfrm>
            <a:off x="14156648" y="6858000"/>
            <a:ext cx="2971026" cy="3930896"/>
          </a:xfrm>
          <a:prstGeom prst="rect">
            <a:avLst/>
          </a:prstGeom>
        </p:spPr>
      </p:pic>
      <p:pic>
        <p:nvPicPr>
          <p:cNvPr id="16" name="Picture 15">
            <a:extLst>
              <a:ext uri="{FF2B5EF4-FFF2-40B4-BE49-F238E27FC236}">
                <a16:creationId xmlns:a16="http://schemas.microsoft.com/office/drawing/2014/main" id="{BA007A16-473E-459A-AC1F-1A1B664B7DFD}"/>
              </a:ext>
            </a:extLst>
          </p:cNvPr>
          <p:cNvPicPr>
            <a:picLocks noChangeAspect="1"/>
          </p:cNvPicPr>
          <p:nvPr/>
        </p:nvPicPr>
        <p:blipFill>
          <a:blip r:embed="rId4"/>
          <a:stretch>
            <a:fillRect/>
          </a:stretch>
        </p:blipFill>
        <p:spPr>
          <a:xfrm>
            <a:off x="17127674" y="5875276"/>
            <a:ext cx="7298059" cy="5896344"/>
          </a:xfrm>
          <a:prstGeom prst="rect">
            <a:avLst/>
          </a:prstGeom>
        </p:spPr>
      </p:pic>
    </p:spTree>
    <p:extLst>
      <p:ext uri="{BB962C8B-B14F-4D97-AF65-F5344CB8AC3E}">
        <p14:creationId xmlns:p14="http://schemas.microsoft.com/office/powerpoint/2010/main" val="18247440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B8272A-7EF6-4EDA-9B70-0565E067FB00}"/>
              </a:ext>
            </a:extLst>
          </p:cNvPr>
          <p:cNvSpPr/>
          <p:nvPr/>
        </p:nvSpPr>
        <p:spPr>
          <a:xfrm>
            <a:off x="698086" y="734109"/>
            <a:ext cx="14081943" cy="11391580"/>
          </a:xfrm>
          <a:prstGeom prst="rect">
            <a:avLst/>
          </a:prstGeom>
        </p:spPr>
        <p:txBody>
          <a:bodyPr wrap="square">
            <a:spAutoFit/>
          </a:bodyPr>
          <a:lstStyle/>
          <a:p>
            <a:pPr lvl="0" algn="just">
              <a:lnSpc>
                <a:spcPct val="107000"/>
              </a:lnSpc>
            </a:pPr>
            <a:r>
              <a:rPr lang="en-GB" sz="4799" b="1" dirty="0">
                <a:latin typeface="Calibri" panose="020F0502020204030204" pitchFamily="34" charset="0"/>
                <a:ea typeface="DengXian" panose="02010600030101010101" pitchFamily="2" charset="-122"/>
                <a:cs typeface="Arial" panose="020B0604020202020204" pitchFamily="34" charset="0"/>
              </a:rPr>
              <a:t>5. </a:t>
            </a:r>
            <a:r>
              <a:rPr lang="en-GB" sz="4000" b="1" dirty="0">
                <a:latin typeface="Calibri" panose="020F0502020204030204" pitchFamily="34" charset="0"/>
                <a:ea typeface="DengXian" panose="02010600030101010101" pitchFamily="2" charset="-122"/>
                <a:cs typeface="Arial" panose="020B0604020202020204" pitchFamily="34" charset="0"/>
              </a:rPr>
              <a:t>Capacity Dev. and Attention to SIDS and LDCs</a:t>
            </a:r>
            <a:endParaRPr lang="fr-FR" sz="40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pPr>
            <a:r>
              <a:rPr lang="en-GB" sz="4000" dirty="0">
                <a:latin typeface="Calibri" panose="020F0502020204030204" pitchFamily="34" charset="0"/>
                <a:ea typeface="DengXian" panose="02010600030101010101" pitchFamily="2" charset="-122"/>
                <a:cs typeface="Arial" panose="020B0604020202020204" pitchFamily="34" charset="0"/>
              </a:rPr>
              <a:t>Capacity Development to mitigate against tsunamis continues to be a critical need for SIDS and LDCs.  Training has been organized and conducted by the IOC and regional organizations, but it has not been frequent-enough to meet their requests. The development of online, on-demand, and hybrid training, such as through the IOC Ocean Teacher Global Academy (</a:t>
            </a:r>
            <a:r>
              <a:rPr lang="en-GB" sz="4000" b="1" dirty="0">
                <a:latin typeface="Calibri" panose="020F0502020204030204" pitchFamily="34" charset="0"/>
                <a:ea typeface="DengXian" panose="02010600030101010101" pitchFamily="2" charset="-122"/>
                <a:cs typeface="Arial" panose="020B0604020202020204" pitchFamily="34" charset="0"/>
              </a:rPr>
              <a:t>OTGA</a:t>
            </a:r>
            <a:r>
              <a:rPr lang="en-GB" sz="4000" dirty="0">
                <a:latin typeface="Calibri" panose="020F0502020204030204" pitchFamily="34" charset="0"/>
                <a:ea typeface="DengXian" panose="02010600030101010101" pitchFamily="2" charset="-122"/>
                <a:cs typeface="Arial" panose="020B0604020202020204" pitchFamily="34" charset="0"/>
              </a:rPr>
              <a:t>), will help to significantly broaden the audience reach and availability of trainings globally.  </a:t>
            </a:r>
            <a:endParaRPr lang="en-US" sz="4000" dirty="0">
              <a:latin typeface="Calibri" panose="020F0502020204030204" pitchFamily="34" charset="0"/>
              <a:ea typeface="DengXian" panose="02010600030101010101" pitchFamily="2" charset="-122"/>
              <a:cs typeface="Arial" panose="020B0604020202020204" pitchFamily="34" charset="0"/>
            </a:endParaRPr>
          </a:p>
          <a:p>
            <a:pPr marL="817676" algn="just">
              <a:lnSpc>
                <a:spcPct val="107000"/>
              </a:lnSpc>
              <a:spcAft>
                <a:spcPts val="1600"/>
              </a:spcAft>
            </a:pPr>
            <a:r>
              <a:rPr lang="fr-FR" sz="4000" dirty="0">
                <a:latin typeface="Calibri" panose="020F0502020204030204" pitchFamily="34" charset="0"/>
                <a:ea typeface="DengXian" panose="02010600030101010101" pitchFamily="2" charset="-122"/>
                <a:cs typeface="Arial" panose="020B0604020202020204" pitchFamily="34" charset="0"/>
              </a:rPr>
              <a:t>M</a:t>
            </a:r>
            <a:r>
              <a:rPr lang="en-GB" sz="4000" dirty="0" err="1">
                <a:latin typeface="Calibri" panose="020F0502020204030204" pitchFamily="34" charset="0"/>
                <a:ea typeface="DengXian" panose="02010600030101010101" pitchFamily="2" charset="-122"/>
                <a:cs typeface="Arial" panose="020B0604020202020204" pitchFamily="34" charset="0"/>
              </a:rPr>
              <a:t>ulti</a:t>
            </a:r>
            <a:r>
              <a:rPr lang="en-GB" sz="4000" dirty="0">
                <a:latin typeface="Calibri" panose="020F0502020204030204" pitchFamily="34" charset="0"/>
                <a:ea typeface="DengXian" panose="02010600030101010101" pitchFamily="2" charset="-122"/>
                <a:cs typeface="Arial" panose="020B0604020202020204" pitchFamily="34" charset="0"/>
              </a:rPr>
              <a:t>-sectoral tsunami exercises, complemented by education and awareness campaigns, have been embraced by Member States contributions as key preparedness activities that test warning and response procedures, alerting, and community evacuation responses. </a:t>
            </a:r>
            <a:r>
              <a:rPr lang="en-US" sz="4000" dirty="0">
                <a:latin typeface="Calibri" panose="020F0502020204030204" pitchFamily="34" charset="0"/>
                <a:ea typeface="DengXian" panose="02010600030101010101" pitchFamily="2" charset="-122"/>
                <a:cs typeface="Arial" panose="020B0604020202020204" pitchFamily="34" charset="0"/>
              </a:rPr>
              <a:t>SIDS Member States identified the need for </a:t>
            </a:r>
            <a:r>
              <a:rPr lang="en-US" sz="4000" b="1" dirty="0">
                <a:latin typeface="Calibri" panose="020F0502020204030204" pitchFamily="34" charset="0"/>
                <a:ea typeface="DengXian" panose="02010600030101010101" pitchFamily="2" charset="-122"/>
                <a:cs typeface="Arial" panose="020B0604020202020204" pitchFamily="34" charset="0"/>
              </a:rPr>
              <a:t>Regular technical training </a:t>
            </a:r>
            <a:r>
              <a:rPr lang="en-US" sz="4000" dirty="0">
                <a:latin typeface="Calibri" panose="020F0502020204030204" pitchFamily="34" charset="0"/>
                <a:ea typeface="DengXian" panose="02010600030101010101" pitchFamily="2" charset="-122"/>
                <a:cs typeface="Arial" panose="020B0604020202020204" pitchFamily="34" charset="0"/>
              </a:rPr>
              <a:t>(i.e. </a:t>
            </a:r>
            <a:r>
              <a:rPr lang="en-US" sz="4000" dirty="0" err="1">
                <a:latin typeface="Calibri" panose="020F0502020204030204" pitchFamily="34" charset="0"/>
                <a:ea typeface="DengXian" panose="02010600030101010101" pitchFamily="2" charset="-122"/>
                <a:cs typeface="Arial" panose="020B0604020202020204" pitchFamily="34" charset="0"/>
              </a:rPr>
              <a:t>SeisComP</a:t>
            </a:r>
            <a:r>
              <a:rPr lang="en-US" sz="4000" dirty="0">
                <a:latin typeface="Calibri" panose="020F0502020204030204" pitchFamily="34" charset="0"/>
                <a:ea typeface="DengXian" panose="02010600030101010101" pitchFamily="2" charset="-122"/>
                <a:cs typeface="Arial" panose="020B0604020202020204" pitchFamily="34" charset="0"/>
              </a:rPr>
              <a:t> for seismic monitoring) and promotion of </a:t>
            </a:r>
            <a:r>
              <a:rPr lang="en-US" sz="4000" b="1" dirty="0">
                <a:latin typeface="Calibri" panose="020F0502020204030204" pitchFamily="34" charset="0"/>
                <a:ea typeface="DengXian" panose="02010600030101010101" pitchFamily="2" charset="-122"/>
                <a:cs typeface="Arial" panose="020B0604020202020204" pitchFamily="34" charset="0"/>
              </a:rPr>
              <a:t>Wave exercises</a:t>
            </a:r>
            <a:r>
              <a:rPr lang="en-US" sz="4000" dirty="0">
                <a:latin typeface="Calibri" panose="020F0502020204030204" pitchFamily="34" charset="0"/>
                <a:ea typeface="DengXian" panose="02010600030101010101" pitchFamily="2" charset="-122"/>
                <a:cs typeface="Arial" panose="020B0604020202020204" pitchFamily="34" charset="0"/>
              </a:rPr>
              <a:t>, National Drills and </a:t>
            </a:r>
            <a:r>
              <a:rPr lang="en-US" sz="4000" b="1" dirty="0">
                <a:latin typeface="Calibri" panose="020F0502020204030204" pitchFamily="34" charset="0"/>
                <a:ea typeface="DengXian" panose="02010600030101010101" pitchFamily="2" charset="-122"/>
                <a:cs typeface="Arial" panose="020B0604020202020204" pitchFamily="34" charset="0"/>
              </a:rPr>
              <a:t>WTAD</a:t>
            </a:r>
            <a:endParaRPr lang="fr-FR" sz="4000" b="1" dirty="0">
              <a:latin typeface="Calibri" panose="020F0502020204030204" pitchFamily="34" charset="0"/>
              <a:ea typeface="DengXian" panose="02010600030101010101" pitchFamily="2" charset="-122"/>
              <a:cs typeface="Arial" panose="020B0604020202020204" pitchFamily="34" charset="0"/>
            </a:endParaRPr>
          </a:p>
        </p:txBody>
      </p:sp>
      <p:pic>
        <p:nvPicPr>
          <p:cNvPr id="5" name="Picture 4">
            <a:extLst>
              <a:ext uri="{FF2B5EF4-FFF2-40B4-BE49-F238E27FC236}">
                <a16:creationId xmlns:a16="http://schemas.microsoft.com/office/drawing/2014/main" id="{0A9CC7E1-C67C-4CF5-BCCE-F060C2013C7E}"/>
              </a:ext>
            </a:extLst>
          </p:cNvPr>
          <p:cNvPicPr>
            <a:picLocks noChangeAspect="1"/>
          </p:cNvPicPr>
          <p:nvPr/>
        </p:nvPicPr>
        <p:blipFill>
          <a:blip r:embed="rId2"/>
          <a:stretch>
            <a:fillRect/>
          </a:stretch>
        </p:blipFill>
        <p:spPr>
          <a:xfrm>
            <a:off x="15565683" y="1536932"/>
            <a:ext cx="8532178" cy="4509865"/>
          </a:xfrm>
          <a:prstGeom prst="rect">
            <a:avLst/>
          </a:prstGeom>
        </p:spPr>
      </p:pic>
      <p:pic>
        <p:nvPicPr>
          <p:cNvPr id="6" name="Picture 5">
            <a:extLst>
              <a:ext uri="{FF2B5EF4-FFF2-40B4-BE49-F238E27FC236}">
                <a16:creationId xmlns:a16="http://schemas.microsoft.com/office/drawing/2014/main" id="{B8C0AFEC-97EC-463F-913B-032854B53932}"/>
              </a:ext>
            </a:extLst>
          </p:cNvPr>
          <p:cNvPicPr>
            <a:picLocks noChangeAspect="1"/>
          </p:cNvPicPr>
          <p:nvPr/>
        </p:nvPicPr>
        <p:blipFill>
          <a:blip r:embed="rId3"/>
          <a:stretch>
            <a:fillRect/>
          </a:stretch>
        </p:blipFill>
        <p:spPr>
          <a:xfrm>
            <a:off x="16449373" y="6348734"/>
            <a:ext cx="6764798" cy="4799350"/>
          </a:xfrm>
          <a:prstGeom prst="rect">
            <a:avLst/>
          </a:prstGeom>
        </p:spPr>
      </p:pic>
    </p:spTree>
    <p:extLst>
      <p:ext uri="{BB962C8B-B14F-4D97-AF65-F5344CB8AC3E}">
        <p14:creationId xmlns:p14="http://schemas.microsoft.com/office/powerpoint/2010/main" val="18956029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94E022-96FE-4B82-994C-FFEC4A654AF9}"/>
              </a:ext>
            </a:extLst>
          </p:cNvPr>
          <p:cNvSpPr/>
          <p:nvPr/>
        </p:nvSpPr>
        <p:spPr>
          <a:xfrm>
            <a:off x="2122714" y="2758593"/>
            <a:ext cx="19659600" cy="7169399"/>
          </a:xfrm>
          <a:prstGeom prst="rect">
            <a:avLst/>
          </a:prstGeom>
        </p:spPr>
        <p:txBody>
          <a:bodyPr wrap="square">
            <a:spAutoFit/>
          </a:bodyPr>
          <a:lstStyle/>
          <a:p>
            <a:pPr marL="360590" algn="just">
              <a:lnSpc>
                <a:spcPct val="107000"/>
              </a:lnSpc>
              <a:spcAft>
                <a:spcPts val="1600"/>
              </a:spcAft>
            </a:pPr>
            <a:r>
              <a:rPr lang="en-GB" sz="6000" dirty="0">
                <a:latin typeface="Calibri" panose="020F0502020204030204" pitchFamily="34" charset="0"/>
                <a:ea typeface="DengXian" panose="02010600030101010101" pitchFamily="2" charset="-122"/>
                <a:cs typeface="Arial" panose="020B0604020202020204" pitchFamily="34" charset="0"/>
              </a:rPr>
              <a:t>Upon the deadline, 15 February 2021, the IOC Tsunami Unit received input from </a:t>
            </a:r>
            <a:r>
              <a:rPr lang="en-GB" sz="6000" b="1" dirty="0">
                <a:latin typeface="Calibri" panose="020F0502020204030204" pitchFamily="34" charset="0"/>
                <a:ea typeface="DengXian" panose="02010600030101010101" pitchFamily="2" charset="-122"/>
                <a:cs typeface="Arial" panose="020B0604020202020204" pitchFamily="34" charset="0"/>
              </a:rPr>
              <a:t>44 Member States and Observers, 13 Indian Ocean Member States 19 Pacific Member States and 9 Caribbean Member States</a:t>
            </a:r>
            <a:r>
              <a:rPr lang="en-GB" sz="6000" dirty="0">
                <a:latin typeface="Calibri" panose="020F0502020204030204" pitchFamily="34" charset="0"/>
                <a:ea typeface="DengXian" panose="02010600030101010101" pitchFamily="2" charset="-122"/>
                <a:cs typeface="Arial" panose="020B0604020202020204" pitchFamily="34" charset="0"/>
              </a:rPr>
              <a:t>. </a:t>
            </a:r>
          </a:p>
          <a:p>
            <a:pPr marL="360590" algn="just">
              <a:lnSpc>
                <a:spcPct val="107000"/>
              </a:lnSpc>
              <a:spcAft>
                <a:spcPts val="1600"/>
              </a:spcAft>
            </a:pPr>
            <a:r>
              <a:rPr lang="en-GB" sz="6000" dirty="0">
                <a:latin typeface="Calibri" panose="020F0502020204030204" pitchFamily="34" charset="0"/>
                <a:ea typeface="DengXian" panose="02010600030101010101" pitchFamily="2" charset="-122"/>
                <a:cs typeface="Arial" panose="020B0604020202020204" pitchFamily="34" charset="0"/>
              </a:rPr>
              <a:t>The </a:t>
            </a:r>
            <a:r>
              <a:rPr lang="en-GB" sz="6000" b="1" dirty="0">
                <a:latin typeface="Calibri" panose="020F0502020204030204" pitchFamily="34" charset="0"/>
                <a:ea typeface="DengXian" panose="02010600030101010101" pitchFamily="2" charset="-122"/>
                <a:cs typeface="Arial" panose="020B0604020202020204" pitchFamily="34" charset="0"/>
              </a:rPr>
              <a:t>Secretariat recommends to re-issue the Circular Letter when a first draft of the SC Plan become available. This would provide a more clear framework for submissions.</a:t>
            </a:r>
            <a:endParaRPr lang="fr-FR" sz="6000" b="1" dirty="0"/>
          </a:p>
        </p:txBody>
      </p:sp>
    </p:spTree>
    <p:extLst>
      <p:ext uri="{BB962C8B-B14F-4D97-AF65-F5344CB8AC3E}">
        <p14:creationId xmlns:p14="http://schemas.microsoft.com/office/powerpoint/2010/main" val="892069012"/>
      </p:ext>
    </p:extLst>
  </p:cSld>
  <p:clrMapOvr>
    <a:masterClrMapping/>
  </p:clrMapOvr>
  <p:transition spd="med"/>
</p:sld>
</file>

<file path=ppt/theme/theme1.xml><?xml version="1.0" encoding="utf-8"?>
<a:theme xmlns:a="http://schemas.openxmlformats.org/drawingml/2006/main" name="Office Theme">
  <a:themeElements>
    <a:clrScheme name="Custom 1">
      <a:dk1>
        <a:srgbClr val="7F7F7F"/>
      </a:dk1>
      <a:lt1>
        <a:srgbClr val="FFFFFF"/>
      </a:lt1>
      <a:dk2>
        <a:srgbClr val="000000"/>
      </a:dk2>
      <a:lt2>
        <a:srgbClr val="FFFFFF"/>
      </a:lt2>
      <a:accent1>
        <a:srgbClr val="3E8E99"/>
      </a:accent1>
      <a:accent2>
        <a:srgbClr val="4A63A2"/>
      </a:accent2>
      <a:accent3>
        <a:srgbClr val="437DB2"/>
      </a:accent3>
      <a:accent4>
        <a:srgbClr val="54B8A8"/>
      </a:accent4>
      <a:accent5>
        <a:srgbClr val="62CD7F"/>
      </a:accent5>
      <a:accent6>
        <a:srgbClr val="C4C8CE"/>
      </a:accent6>
      <a:hlink>
        <a:srgbClr val="F33B48"/>
      </a:hlink>
      <a:folHlink>
        <a:srgbClr val="FFC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87549</TotalTime>
  <Words>779</Words>
  <Application>Microsoft Office PowerPoint</Application>
  <PresentationFormat>Custom</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Lato Light</vt:lpstr>
      <vt:lpstr>Poppins</vt:lpstr>
      <vt:lpstr>Poppins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Aliaga, Bernardo</dc:creator>
  <cp:keywords/>
  <dc:description/>
  <cp:lastModifiedBy>Aliaga, Bernardo</cp:lastModifiedBy>
  <cp:revision>15308</cp:revision>
  <dcterms:created xsi:type="dcterms:W3CDTF">2014-11-12T21:47:38Z</dcterms:created>
  <dcterms:modified xsi:type="dcterms:W3CDTF">2022-02-22T18:04:06Z</dcterms:modified>
  <cp:category/>
</cp:coreProperties>
</file>