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4" r:id="rId3"/>
    <p:sldId id="302" r:id="rId4"/>
    <p:sldId id="303" r:id="rId5"/>
    <p:sldId id="304" r:id="rId6"/>
    <p:sldId id="313" r:id="rId7"/>
    <p:sldId id="309" r:id="rId8"/>
    <p:sldId id="308" r:id="rId9"/>
    <p:sldId id="310" r:id="rId10"/>
    <p:sldId id="317" r:id="rId11"/>
    <p:sldId id="320" r:id="rId12"/>
    <p:sldId id="318" r:id="rId13"/>
    <p:sldId id="319" r:id="rId14"/>
    <p:sldId id="311" r:id="rId15"/>
    <p:sldId id="316" r:id="rId16"/>
    <p:sldId id="314" r:id="rId17"/>
    <p:sldId id="257" r:id="rId18"/>
    <p:sldId id="321" r:id="rId19"/>
    <p:sldId id="315" r:id="rId20"/>
    <p:sldId id="287" r:id="rId21"/>
    <p:sldId id="297" r:id="rId22"/>
    <p:sldId id="298" r:id="rId23"/>
    <p:sldId id="300" r:id="rId24"/>
    <p:sldId id="285" r:id="rId25"/>
    <p:sldId id="259" r:id="rId26"/>
    <p:sldId id="269" r:id="rId27"/>
    <p:sldId id="288" r:id="rId28"/>
    <p:sldId id="299" r:id="rId29"/>
    <p:sldId id="280" r:id="rId30"/>
    <p:sldId id="282" r:id="rId31"/>
    <p:sldId id="306" r:id="rId32"/>
    <p:sldId id="305" r:id="rId33"/>
    <p:sldId id="307" r:id="rId34"/>
    <p:sldId id="283" r:id="rId35"/>
    <p:sldId id="290" r:id="rId36"/>
    <p:sldId id="292" r:id="rId37"/>
    <p:sldId id="322" r:id="rId38"/>
    <p:sldId id="323" r:id="rId39"/>
    <p:sldId id="324" r:id="rId40"/>
    <p:sldId id="296" r:id="rId4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63"/>
  </p:normalViewPr>
  <p:slideViewPr>
    <p:cSldViewPr snapToGrid="0" snapToObjects="1">
      <p:cViewPr varScale="1">
        <p:scale>
          <a:sx n="92" d="100"/>
          <a:sy n="92" d="100"/>
        </p:scale>
        <p:origin x="46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FB097C4-7DEE-F649-B52B-2FDD710089E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xmlns="" id="{A2C45DEA-37BB-0C4C-B67B-FAB42D461A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xmlns="" id="{46A09505-E877-9649-AFF7-ECE56773143C}"/>
              </a:ext>
            </a:extLst>
          </p:cNvPr>
          <p:cNvSpPr>
            <a:spLocks noGrp="1"/>
          </p:cNvSpPr>
          <p:nvPr>
            <p:ph type="dt" sz="half" idx="10"/>
          </p:nvPr>
        </p:nvSpPr>
        <p:spPr/>
        <p:txBody>
          <a:bodyPr/>
          <a:lstStyle/>
          <a:p>
            <a:fld id="{DC70B8FD-3966-DB49-8764-B284E27AD6A0}" type="datetimeFigureOut">
              <a:rPr lang="it-IT" smtClean="0"/>
              <a:t>20/02/2022</a:t>
            </a:fld>
            <a:endParaRPr lang="it-IT"/>
          </a:p>
        </p:txBody>
      </p:sp>
      <p:sp>
        <p:nvSpPr>
          <p:cNvPr id="5" name="Segnaposto piè di pagina 4">
            <a:extLst>
              <a:ext uri="{FF2B5EF4-FFF2-40B4-BE49-F238E27FC236}">
                <a16:creationId xmlns:a16="http://schemas.microsoft.com/office/drawing/2014/main" xmlns="" id="{6C398416-3979-C54F-AEF7-8845743FB90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A963BB0B-41D9-4949-B597-E7B7F91915CA}"/>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675650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624886D-B23D-6843-A192-3AD10F32D88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965F443B-E81A-6348-B895-D81A29967DF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43D94F94-9E01-D946-9DA6-8DA8CE134D4E}"/>
              </a:ext>
            </a:extLst>
          </p:cNvPr>
          <p:cNvSpPr>
            <a:spLocks noGrp="1"/>
          </p:cNvSpPr>
          <p:nvPr>
            <p:ph type="dt" sz="half" idx="10"/>
          </p:nvPr>
        </p:nvSpPr>
        <p:spPr/>
        <p:txBody>
          <a:bodyPr/>
          <a:lstStyle/>
          <a:p>
            <a:fld id="{DC70B8FD-3966-DB49-8764-B284E27AD6A0}" type="datetimeFigureOut">
              <a:rPr lang="it-IT" smtClean="0"/>
              <a:t>20/02/2022</a:t>
            </a:fld>
            <a:endParaRPr lang="it-IT"/>
          </a:p>
        </p:txBody>
      </p:sp>
      <p:sp>
        <p:nvSpPr>
          <p:cNvPr id="5" name="Segnaposto piè di pagina 4">
            <a:extLst>
              <a:ext uri="{FF2B5EF4-FFF2-40B4-BE49-F238E27FC236}">
                <a16:creationId xmlns:a16="http://schemas.microsoft.com/office/drawing/2014/main" xmlns="" id="{E09FCD7C-451A-744A-AD5E-C6703E1148B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B2D16733-E643-C841-BD22-55062BEAA876}"/>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1542373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xmlns="" id="{194425E7-435D-CD4B-B7F4-4DEC1982124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8493F910-5A86-754A-9997-1B532FBEA7C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F8593B1A-25A8-544D-ADD2-DF65C409627C}"/>
              </a:ext>
            </a:extLst>
          </p:cNvPr>
          <p:cNvSpPr>
            <a:spLocks noGrp="1"/>
          </p:cNvSpPr>
          <p:nvPr>
            <p:ph type="dt" sz="half" idx="10"/>
          </p:nvPr>
        </p:nvSpPr>
        <p:spPr/>
        <p:txBody>
          <a:bodyPr/>
          <a:lstStyle/>
          <a:p>
            <a:fld id="{DC70B8FD-3966-DB49-8764-B284E27AD6A0}" type="datetimeFigureOut">
              <a:rPr lang="it-IT" smtClean="0"/>
              <a:t>20/02/2022</a:t>
            </a:fld>
            <a:endParaRPr lang="it-IT"/>
          </a:p>
        </p:txBody>
      </p:sp>
      <p:sp>
        <p:nvSpPr>
          <p:cNvPr id="5" name="Segnaposto piè di pagina 4">
            <a:extLst>
              <a:ext uri="{FF2B5EF4-FFF2-40B4-BE49-F238E27FC236}">
                <a16:creationId xmlns:a16="http://schemas.microsoft.com/office/drawing/2014/main" xmlns="" id="{36437B23-9863-2545-B831-98B6D8684F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A3C67053-BCA3-2744-A707-124F0D5472D7}"/>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4014670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A12B367-0DF0-9F41-B7A1-E8D651FF2A3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C6172311-EAD6-F140-9E2C-283FC34C965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BAAE92B6-73A0-2048-A91C-0F2DAF9BC13B}"/>
              </a:ext>
            </a:extLst>
          </p:cNvPr>
          <p:cNvSpPr>
            <a:spLocks noGrp="1"/>
          </p:cNvSpPr>
          <p:nvPr>
            <p:ph type="dt" sz="half" idx="10"/>
          </p:nvPr>
        </p:nvSpPr>
        <p:spPr/>
        <p:txBody>
          <a:bodyPr/>
          <a:lstStyle/>
          <a:p>
            <a:fld id="{DC70B8FD-3966-DB49-8764-B284E27AD6A0}" type="datetimeFigureOut">
              <a:rPr lang="it-IT" smtClean="0"/>
              <a:t>20/02/2022</a:t>
            </a:fld>
            <a:endParaRPr lang="it-IT"/>
          </a:p>
        </p:txBody>
      </p:sp>
      <p:sp>
        <p:nvSpPr>
          <p:cNvPr id="5" name="Segnaposto piè di pagina 4">
            <a:extLst>
              <a:ext uri="{FF2B5EF4-FFF2-40B4-BE49-F238E27FC236}">
                <a16:creationId xmlns:a16="http://schemas.microsoft.com/office/drawing/2014/main" xmlns="" id="{F582ABA6-2CCC-B34C-8E6B-C53B1066027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A866125C-4B63-7A41-8E9D-7126EEE9A887}"/>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1092934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33A6236-C365-1945-8C37-026C721E87E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1D555724-7EE7-8F48-80E8-75FCD78AFF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xmlns="" id="{9E4CB709-A6F5-A54E-8767-D86A31F3602A}"/>
              </a:ext>
            </a:extLst>
          </p:cNvPr>
          <p:cNvSpPr>
            <a:spLocks noGrp="1"/>
          </p:cNvSpPr>
          <p:nvPr>
            <p:ph type="dt" sz="half" idx="10"/>
          </p:nvPr>
        </p:nvSpPr>
        <p:spPr/>
        <p:txBody>
          <a:bodyPr/>
          <a:lstStyle/>
          <a:p>
            <a:fld id="{DC70B8FD-3966-DB49-8764-B284E27AD6A0}" type="datetimeFigureOut">
              <a:rPr lang="it-IT" smtClean="0"/>
              <a:t>20/02/2022</a:t>
            </a:fld>
            <a:endParaRPr lang="it-IT"/>
          </a:p>
        </p:txBody>
      </p:sp>
      <p:sp>
        <p:nvSpPr>
          <p:cNvPr id="5" name="Segnaposto piè di pagina 4">
            <a:extLst>
              <a:ext uri="{FF2B5EF4-FFF2-40B4-BE49-F238E27FC236}">
                <a16:creationId xmlns:a16="http://schemas.microsoft.com/office/drawing/2014/main" xmlns="" id="{18EE3BD2-75F5-CF4E-8D15-37391BE2A89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0CBFEB7C-E37E-A04A-8A19-04748BEF7C50}"/>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1326670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004422F-1000-D541-A058-354EE485440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932B8C53-65B6-FE44-BD7B-76D21016DBA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xmlns="" id="{4DB4EAEB-B1CF-5A41-9D64-1BBF2C28E66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xmlns="" id="{E9EEBA49-808C-FF49-B07C-FE5EAE1D3658}"/>
              </a:ext>
            </a:extLst>
          </p:cNvPr>
          <p:cNvSpPr>
            <a:spLocks noGrp="1"/>
          </p:cNvSpPr>
          <p:nvPr>
            <p:ph type="dt" sz="half" idx="10"/>
          </p:nvPr>
        </p:nvSpPr>
        <p:spPr/>
        <p:txBody>
          <a:bodyPr/>
          <a:lstStyle/>
          <a:p>
            <a:fld id="{DC70B8FD-3966-DB49-8764-B284E27AD6A0}" type="datetimeFigureOut">
              <a:rPr lang="it-IT" smtClean="0"/>
              <a:t>20/02/2022</a:t>
            </a:fld>
            <a:endParaRPr lang="it-IT"/>
          </a:p>
        </p:txBody>
      </p:sp>
      <p:sp>
        <p:nvSpPr>
          <p:cNvPr id="6" name="Segnaposto piè di pagina 5">
            <a:extLst>
              <a:ext uri="{FF2B5EF4-FFF2-40B4-BE49-F238E27FC236}">
                <a16:creationId xmlns:a16="http://schemas.microsoft.com/office/drawing/2014/main" xmlns="" id="{481B44DB-B85E-4E49-A967-2560115B61B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B71965EE-E223-5F41-AB1C-A6DCA997C053}"/>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3218441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78D4FB5-15B7-AC4F-9222-F89EBEA98A1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E2E81485-CBDC-994E-8F27-CD6653B830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xmlns="" id="{73C6BAF2-AA0D-E84A-84F8-54A44C48B7E4}"/>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xmlns="" id="{F4D47797-8C6A-E34F-9D43-8DE01ECB96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xmlns="" id="{C4575EBD-A412-914F-894A-E88BCD83059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xmlns="" id="{5EB7505A-1BC8-FA43-9EDA-68BAF3A11058}"/>
              </a:ext>
            </a:extLst>
          </p:cNvPr>
          <p:cNvSpPr>
            <a:spLocks noGrp="1"/>
          </p:cNvSpPr>
          <p:nvPr>
            <p:ph type="dt" sz="half" idx="10"/>
          </p:nvPr>
        </p:nvSpPr>
        <p:spPr/>
        <p:txBody>
          <a:bodyPr/>
          <a:lstStyle/>
          <a:p>
            <a:fld id="{DC70B8FD-3966-DB49-8764-B284E27AD6A0}" type="datetimeFigureOut">
              <a:rPr lang="it-IT" smtClean="0"/>
              <a:t>20/02/2022</a:t>
            </a:fld>
            <a:endParaRPr lang="it-IT"/>
          </a:p>
        </p:txBody>
      </p:sp>
      <p:sp>
        <p:nvSpPr>
          <p:cNvPr id="8" name="Segnaposto piè di pagina 7">
            <a:extLst>
              <a:ext uri="{FF2B5EF4-FFF2-40B4-BE49-F238E27FC236}">
                <a16:creationId xmlns:a16="http://schemas.microsoft.com/office/drawing/2014/main" xmlns="" id="{8A411CB9-E29B-D740-8FBB-9BB89730794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xmlns="" id="{A3365919-5872-AE43-92D0-6AD246A25577}"/>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1748045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E3F7757-80E2-864F-BBED-3B004FFD5BD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xmlns="" id="{E42A2AD9-6B59-EB46-9DAA-95DFB9F2F0F9}"/>
              </a:ext>
            </a:extLst>
          </p:cNvPr>
          <p:cNvSpPr>
            <a:spLocks noGrp="1"/>
          </p:cNvSpPr>
          <p:nvPr>
            <p:ph type="dt" sz="half" idx="10"/>
          </p:nvPr>
        </p:nvSpPr>
        <p:spPr/>
        <p:txBody>
          <a:bodyPr/>
          <a:lstStyle/>
          <a:p>
            <a:fld id="{DC70B8FD-3966-DB49-8764-B284E27AD6A0}" type="datetimeFigureOut">
              <a:rPr lang="it-IT" smtClean="0"/>
              <a:t>20/02/2022</a:t>
            </a:fld>
            <a:endParaRPr lang="it-IT"/>
          </a:p>
        </p:txBody>
      </p:sp>
      <p:sp>
        <p:nvSpPr>
          <p:cNvPr id="4" name="Segnaposto piè di pagina 3">
            <a:extLst>
              <a:ext uri="{FF2B5EF4-FFF2-40B4-BE49-F238E27FC236}">
                <a16:creationId xmlns:a16="http://schemas.microsoft.com/office/drawing/2014/main" xmlns="" id="{A242A817-5614-A143-A6D5-C7810542C7EF}"/>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xmlns="" id="{5ED30F2E-7073-3248-AA06-C1AA9735EA5C}"/>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2573791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CC65BA88-E711-114A-A48A-B7AA8CCEAC11}"/>
              </a:ext>
            </a:extLst>
          </p:cNvPr>
          <p:cNvSpPr>
            <a:spLocks noGrp="1"/>
          </p:cNvSpPr>
          <p:nvPr>
            <p:ph type="dt" sz="half" idx="10"/>
          </p:nvPr>
        </p:nvSpPr>
        <p:spPr/>
        <p:txBody>
          <a:bodyPr/>
          <a:lstStyle/>
          <a:p>
            <a:fld id="{DC70B8FD-3966-DB49-8764-B284E27AD6A0}" type="datetimeFigureOut">
              <a:rPr lang="it-IT" smtClean="0"/>
              <a:t>20/02/2022</a:t>
            </a:fld>
            <a:endParaRPr lang="it-IT"/>
          </a:p>
        </p:txBody>
      </p:sp>
      <p:sp>
        <p:nvSpPr>
          <p:cNvPr id="3" name="Segnaposto piè di pagina 2">
            <a:extLst>
              <a:ext uri="{FF2B5EF4-FFF2-40B4-BE49-F238E27FC236}">
                <a16:creationId xmlns:a16="http://schemas.microsoft.com/office/drawing/2014/main" xmlns="" id="{225CEF99-A1AC-5141-BB2C-61C4BB4FD9A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C869AE05-D303-CF4F-9039-0600FA53AB10}"/>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632069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5694F95-9E3A-D149-999B-F3847567F32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C8BB53EA-BF33-0E44-B5B3-B4ABF8621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xmlns="" id="{5AC953DE-EAB6-074A-8483-5E7F876C35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EAAF0CCA-5492-C740-870A-2681FC95EB93}"/>
              </a:ext>
            </a:extLst>
          </p:cNvPr>
          <p:cNvSpPr>
            <a:spLocks noGrp="1"/>
          </p:cNvSpPr>
          <p:nvPr>
            <p:ph type="dt" sz="half" idx="10"/>
          </p:nvPr>
        </p:nvSpPr>
        <p:spPr/>
        <p:txBody>
          <a:bodyPr/>
          <a:lstStyle/>
          <a:p>
            <a:fld id="{DC70B8FD-3966-DB49-8764-B284E27AD6A0}" type="datetimeFigureOut">
              <a:rPr lang="it-IT" smtClean="0"/>
              <a:t>20/02/2022</a:t>
            </a:fld>
            <a:endParaRPr lang="it-IT"/>
          </a:p>
        </p:txBody>
      </p:sp>
      <p:sp>
        <p:nvSpPr>
          <p:cNvPr id="6" name="Segnaposto piè di pagina 5">
            <a:extLst>
              <a:ext uri="{FF2B5EF4-FFF2-40B4-BE49-F238E27FC236}">
                <a16:creationId xmlns:a16="http://schemas.microsoft.com/office/drawing/2014/main" xmlns="" id="{74FC7F69-E32E-2C48-87A8-7EADC46DEEC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733E5400-9017-8149-A6F2-78E26FEAF772}"/>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1900633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F5CD0C7-BB51-9B44-8594-3BF67B49B13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xmlns="" id="{0305721E-4D8C-B342-AC52-7DF2F86929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xmlns="" id="{C18F80FC-826E-B649-A41F-AB9B0FFAB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5B70C8CB-7443-4B44-B565-C0AE11AFF9FC}"/>
              </a:ext>
            </a:extLst>
          </p:cNvPr>
          <p:cNvSpPr>
            <a:spLocks noGrp="1"/>
          </p:cNvSpPr>
          <p:nvPr>
            <p:ph type="dt" sz="half" idx="10"/>
          </p:nvPr>
        </p:nvSpPr>
        <p:spPr/>
        <p:txBody>
          <a:bodyPr/>
          <a:lstStyle/>
          <a:p>
            <a:fld id="{DC70B8FD-3966-DB49-8764-B284E27AD6A0}" type="datetimeFigureOut">
              <a:rPr lang="it-IT" smtClean="0"/>
              <a:t>20/02/2022</a:t>
            </a:fld>
            <a:endParaRPr lang="it-IT"/>
          </a:p>
        </p:txBody>
      </p:sp>
      <p:sp>
        <p:nvSpPr>
          <p:cNvPr id="6" name="Segnaposto piè di pagina 5">
            <a:extLst>
              <a:ext uri="{FF2B5EF4-FFF2-40B4-BE49-F238E27FC236}">
                <a16:creationId xmlns:a16="http://schemas.microsoft.com/office/drawing/2014/main" xmlns="" id="{8386BF4E-E0CE-3E4A-9F54-A5ADD4687EC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F52B25CC-E23F-FA4D-9507-C91EDB5E0B0A}"/>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1656103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xmlns="" id="{D4777759-7E5E-7A4E-A6AF-6545E18B7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BECDAFE3-A45F-6241-921C-16F8859C2C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895BD5FC-9BD1-3F48-81AC-E286C69197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70B8FD-3966-DB49-8764-B284E27AD6A0}" type="datetimeFigureOut">
              <a:rPr lang="it-IT" smtClean="0"/>
              <a:t>20/02/2022</a:t>
            </a:fld>
            <a:endParaRPr lang="it-IT"/>
          </a:p>
        </p:txBody>
      </p:sp>
      <p:sp>
        <p:nvSpPr>
          <p:cNvPr id="5" name="Segnaposto piè di pagina 4">
            <a:extLst>
              <a:ext uri="{FF2B5EF4-FFF2-40B4-BE49-F238E27FC236}">
                <a16:creationId xmlns:a16="http://schemas.microsoft.com/office/drawing/2014/main" xmlns="" id="{CD2DACD7-C2BA-474B-8861-438F604D7D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xmlns="" id="{1022BAB6-0D05-8340-AFE7-CBFF110CA1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77E4C8-2950-334F-8AD8-6CE1B7470E4C}" type="slidenum">
              <a:rPr lang="it-IT" smtClean="0"/>
              <a:t>‹#›</a:t>
            </a:fld>
            <a:endParaRPr lang="it-IT"/>
          </a:p>
        </p:txBody>
      </p:sp>
    </p:spTree>
    <p:extLst>
      <p:ext uri="{BB962C8B-B14F-4D97-AF65-F5344CB8AC3E}">
        <p14:creationId xmlns:p14="http://schemas.microsoft.com/office/powerpoint/2010/main" val="833753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depremzemin.ibb.istanbul/guncelcalismalarimiz/#le-tsunam-blg-ktapiklari"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ceru-europa.pt/pt/downloads/Folheto_Tsunami_v6.pdf" TargetMode="External"/><Relationship Id="rId2" Type="http://schemas.openxmlformats.org/officeDocument/2006/relationships/hyperlink" Target="http://www.prociv.pt/bk/EDICOES/CADERNOSTECNICOS/Documents/CT_28_Guia%20de%20Refer%C3%AAncia%20para%20Planeamento%20de%20Evacua%C3%A7%C3%A3o%20em%20caso%20de%20Tsunami.pdf"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19D32F93-50AC-4C46-A5DB-291C60DDB7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ight Triangle 74">
            <a:extLst>
              <a:ext uri="{FF2B5EF4-FFF2-40B4-BE49-F238E27FC236}">
                <a16:creationId xmlns:a16="http://schemas.microsoft.com/office/drawing/2014/main" xmlns="" id="{827DC2C4-B485-428A-BF4A-472D2967F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xmlns="" id="{EE04B5EB-F158-4507-90DD-BD23620C7C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xmlns="" id="{BB971E71-2B67-E447-9B1F-8C11E3D8F14F}"/>
              </a:ext>
            </a:extLst>
          </p:cNvPr>
          <p:cNvSpPr>
            <a:spLocks noGrp="1"/>
          </p:cNvSpPr>
          <p:nvPr>
            <p:ph type="ctrTitle"/>
          </p:nvPr>
        </p:nvSpPr>
        <p:spPr>
          <a:xfrm>
            <a:off x="615648" y="4101288"/>
            <a:ext cx="7704360" cy="2089318"/>
          </a:xfrm>
        </p:spPr>
        <p:txBody>
          <a:bodyPr anchor="b">
            <a:noAutofit/>
          </a:bodyPr>
          <a:lstStyle/>
          <a:p>
            <a:pPr algn="l"/>
            <a:r>
              <a:rPr lang="it-IT" sz="1800" dirty="0"/>
              <a:t>MEETING OF THE INTER-ICG TASK TEAM ON DISASTER MANAGEMENT AND PREPAREDNESS</a:t>
            </a:r>
            <a:br>
              <a:rPr lang="it-IT" sz="1800" dirty="0"/>
            </a:br>
            <a:r>
              <a:rPr lang="it-IT" sz="1800" dirty="0"/>
              <a:t/>
            </a:r>
            <a:br>
              <a:rPr lang="it-IT" sz="1800" dirty="0"/>
            </a:br>
            <a:r>
              <a:rPr lang="it-IT" sz="1800" dirty="0"/>
              <a:t>INTERGOVERNMENTAL OCEANOGRAPHIC COMMISSION UNESCO. </a:t>
            </a:r>
            <a:br>
              <a:rPr lang="it-IT" sz="1800" dirty="0"/>
            </a:br>
            <a:r>
              <a:rPr lang="it-IT" sz="1800" dirty="0"/>
              <a:t>TOWS Task Team on </a:t>
            </a:r>
            <a:r>
              <a:rPr lang="it-IT" sz="1800" dirty="0" err="1"/>
              <a:t>Disaster</a:t>
            </a:r>
            <a:r>
              <a:rPr lang="it-IT" sz="1800" dirty="0"/>
              <a:t> Management </a:t>
            </a:r>
            <a:r>
              <a:rPr lang="it-IT" sz="1800" dirty="0" err="1"/>
              <a:t>Preparedness</a:t>
            </a:r>
            <a:r>
              <a:rPr lang="it-IT" sz="1800" dirty="0"/>
              <a:t> (TT-DMP) </a:t>
            </a:r>
            <a:r>
              <a:rPr lang="it-IT" sz="1800" dirty="0" err="1"/>
              <a:t>Members</a:t>
            </a:r>
            <a:r>
              <a:rPr lang="it-IT" sz="1800" dirty="0"/>
              <a:t> 21 - 22 </a:t>
            </a:r>
            <a:r>
              <a:rPr lang="it-IT" sz="1800" dirty="0" err="1"/>
              <a:t>February</a:t>
            </a:r>
            <a:r>
              <a:rPr lang="it-IT" sz="1800" dirty="0"/>
              <a:t> 2022 - On-line</a:t>
            </a:r>
            <a:endParaRPr lang="it-IT" sz="1800" b="1" dirty="0"/>
          </a:p>
        </p:txBody>
      </p:sp>
      <p:sp>
        <p:nvSpPr>
          <p:cNvPr id="3" name="Sottotitolo 2">
            <a:extLst>
              <a:ext uri="{FF2B5EF4-FFF2-40B4-BE49-F238E27FC236}">
                <a16:creationId xmlns:a16="http://schemas.microsoft.com/office/drawing/2014/main" xmlns="" id="{8AF78C80-6AFF-2844-89CB-911CD4391A99}"/>
              </a:ext>
            </a:extLst>
          </p:cNvPr>
          <p:cNvSpPr>
            <a:spLocks noGrp="1"/>
          </p:cNvSpPr>
          <p:nvPr>
            <p:ph type="subTitle" idx="1"/>
          </p:nvPr>
        </p:nvSpPr>
        <p:spPr>
          <a:xfrm>
            <a:off x="4794082" y="2817147"/>
            <a:ext cx="5925987" cy="510417"/>
          </a:xfrm>
        </p:spPr>
        <p:txBody>
          <a:bodyPr anchor="t">
            <a:normAutofit/>
          </a:bodyPr>
          <a:lstStyle/>
          <a:p>
            <a:pPr algn="r"/>
            <a:r>
              <a:rPr lang="en-GB" i="1" dirty="0"/>
              <a:t>Cecilia </a:t>
            </a:r>
            <a:r>
              <a:rPr lang="en-GB" i="1" dirty="0" err="1"/>
              <a:t>Valbonesi</a:t>
            </a:r>
            <a:endParaRPr lang="en-GB" i="1" dirty="0"/>
          </a:p>
        </p:txBody>
      </p:sp>
      <p:pic>
        <p:nvPicPr>
          <p:cNvPr id="1025" name="Picture 1" descr="page3image1726784">
            <a:extLst>
              <a:ext uri="{FF2B5EF4-FFF2-40B4-BE49-F238E27FC236}">
                <a16:creationId xmlns:a16="http://schemas.microsoft.com/office/drawing/2014/main" xmlns="" id="{4A077C3B-00B2-2B4D-AEBB-7C34FEC436F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7900" y="623275"/>
            <a:ext cx="2124216" cy="159497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3131306" y="1987416"/>
            <a:ext cx="8415519" cy="461665"/>
          </a:xfrm>
          <a:prstGeom prst="rect">
            <a:avLst/>
          </a:prstGeom>
          <a:noFill/>
        </p:spPr>
        <p:txBody>
          <a:bodyPr wrap="square" rtlCol="0">
            <a:spAutoFit/>
          </a:bodyPr>
          <a:lstStyle/>
          <a:p>
            <a:r>
              <a:rPr lang="it-IT" sz="2400" b="1"/>
              <a:t>DEVELOPING TSUNAMI READY PROGRAMME IN NEAM REGION</a:t>
            </a:r>
            <a:endParaRPr lang="it-IT" sz="2400"/>
          </a:p>
        </p:txBody>
      </p:sp>
      <p:sp>
        <p:nvSpPr>
          <p:cNvPr id="5" name="CasellaDiTesto 4"/>
          <p:cNvSpPr txBox="1"/>
          <p:nvPr/>
        </p:nvSpPr>
        <p:spPr>
          <a:xfrm>
            <a:off x="5919946" y="3206250"/>
            <a:ext cx="4800123" cy="923330"/>
          </a:xfrm>
          <a:prstGeom prst="rect">
            <a:avLst/>
          </a:prstGeom>
          <a:noFill/>
        </p:spPr>
        <p:txBody>
          <a:bodyPr wrap="square" rtlCol="0">
            <a:spAutoFit/>
          </a:bodyPr>
          <a:lstStyle/>
          <a:p>
            <a:pPr algn="r"/>
            <a:r>
              <a:rPr lang="en-GB" i="1" dirty="0"/>
              <a:t>University of Florence, Italy</a:t>
            </a:r>
          </a:p>
          <a:p>
            <a:pPr algn="r"/>
            <a:r>
              <a:rPr lang="en-GB" i="1" dirty="0"/>
              <a:t>INGV, Italy</a:t>
            </a:r>
          </a:p>
          <a:p>
            <a:endParaRPr lang="it-IT" dirty="0"/>
          </a:p>
        </p:txBody>
      </p:sp>
    </p:spTree>
    <p:extLst>
      <p:ext uri="{BB962C8B-B14F-4D97-AF65-F5344CB8AC3E}">
        <p14:creationId xmlns:p14="http://schemas.microsoft.com/office/powerpoint/2010/main" val="3837630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normAutofit fontScale="90000"/>
          </a:bodyPr>
          <a:lstStyle/>
          <a:p>
            <a:pPr algn="ctr"/>
            <a:r>
              <a:rPr lang="it-IT" dirty="0"/>
              <a:t/>
            </a:r>
            <a:br>
              <a:rPr lang="it-IT" dirty="0"/>
            </a:br>
            <a:r>
              <a:rPr lang="it-IT" dirty="0"/>
              <a:t>TSUNAMI READY IN FRANCE: </a:t>
            </a:r>
            <a:br>
              <a:rPr lang="it-IT" dirty="0"/>
            </a:br>
            <a:r>
              <a:rPr lang="it-IT" dirty="0"/>
              <a:t>CANNES</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fontScale="70000" lnSpcReduction="20000"/>
          </a:bodyPr>
          <a:lstStyle/>
          <a:p>
            <a:pPr marL="0" indent="0">
              <a:buNone/>
            </a:pPr>
            <a:r>
              <a:rPr lang="it-IT" dirty="0" err="1"/>
              <a:t>Other</a:t>
            </a:r>
            <a:r>
              <a:rPr lang="it-IT" dirty="0"/>
              <a:t> </a:t>
            </a:r>
            <a:r>
              <a:rPr lang="it-IT" dirty="0" err="1"/>
              <a:t>actions</a:t>
            </a:r>
            <a:r>
              <a:rPr lang="it-IT" dirty="0"/>
              <a:t> </a:t>
            </a:r>
            <a:r>
              <a:rPr lang="it-IT" dirty="0" err="1"/>
              <a:t>carried</a:t>
            </a:r>
            <a:r>
              <a:rPr lang="it-IT" dirty="0"/>
              <a:t> out </a:t>
            </a:r>
            <a:r>
              <a:rPr lang="it-IT" dirty="0" err="1"/>
              <a:t>this</a:t>
            </a:r>
            <a:r>
              <a:rPr lang="it-IT" dirty="0"/>
              <a:t> </a:t>
            </a:r>
            <a:r>
              <a:rPr lang="it-IT" dirty="0" err="1"/>
              <a:t>year</a:t>
            </a:r>
            <a:r>
              <a:rPr lang="it-IT" dirty="0"/>
              <a:t> : </a:t>
            </a:r>
          </a:p>
          <a:p>
            <a:pPr marL="0" indent="0">
              <a:buNone/>
            </a:pPr>
            <a:r>
              <a:rPr lang="it-IT" dirty="0"/>
              <a:t/>
            </a:r>
            <a:br>
              <a:rPr lang="it-IT" dirty="0"/>
            </a:br>
            <a:r>
              <a:rPr lang="it-IT" dirty="0"/>
              <a:t>1. </a:t>
            </a:r>
            <a:r>
              <a:rPr lang="it-IT" b="1" dirty="0" err="1"/>
              <a:t>Every</a:t>
            </a:r>
            <a:r>
              <a:rPr lang="it-IT" b="1" dirty="0"/>
              <a:t> </a:t>
            </a:r>
            <a:r>
              <a:rPr lang="it-IT" b="1" dirty="0" err="1"/>
              <a:t>month</a:t>
            </a:r>
            <a:r>
              <a:rPr lang="it-IT" b="1" dirty="0"/>
              <a:t>, the tsunami </a:t>
            </a:r>
            <a:r>
              <a:rPr lang="it-IT" b="1" dirty="0" err="1"/>
              <a:t>alert</a:t>
            </a:r>
            <a:r>
              <a:rPr lang="it-IT" b="1" dirty="0"/>
              <a:t> </a:t>
            </a:r>
            <a:r>
              <a:rPr lang="it-IT" b="1" dirty="0" err="1"/>
              <a:t>chain</a:t>
            </a:r>
            <a:r>
              <a:rPr lang="it-IT" b="1" dirty="0"/>
              <a:t> </a:t>
            </a:r>
            <a:r>
              <a:rPr lang="it-IT" b="1" dirty="0" err="1"/>
              <a:t>is</a:t>
            </a:r>
            <a:r>
              <a:rPr lang="it-IT" b="1" dirty="0"/>
              <a:t> </a:t>
            </a:r>
            <a:r>
              <a:rPr lang="it-IT" b="1" dirty="0" err="1"/>
              <a:t>tested</a:t>
            </a:r>
            <a:r>
              <a:rPr lang="it-IT" b="1" dirty="0"/>
              <a:t> by the </a:t>
            </a:r>
            <a:r>
              <a:rPr lang="it-IT" b="1" dirty="0" err="1"/>
              <a:t>national</a:t>
            </a:r>
            <a:r>
              <a:rPr lang="it-IT" b="1" dirty="0"/>
              <a:t> </a:t>
            </a:r>
            <a:r>
              <a:rPr lang="it-IT" b="1" dirty="0" err="1"/>
              <a:t>civil</a:t>
            </a:r>
            <a:r>
              <a:rPr lang="it-IT" b="1" dirty="0"/>
              <a:t> security (DGSCGC)</a:t>
            </a:r>
            <a:r>
              <a:rPr lang="it-IT" dirty="0"/>
              <a:t>. </a:t>
            </a:r>
          </a:p>
          <a:p>
            <a:pPr marL="0" indent="0">
              <a:buNone/>
            </a:pPr>
            <a:r>
              <a:rPr lang="it-IT" dirty="0"/>
              <a:t>2. </a:t>
            </a:r>
            <a:r>
              <a:rPr lang="it-IT" b="1" dirty="0" err="1"/>
              <a:t>Every</a:t>
            </a:r>
            <a:r>
              <a:rPr lang="it-IT" b="1" dirty="0"/>
              <a:t> </a:t>
            </a:r>
            <a:r>
              <a:rPr lang="it-IT" b="1" dirty="0" err="1"/>
              <a:t>three</a:t>
            </a:r>
            <a:r>
              <a:rPr lang="it-IT" b="1" dirty="0"/>
              <a:t> </a:t>
            </a:r>
            <a:r>
              <a:rPr lang="it-IT" b="1" dirty="0" err="1"/>
              <a:t>months</a:t>
            </a:r>
            <a:r>
              <a:rPr lang="it-IT" b="1" dirty="0"/>
              <a:t>, </a:t>
            </a:r>
            <a:r>
              <a:rPr lang="it-IT" b="1" dirty="0" err="1"/>
              <a:t>local</a:t>
            </a:r>
            <a:r>
              <a:rPr lang="it-IT" b="1" dirty="0"/>
              <a:t> </a:t>
            </a:r>
            <a:r>
              <a:rPr lang="it-IT" b="1" dirty="0" err="1"/>
              <a:t>authorities</a:t>
            </a:r>
            <a:r>
              <a:rPr lang="it-IT" b="1" dirty="0"/>
              <a:t> are </a:t>
            </a:r>
            <a:r>
              <a:rPr lang="it-IT" b="1" dirty="0" err="1"/>
              <a:t>associated</a:t>
            </a:r>
            <a:r>
              <a:rPr lang="it-IT" dirty="0"/>
              <a:t>.  </a:t>
            </a:r>
            <a:r>
              <a:rPr lang="it-IT" dirty="0" err="1"/>
              <a:t>This</a:t>
            </a:r>
            <a:r>
              <a:rPr lang="it-IT" dirty="0"/>
              <a:t> </a:t>
            </a:r>
            <a:r>
              <a:rPr lang="it-IT" dirty="0" err="1"/>
              <a:t>is</a:t>
            </a:r>
            <a:r>
              <a:rPr lang="it-IT" dirty="0"/>
              <a:t> an </a:t>
            </a:r>
            <a:r>
              <a:rPr lang="it-IT" dirty="0" err="1"/>
              <a:t>opportunity</a:t>
            </a:r>
            <a:r>
              <a:rPr lang="it-IT" dirty="0"/>
              <a:t> for the </a:t>
            </a:r>
            <a:r>
              <a:rPr lang="it-IT" dirty="0" err="1"/>
              <a:t>municipalities</a:t>
            </a:r>
            <a:r>
              <a:rPr lang="it-IT" dirty="0"/>
              <a:t> to work on </a:t>
            </a:r>
            <a:r>
              <a:rPr lang="it-IT" dirty="0" err="1"/>
              <a:t>their</a:t>
            </a:r>
            <a:r>
              <a:rPr lang="it-IT" dirty="0"/>
              <a:t> </a:t>
            </a:r>
            <a:r>
              <a:rPr lang="it-IT" dirty="0" err="1"/>
              <a:t>procedures</a:t>
            </a:r>
            <a:r>
              <a:rPr lang="it-IT" dirty="0"/>
              <a:t> and to </a:t>
            </a:r>
            <a:r>
              <a:rPr lang="it-IT" dirty="0" err="1"/>
              <a:t>think</a:t>
            </a:r>
            <a:r>
              <a:rPr lang="it-IT" dirty="0"/>
              <a:t> </a:t>
            </a:r>
            <a:r>
              <a:rPr lang="it-IT" dirty="0" err="1"/>
              <a:t>about</a:t>
            </a:r>
            <a:r>
              <a:rPr lang="it-IT" dirty="0"/>
              <a:t> </a:t>
            </a:r>
            <a:r>
              <a:rPr lang="it-IT" dirty="0" err="1"/>
              <a:t>prevention</a:t>
            </a:r>
            <a:r>
              <a:rPr lang="it-IT" dirty="0"/>
              <a:t> </a:t>
            </a:r>
            <a:r>
              <a:rPr lang="it-IT" dirty="0" err="1"/>
              <a:t>actions</a:t>
            </a:r>
            <a:r>
              <a:rPr lang="it-IT" dirty="0"/>
              <a:t>.</a:t>
            </a:r>
          </a:p>
          <a:p>
            <a:pPr marL="0" indent="0">
              <a:buNone/>
            </a:pPr>
            <a:r>
              <a:rPr lang="it-IT" dirty="0"/>
              <a:t/>
            </a:r>
            <a:br>
              <a:rPr lang="it-IT" dirty="0"/>
            </a:br>
            <a:r>
              <a:rPr lang="it-IT" dirty="0"/>
              <a:t>3. </a:t>
            </a:r>
            <a:r>
              <a:rPr lang="it-IT" b="1" dirty="0"/>
              <a:t>The standard </a:t>
            </a:r>
            <a:r>
              <a:rPr lang="it-IT" b="1" dirty="0" err="1"/>
              <a:t>operating</a:t>
            </a:r>
            <a:r>
              <a:rPr lang="it-IT" b="1" dirty="0"/>
              <a:t> </a:t>
            </a:r>
            <a:r>
              <a:rPr lang="it-IT" b="1" dirty="0" err="1"/>
              <a:t>procedures</a:t>
            </a:r>
            <a:r>
              <a:rPr lang="it-IT" b="1" dirty="0"/>
              <a:t> of the </a:t>
            </a:r>
            <a:r>
              <a:rPr lang="it-IT" b="1" dirty="0" err="1"/>
              <a:t>Bouches-du-Rhône</a:t>
            </a:r>
            <a:r>
              <a:rPr lang="it-IT" b="1" dirty="0"/>
              <a:t> </a:t>
            </a:r>
            <a:r>
              <a:rPr lang="it-IT" b="1" dirty="0" err="1"/>
              <a:t>department</a:t>
            </a:r>
            <a:r>
              <a:rPr lang="it-IT" b="1" dirty="0"/>
              <a:t> </a:t>
            </a:r>
            <a:r>
              <a:rPr lang="it-IT" dirty="0" err="1"/>
              <a:t>were</a:t>
            </a:r>
            <a:r>
              <a:rPr lang="it-IT" dirty="0"/>
              <a:t> </a:t>
            </a:r>
            <a:r>
              <a:rPr lang="it-IT" b="1" dirty="0" err="1"/>
              <a:t>reviewed</a:t>
            </a:r>
            <a:r>
              <a:rPr lang="it-IT" b="1" dirty="0"/>
              <a:t> and </a:t>
            </a:r>
            <a:r>
              <a:rPr lang="it-IT" b="1" dirty="0" err="1"/>
              <a:t>tested</a:t>
            </a:r>
            <a:r>
              <a:rPr lang="it-IT" b="1" dirty="0"/>
              <a:t> </a:t>
            </a:r>
            <a:r>
              <a:rPr lang="it-IT" dirty="0" err="1"/>
              <a:t>during</a:t>
            </a:r>
            <a:r>
              <a:rPr lang="it-IT" dirty="0"/>
              <a:t> an </a:t>
            </a:r>
            <a:r>
              <a:rPr lang="it-IT" dirty="0" err="1"/>
              <a:t>exercise</a:t>
            </a:r>
            <a:r>
              <a:rPr lang="it-IT" dirty="0"/>
              <a:t> </a:t>
            </a:r>
            <a:r>
              <a:rPr lang="it-IT" dirty="0" err="1"/>
              <a:t>that</a:t>
            </a:r>
            <a:r>
              <a:rPr lang="it-IT" dirty="0"/>
              <a:t> </a:t>
            </a:r>
            <a:r>
              <a:rPr lang="it-IT" dirty="0" err="1"/>
              <a:t>took</a:t>
            </a:r>
            <a:r>
              <a:rPr lang="it-IT" dirty="0"/>
              <a:t> </a:t>
            </a:r>
            <a:r>
              <a:rPr lang="it-IT" dirty="0" err="1"/>
              <a:t>place</a:t>
            </a:r>
            <a:r>
              <a:rPr lang="it-IT" dirty="0"/>
              <a:t> on </a:t>
            </a:r>
            <a:r>
              <a:rPr lang="it-IT" b="1" dirty="0" err="1"/>
              <a:t>November</a:t>
            </a:r>
            <a:r>
              <a:rPr lang="it-IT" b="1" dirty="0"/>
              <a:t> 4</a:t>
            </a:r>
            <a:r>
              <a:rPr lang="it-IT" dirty="0"/>
              <a:t>. </a:t>
            </a:r>
            <a:r>
              <a:rPr lang="it-IT" b="1" dirty="0" err="1"/>
              <a:t>This</a:t>
            </a:r>
            <a:r>
              <a:rPr lang="it-IT" b="1" dirty="0"/>
              <a:t> </a:t>
            </a:r>
            <a:r>
              <a:rPr lang="it-IT" b="1" dirty="0" err="1"/>
              <a:t>exercise</a:t>
            </a:r>
            <a:r>
              <a:rPr lang="it-IT" b="1" dirty="0"/>
              <a:t> </a:t>
            </a:r>
            <a:r>
              <a:rPr lang="it-IT" b="1" dirty="0" err="1"/>
              <a:t>involved</a:t>
            </a:r>
            <a:r>
              <a:rPr lang="it-IT" b="1" dirty="0"/>
              <a:t> the city of Marseille </a:t>
            </a:r>
            <a:r>
              <a:rPr lang="it-IT" dirty="0"/>
              <a:t>(2nd French city!) and industrial </a:t>
            </a:r>
            <a:r>
              <a:rPr lang="it-IT" dirty="0" err="1"/>
              <a:t>sites</a:t>
            </a:r>
            <a:r>
              <a:rPr lang="it-IT" dirty="0"/>
              <a:t> with high </a:t>
            </a:r>
            <a:r>
              <a:rPr lang="it-IT" dirty="0" err="1"/>
              <a:t>technological</a:t>
            </a:r>
            <a:r>
              <a:rPr lang="it-IT" dirty="0"/>
              <a:t> </a:t>
            </a:r>
            <a:r>
              <a:rPr lang="it-IT" dirty="0" err="1"/>
              <a:t>risks</a:t>
            </a:r>
            <a:r>
              <a:rPr lang="it-IT" dirty="0"/>
              <a:t>.</a:t>
            </a:r>
          </a:p>
          <a:p>
            <a:pPr marL="0" indent="0">
              <a:buNone/>
            </a:pPr>
            <a:endParaRPr lang="it-IT" dirty="0"/>
          </a:p>
          <a:p>
            <a:pPr marL="0" indent="0">
              <a:buNone/>
            </a:pPr>
            <a:r>
              <a:rPr lang="it-IT" dirty="0"/>
              <a:t>4. France partecipate in the </a:t>
            </a:r>
            <a:r>
              <a:rPr lang="en-GB" dirty="0" err="1"/>
              <a:t>CoastWave</a:t>
            </a:r>
            <a:r>
              <a:rPr lang="en-GB" dirty="0"/>
              <a:t> project.</a:t>
            </a:r>
          </a:p>
          <a:p>
            <a:pPr marL="0" indent="0">
              <a:buNone/>
            </a:pPr>
            <a:endParaRPr lang="it-IT" dirty="0"/>
          </a:p>
          <a:p>
            <a:pPr marL="0" indent="0">
              <a:buNone/>
            </a:pPr>
            <a:r>
              <a:rPr lang="it-IT" dirty="0"/>
              <a:t/>
            </a:r>
            <a:br>
              <a:rPr lang="it-IT" dirty="0"/>
            </a:br>
            <a:endParaRPr lang="en-GB"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xmlns="" id="{59E58AF1-EB9F-BF4B-ADF8-303DA2B632D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15679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normAutofit fontScale="90000"/>
          </a:bodyPr>
          <a:lstStyle/>
          <a:p>
            <a:pPr algn="ctr"/>
            <a:r>
              <a:rPr lang="it-IT" dirty="0"/>
              <a:t/>
            </a:r>
            <a:br>
              <a:rPr lang="it-IT" dirty="0"/>
            </a:br>
            <a:r>
              <a:rPr lang="it-IT" dirty="0"/>
              <a:t>TSUNAMI READY IN FRANCE: </a:t>
            </a:r>
            <a:br>
              <a:rPr lang="it-IT" dirty="0"/>
            </a:br>
            <a:r>
              <a:rPr lang="it-IT" dirty="0"/>
              <a:t>CANNES</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fontScale="70000" lnSpcReduction="20000"/>
          </a:bodyPr>
          <a:lstStyle/>
          <a:p>
            <a:pPr marL="0" indent="0">
              <a:buNone/>
            </a:pPr>
            <a:r>
              <a:rPr lang="it-IT" dirty="0" err="1"/>
              <a:t>Other</a:t>
            </a:r>
            <a:r>
              <a:rPr lang="it-IT" dirty="0"/>
              <a:t> </a:t>
            </a:r>
            <a:r>
              <a:rPr lang="it-IT" dirty="0" err="1"/>
              <a:t>actions</a:t>
            </a:r>
            <a:r>
              <a:rPr lang="it-IT" dirty="0"/>
              <a:t> </a:t>
            </a:r>
            <a:r>
              <a:rPr lang="it-IT" dirty="0" err="1"/>
              <a:t>carried</a:t>
            </a:r>
            <a:r>
              <a:rPr lang="it-IT" dirty="0"/>
              <a:t> out </a:t>
            </a:r>
            <a:r>
              <a:rPr lang="it-IT" dirty="0" err="1"/>
              <a:t>this</a:t>
            </a:r>
            <a:r>
              <a:rPr lang="it-IT" dirty="0"/>
              <a:t> </a:t>
            </a:r>
            <a:r>
              <a:rPr lang="it-IT" dirty="0" err="1"/>
              <a:t>year</a:t>
            </a:r>
            <a:r>
              <a:rPr lang="it-IT" dirty="0"/>
              <a:t> : </a:t>
            </a:r>
          </a:p>
          <a:p>
            <a:pPr marL="0" indent="0">
              <a:buNone/>
            </a:pPr>
            <a:r>
              <a:rPr lang="it-IT" dirty="0"/>
              <a:t/>
            </a:r>
            <a:br>
              <a:rPr lang="it-IT" dirty="0"/>
            </a:br>
            <a:r>
              <a:rPr lang="it-IT" dirty="0"/>
              <a:t>1. </a:t>
            </a:r>
            <a:r>
              <a:rPr lang="it-IT" b="1" dirty="0" err="1"/>
              <a:t>Every</a:t>
            </a:r>
            <a:r>
              <a:rPr lang="it-IT" b="1" dirty="0"/>
              <a:t> </a:t>
            </a:r>
            <a:r>
              <a:rPr lang="it-IT" b="1" dirty="0" err="1"/>
              <a:t>month</a:t>
            </a:r>
            <a:r>
              <a:rPr lang="it-IT" b="1" dirty="0"/>
              <a:t>, the tsunami </a:t>
            </a:r>
            <a:r>
              <a:rPr lang="it-IT" b="1" dirty="0" err="1"/>
              <a:t>alert</a:t>
            </a:r>
            <a:r>
              <a:rPr lang="it-IT" b="1" dirty="0"/>
              <a:t> </a:t>
            </a:r>
            <a:r>
              <a:rPr lang="it-IT" b="1" dirty="0" err="1"/>
              <a:t>chain</a:t>
            </a:r>
            <a:r>
              <a:rPr lang="it-IT" b="1" dirty="0"/>
              <a:t> </a:t>
            </a:r>
            <a:r>
              <a:rPr lang="it-IT" b="1" dirty="0" err="1"/>
              <a:t>is</a:t>
            </a:r>
            <a:r>
              <a:rPr lang="it-IT" b="1" dirty="0"/>
              <a:t> </a:t>
            </a:r>
            <a:r>
              <a:rPr lang="it-IT" b="1" dirty="0" err="1"/>
              <a:t>tested</a:t>
            </a:r>
            <a:r>
              <a:rPr lang="it-IT" b="1" dirty="0"/>
              <a:t> by the </a:t>
            </a:r>
            <a:r>
              <a:rPr lang="it-IT" b="1" dirty="0" err="1"/>
              <a:t>national</a:t>
            </a:r>
            <a:r>
              <a:rPr lang="it-IT" b="1" dirty="0"/>
              <a:t> </a:t>
            </a:r>
            <a:r>
              <a:rPr lang="it-IT" b="1" dirty="0" err="1"/>
              <a:t>civil</a:t>
            </a:r>
            <a:r>
              <a:rPr lang="it-IT" b="1" dirty="0"/>
              <a:t> security (DGSCGC)</a:t>
            </a:r>
            <a:r>
              <a:rPr lang="it-IT" dirty="0"/>
              <a:t>. </a:t>
            </a:r>
          </a:p>
          <a:p>
            <a:pPr marL="0" indent="0">
              <a:buNone/>
            </a:pPr>
            <a:r>
              <a:rPr lang="it-IT" dirty="0"/>
              <a:t>2. </a:t>
            </a:r>
            <a:r>
              <a:rPr lang="it-IT" b="1" dirty="0" err="1"/>
              <a:t>Every</a:t>
            </a:r>
            <a:r>
              <a:rPr lang="it-IT" b="1" dirty="0"/>
              <a:t> </a:t>
            </a:r>
            <a:r>
              <a:rPr lang="it-IT" b="1" dirty="0" err="1"/>
              <a:t>three</a:t>
            </a:r>
            <a:r>
              <a:rPr lang="it-IT" b="1" dirty="0"/>
              <a:t> </a:t>
            </a:r>
            <a:r>
              <a:rPr lang="it-IT" b="1" dirty="0" err="1"/>
              <a:t>months</a:t>
            </a:r>
            <a:r>
              <a:rPr lang="it-IT" b="1" dirty="0"/>
              <a:t>, </a:t>
            </a:r>
            <a:r>
              <a:rPr lang="it-IT" b="1" dirty="0" err="1"/>
              <a:t>local</a:t>
            </a:r>
            <a:r>
              <a:rPr lang="it-IT" b="1" dirty="0"/>
              <a:t> </a:t>
            </a:r>
            <a:r>
              <a:rPr lang="it-IT" b="1" dirty="0" err="1"/>
              <a:t>authorities</a:t>
            </a:r>
            <a:r>
              <a:rPr lang="it-IT" b="1" dirty="0"/>
              <a:t> are </a:t>
            </a:r>
            <a:r>
              <a:rPr lang="it-IT" b="1" dirty="0" err="1"/>
              <a:t>associated</a:t>
            </a:r>
            <a:r>
              <a:rPr lang="it-IT" dirty="0"/>
              <a:t>.  </a:t>
            </a:r>
            <a:r>
              <a:rPr lang="it-IT" dirty="0" err="1"/>
              <a:t>This</a:t>
            </a:r>
            <a:r>
              <a:rPr lang="it-IT" dirty="0"/>
              <a:t> </a:t>
            </a:r>
            <a:r>
              <a:rPr lang="it-IT" dirty="0" err="1"/>
              <a:t>is</a:t>
            </a:r>
            <a:r>
              <a:rPr lang="it-IT" dirty="0"/>
              <a:t> an </a:t>
            </a:r>
            <a:r>
              <a:rPr lang="it-IT" dirty="0" err="1"/>
              <a:t>opportunity</a:t>
            </a:r>
            <a:r>
              <a:rPr lang="it-IT" dirty="0"/>
              <a:t> for the </a:t>
            </a:r>
            <a:r>
              <a:rPr lang="it-IT" dirty="0" err="1"/>
              <a:t>municipalities</a:t>
            </a:r>
            <a:r>
              <a:rPr lang="it-IT" dirty="0"/>
              <a:t> to work on </a:t>
            </a:r>
            <a:r>
              <a:rPr lang="it-IT" dirty="0" err="1"/>
              <a:t>their</a:t>
            </a:r>
            <a:r>
              <a:rPr lang="it-IT" dirty="0"/>
              <a:t> </a:t>
            </a:r>
            <a:r>
              <a:rPr lang="it-IT" dirty="0" err="1"/>
              <a:t>procedures</a:t>
            </a:r>
            <a:r>
              <a:rPr lang="it-IT" dirty="0"/>
              <a:t> and to </a:t>
            </a:r>
            <a:r>
              <a:rPr lang="it-IT" dirty="0" err="1"/>
              <a:t>think</a:t>
            </a:r>
            <a:r>
              <a:rPr lang="it-IT" dirty="0"/>
              <a:t> </a:t>
            </a:r>
            <a:r>
              <a:rPr lang="it-IT" dirty="0" err="1"/>
              <a:t>about</a:t>
            </a:r>
            <a:r>
              <a:rPr lang="it-IT" dirty="0"/>
              <a:t> </a:t>
            </a:r>
            <a:r>
              <a:rPr lang="it-IT" dirty="0" err="1"/>
              <a:t>prevention</a:t>
            </a:r>
            <a:r>
              <a:rPr lang="it-IT" dirty="0"/>
              <a:t> </a:t>
            </a:r>
            <a:r>
              <a:rPr lang="it-IT" dirty="0" err="1"/>
              <a:t>actions</a:t>
            </a:r>
            <a:r>
              <a:rPr lang="it-IT" dirty="0"/>
              <a:t>.</a:t>
            </a:r>
          </a:p>
          <a:p>
            <a:pPr marL="0" indent="0">
              <a:buNone/>
            </a:pPr>
            <a:r>
              <a:rPr lang="it-IT" dirty="0"/>
              <a:t/>
            </a:r>
            <a:br>
              <a:rPr lang="it-IT" dirty="0"/>
            </a:br>
            <a:r>
              <a:rPr lang="it-IT" dirty="0"/>
              <a:t>3. </a:t>
            </a:r>
            <a:r>
              <a:rPr lang="it-IT" b="1" dirty="0"/>
              <a:t>The standard </a:t>
            </a:r>
            <a:r>
              <a:rPr lang="it-IT" b="1" dirty="0" err="1"/>
              <a:t>operating</a:t>
            </a:r>
            <a:r>
              <a:rPr lang="it-IT" b="1" dirty="0"/>
              <a:t> </a:t>
            </a:r>
            <a:r>
              <a:rPr lang="it-IT" b="1" dirty="0" err="1"/>
              <a:t>procedures</a:t>
            </a:r>
            <a:r>
              <a:rPr lang="it-IT" b="1" dirty="0"/>
              <a:t> of the </a:t>
            </a:r>
            <a:r>
              <a:rPr lang="it-IT" b="1" dirty="0" err="1"/>
              <a:t>Bouches-du-Rhône</a:t>
            </a:r>
            <a:r>
              <a:rPr lang="it-IT" b="1" dirty="0"/>
              <a:t> </a:t>
            </a:r>
            <a:r>
              <a:rPr lang="it-IT" b="1" dirty="0" err="1"/>
              <a:t>department</a:t>
            </a:r>
            <a:r>
              <a:rPr lang="it-IT" b="1" dirty="0"/>
              <a:t> </a:t>
            </a:r>
            <a:r>
              <a:rPr lang="it-IT" dirty="0" err="1"/>
              <a:t>were</a:t>
            </a:r>
            <a:r>
              <a:rPr lang="it-IT" dirty="0"/>
              <a:t> </a:t>
            </a:r>
            <a:r>
              <a:rPr lang="it-IT" b="1" dirty="0" err="1"/>
              <a:t>reviewed</a:t>
            </a:r>
            <a:r>
              <a:rPr lang="it-IT" b="1" dirty="0"/>
              <a:t> and </a:t>
            </a:r>
            <a:r>
              <a:rPr lang="it-IT" b="1" dirty="0" err="1"/>
              <a:t>tested</a:t>
            </a:r>
            <a:r>
              <a:rPr lang="it-IT" b="1" dirty="0"/>
              <a:t> </a:t>
            </a:r>
            <a:r>
              <a:rPr lang="it-IT" dirty="0" err="1"/>
              <a:t>during</a:t>
            </a:r>
            <a:r>
              <a:rPr lang="it-IT" dirty="0"/>
              <a:t> an </a:t>
            </a:r>
            <a:r>
              <a:rPr lang="it-IT" dirty="0" err="1"/>
              <a:t>exercise</a:t>
            </a:r>
            <a:r>
              <a:rPr lang="it-IT" dirty="0"/>
              <a:t> </a:t>
            </a:r>
            <a:r>
              <a:rPr lang="it-IT" dirty="0" err="1"/>
              <a:t>that</a:t>
            </a:r>
            <a:r>
              <a:rPr lang="it-IT" dirty="0"/>
              <a:t> </a:t>
            </a:r>
            <a:r>
              <a:rPr lang="it-IT" dirty="0" err="1"/>
              <a:t>took</a:t>
            </a:r>
            <a:r>
              <a:rPr lang="it-IT" dirty="0"/>
              <a:t> </a:t>
            </a:r>
            <a:r>
              <a:rPr lang="it-IT" dirty="0" err="1"/>
              <a:t>place</a:t>
            </a:r>
            <a:r>
              <a:rPr lang="it-IT" dirty="0"/>
              <a:t> on </a:t>
            </a:r>
            <a:r>
              <a:rPr lang="it-IT" b="1" dirty="0" err="1"/>
              <a:t>November</a:t>
            </a:r>
            <a:r>
              <a:rPr lang="it-IT" b="1" dirty="0"/>
              <a:t> 4</a:t>
            </a:r>
            <a:r>
              <a:rPr lang="it-IT" dirty="0"/>
              <a:t>. </a:t>
            </a:r>
            <a:r>
              <a:rPr lang="it-IT" b="1" dirty="0" err="1"/>
              <a:t>This</a:t>
            </a:r>
            <a:r>
              <a:rPr lang="it-IT" b="1" dirty="0"/>
              <a:t> </a:t>
            </a:r>
            <a:r>
              <a:rPr lang="it-IT" b="1" dirty="0" err="1"/>
              <a:t>exercise</a:t>
            </a:r>
            <a:r>
              <a:rPr lang="it-IT" b="1" dirty="0"/>
              <a:t> </a:t>
            </a:r>
            <a:r>
              <a:rPr lang="it-IT" b="1" dirty="0" err="1"/>
              <a:t>involved</a:t>
            </a:r>
            <a:r>
              <a:rPr lang="it-IT" b="1" dirty="0"/>
              <a:t> the city of Marseille </a:t>
            </a:r>
            <a:r>
              <a:rPr lang="it-IT" dirty="0"/>
              <a:t>(2nd French city!) and industrial </a:t>
            </a:r>
            <a:r>
              <a:rPr lang="it-IT" dirty="0" err="1"/>
              <a:t>sites</a:t>
            </a:r>
            <a:r>
              <a:rPr lang="it-IT" dirty="0"/>
              <a:t> with high </a:t>
            </a:r>
            <a:r>
              <a:rPr lang="it-IT" dirty="0" err="1"/>
              <a:t>technological</a:t>
            </a:r>
            <a:r>
              <a:rPr lang="it-IT" dirty="0"/>
              <a:t> </a:t>
            </a:r>
            <a:r>
              <a:rPr lang="it-IT" dirty="0" err="1"/>
              <a:t>risks</a:t>
            </a:r>
            <a:r>
              <a:rPr lang="it-IT" dirty="0"/>
              <a:t>.</a:t>
            </a:r>
          </a:p>
          <a:p>
            <a:pPr marL="0" indent="0">
              <a:buNone/>
            </a:pPr>
            <a:endParaRPr lang="it-IT" dirty="0"/>
          </a:p>
          <a:p>
            <a:pPr marL="0" indent="0">
              <a:buNone/>
            </a:pPr>
            <a:r>
              <a:rPr lang="it-IT" dirty="0"/>
              <a:t>4. France partecipate in the </a:t>
            </a:r>
            <a:r>
              <a:rPr lang="en-GB" dirty="0" err="1"/>
              <a:t>CoastWave</a:t>
            </a:r>
            <a:r>
              <a:rPr lang="en-GB" dirty="0"/>
              <a:t> project.</a:t>
            </a:r>
          </a:p>
          <a:p>
            <a:pPr marL="0" indent="0">
              <a:buNone/>
            </a:pPr>
            <a:endParaRPr lang="it-IT" dirty="0"/>
          </a:p>
          <a:p>
            <a:pPr marL="0" indent="0">
              <a:buNone/>
            </a:pPr>
            <a:r>
              <a:rPr lang="it-IT" dirty="0"/>
              <a:t/>
            </a:r>
            <a:br>
              <a:rPr lang="it-IT" dirty="0"/>
            </a:br>
            <a:endParaRPr lang="en-GB"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xmlns="" id="{57E3F3D0-3F1F-1647-9154-088A3087B21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02454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normAutofit fontScale="90000"/>
          </a:bodyPr>
          <a:lstStyle/>
          <a:p>
            <a:pPr algn="ctr"/>
            <a:r>
              <a:rPr lang="it-IT" dirty="0"/>
              <a:t/>
            </a:r>
            <a:br>
              <a:rPr lang="it-IT" dirty="0"/>
            </a:br>
            <a:r>
              <a:rPr lang="it-IT" dirty="0"/>
              <a:t>TSUNAMI READY IN FRANCE: </a:t>
            </a:r>
            <a:br>
              <a:rPr lang="it-IT" dirty="0"/>
            </a:br>
            <a:r>
              <a:rPr lang="it-IT" dirty="0"/>
              <a:t>CANNES</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fontScale="70000" lnSpcReduction="20000"/>
          </a:bodyPr>
          <a:lstStyle/>
          <a:p>
            <a:pPr marL="0" indent="0">
              <a:buNone/>
            </a:pPr>
            <a:r>
              <a:rPr lang="it-IT" dirty="0" err="1"/>
              <a:t>Other</a:t>
            </a:r>
            <a:r>
              <a:rPr lang="it-IT" dirty="0"/>
              <a:t> </a:t>
            </a:r>
            <a:r>
              <a:rPr lang="it-IT" dirty="0" err="1"/>
              <a:t>actions</a:t>
            </a:r>
            <a:r>
              <a:rPr lang="it-IT" dirty="0"/>
              <a:t> </a:t>
            </a:r>
            <a:r>
              <a:rPr lang="it-IT" dirty="0" err="1"/>
              <a:t>carried</a:t>
            </a:r>
            <a:r>
              <a:rPr lang="it-IT" dirty="0"/>
              <a:t> out </a:t>
            </a:r>
            <a:r>
              <a:rPr lang="it-IT" dirty="0" err="1"/>
              <a:t>this</a:t>
            </a:r>
            <a:r>
              <a:rPr lang="it-IT" dirty="0"/>
              <a:t> </a:t>
            </a:r>
            <a:r>
              <a:rPr lang="it-IT" dirty="0" err="1"/>
              <a:t>year</a:t>
            </a:r>
            <a:r>
              <a:rPr lang="it-IT" dirty="0"/>
              <a:t> : </a:t>
            </a:r>
          </a:p>
          <a:p>
            <a:pPr marL="0" indent="0">
              <a:buNone/>
            </a:pPr>
            <a:r>
              <a:rPr lang="it-IT" dirty="0"/>
              <a:t/>
            </a:r>
            <a:br>
              <a:rPr lang="it-IT" dirty="0"/>
            </a:br>
            <a:r>
              <a:rPr lang="it-IT" dirty="0"/>
              <a:t>1. </a:t>
            </a:r>
            <a:r>
              <a:rPr lang="it-IT" b="1" dirty="0" err="1"/>
              <a:t>Every</a:t>
            </a:r>
            <a:r>
              <a:rPr lang="it-IT" b="1" dirty="0"/>
              <a:t> </a:t>
            </a:r>
            <a:r>
              <a:rPr lang="it-IT" b="1" dirty="0" err="1"/>
              <a:t>month</a:t>
            </a:r>
            <a:r>
              <a:rPr lang="it-IT" b="1" dirty="0"/>
              <a:t>, the tsunami </a:t>
            </a:r>
            <a:r>
              <a:rPr lang="it-IT" b="1" dirty="0" err="1"/>
              <a:t>alert</a:t>
            </a:r>
            <a:r>
              <a:rPr lang="it-IT" b="1" dirty="0"/>
              <a:t> </a:t>
            </a:r>
            <a:r>
              <a:rPr lang="it-IT" b="1" dirty="0" err="1"/>
              <a:t>chain</a:t>
            </a:r>
            <a:r>
              <a:rPr lang="it-IT" b="1" dirty="0"/>
              <a:t> </a:t>
            </a:r>
            <a:r>
              <a:rPr lang="it-IT" b="1" dirty="0" err="1"/>
              <a:t>is</a:t>
            </a:r>
            <a:r>
              <a:rPr lang="it-IT" b="1" dirty="0"/>
              <a:t> </a:t>
            </a:r>
            <a:r>
              <a:rPr lang="it-IT" b="1" dirty="0" err="1"/>
              <a:t>tested</a:t>
            </a:r>
            <a:r>
              <a:rPr lang="it-IT" b="1" dirty="0"/>
              <a:t> by the </a:t>
            </a:r>
            <a:r>
              <a:rPr lang="it-IT" b="1" dirty="0" err="1"/>
              <a:t>national</a:t>
            </a:r>
            <a:r>
              <a:rPr lang="it-IT" b="1" dirty="0"/>
              <a:t> </a:t>
            </a:r>
            <a:r>
              <a:rPr lang="it-IT" b="1" dirty="0" err="1"/>
              <a:t>civil</a:t>
            </a:r>
            <a:r>
              <a:rPr lang="it-IT" b="1" dirty="0"/>
              <a:t> security (DGSCGC)</a:t>
            </a:r>
            <a:r>
              <a:rPr lang="it-IT" dirty="0"/>
              <a:t>. </a:t>
            </a:r>
          </a:p>
          <a:p>
            <a:pPr marL="0" indent="0">
              <a:buNone/>
            </a:pPr>
            <a:r>
              <a:rPr lang="it-IT" dirty="0"/>
              <a:t>2. </a:t>
            </a:r>
            <a:r>
              <a:rPr lang="it-IT" b="1" dirty="0" err="1"/>
              <a:t>Every</a:t>
            </a:r>
            <a:r>
              <a:rPr lang="it-IT" b="1" dirty="0"/>
              <a:t> </a:t>
            </a:r>
            <a:r>
              <a:rPr lang="it-IT" b="1" dirty="0" err="1"/>
              <a:t>three</a:t>
            </a:r>
            <a:r>
              <a:rPr lang="it-IT" b="1" dirty="0"/>
              <a:t> </a:t>
            </a:r>
            <a:r>
              <a:rPr lang="it-IT" b="1" dirty="0" err="1"/>
              <a:t>months</a:t>
            </a:r>
            <a:r>
              <a:rPr lang="it-IT" b="1" dirty="0"/>
              <a:t>, </a:t>
            </a:r>
            <a:r>
              <a:rPr lang="it-IT" b="1" dirty="0" err="1"/>
              <a:t>local</a:t>
            </a:r>
            <a:r>
              <a:rPr lang="it-IT" b="1" dirty="0"/>
              <a:t> </a:t>
            </a:r>
            <a:r>
              <a:rPr lang="it-IT" b="1" dirty="0" err="1"/>
              <a:t>authorities</a:t>
            </a:r>
            <a:r>
              <a:rPr lang="it-IT" b="1" dirty="0"/>
              <a:t> are </a:t>
            </a:r>
            <a:r>
              <a:rPr lang="it-IT" b="1" dirty="0" err="1"/>
              <a:t>associated</a:t>
            </a:r>
            <a:r>
              <a:rPr lang="it-IT" dirty="0"/>
              <a:t>.  </a:t>
            </a:r>
            <a:r>
              <a:rPr lang="it-IT" dirty="0" err="1"/>
              <a:t>This</a:t>
            </a:r>
            <a:r>
              <a:rPr lang="it-IT" dirty="0"/>
              <a:t> </a:t>
            </a:r>
            <a:r>
              <a:rPr lang="it-IT" dirty="0" err="1"/>
              <a:t>is</a:t>
            </a:r>
            <a:r>
              <a:rPr lang="it-IT" dirty="0"/>
              <a:t> an </a:t>
            </a:r>
            <a:r>
              <a:rPr lang="it-IT" dirty="0" err="1"/>
              <a:t>opportunity</a:t>
            </a:r>
            <a:r>
              <a:rPr lang="it-IT" dirty="0"/>
              <a:t> for the </a:t>
            </a:r>
            <a:r>
              <a:rPr lang="it-IT" dirty="0" err="1"/>
              <a:t>municipalities</a:t>
            </a:r>
            <a:r>
              <a:rPr lang="it-IT" dirty="0"/>
              <a:t> to work on </a:t>
            </a:r>
            <a:r>
              <a:rPr lang="it-IT" dirty="0" err="1"/>
              <a:t>their</a:t>
            </a:r>
            <a:r>
              <a:rPr lang="it-IT" dirty="0"/>
              <a:t> </a:t>
            </a:r>
            <a:r>
              <a:rPr lang="it-IT" dirty="0" err="1"/>
              <a:t>procedures</a:t>
            </a:r>
            <a:r>
              <a:rPr lang="it-IT" dirty="0"/>
              <a:t> and to </a:t>
            </a:r>
            <a:r>
              <a:rPr lang="it-IT" dirty="0" err="1"/>
              <a:t>think</a:t>
            </a:r>
            <a:r>
              <a:rPr lang="it-IT" dirty="0"/>
              <a:t> </a:t>
            </a:r>
            <a:r>
              <a:rPr lang="it-IT" dirty="0" err="1"/>
              <a:t>about</a:t>
            </a:r>
            <a:r>
              <a:rPr lang="it-IT" dirty="0"/>
              <a:t> </a:t>
            </a:r>
            <a:r>
              <a:rPr lang="it-IT" dirty="0" err="1"/>
              <a:t>prevention</a:t>
            </a:r>
            <a:r>
              <a:rPr lang="it-IT" dirty="0"/>
              <a:t> </a:t>
            </a:r>
            <a:r>
              <a:rPr lang="it-IT" dirty="0" err="1"/>
              <a:t>actions</a:t>
            </a:r>
            <a:r>
              <a:rPr lang="it-IT" dirty="0"/>
              <a:t>.</a:t>
            </a:r>
          </a:p>
          <a:p>
            <a:pPr marL="0" indent="0">
              <a:buNone/>
            </a:pPr>
            <a:r>
              <a:rPr lang="it-IT" dirty="0"/>
              <a:t/>
            </a:r>
            <a:br>
              <a:rPr lang="it-IT" dirty="0"/>
            </a:br>
            <a:r>
              <a:rPr lang="it-IT" dirty="0"/>
              <a:t>3. </a:t>
            </a:r>
            <a:r>
              <a:rPr lang="it-IT" b="1" dirty="0"/>
              <a:t>The standard </a:t>
            </a:r>
            <a:r>
              <a:rPr lang="it-IT" b="1" dirty="0" err="1"/>
              <a:t>operating</a:t>
            </a:r>
            <a:r>
              <a:rPr lang="it-IT" b="1" dirty="0"/>
              <a:t> </a:t>
            </a:r>
            <a:r>
              <a:rPr lang="it-IT" b="1" dirty="0" err="1"/>
              <a:t>procedures</a:t>
            </a:r>
            <a:r>
              <a:rPr lang="it-IT" b="1" dirty="0"/>
              <a:t> of the </a:t>
            </a:r>
            <a:r>
              <a:rPr lang="it-IT" b="1" dirty="0" err="1"/>
              <a:t>Bouches-du-Rhône</a:t>
            </a:r>
            <a:r>
              <a:rPr lang="it-IT" b="1" dirty="0"/>
              <a:t> </a:t>
            </a:r>
            <a:r>
              <a:rPr lang="it-IT" b="1" dirty="0" err="1"/>
              <a:t>department</a:t>
            </a:r>
            <a:r>
              <a:rPr lang="it-IT" b="1" dirty="0"/>
              <a:t> </a:t>
            </a:r>
            <a:r>
              <a:rPr lang="it-IT" dirty="0" err="1"/>
              <a:t>were</a:t>
            </a:r>
            <a:r>
              <a:rPr lang="it-IT" dirty="0"/>
              <a:t> </a:t>
            </a:r>
            <a:r>
              <a:rPr lang="it-IT" b="1" dirty="0" err="1"/>
              <a:t>reviewed</a:t>
            </a:r>
            <a:r>
              <a:rPr lang="it-IT" b="1" dirty="0"/>
              <a:t> and </a:t>
            </a:r>
            <a:r>
              <a:rPr lang="it-IT" b="1" dirty="0" err="1"/>
              <a:t>tested</a:t>
            </a:r>
            <a:r>
              <a:rPr lang="it-IT" b="1" dirty="0"/>
              <a:t> </a:t>
            </a:r>
            <a:r>
              <a:rPr lang="it-IT" dirty="0" err="1"/>
              <a:t>during</a:t>
            </a:r>
            <a:r>
              <a:rPr lang="it-IT" dirty="0"/>
              <a:t> an </a:t>
            </a:r>
            <a:r>
              <a:rPr lang="it-IT" dirty="0" err="1"/>
              <a:t>exercise</a:t>
            </a:r>
            <a:r>
              <a:rPr lang="it-IT" dirty="0"/>
              <a:t> </a:t>
            </a:r>
            <a:r>
              <a:rPr lang="it-IT" dirty="0" err="1"/>
              <a:t>that</a:t>
            </a:r>
            <a:r>
              <a:rPr lang="it-IT" dirty="0"/>
              <a:t> </a:t>
            </a:r>
            <a:r>
              <a:rPr lang="it-IT" dirty="0" err="1"/>
              <a:t>took</a:t>
            </a:r>
            <a:r>
              <a:rPr lang="it-IT" dirty="0"/>
              <a:t> </a:t>
            </a:r>
            <a:r>
              <a:rPr lang="it-IT" dirty="0" err="1"/>
              <a:t>place</a:t>
            </a:r>
            <a:r>
              <a:rPr lang="it-IT" dirty="0"/>
              <a:t> on </a:t>
            </a:r>
            <a:r>
              <a:rPr lang="it-IT" b="1" dirty="0" err="1"/>
              <a:t>November</a:t>
            </a:r>
            <a:r>
              <a:rPr lang="it-IT" b="1" dirty="0"/>
              <a:t> 4</a:t>
            </a:r>
            <a:r>
              <a:rPr lang="it-IT" dirty="0"/>
              <a:t>. </a:t>
            </a:r>
            <a:r>
              <a:rPr lang="it-IT" b="1" dirty="0" err="1"/>
              <a:t>This</a:t>
            </a:r>
            <a:r>
              <a:rPr lang="it-IT" b="1" dirty="0"/>
              <a:t> </a:t>
            </a:r>
            <a:r>
              <a:rPr lang="it-IT" b="1" dirty="0" err="1"/>
              <a:t>exercise</a:t>
            </a:r>
            <a:r>
              <a:rPr lang="it-IT" b="1" dirty="0"/>
              <a:t> </a:t>
            </a:r>
            <a:r>
              <a:rPr lang="it-IT" b="1" dirty="0" err="1"/>
              <a:t>involved</a:t>
            </a:r>
            <a:r>
              <a:rPr lang="it-IT" b="1" dirty="0"/>
              <a:t> the city of Marseille </a:t>
            </a:r>
            <a:r>
              <a:rPr lang="it-IT" dirty="0"/>
              <a:t>(2nd French city!) and industrial </a:t>
            </a:r>
            <a:r>
              <a:rPr lang="it-IT" dirty="0" err="1"/>
              <a:t>sites</a:t>
            </a:r>
            <a:r>
              <a:rPr lang="it-IT" dirty="0"/>
              <a:t> with high </a:t>
            </a:r>
            <a:r>
              <a:rPr lang="it-IT" dirty="0" err="1"/>
              <a:t>technological</a:t>
            </a:r>
            <a:r>
              <a:rPr lang="it-IT" dirty="0"/>
              <a:t> </a:t>
            </a:r>
            <a:r>
              <a:rPr lang="it-IT" dirty="0" err="1"/>
              <a:t>risks</a:t>
            </a:r>
            <a:r>
              <a:rPr lang="it-IT" dirty="0"/>
              <a:t>.</a:t>
            </a:r>
          </a:p>
          <a:p>
            <a:pPr marL="0" indent="0">
              <a:buNone/>
            </a:pPr>
            <a:endParaRPr lang="it-IT" dirty="0"/>
          </a:p>
          <a:p>
            <a:pPr marL="0" indent="0">
              <a:buNone/>
            </a:pPr>
            <a:r>
              <a:rPr lang="it-IT" dirty="0"/>
              <a:t>4. France partecipate in the </a:t>
            </a:r>
            <a:r>
              <a:rPr lang="en-GB" dirty="0" err="1"/>
              <a:t>CoastWave</a:t>
            </a:r>
            <a:r>
              <a:rPr lang="en-GB" dirty="0"/>
              <a:t> project.</a:t>
            </a:r>
          </a:p>
          <a:p>
            <a:pPr marL="0" indent="0">
              <a:buNone/>
            </a:pPr>
            <a:endParaRPr lang="it-IT" dirty="0"/>
          </a:p>
          <a:p>
            <a:pPr marL="0" indent="0">
              <a:buNone/>
            </a:pPr>
            <a:r>
              <a:rPr lang="it-IT" dirty="0"/>
              <a:t/>
            </a:r>
            <a:br>
              <a:rPr lang="it-IT" dirty="0"/>
            </a:br>
            <a:endParaRPr lang="en-GB"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xmlns="" id="{8A7A2497-3E2A-0B49-98EA-02554DBF2C6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1483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normAutofit fontScale="90000"/>
          </a:bodyPr>
          <a:lstStyle/>
          <a:p>
            <a:pPr algn="ctr"/>
            <a:r>
              <a:rPr lang="it-IT" dirty="0"/>
              <a:t/>
            </a:r>
            <a:br>
              <a:rPr lang="it-IT" dirty="0"/>
            </a:br>
            <a:r>
              <a:rPr lang="it-IT" dirty="0"/>
              <a:t>TSUNAMI READY IN FRANCE: </a:t>
            </a:r>
            <a:br>
              <a:rPr lang="it-IT" dirty="0"/>
            </a:br>
            <a:r>
              <a:rPr lang="it-IT" dirty="0"/>
              <a:t>CANNES</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fontScale="70000" lnSpcReduction="20000"/>
          </a:bodyPr>
          <a:lstStyle/>
          <a:p>
            <a:pPr marL="0" indent="0">
              <a:buNone/>
            </a:pPr>
            <a:r>
              <a:rPr lang="it-IT" dirty="0" err="1"/>
              <a:t>Other</a:t>
            </a:r>
            <a:r>
              <a:rPr lang="it-IT" dirty="0"/>
              <a:t> </a:t>
            </a:r>
            <a:r>
              <a:rPr lang="it-IT" dirty="0" err="1"/>
              <a:t>actions</a:t>
            </a:r>
            <a:r>
              <a:rPr lang="it-IT" dirty="0"/>
              <a:t> </a:t>
            </a:r>
            <a:r>
              <a:rPr lang="it-IT" dirty="0" err="1"/>
              <a:t>carried</a:t>
            </a:r>
            <a:r>
              <a:rPr lang="it-IT" dirty="0"/>
              <a:t> out </a:t>
            </a:r>
            <a:r>
              <a:rPr lang="it-IT" dirty="0" err="1"/>
              <a:t>this</a:t>
            </a:r>
            <a:r>
              <a:rPr lang="it-IT" dirty="0"/>
              <a:t> </a:t>
            </a:r>
            <a:r>
              <a:rPr lang="it-IT" dirty="0" err="1"/>
              <a:t>year</a:t>
            </a:r>
            <a:r>
              <a:rPr lang="it-IT" dirty="0"/>
              <a:t> : </a:t>
            </a:r>
          </a:p>
          <a:p>
            <a:pPr marL="0" indent="0">
              <a:buNone/>
            </a:pPr>
            <a:r>
              <a:rPr lang="it-IT" dirty="0"/>
              <a:t/>
            </a:r>
            <a:br>
              <a:rPr lang="it-IT" dirty="0"/>
            </a:br>
            <a:r>
              <a:rPr lang="it-IT" dirty="0"/>
              <a:t>1. </a:t>
            </a:r>
            <a:r>
              <a:rPr lang="it-IT" b="1" dirty="0" err="1"/>
              <a:t>Every</a:t>
            </a:r>
            <a:r>
              <a:rPr lang="it-IT" b="1" dirty="0"/>
              <a:t> </a:t>
            </a:r>
            <a:r>
              <a:rPr lang="it-IT" b="1" dirty="0" err="1"/>
              <a:t>month</a:t>
            </a:r>
            <a:r>
              <a:rPr lang="it-IT" b="1" dirty="0"/>
              <a:t>, the tsunami </a:t>
            </a:r>
            <a:r>
              <a:rPr lang="it-IT" b="1" dirty="0" err="1"/>
              <a:t>alert</a:t>
            </a:r>
            <a:r>
              <a:rPr lang="it-IT" b="1" dirty="0"/>
              <a:t> </a:t>
            </a:r>
            <a:r>
              <a:rPr lang="it-IT" b="1" dirty="0" err="1"/>
              <a:t>chain</a:t>
            </a:r>
            <a:r>
              <a:rPr lang="it-IT" b="1" dirty="0"/>
              <a:t> </a:t>
            </a:r>
            <a:r>
              <a:rPr lang="it-IT" b="1" dirty="0" err="1"/>
              <a:t>is</a:t>
            </a:r>
            <a:r>
              <a:rPr lang="it-IT" b="1" dirty="0"/>
              <a:t> </a:t>
            </a:r>
            <a:r>
              <a:rPr lang="it-IT" b="1" dirty="0" err="1"/>
              <a:t>tested</a:t>
            </a:r>
            <a:r>
              <a:rPr lang="it-IT" b="1" dirty="0"/>
              <a:t> by the </a:t>
            </a:r>
            <a:r>
              <a:rPr lang="it-IT" b="1" dirty="0" err="1"/>
              <a:t>national</a:t>
            </a:r>
            <a:r>
              <a:rPr lang="it-IT" b="1" dirty="0"/>
              <a:t> </a:t>
            </a:r>
            <a:r>
              <a:rPr lang="it-IT" b="1" dirty="0" err="1"/>
              <a:t>civil</a:t>
            </a:r>
            <a:r>
              <a:rPr lang="it-IT" b="1" dirty="0"/>
              <a:t> security (DGSCGC)</a:t>
            </a:r>
            <a:r>
              <a:rPr lang="it-IT" dirty="0"/>
              <a:t>. </a:t>
            </a:r>
          </a:p>
          <a:p>
            <a:pPr marL="0" indent="0">
              <a:buNone/>
            </a:pPr>
            <a:r>
              <a:rPr lang="it-IT" dirty="0"/>
              <a:t>2. </a:t>
            </a:r>
            <a:r>
              <a:rPr lang="it-IT" b="1" dirty="0" err="1"/>
              <a:t>Every</a:t>
            </a:r>
            <a:r>
              <a:rPr lang="it-IT" b="1" dirty="0"/>
              <a:t> </a:t>
            </a:r>
            <a:r>
              <a:rPr lang="it-IT" b="1" dirty="0" err="1"/>
              <a:t>three</a:t>
            </a:r>
            <a:r>
              <a:rPr lang="it-IT" b="1" dirty="0"/>
              <a:t> </a:t>
            </a:r>
            <a:r>
              <a:rPr lang="it-IT" b="1" dirty="0" err="1"/>
              <a:t>months</a:t>
            </a:r>
            <a:r>
              <a:rPr lang="it-IT" b="1" dirty="0"/>
              <a:t>, </a:t>
            </a:r>
            <a:r>
              <a:rPr lang="it-IT" b="1" dirty="0" err="1"/>
              <a:t>local</a:t>
            </a:r>
            <a:r>
              <a:rPr lang="it-IT" b="1" dirty="0"/>
              <a:t> </a:t>
            </a:r>
            <a:r>
              <a:rPr lang="it-IT" b="1" dirty="0" err="1"/>
              <a:t>authorities</a:t>
            </a:r>
            <a:r>
              <a:rPr lang="it-IT" b="1" dirty="0"/>
              <a:t> are </a:t>
            </a:r>
            <a:r>
              <a:rPr lang="it-IT" b="1" dirty="0" err="1"/>
              <a:t>associated</a:t>
            </a:r>
            <a:r>
              <a:rPr lang="it-IT" dirty="0"/>
              <a:t>.  </a:t>
            </a:r>
            <a:r>
              <a:rPr lang="it-IT" dirty="0" err="1"/>
              <a:t>This</a:t>
            </a:r>
            <a:r>
              <a:rPr lang="it-IT" dirty="0"/>
              <a:t> </a:t>
            </a:r>
            <a:r>
              <a:rPr lang="it-IT" dirty="0" err="1"/>
              <a:t>is</a:t>
            </a:r>
            <a:r>
              <a:rPr lang="it-IT" dirty="0"/>
              <a:t> an </a:t>
            </a:r>
            <a:r>
              <a:rPr lang="it-IT" dirty="0" err="1"/>
              <a:t>opportunity</a:t>
            </a:r>
            <a:r>
              <a:rPr lang="it-IT" dirty="0"/>
              <a:t> for the </a:t>
            </a:r>
            <a:r>
              <a:rPr lang="it-IT" dirty="0" err="1"/>
              <a:t>municipalities</a:t>
            </a:r>
            <a:r>
              <a:rPr lang="it-IT" dirty="0"/>
              <a:t> to work on </a:t>
            </a:r>
            <a:r>
              <a:rPr lang="it-IT" dirty="0" err="1"/>
              <a:t>their</a:t>
            </a:r>
            <a:r>
              <a:rPr lang="it-IT" dirty="0"/>
              <a:t> </a:t>
            </a:r>
            <a:r>
              <a:rPr lang="it-IT" dirty="0" err="1"/>
              <a:t>procedures</a:t>
            </a:r>
            <a:r>
              <a:rPr lang="it-IT" dirty="0"/>
              <a:t> and to </a:t>
            </a:r>
            <a:r>
              <a:rPr lang="it-IT" dirty="0" err="1"/>
              <a:t>think</a:t>
            </a:r>
            <a:r>
              <a:rPr lang="it-IT" dirty="0"/>
              <a:t> </a:t>
            </a:r>
            <a:r>
              <a:rPr lang="it-IT" dirty="0" err="1"/>
              <a:t>about</a:t>
            </a:r>
            <a:r>
              <a:rPr lang="it-IT" dirty="0"/>
              <a:t> </a:t>
            </a:r>
            <a:r>
              <a:rPr lang="it-IT" dirty="0" err="1"/>
              <a:t>prevention</a:t>
            </a:r>
            <a:r>
              <a:rPr lang="it-IT" dirty="0"/>
              <a:t> </a:t>
            </a:r>
            <a:r>
              <a:rPr lang="it-IT" dirty="0" err="1"/>
              <a:t>actions</a:t>
            </a:r>
            <a:r>
              <a:rPr lang="it-IT" dirty="0"/>
              <a:t>.</a:t>
            </a:r>
          </a:p>
          <a:p>
            <a:pPr marL="0" indent="0">
              <a:buNone/>
            </a:pPr>
            <a:r>
              <a:rPr lang="it-IT" dirty="0"/>
              <a:t/>
            </a:r>
            <a:br>
              <a:rPr lang="it-IT" dirty="0"/>
            </a:br>
            <a:r>
              <a:rPr lang="it-IT" dirty="0"/>
              <a:t>3. </a:t>
            </a:r>
            <a:r>
              <a:rPr lang="it-IT" b="1" dirty="0"/>
              <a:t>The standard </a:t>
            </a:r>
            <a:r>
              <a:rPr lang="it-IT" b="1" dirty="0" err="1"/>
              <a:t>operating</a:t>
            </a:r>
            <a:r>
              <a:rPr lang="it-IT" b="1" dirty="0"/>
              <a:t> </a:t>
            </a:r>
            <a:r>
              <a:rPr lang="it-IT" b="1" dirty="0" err="1"/>
              <a:t>procedures</a:t>
            </a:r>
            <a:r>
              <a:rPr lang="it-IT" b="1" dirty="0"/>
              <a:t> of the </a:t>
            </a:r>
            <a:r>
              <a:rPr lang="it-IT" b="1" dirty="0" err="1"/>
              <a:t>Bouches-du-Rhône</a:t>
            </a:r>
            <a:r>
              <a:rPr lang="it-IT" b="1" dirty="0"/>
              <a:t> </a:t>
            </a:r>
            <a:r>
              <a:rPr lang="it-IT" b="1" dirty="0" err="1"/>
              <a:t>department</a:t>
            </a:r>
            <a:r>
              <a:rPr lang="it-IT" b="1" dirty="0"/>
              <a:t> </a:t>
            </a:r>
            <a:r>
              <a:rPr lang="it-IT" dirty="0" err="1"/>
              <a:t>were</a:t>
            </a:r>
            <a:r>
              <a:rPr lang="it-IT" dirty="0"/>
              <a:t> </a:t>
            </a:r>
            <a:r>
              <a:rPr lang="it-IT" b="1" dirty="0" err="1"/>
              <a:t>reviewed</a:t>
            </a:r>
            <a:r>
              <a:rPr lang="it-IT" b="1" dirty="0"/>
              <a:t> and </a:t>
            </a:r>
            <a:r>
              <a:rPr lang="it-IT" b="1" dirty="0" err="1"/>
              <a:t>tested</a:t>
            </a:r>
            <a:r>
              <a:rPr lang="it-IT" b="1" dirty="0"/>
              <a:t> </a:t>
            </a:r>
            <a:r>
              <a:rPr lang="it-IT" dirty="0" err="1"/>
              <a:t>during</a:t>
            </a:r>
            <a:r>
              <a:rPr lang="it-IT" dirty="0"/>
              <a:t> an </a:t>
            </a:r>
            <a:r>
              <a:rPr lang="it-IT" dirty="0" err="1"/>
              <a:t>exercise</a:t>
            </a:r>
            <a:r>
              <a:rPr lang="it-IT" dirty="0"/>
              <a:t> </a:t>
            </a:r>
            <a:r>
              <a:rPr lang="it-IT" dirty="0" err="1"/>
              <a:t>that</a:t>
            </a:r>
            <a:r>
              <a:rPr lang="it-IT" dirty="0"/>
              <a:t> </a:t>
            </a:r>
            <a:r>
              <a:rPr lang="it-IT" dirty="0" err="1"/>
              <a:t>took</a:t>
            </a:r>
            <a:r>
              <a:rPr lang="it-IT" dirty="0"/>
              <a:t> </a:t>
            </a:r>
            <a:r>
              <a:rPr lang="it-IT" dirty="0" err="1"/>
              <a:t>place</a:t>
            </a:r>
            <a:r>
              <a:rPr lang="it-IT" dirty="0"/>
              <a:t> on </a:t>
            </a:r>
            <a:r>
              <a:rPr lang="it-IT" b="1" dirty="0" err="1"/>
              <a:t>November</a:t>
            </a:r>
            <a:r>
              <a:rPr lang="it-IT" b="1" dirty="0"/>
              <a:t> 4</a:t>
            </a:r>
            <a:r>
              <a:rPr lang="it-IT" dirty="0"/>
              <a:t>. </a:t>
            </a:r>
            <a:r>
              <a:rPr lang="it-IT" b="1" dirty="0" err="1"/>
              <a:t>This</a:t>
            </a:r>
            <a:r>
              <a:rPr lang="it-IT" b="1" dirty="0"/>
              <a:t> </a:t>
            </a:r>
            <a:r>
              <a:rPr lang="it-IT" b="1" dirty="0" err="1"/>
              <a:t>exercise</a:t>
            </a:r>
            <a:r>
              <a:rPr lang="it-IT" b="1" dirty="0"/>
              <a:t> </a:t>
            </a:r>
            <a:r>
              <a:rPr lang="it-IT" b="1" dirty="0" err="1"/>
              <a:t>involved</a:t>
            </a:r>
            <a:r>
              <a:rPr lang="it-IT" b="1" dirty="0"/>
              <a:t> the city of Marseille </a:t>
            </a:r>
            <a:r>
              <a:rPr lang="it-IT" dirty="0"/>
              <a:t>(2nd French city!) and industrial </a:t>
            </a:r>
            <a:r>
              <a:rPr lang="it-IT" dirty="0" err="1"/>
              <a:t>sites</a:t>
            </a:r>
            <a:r>
              <a:rPr lang="it-IT" dirty="0"/>
              <a:t> with high </a:t>
            </a:r>
            <a:r>
              <a:rPr lang="it-IT" dirty="0" err="1"/>
              <a:t>technological</a:t>
            </a:r>
            <a:r>
              <a:rPr lang="it-IT" dirty="0"/>
              <a:t> </a:t>
            </a:r>
            <a:r>
              <a:rPr lang="it-IT" dirty="0" err="1"/>
              <a:t>risks</a:t>
            </a:r>
            <a:r>
              <a:rPr lang="it-IT" dirty="0"/>
              <a:t>.</a:t>
            </a:r>
          </a:p>
          <a:p>
            <a:pPr marL="0" indent="0">
              <a:buNone/>
            </a:pPr>
            <a:endParaRPr lang="it-IT" dirty="0"/>
          </a:p>
          <a:p>
            <a:pPr marL="0" indent="0">
              <a:buNone/>
            </a:pPr>
            <a:r>
              <a:rPr lang="it-IT" dirty="0"/>
              <a:t>4. France partecipate in the </a:t>
            </a:r>
            <a:r>
              <a:rPr lang="en-GB" dirty="0" err="1"/>
              <a:t>CoastWave</a:t>
            </a:r>
            <a:r>
              <a:rPr lang="en-GB" dirty="0"/>
              <a:t> project.</a:t>
            </a:r>
          </a:p>
          <a:p>
            <a:pPr marL="0" indent="0">
              <a:buNone/>
            </a:pPr>
            <a:endParaRPr lang="it-IT" dirty="0"/>
          </a:p>
          <a:p>
            <a:pPr marL="0" indent="0">
              <a:buNone/>
            </a:pPr>
            <a:r>
              <a:rPr lang="it-IT" dirty="0"/>
              <a:t/>
            </a:r>
            <a:br>
              <a:rPr lang="it-IT" dirty="0"/>
            </a:br>
            <a:endParaRPr lang="en-GB"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xmlns="" id="{093C1BF8-0B06-D646-A4CA-9003D620D0D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13261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9DC06E48-AA74-6E47-AFDF-09B4E260D55B}"/>
              </a:ext>
            </a:extLst>
          </p:cNvPr>
          <p:cNvPicPr>
            <a:picLocks noChangeAspect="1"/>
          </p:cNvPicPr>
          <p:nvPr/>
        </p:nvPicPr>
        <p:blipFill>
          <a:blip r:embed="rId2"/>
          <a:stretch>
            <a:fillRect/>
          </a:stretch>
        </p:blipFill>
        <p:spPr>
          <a:xfrm>
            <a:off x="2886891" y="764176"/>
            <a:ext cx="5812971" cy="5565611"/>
          </a:xfrm>
          <a:prstGeom prst="rect">
            <a:avLst/>
          </a:prstGeom>
        </p:spPr>
      </p:pic>
    </p:spTree>
    <p:extLst>
      <p:ext uri="{BB962C8B-B14F-4D97-AF65-F5344CB8AC3E}">
        <p14:creationId xmlns:p14="http://schemas.microsoft.com/office/powerpoint/2010/main" val="3277245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a:xfrm>
            <a:off x="1676400" y="365125"/>
            <a:ext cx="10515600" cy="1325563"/>
          </a:xfrm>
        </p:spPr>
        <p:txBody>
          <a:bodyPr/>
          <a:lstStyle/>
          <a:p>
            <a:pPr algn="ctr"/>
            <a:r>
              <a:rPr lang="it-IT" dirty="0"/>
              <a:t>TSUNAMI READY IN GREECE: SAMOS</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lnSpcReduction="10000"/>
          </a:bodyPr>
          <a:lstStyle/>
          <a:p>
            <a:pPr marL="0" indent="0">
              <a:buNone/>
            </a:pPr>
            <a:r>
              <a:rPr lang="it-IT" dirty="0"/>
              <a:t>The progress </a:t>
            </a:r>
            <a:r>
              <a:rPr lang="it-IT" dirty="0" err="1"/>
              <a:t>Greece</a:t>
            </a:r>
            <a:r>
              <a:rPr lang="it-IT" dirty="0"/>
              <a:t> </a:t>
            </a:r>
            <a:r>
              <a:rPr lang="it-IT" dirty="0" err="1"/>
              <a:t>has</a:t>
            </a:r>
            <a:r>
              <a:rPr lang="it-IT" dirty="0"/>
              <a:t> made on the Tsunami Ready </a:t>
            </a:r>
            <a:r>
              <a:rPr lang="it-IT" dirty="0" err="1"/>
              <a:t>implementation</a:t>
            </a:r>
            <a:r>
              <a:rPr lang="it-IT" dirty="0"/>
              <a:t> can be </a:t>
            </a:r>
            <a:r>
              <a:rPr lang="it-IT" dirty="0" err="1"/>
              <a:t>summarized</a:t>
            </a:r>
            <a:r>
              <a:rPr lang="it-IT" dirty="0"/>
              <a:t> in </a:t>
            </a:r>
            <a:r>
              <a:rPr lang="it-IT" dirty="0" err="1"/>
              <a:t>these</a:t>
            </a:r>
            <a:r>
              <a:rPr lang="it-IT" dirty="0"/>
              <a:t> </a:t>
            </a:r>
            <a:r>
              <a:rPr lang="it-IT" dirty="0" err="1"/>
              <a:t>bullets</a:t>
            </a:r>
            <a:r>
              <a:rPr lang="it-IT" dirty="0"/>
              <a:t>:</a:t>
            </a:r>
          </a:p>
          <a:p>
            <a:r>
              <a:rPr lang="it-IT" dirty="0"/>
              <a:t>The </a:t>
            </a:r>
            <a:r>
              <a:rPr lang="it-IT" dirty="0" err="1"/>
              <a:t>town</a:t>
            </a:r>
            <a:r>
              <a:rPr lang="it-IT" dirty="0"/>
              <a:t> of </a:t>
            </a:r>
            <a:r>
              <a:rPr lang="it-IT" dirty="0" err="1"/>
              <a:t>Samos</a:t>
            </a:r>
            <a:r>
              <a:rPr lang="it-IT" dirty="0"/>
              <a:t> </a:t>
            </a:r>
            <a:r>
              <a:rPr lang="it-IT" dirty="0" err="1"/>
              <a:t>has</a:t>
            </a:r>
            <a:r>
              <a:rPr lang="it-IT" dirty="0"/>
              <a:t> </a:t>
            </a:r>
            <a:r>
              <a:rPr lang="it-IT" dirty="0" err="1"/>
              <a:t>been</a:t>
            </a:r>
            <a:r>
              <a:rPr lang="it-IT" dirty="0"/>
              <a:t> </a:t>
            </a:r>
            <a:r>
              <a:rPr lang="it-IT" dirty="0" err="1"/>
              <a:t>identified</a:t>
            </a:r>
            <a:r>
              <a:rPr lang="it-IT" dirty="0"/>
              <a:t> </a:t>
            </a:r>
            <a:r>
              <a:rPr lang="it-IT" dirty="0" err="1"/>
              <a:t>as</a:t>
            </a:r>
            <a:r>
              <a:rPr lang="it-IT" dirty="0"/>
              <a:t> the community to </a:t>
            </a:r>
            <a:r>
              <a:rPr lang="it-IT" dirty="0" err="1"/>
              <a:t>implement</a:t>
            </a:r>
            <a:r>
              <a:rPr lang="it-IT" dirty="0"/>
              <a:t> the </a:t>
            </a:r>
            <a:r>
              <a:rPr lang="it-IT" dirty="0" err="1"/>
              <a:t>CoastWAVE</a:t>
            </a:r>
            <a:r>
              <a:rPr lang="it-IT" dirty="0"/>
              <a:t>/UNESCO </a:t>
            </a:r>
            <a:r>
              <a:rPr lang="it-IT" dirty="0" err="1"/>
              <a:t>project</a:t>
            </a:r>
            <a:r>
              <a:rPr lang="it-IT" dirty="0"/>
              <a:t> </a:t>
            </a:r>
            <a:r>
              <a:rPr lang="it-IT" dirty="0" err="1"/>
              <a:t>activities</a:t>
            </a:r>
            <a:r>
              <a:rPr lang="it-IT" dirty="0"/>
              <a:t> in </a:t>
            </a:r>
            <a:r>
              <a:rPr lang="it-IT" dirty="0" err="1"/>
              <a:t>Greece</a:t>
            </a:r>
            <a:r>
              <a:rPr lang="it-IT" dirty="0"/>
              <a:t>.</a:t>
            </a:r>
          </a:p>
          <a:p>
            <a:r>
              <a:rPr lang="it-IT" dirty="0"/>
              <a:t>The </a:t>
            </a:r>
            <a:r>
              <a:rPr lang="it-IT" dirty="0" err="1"/>
              <a:t>municipality</a:t>
            </a:r>
            <a:r>
              <a:rPr lang="it-IT" dirty="0"/>
              <a:t> of </a:t>
            </a:r>
            <a:r>
              <a:rPr lang="it-IT" dirty="0" err="1"/>
              <a:t>Eastern</a:t>
            </a:r>
            <a:r>
              <a:rPr lang="it-IT" dirty="0"/>
              <a:t> </a:t>
            </a:r>
            <a:r>
              <a:rPr lang="it-IT" dirty="0" err="1"/>
              <a:t>Samos</a:t>
            </a:r>
            <a:r>
              <a:rPr lang="it-IT" dirty="0"/>
              <a:t> </a:t>
            </a:r>
            <a:r>
              <a:rPr lang="it-IT" dirty="0" err="1"/>
              <a:t>has</a:t>
            </a:r>
            <a:r>
              <a:rPr lang="it-IT" dirty="0"/>
              <a:t> </a:t>
            </a:r>
            <a:r>
              <a:rPr lang="it-IT" dirty="0" err="1"/>
              <a:t>agreed</a:t>
            </a:r>
            <a:r>
              <a:rPr lang="it-IT" dirty="0"/>
              <a:t> to </a:t>
            </a:r>
            <a:r>
              <a:rPr lang="it-IT" dirty="0" err="1"/>
              <a:t>participate</a:t>
            </a:r>
            <a:r>
              <a:rPr lang="it-IT" dirty="0"/>
              <a:t> in the </a:t>
            </a:r>
            <a:r>
              <a:rPr lang="it-IT" dirty="0" err="1"/>
              <a:t>project</a:t>
            </a:r>
            <a:r>
              <a:rPr lang="it-IT" dirty="0"/>
              <a:t>.</a:t>
            </a:r>
          </a:p>
          <a:p>
            <a:r>
              <a:rPr lang="it-IT" dirty="0" err="1"/>
              <a:t>Currently</a:t>
            </a:r>
            <a:r>
              <a:rPr lang="it-IT" dirty="0"/>
              <a:t> </a:t>
            </a:r>
            <a:r>
              <a:rPr lang="it-IT" dirty="0" err="1"/>
              <a:t>they</a:t>
            </a:r>
            <a:r>
              <a:rPr lang="it-IT" dirty="0"/>
              <a:t> are </a:t>
            </a:r>
            <a:r>
              <a:rPr lang="it-IT" dirty="0" err="1"/>
              <a:t>preparing</a:t>
            </a:r>
            <a:r>
              <a:rPr lang="it-IT" dirty="0"/>
              <a:t> the </a:t>
            </a:r>
            <a:r>
              <a:rPr lang="it-IT" dirty="0" err="1"/>
              <a:t>project</a:t>
            </a:r>
            <a:r>
              <a:rPr lang="it-IT" dirty="0"/>
              <a:t> </a:t>
            </a:r>
            <a:r>
              <a:rPr lang="it-IT" dirty="0" err="1"/>
              <a:t>implementation</a:t>
            </a:r>
            <a:r>
              <a:rPr lang="it-IT" dirty="0"/>
              <a:t> work </a:t>
            </a:r>
            <a:r>
              <a:rPr lang="it-IT" dirty="0" err="1"/>
              <a:t>plan</a:t>
            </a:r>
            <a:r>
              <a:rPr lang="it-IT" dirty="0"/>
              <a:t> and schedule.</a:t>
            </a:r>
          </a:p>
          <a:p>
            <a:pPr marL="0" indent="0">
              <a:buNone/>
            </a:pPr>
            <a:r>
              <a:rPr lang="it-IT" dirty="0"/>
              <a:t/>
            </a:r>
            <a:br>
              <a:rPr lang="it-IT" dirty="0"/>
            </a:br>
            <a:endParaRPr lang="en-GB" dirty="0"/>
          </a:p>
          <a:p>
            <a:pPr marL="0" indent="0">
              <a:buNone/>
            </a:pPr>
            <a:endParaRPr lang="en-GB"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037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lstStyle/>
          <a:p>
            <a:pPr algn="ctr"/>
            <a:r>
              <a:rPr lang="it-IT" dirty="0"/>
              <a:t>TSUNAMI READY IN GREECE</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a:bodyPr>
          <a:lstStyle/>
          <a:p>
            <a:r>
              <a:rPr lang="it-IT" dirty="0"/>
              <a:t>The progress </a:t>
            </a:r>
            <a:r>
              <a:rPr lang="it-IT" dirty="0" err="1"/>
              <a:t>Greece</a:t>
            </a:r>
            <a:r>
              <a:rPr lang="it-IT" dirty="0"/>
              <a:t> </a:t>
            </a:r>
            <a:r>
              <a:rPr lang="it-IT" dirty="0" err="1"/>
              <a:t>has</a:t>
            </a:r>
            <a:r>
              <a:rPr lang="it-IT" dirty="0"/>
              <a:t> made on the Tsunami Ready </a:t>
            </a:r>
            <a:r>
              <a:rPr lang="it-IT" dirty="0" err="1"/>
              <a:t>implementation</a:t>
            </a:r>
            <a:r>
              <a:rPr lang="it-IT" dirty="0"/>
              <a:t>:</a:t>
            </a:r>
          </a:p>
          <a:p>
            <a:r>
              <a:rPr lang="it-IT" dirty="0"/>
              <a:t>The </a:t>
            </a:r>
            <a:r>
              <a:rPr lang="it-IT" dirty="0" err="1"/>
              <a:t>town</a:t>
            </a:r>
            <a:r>
              <a:rPr lang="it-IT" dirty="0"/>
              <a:t> of </a:t>
            </a:r>
            <a:r>
              <a:rPr lang="it-IT" dirty="0" err="1"/>
              <a:t>Samos</a:t>
            </a:r>
            <a:r>
              <a:rPr lang="it-IT" dirty="0"/>
              <a:t> </a:t>
            </a:r>
            <a:r>
              <a:rPr lang="it-IT" dirty="0" err="1"/>
              <a:t>has</a:t>
            </a:r>
            <a:r>
              <a:rPr lang="it-IT" dirty="0"/>
              <a:t> </a:t>
            </a:r>
            <a:r>
              <a:rPr lang="it-IT" dirty="0" err="1"/>
              <a:t>been</a:t>
            </a:r>
            <a:r>
              <a:rPr lang="it-IT" dirty="0"/>
              <a:t> </a:t>
            </a:r>
            <a:r>
              <a:rPr lang="it-IT" dirty="0" err="1"/>
              <a:t>identified</a:t>
            </a:r>
            <a:r>
              <a:rPr lang="it-IT" dirty="0"/>
              <a:t> </a:t>
            </a:r>
            <a:r>
              <a:rPr lang="it-IT" dirty="0" err="1"/>
              <a:t>as</a:t>
            </a:r>
            <a:r>
              <a:rPr lang="it-IT" dirty="0"/>
              <a:t> the community to </a:t>
            </a:r>
            <a:r>
              <a:rPr lang="it-IT" dirty="0" err="1"/>
              <a:t>implement</a:t>
            </a:r>
            <a:r>
              <a:rPr lang="it-IT" dirty="0"/>
              <a:t> the </a:t>
            </a:r>
            <a:r>
              <a:rPr lang="it-IT" dirty="0" err="1"/>
              <a:t>CoastWAVE</a:t>
            </a:r>
            <a:r>
              <a:rPr lang="it-IT" dirty="0"/>
              <a:t>/UNESCO </a:t>
            </a:r>
            <a:r>
              <a:rPr lang="it-IT" dirty="0" err="1"/>
              <a:t>project</a:t>
            </a:r>
            <a:r>
              <a:rPr lang="it-IT" dirty="0"/>
              <a:t> </a:t>
            </a:r>
            <a:r>
              <a:rPr lang="it-IT" dirty="0" err="1"/>
              <a:t>activities</a:t>
            </a:r>
            <a:r>
              <a:rPr lang="it-IT" dirty="0"/>
              <a:t> in </a:t>
            </a:r>
            <a:r>
              <a:rPr lang="it-IT" dirty="0" err="1"/>
              <a:t>Greece</a:t>
            </a:r>
            <a:r>
              <a:rPr lang="it-IT" dirty="0"/>
              <a:t>.</a:t>
            </a:r>
          </a:p>
          <a:p>
            <a:r>
              <a:rPr lang="it-IT" dirty="0"/>
              <a:t>The </a:t>
            </a:r>
            <a:r>
              <a:rPr lang="it-IT" dirty="0" err="1"/>
              <a:t>municipality</a:t>
            </a:r>
            <a:r>
              <a:rPr lang="it-IT" dirty="0"/>
              <a:t> of </a:t>
            </a:r>
            <a:r>
              <a:rPr lang="it-IT" dirty="0" err="1"/>
              <a:t>Eastern</a:t>
            </a:r>
            <a:r>
              <a:rPr lang="it-IT" dirty="0"/>
              <a:t> </a:t>
            </a:r>
            <a:r>
              <a:rPr lang="it-IT" dirty="0" err="1"/>
              <a:t>Samos</a:t>
            </a:r>
            <a:r>
              <a:rPr lang="it-IT" dirty="0"/>
              <a:t> </a:t>
            </a:r>
            <a:r>
              <a:rPr lang="it-IT" dirty="0" err="1"/>
              <a:t>has</a:t>
            </a:r>
            <a:r>
              <a:rPr lang="it-IT" dirty="0"/>
              <a:t> </a:t>
            </a:r>
            <a:r>
              <a:rPr lang="it-IT" dirty="0" err="1"/>
              <a:t>agreed</a:t>
            </a:r>
            <a:r>
              <a:rPr lang="it-IT" dirty="0"/>
              <a:t> to </a:t>
            </a:r>
            <a:r>
              <a:rPr lang="it-IT" dirty="0" err="1"/>
              <a:t>participate</a:t>
            </a:r>
            <a:r>
              <a:rPr lang="it-IT" dirty="0"/>
              <a:t> in the </a:t>
            </a:r>
            <a:r>
              <a:rPr lang="it-IT" dirty="0" err="1"/>
              <a:t>project</a:t>
            </a:r>
            <a:r>
              <a:rPr lang="it-IT" dirty="0"/>
              <a:t>.</a:t>
            </a:r>
          </a:p>
          <a:p>
            <a:r>
              <a:rPr lang="it-IT" dirty="0" err="1"/>
              <a:t>Currently</a:t>
            </a:r>
            <a:r>
              <a:rPr lang="it-IT" dirty="0"/>
              <a:t> </a:t>
            </a:r>
            <a:r>
              <a:rPr lang="it-IT" dirty="0" err="1"/>
              <a:t>at</a:t>
            </a:r>
            <a:r>
              <a:rPr lang="it-IT" dirty="0"/>
              <a:t> the stage of </a:t>
            </a:r>
            <a:r>
              <a:rPr lang="it-IT" dirty="0" err="1"/>
              <a:t>preparing</a:t>
            </a:r>
            <a:r>
              <a:rPr lang="it-IT" dirty="0"/>
              <a:t> the </a:t>
            </a:r>
            <a:r>
              <a:rPr lang="it-IT" dirty="0" err="1"/>
              <a:t>project</a:t>
            </a:r>
            <a:r>
              <a:rPr lang="it-IT" dirty="0"/>
              <a:t> </a:t>
            </a:r>
            <a:r>
              <a:rPr lang="it-IT" dirty="0" err="1"/>
              <a:t>implementation</a:t>
            </a:r>
            <a:r>
              <a:rPr lang="it-IT" dirty="0"/>
              <a:t> work </a:t>
            </a:r>
            <a:r>
              <a:rPr lang="it-IT" dirty="0" err="1"/>
              <a:t>plan</a:t>
            </a:r>
            <a:r>
              <a:rPr lang="it-IT" dirty="0"/>
              <a:t> and schedule.</a:t>
            </a:r>
          </a:p>
          <a:p>
            <a:pPr marL="0" indent="0">
              <a:buNone/>
            </a:pPr>
            <a:r>
              <a:rPr lang="it-IT" dirty="0"/>
              <a:t/>
            </a:r>
            <a:br>
              <a:rPr lang="it-IT" dirty="0"/>
            </a:br>
            <a:endParaRPr lang="en-GB"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xmlns="" id="{AFA18524-251C-0C4A-82E2-353635DF0DCD}"/>
              </a:ext>
            </a:extLst>
          </p:cNvPr>
          <p:cNvPicPr>
            <a:picLocks noChangeAspect="1"/>
          </p:cNvPicPr>
          <p:nvPr/>
        </p:nvPicPr>
        <p:blipFill>
          <a:blip r:embed="rId3"/>
          <a:stretch>
            <a:fillRect/>
          </a:stretch>
        </p:blipFill>
        <p:spPr>
          <a:xfrm>
            <a:off x="0" y="0"/>
            <a:ext cx="12192000" cy="6858000"/>
          </a:xfrm>
          <a:prstGeom prst="rect">
            <a:avLst/>
          </a:prstGeom>
        </p:spPr>
      </p:pic>
      <p:pic>
        <p:nvPicPr>
          <p:cNvPr id="7" name="Immagine 6">
            <a:extLst>
              <a:ext uri="{FF2B5EF4-FFF2-40B4-BE49-F238E27FC236}">
                <a16:creationId xmlns:a16="http://schemas.microsoft.com/office/drawing/2014/main" xmlns="" id="{23C253A0-5664-FD40-9EAC-04C3AFF3A8B9}"/>
              </a:ext>
            </a:extLst>
          </p:cNvPr>
          <p:cNvPicPr>
            <a:picLocks noChangeAspect="1"/>
          </p:cNvPicPr>
          <p:nvPr/>
        </p:nvPicPr>
        <p:blipFill>
          <a:blip r:embed="rId4"/>
          <a:stretch>
            <a:fillRect/>
          </a:stretch>
        </p:blipFill>
        <p:spPr>
          <a:xfrm>
            <a:off x="0" y="0"/>
            <a:ext cx="12192000" cy="6858000"/>
          </a:xfrm>
          <a:prstGeom prst="rect">
            <a:avLst/>
          </a:prstGeom>
        </p:spPr>
      </p:pic>
      <p:pic>
        <p:nvPicPr>
          <p:cNvPr id="9" name="Immagine 8">
            <a:extLst>
              <a:ext uri="{FF2B5EF4-FFF2-40B4-BE49-F238E27FC236}">
                <a16:creationId xmlns:a16="http://schemas.microsoft.com/office/drawing/2014/main" xmlns="" id="{CA792D7E-5961-9547-B67D-5B6ED645CE0C}"/>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197005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lstStyle/>
          <a:p>
            <a:pPr algn="ctr"/>
            <a:r>
              <a:rPr lang="it-IT" dirty="0"/>
              <a:t>TSUNAMI READY IN ITALY: PALMI</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a:bodyPr>
          <a:lstStyle/>
          <a:p>
            <a:pPr marL="0" indent="0">
              <a:buNone/>
            </a:pPr>
            <a:r>
              <a:rPr lang="it-IT" dirty="0">
                <a:solidFill>
                  <a:schemeClr val="accent1">
                    <a:lumMod val="75000"/>
                  </a:schemeClr>
                </a:solidFill>
              </a:rPr>
              <a:t>PALMI (</a:t>
            </a:r>
            <a:r>
              <a:rPr lang="it-IT" dirty="0" err="1">
                <a:solidFill>
                  <a:schemeClr val="accent1">
                    <a:lumMod val="75000"/>
                  </a:schemeClr>
                </a:solidFill>
              </a:rPr>
              <a:t>Tyrrhenian</a:t>
            </a:r>
            <a:r>
              <a:rPr lang="it-IT" dirty="0">
                <a:solidFill>
                  <a:schemeClr val="accent1">
                    <a:lumMod val="75000"/>
                  </a:schemeClr>
                </a:solidFill>
              </a:rPr>
              <a:t> Sea, CALABRIA)</a:t>
            </a:r>
            <a:r>
              <a:rPr lang="it-IT" dirty="0"/>
              <a:t>:</a:t>
            </a:r>
          </a:p>
          <a:p>
            <a:pPr marL="514350" indent="-514350">
              <a:buFont typeface="+mj-lt"/>
              <a:buAutoNum type="alphaLcParenR"/>
            </a:pPr>
            <a:r>
              <a:rPr lang="en-GB" dirty="0"/>
              <a:t>On December 30, 2020, the Municipal Council of </a:t>
            </a:r>
            <a:r>
              <a:rPr lang="en-GB" dirty="0" err="1"/>
              <a:t>Palmi</a:t>
            </a:r>
            <a:r>
              <a:rPr lang="en-GB" dirty="0"/>
              <a:t> decided  officially to participate in the TR programme The Municipal Council nominated the Tsunami Ready Local Committee</a:t>
            </a:r>
          </a:p>
          <a:p>
            <a:pPr marL="514350" indent="-514350">
              <a:buFont typeface="+mj-lt"/>
              <a:buAutoNum type="alphaLcParenR"/>
            </a:pPr>
            <a:r>
              <a:rPr lang="en-GB" dirty="0"/>
              <a:t>On November 15, 2021, a new Regulatory Plan and Civil Protection Plan was officially approved </a:t>
            </a:r>
          </a:p>
          <a:p>
            <a:pPr marL="514350" indent="-514350">
              <a:buFont typeface="+mj-lt"/>
              <a:buAutoNum type="alphaLcParenR"/>
            </a:pPr>
            <a:r>
              <a:rPr lang="en-GB" dirty="0"/>
              <a:t>Several of the TR 12 indicators are completed</a:t>
            </a:r>
          </a:p>
          <a:p>
            <a:pPr marL="0" indent="0">
              <a:buNone/>
            </a:pPr>
            <a:endParaRPr lang="en-GB"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xmlns="" id="{9127D48C-67A5-844F-A160-D0B215467D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7552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68444" y="2865394"/>
            <a:ext cx="2363796" cy="1833797"/>
          </a:xfrm>
          <a:prstGeom prst="rect">
            <a:avLst/>
          </a:prstGeom>
        </p:spPr>
      </p:pic>
      <p:pic>
        <p:nvPicPr>
          <p:cNvPr id="5" name="Immagin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5076" y="1260764"/>
            <a:ext cx="7065819" cy="4563341"/>
          </a:xfrm>
          <a:prstGeom prst="rect">
            <a:avLst/>
          </a:prstGeom>
        </p:spPr>
      </p:pic>
      <p:pic>
        <p:nvPicPr>
          <p:cNvPr id="7" name="Immagin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3358" y="2627369"/>
            <a:ext cx="613637" cy="476051"/>
          </a:xfrm>
          <a:prstGeom prst="rect">
            <a:avLst/>
          </a:prstGeom>
        </p:spPr>
      </p:pic>
      <p:pic>
        <p:nvPicPr>
          <p:cNvPr id="8" name="Immagin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4544" y="2627369"/>
            <a:ext cx="613637" cy="476051"/>
          </a:xfrm>
          <a:prstGeom prst="rect">
            <a:avLst/>
          </a:prstGeom>
        </p:spPr>
      </p:pic>
      <p:pic>
        <p:nvPicPr>
          <p:cNvPr id="9" name="Immagin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5732" y="2799639"/>
            <a:ext cx="391579" cy="303781"/>
          </a:xfrm>
          <a:prstGeom prst="rect">
            <a:avLst/>
          </a:prstGeom>
        </p:spPr>
      </p:pic>
      <p:pic>
        <p:nvPicPr>
          <p:cNvPr id="10" name="Immagin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5732" y="2403670"/>
            <a:ext cx="391579" cy="303781"/>
          </a:xfrm>
          <a:prstGeom prst="rect">
            <a:avLst/>
          </a:prstGeom>
        </p:spPr>
      </p:pic>
      <p:pic>
        <p:nvPicPr>
          <p:cNvPr id="11" name="Immagin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5732" y="2007700"/>
            <a:ext cx="391579" cy="303781"/>
          </a:xfrm>
          <a:prstGeom prst="rect">
            <a:avLst/>
          </a:prstGeom>
        </p:spPr>
      </p:pic>
      <p:sp>
        <p:nvSpPr>
          <p:cNvPr id="12" name="Titolo 1"/>
          <p:cNvSpPr txBox="1">
            <a:spLocks/>
          </p:cNvSpPr>
          <p:nvPr/>
        </p:nvSpPr>
        <p:spPr>
          <a:xfrm>
            <a:off x="1542091" y="-213655"/>
            <a:ext cx="9588392" cy="99417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it-IT" sz="3200" b="1" dirty="0">
                <a:solidFill>
                  <a:schemeClr val="bg1"/>
                </a:solidFill>
                <a:latin typeface="+mn-lt"/>
              </a:rPr>
              <a:t>Tsunami Ready </a:t>
            </a:r>
            <a:r>
              <a:rPr lang="it-IT" sz="3200" b="1">
                <a:solidFill>
                  <a:schemeClr val="bg1"/>
                </a:solidFill>
                <a:latin typeface="+mn-lt"/>
              </a:rPr>
              <a:t>in Italia</a:t>
            </a:r>
            <a:endParaRPr lang="it-IT" sz="3200" dirty="0">
              <a:solidFill>
                <a:schemeClr val="tx2"/>
              </a:solidFill>
              <a:latin typeface="+mn-lt"/>
            </a:endParaRPr>
          </a:p>
        </p:txBody>
      </p:sp>
      <p:sp>
        <p:nvSpPr>
          <p:cNvPr id="13" name="CasellaDiTesto 12"/>
          <p:cNvSpPr txBox="1"/>
          <p:nvPr/>
        </p:nvSpPr>
        <p:spPr>
          <a:xfrm>
            <a:off x="2193355" y="5269961"/>
            <a:ext cx="4523967" cy="1200329"/>
          </a:xfrm>
          <a:prstGeom prst="rect">
            <a:avLst/>
          </a:prstGeom>
          <a:noFill/>
        </p:spPr>
        <p:txBody>
          <a:bodyPr wrap="square" rtlCol="0">
            <a:spAutoFit/>
          </a:bodyPr>
          <a:lstStyle/>
          <a:p>
            <a:pPr>
              <a:lnSpc>
                <a:spcPct val="150000"/>
              </a:lnSpc>
            </a:pPr>
            <a:r>
              <a:rPr lang="it-IT" sz="1600" b="1" dirty="0">
                <a:solidFill>
                  <a:schemeClr val="tx2"/>
                </a:solidFill>
                <a:ea typeface="Calibri" charset="0"/>
                <a:cs typeface="Calibri" charset="0"/>
              </a:rPr>
              <a:t>2021 </a:t>
            </a:r>
            <a:r>
              <a:rPr lang="it-IT" sz="1600" b="1" dirty="0" err="1">
                <a:solidFill>
                  <a:schemeClr val="tx2"/>
                </a:solidFill>
                <a:ea typeface="Calibri" charset="0"/>
                <a:cs typeface="Calibri" charset="0"/>
              </a:rPr>
              <a:t>achievements</a:t>
            </a:r>
            <a:r>
              <a:rPr lang="it-IT" sz="1600" b="1" dirty="0">
                <a:solidFill>
                  <a:schemeClr val="tx2"/>
                </a:solidFill>
                <a:ea typeface="Calibri" charset="0"/>
                <a:cs typeface="Calibri" charset="0"/>
              </a:rPr>
              <a:t>:</a:t>
            </a:r>
          </a:p>
          <a:p>
            <a:pPr>
              <a:lnSpc>
                <a:spcPct val="150000"/>
              </a:lnSpc>
            </a:pPr>
            <a:r>
              <a:rPr lang="it-IT" sz="1600" b="1" dirty="0">
                <a:solidFill>
                  <a:schemeClr val="tx2"/>
                </a:solidFill>
                <a:ea typeface="Calibri" charset="0"/>
                <a:cs typeface="Calibri" charset="0"/>
              </a:rPr>
              <a:t>- First TRNB in the NEAM </a:t>
            </a:r>
            <a:r>
              <a:rPr lang="it-IT" sz="1600" b="1" dirty="0" err="1">
                <a:solidFill>
                  <a:schemeClr val="tx2"/>
                </a:solidFill>
                <a:ea typeface="Calibri" charset="0"/>
                <a:cs typeface="Calibri" charset="0"/>
              </a:rPr>
              <a:t>region</a:t>
            </a:r>
            <a:r>
              <a:rPr lang="it-IT" sz="1600" b="1" dirty="0">
                <a:solidFill>
                  <a:schemeClr val="tx2"/>
                </a:solidFill>
                <a:ea typeface="Calibri" charset="0"/>
                <a:cs typeface="Calibri" charset="0"/>
              </a:rPr>
              <a:t> (DPC+INGV+ISPRA)</a:t>
            </a:r>
          </a:p>
          <a:p>
            <a:pPr>
              <a:lnSpc>
                <a:spcPct val="150000"/>
              </a:lnSpc>
            </a:pPr>
            <a:r>
              <a:rPr lang="it-IT" sz="1600" b="1" dirty="0">
                <a:solidFill>
                  <a:schemeClr val="tx2"/>
                </a:solidFill>
                <a:ea typeface="Calibri" charset="0"/>
                <a:cs typeface="Calibri" charset="0"/>
              </a:rPr>
              <a:t>- Three TR Local </a:t>
            </a:r>
            <a:r>
              <a:rPr lang="it-IT" sz="1600" b="1" dirty="0" err="1">
                <a:solidFill>
                  <a:schemeClr val="tx2"/>
                </a:solidFill>
                <a:ea typeface="Calibri" charset="0"/>
                <a:cs typeface="Calibri" charset="0"/>
              </a:rPr>
              <a:t>Committees</a:t>
            </a:r>
            <a:r>
              <a:rPr lang="it-IT" sz="1600" b="1" dirty="0">
                <a:solidFill>
                  <a:schemeClr val="tx2"/>
                </a:solidFill>
                <a:ea typeface="Calibri" charset="0"/>
                <a:cs typeface="Calibri" charset="0"/>
              </a:rPr>
              <a:t> </a:t>
            </a:r>
            <a:r>
              <a:rPr lang="it-IT" sz="1600" b="1" dirty="0" err="1">
                <a:solidFill>
                  <a:schemeClr val="tx2"/>
                </a:solidFill>
                <a:ea typeface="Calibri" charset="0"/>
                <a:cs typeface="Calibri" charset="0"/>
              </a:rPr>
              <a:t>established</a:t>
            </a:r>
            <a:endParaRPr lang="it-IT" sz="1600" b="1" dirty="0">
              <a:solidFill>
                <a:schemeClr val="tx2"/>
              </a:solidFill>
              <a:ea typeface="Calibri" charset="0"/>
              <a:cs typeface="Calibri" charset="0"/>
            </a:endParaRPr>
          </a:p>
        </p:txBody>
      </p:sp>
      <p:sp>
        <p:nvSpPr>
          <p:cNvPr id="2" name="CasellaDiTesto 1"/>
          <p:cNvSpPr txBox="1"/>
          <p:nvPr/>
        </p:nvSpPr>
        <p:spPr>
          <a:xfrm>
            <a:off x="527538" y="250929"/>
            <a:ext cx="9951679" cy="892552"/>
          </a:xfrm>
          <a:prstGeom prst="rect">
            <a:avLst/>
          </a:prstGeom>
          <a:noFill/>
        </p:spPr>
        <p:txBody>
          <a:bodyPr wrap="square" rtlCol="0">
            <a:spAutoFit/>
          </a:bodyPr>
          <a:lstStyle/>
          <a:p>
            <a:pPr algn="ctr"/>
            <a:r>
              <a:rPr lang="it-IT" sz="2800" b="1" dirty="0">
                <a:solidFill>
                  <a:schemeClr val="accent1">
                    <a:lumMod val="75000"/>
                  </a:schemeClr>
                </a:solidFill>
              </a:rPr>
              <a:t>3 - TSUNAMI READY in </a:t>
            </a:r>
            <a:r>
              <a:rPr lang="it-IT" sz="2800" b="1" dirty="0" err="1">
                <a:solidFill>
                  <a:schemeClr val="accent1">
                    <a:lumMod val="75000"/>
                  </a:schemeClr>
                </a:solidFill>
              </a:rPr>
              <a:t>Italy</a:t>
            </a:r>
            <a:endParaRPr lang="it-IT" sz="2800" b="1" dirty="0">
              <a:solidFill>
                <a:schemeClr val="accent1">
                  <a:lumMod val="75000"/>
                </a:schemeClr>
              </a:solidFill>
            </a:endParaRPr>
          </a:p>
          <a:p>
            <a:pPr algn="ctr"/>
            <a:r>
              <a:rPr lang="it-IT" sz="2400" dirty="0">
                <a:solidFill>
                  <a:schemeClr val="accent1">
                    <a:lumMod val="75000"/>
                  </a:schemeClr>
                </a:solidFill>
              </a:rPr>
              <a:t>3 </a:t>
            </a:r>
            <a:r>
              <a:rPr lang="it-IT" sz="2400" dirty="0" err="1">
                <a:solidFill>
                  <a:schemeClr val="accent1">
                    <a:lumMod val="75000"/>
                  </a:schemeClr>
                </a:solidFill>
              </a:rPr>
              <a:t>pilot</a:t>
            </a:r>
            <a:r>
              <a:rPr lang="it-IT" sz="2400" dirty="0">
                <a:solidFill>
                  <a:schemeClr val="accent1">
                    <a:lumMod val="75000"/>
                  </a:schemeClr>
                </a:solidFill>
              </a:rPr>
              <a:t> </a:t>
            </a:r>
            <a:r>
              <a:rPr lang="it-IT" sz="2400" dirty="0" err="1">
                <a:solidFill>
                  <a:schemeClr val="accent1">
                    <a:lumMod val="75000"/>
                  </a:schemeClr>
                </a:solidFill>
              </a:rPr>
              <a:t>sites</a:t>
            </a:r>
            <a:r>
              <a:rPr lang="it-IT" sz="2400" dirty="0">
                <a:solidFill>
                  <a:schemeClr val="accent1">
                    <a:lumMod val="75000"/>
                  </a:schemeClr>
                </a:solidFill>
              </a:rPr>
              <a:t>: Minturno (Lazio), Palmi (Calabria), Pachino (Sicilia)</a:t>
            </a:r>
          </a:p>
        </p:txBody>
      </p:sp>
    </p:spTree>
    <p:extLst>
      <p:ext uri="{BB962C8B-B14F-4D97-AF65-F5344CB8AC3E}">
        <p14:creationId xmlns:p14="http://schemas.microsoft.com/office/powerpoint/2010/main" val="1411538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lstStyle/>
          <a:p>
            <a:pPr algn="ctr"/>
            <a:r>
              <a:rPr lang="it-IT" dirty="0"/>
              <a:t>TSUNAMI READY IN ITALY: PALMI</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5752012" y="1419792"/>
            <a:ext cx="6439988" cy="5254443"/>
          </a:xfrm>
        </p:spPr>
        <p:txBody>
          <a:bodyPr>
            <a:noAutofit/>
          </a:bodyPr>
          <a:lstStyle/>
          <a:p>
            <a:pPr marL="514350" indent="-514350">
              <a:buFont typeface="+mj-lt"/>
              <a:buAutoNum type="alphaLcParenR"/>
            </a:pPr>
            <a:r>
              <a:rPr lang="en-GB" sz="2400" dirty="0"/>
              <a:t>On December 30, 2020, the Municipal Council of </a:t>
            </a:r>
            <a:r>
              <a:rPr lang="en-GB" sz="2400" dirty="0" err="1"/>
              <a:t>Palmi</a:t>
            </a:r>
            <a:r>
              <a:rPr lang="en-GB" sz="2400" dirty="0"/>
              <a:t> decided  officially to participate in the TR programme </a:t>
            </a:r>
          </a:p>
          <a:p>
            <a:pPr marL="514350" indent="-514350">
              <a:buFont typeface="+mj-lt"/>
              <a:buAutoNum type="alphaLcParenR"/>
            </a:pPr>
            <a:r>
              <a:rPr lang="en-GB" sz="2400" dirty="0"/>
              <a:t>On May 10, 2021, he Municipal Council nominated the Tsunami Ready Local Committee </a:t>
            </a:r>
          </a:p>
          <a:p>
            <a:pPr marL="514350" indent="-514350">
              <a:buFont typeface="+mj-lt"/>
              <a:buAutoNum type="alphaLcParenR"/>
            </a:pPr>
            <a:r>
              <a:rPr lang="en-GB" sz="2400" dirty="0"/>
              <a:t>On November 15, 2021, a new Regulatory Plan and Civil Protection Plan was officially approved (including tsunami risk)</a:t>
            </a:r>
          </a:p>
          <a:p>
            <a:pPr marL="514350" indent="-514350">
              <a:buFont typeface="+mj-lt"/>
              <a:buAutoNum type="alphaLcParenR"/>
            </a:pPr>
            <a:r>
              <a:rPr lang="en-GB" sz="2400" dirty="0"/>
              <a:t>Several of the 12 TR indicators are completed (see next slides)</a:t>
            </a:r>
          </a:p>
          <a:p>
            <a:pPr marL="514350" indent="-514350">
              <a:buFont typeface="+mj-lt"/>
              <a:buAutoNum type="alphaLcParenR"/>
            </a:pPr>
            <a:r>
              <a:rPr lang="en-GB" sz="2400" dirty="0"/>
              <a:t>A 32 pages booklet on the TR project has been published, it will be distributed to students and in the coastal facilities</a:t>
            </a:r>
          </a:p>
          <a:p>
            <a:pPr marL="514350" indent="-514350">
              <a:buFont typeface="+mj-lt"/>
              <a:buAutoNum type="alphaLcParenR"/>
            </a:pPr>
            <a:endParaRPr lang="en-GB" sz="2400" dirty="0"/>
          </a:p>
          <a:p>
            <a:pPr marL="514350" indent="-514350">
              <a:buFont typeface="+mj-lt"/>
              <a:buAutoNum type="alphaLcParenR"/>
            </a:pPr>
            <a:endParaRPr lang="en-GB" sz="2400"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76" y="2055813"/>
            <a:ext cx="5588949" cy="2934198"/>
          </a:xfrm>
          <a:prstGeom prst="rect">
            <a:avLst/>
          </a:prstGeom>
        </p:spPr>
      </p:pic>
    </p:spTree>
    <p:extLst>
      <p:ext uri="{BB962C8B-B14F-4D97-AF65-F5344CB8AC3E}">
        <p14:creationId xmlns:p14="http://schemas.microsoft.com/office/powerpoint/2010/main" val="3618303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a:xfrm>
            <a:off x="838200" y="178677"/>
            <a:ext cx="10515600" cy="1512012"/>
          </a:xfrm>
        </p:spPr>
        <p:txBody>
          <a:bodyPr>
            <a:normAutofit fontScale="90000"/>
          </a:bodyPr>
          <a:lstStyle/>
          <a:p>
            <a:pPr algn="ctr"/>
            <a:r>
              <a:rPr lang="it-IT" dirty="0"/>
              <a:t>TSUNAMI READY COMMUNITIES </a:t>
            </a:r>
            <a:br>
              <a:rPr lang="it-IT" dirty="0"/>
            </a:br>
            <a:r>
              <a:rPr lang="it-IT" dirty="0"/>
              <a:t>IN NEAM REGION</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a:bodyPr>
          <a:lstStyle/>
          <a:p>
            <a:r>
              <a:rPr lang="en-GB" dirty="0"/>
              <a:t>SPAIN: </a:t>
            </a:r>
            <a:r>
              <a:rPr lang="en-GB" dirty="0" err="1"/>
              <a:t>Chipiona</a:t>
            </a:r>
            <a:endParaRPr lang="en-GB" dirty="0"/>
          </a:p>
          <a:p>
            <a:r>
              <a:rPr lang="en-GB" dirty="0"/>
              <a:t>FRANCE: Cannes</a:t>
            </a:r>
          </a:p>
          <a:p>
            <a:r>
              <a:rPr lang="en-GB" dirty="0"/>
              <a:t>ITALY: </a:t>
            </a:r>
            <a:r>
              <a:rPr lang="en-GB" dirty="0" err="1"/>
              <a:t>Palmi</a:t>
            </a:r>
            <a:r>
              <a:rPr lang="en-GB" dirty="0"/>
              <a:t>, </a:t>
            </a:r>
            <a:r>
              <a:rPr lang="en-GB" dirty="0" err="1"/>
              <a:t>Minturno</a:t>
            </a:r>
            <a:r>
              <a:rPr lang="en-GB" dirty="0"/>
              <a:t>, </a:t>
            </a:r>
            <a:r>
              <a:rPr lang="en-GB" dirty="0" err="1"/>
              <a:t>Marzamemi</a:t>
            </a:r>
            <a:endParaRPr lang="en-GB" dirty="0"/>
          </a:p>
          <a:p>
            <a:r>
              <a:rPr lang="en-GB" dirty="0"/>
              <a:t>TURKEY: Bodrum, </a:t>
            </a:r>
            <a:r>
              <a:rPr lang="it-IT" dirty="0" err="1"/>
              <a:t>Didim</a:t>
            </a:r>
            <a:r>
              <a:rPr lang="it-IT" dirty="0"/>
              <a:t>, </a:t>
            </a:r>
            <a:r>
              <a:rPr lang="it-IT" dirty="0" err="1"/>
              <a:t>Marmaris</a:t>
            </a:r>
            <a:r>
              <a:rPr lang="it-IT" dirty="0"/>
              <a:t>, </a:t>
            </a:r>
            <a:r>
              <a:rPr lang="it-IT" dirty="0" err="1"/>
              <a:t>Fethiye</a:t>
            </a:r>
            <a:r>
              <a:rPr lang="it-IT" dirty="0"/>
              <a:t> and </a:t>
            </a:r>
            <a:r>
              <a:rPr lang="it-IT" dirty="0" err="1"/>
              <a:t>Kaş</a:t>
            </a:r>
            <a:r>
              <a:rPr lang="it-IT" dirty="0"/>
              <a:t> </a:t>
            </a:r>
            <a:r>
              <a:rPr lang="it-IT" dirty="0" err="1"/>
              <a:t>were</a:t>
            </a:r>
            <a:r>
              <a:rPr lang="it-IT" dirty="0"/>
              <a:t> </a:t>
            </a:r>
            <a:r>
              <a:rPr lang="it-IT" dirty="0" err="1"/>
              <a:t>identified</a:t>
            </a:r>
            <a:r>
              <a:rPr lang="it-IT" dirty="0"/>
              <a:t> </a:t>
            </a:r>
            <a:r>
              <a:rPr lang="it-IT" dirty="0" err="1"/>
              <a:t>potential</a:t>
            </a:r>
            <a:r>
              <a:rPr lang="it-IT" dirty="0"/>
              <a:t> Tsunami Ready </a:t>
            </a:r>
            <a:r>
              <a:rPr lang="it-IT" dirty="0" err="1"/>
              <a:t>candidates</a:t>
            </a:r>
            <a:endParaRPr lang="en-GB" dirty="0"/>
          </a:p>
          <a:p>
            <a:r>
              <a:rPr lang="en-GB" dirty="0"/>
              <a:t>The contribution of Last Mile Project to TR</a:t>
            </a:r>
          </a:p>
          <a:p>
            <a:r>
              <a:rPr lang="en-GB" dirty="0"/>
              <a:t>IOC EU ECHO NEAMTWS - </a:t>
            </a:r>
            <a:r>
              <a:rPr lang="it-IT" dirty="0" err="1"/>
              <a:t>CoastWave</a:t>
            </a:r>
            <a:r>
              <a:rPr lang="it-IT" dirty="0"/>
              <a:t> Project</a:t>
            </a:r>
            <a:endParaRPr lang="en-GB"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81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lstStyle/>
          <a:p>
            <a:pPr algn="ctr"/>
            <a:r>
              <a:rPr lang="it-IT" dirty="0"/>
              <a:t>TSUNAMI READY IN ITALY: PALMI</a:t>
            </a:r>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844" y="845344"/>
            <a:ext cx="9704934" cy="6858000"/>
          </a:xfrm>
          <a:prstGeom prst="rect">
            <a:avLst/>
          </a:prstGeom>
        </p:spPr>
      </p:pic>
      <p:pic>
        <p:nvPicPr>
          <p:cNvPr id="1026" name="Immagine 2" descr="stemm">
            <a:extLst>
              <a:ext uri="{FF2B5EF4-FFF2-40B4-BE49-F238E27FC236}">
                <a16:creationId xmlns:a16="http://schemas.microsoft.com/office/drawing/2014/main" xmlns="" id="{A1068899-DBF4-5348-8CEA-AFA7A0AD8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100" y="-25400"/>
            <a:ext cx="901700" cy="11493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magine 3" descr="protezione civile minturno">
            <a:extLst>
              <a:ext uri="{FF2B5EF4-FFF2-40B4-BE49-F238E27FC236}">
                <a16:creationId xmlns:a16="http://schemas.microsoft.com/office/drawing/2014/main" xmlns="" id="{8E7A0CFA-D7F7-404C-8576-F89CD1FFD2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8953" y="278606"/>
            <a:ext cx="1263650" cy="113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689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36372" y="365125"/>
            <a:ext cx="10515600" cy="1325563"/>
          </a:xfrm>
        </p:spPr>
        <p:txBody>
          <a:bodyPr/>
          <a:lstStyle/>
          <a:p>
            <a:r>
              <a:rPr lang="it-IT" dirty="0"/>
              <a:t>TSUNAMI READY IN ITALY: PALMI</a:t>
            </a:r>
          </a:p>
        </p:txBody>
      </p:sp>
      <p:pic>
        <p:nvPicPr>
          <p:cNvPr id="4"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689" y="1346333"/>
            <a:ext cx="8115711" cy="5511667"/>
          </a:xfrm>
          <a:prstGeom prst="rect">
            <a:avLst/>
          </a:prstGeom>
        </p:spPr>
      </p:pic>
    </p:spTree>
    <p:extLst>
      <p:ext uri="{BB962C8B-B14F-4D97-AF65-F5344CB8AC3E}">
        <p14:creationId xmlns:p14="http://schemas.microsoft.com/office/powerpoint/2010/main" val="961266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36372" y="365125"/>
            <a:ext cx="10515600" cy="1325563"/>
          </a:xfrm>
        </p:spPr>
        <p:txBody>
          <a:bodyPr/>
          <a:lstStyle/>
          <a:p>
            <a:r>
              <a:rPr lang="it-IT" dirty="0"/>
              <a:t>TSUNAMI READY IN ITALY: PALMI</a:t>
            </a:r>
          </a:p>
        </p:txBody>
      </p:sp>
      <p:pic>
        <p:nvPicPr>
          <p:cNvPr id="4"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689" y="1408536"/>
            <a:ext cx="8071394" cy="5403219"/>
          </a:xfrm>
          <a:prstGeom prst="rect">
            <a:avLst/>
          </a:prstGeom>
        </p:spPr>
      </p:pic>
    </p:spTree>
    <p:extLst>
      <p:ext uri="{BB962C8B-B14F-4D97-AF65-F5344CB8AC3E}">
        <p14:creationId xmlns:p14="http://schemas.microsoft.com/office/powerpoint/2010/main" val="1386184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1676400" y="28674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t>TSUNAMI READY IN ITALY: PALMI</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513640"/>
            <a:ext cx="5188204" cy="5004783"/>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1654" y="1018902"/>
            <a:ext cx="4029210" cy="5695406"/>
          </a:xfrm>
          <a:prstGeom prst="rect">
            <a:avLst/>
          </a:prstGeom>
        </p:spPr>
      </p:pic>
      <p:sp>
        <p:nvSpPr>
          <p:cNvPr id="5" name="Ovale 4"/>
          <p:cNvSpPr/>
          <p:nvPr/>
        </p:nvSpPr>
        <p:spPr>
          <a:xfrm>
            <a:off x="3901199" y="1881051"/>
            <a:ext cx="1271692" cy="3265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11312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lstStyle/>
          <a:p>
            <a:pPr algn="ctr"/>
            <a:r>
              <a:rPr lang="it-IT" dirty="0"/>
              <a:t>TSUNAMI READY IN ITALY: </a:t>
            </a:r>
            <a:br>
              <a:rPr lang="it-IT" dirty="0"/>
            </a:br>
            <a:r>
              <a:rPr lang="it-IT" dirty="0"/>
              <a:t>PACHINO (MARZAMEMI)</a:t>
            </a:r>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200" y="2055813"/>
            <a:ext cx="4086497" cy="4553993"/>
          </a:xfrm>
        </p:spPr>
        <p:txBody>
          <a:bodyPr>
            <a:normAutofit/>
          </a:bodyPr>
          <a:lstStyle/>
          <a:p>
            <a:pPr marL="0" indent="0">
              <a:buNone/>
            </a:pPr>
            <a:r>
              <a:rPr lang="en-GB" sz="2000" dirty="0">
                <a:solidFill>
                  <a:schemeClr val="accent1">
                    <a:lumMod val="75000"/>
                  </a:schemeClr>
                </a:solidFill>
              </a:rPr>
              <a:t>MARZAMEMI (Ionian Sea, SICILY)</a:t>
            </a:r>
          </a:p>
          <a:p>
            <a:pPr marL="0" indent="0">
              <a:buNone/>
            </a:pPr>
            <a:endParaRPr lang="en-GB" sz="2000" dirty="0"/>
          </a:p>
          <a:p>
            <a:pPr marL="0" indent="0">
              <a:buNone/>
            </a:pPr>
            <a:r>
              <a:rPr lang="en-GB" sz="2000" dirty="0"/>
              <a:t>On April 28, 2021, </a:t>
            </a:r>
            <a:r>
              <a:rPr lang="en-GB" sz="2000" dirty="0" err="1"/>
              <a:t>Marzamemi</a:t>
            </a:r>
            <a:r>
              <a:rPr lang="en-GB" sz="2000" dirty="0"/>
              <a:t> officially joined the project with a Municipal Council resolution</a:t>
            </a:r>
          </a:p>
          <a:p>
            <a:pPr marL="0" indent="0">
              <a:buNone/>
            </a:pPr>
            <a:r>
              <a:rPr lang="en-GB" sz="2000" dirty="0"/>
              <a:t>Note: The municipality was commissioned</a:t>
            </a:r>
            <a:r>
              <a:rPr lang="en-GB" sz="2000" dirty="0">
                <a:solidFill>
                  <a:srgbClr val="FF0000"/>
                </a:solidFill>
              </a:rPr>
              <a:t> </a:t>
            </a:r>
            <a:r>
              <a:rPr lang="en-GB" sz="2000" dirty="0"/>
              <a:t>until October 2021. In a meeting last December the newly elected Mayor has declared her will to pursue the TR objective. Contacts are going on.</a:t>
            </a:r>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546" y="2055813"/>
            <a:ext cx="6530460" cy="3476332"/>
          </a:xfrm>
          <a:prstGeom prst="rect">
            <a:avLst/>
          </a:prstGeom>
        </p:spPr>
      </p:pic>
    </p:spTree>
    <p:extLst>
      <p:ext uri="{BB962C8B-B14F-4D97-AF65-F5344CB8AC3E}">
        <p14:creationId xmlns:p14="http://schemas.microsoft.com/office/powerpoint/2010/main" val="852732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9EAFA2E-9B76-B449-AA6C-D0F14390527F}"/>
              </a:ext>
            </a:extLst>
          </p:cNvPr>
          <p:cNvSpPr>
            <a:spLocks noGrp="1"/>
          </p:cNvSpPr>
          <p:nvPr>
            <p:ph type="title"/>
          </p:nvPr>
        </p:nvSpPr>
        <p:spPr/>
        <p:txBody>
          <a:bodyPr/>
          <a:lstStyle/>
          <a:p>
            <a:r>
              <a:rPr lang="it-IT" dirty="0"/>
              <a:t> TSUN  TSUNAMI READY IN ITALY: MINTURNO</a:t>
            </a:r>
            <a:br>
              <a:rPr lang="it-IT" dirty="0"/>
            </a:br>
            <a:r>
              <a:rPr lang="it-IT" dirty="0"/>
              <a:t>PALMI</a:t>
            </a:r>
          </a:p>
        </p:txBody>
      </p:sp>
      <p:sp>
        <p:nvSpPr>
          <p:cNvPr id="3" name="Segnaposto contenuto 2">
            <a:extLst>
              <a:ext uri="{FF2B5EF4-FFF2-40B4-BE49-F238E27FC236}">
                <a16:creationId xmlns:a16="http://schemas.microsoft.com/office/drawing/2014/main" xmlns="" id="{A2A37926-1ECE-BB47-97EA-7FC8C74F1722}"/>
              </a:ext>
            </a:extLst>
          </p:cNvPr>
          <p:cNvSpPr>
            <a:spLocks noGrp="1"/>
          </p:cNvSpPr>
          <p:nvPr>
            <p:ph idx="1"/>
          </p:nvPr>
        </p:nvSpPr>
        <p:spPr>
          <a:xfrm>
            <a:off x="7056121" y="1690688"/>
            <a:ext cx="4778828" cy="4927873"/>
          </a:xfrm>
        </p:spPr>
        <p:txBody>
          <a:bodyPr>
            <a:noAutofit/>
          </a:bodyPr>
          <a:lstStyle/>
          <a:p>
            <a:pPr marL="0" indent="0">
              <a:lnSpc>
                <a:spcPct val="120000"/>
              </a:lnSpc>
              <a:buNone/>
            </a:pPr>
            <a:r>
              <a:rPr lang="en-GB" sz="1800" dirty="0"/>
              <a:t>a) On March 3, 2021, the TR Local Committee was nominated (see the document in next slide).</a:t>
            </a:r>
          </a:p>
          <a:p>
            <a:pPr marL="0" indent="0">
              <a:lnSpc>
                <a:spcPct val="120000"/>
              </a:lnSpc>
              <a:buNone/>
            </a:pPr>
            <a:r>
              <a:rPr lang="en-GB" sz="1800" dirty="0"/>
              <a:t>b) During the NEAMWAVE exercise on 9 March 2021, sirens and warning lights were tested, as well as the operation level of the APP Alert System.</a:t>
            </a:r>
          </a:p>
          <a:p>
            <a:pPr marL="0" indent="0">
              <a:lnSpc>
                <a:spcPct val="120000"/>
              </a:lnSpc>
              <a:buNone/>
            </a:pPr>
            <a:r>
              <a:rPr lang="en-GB" sz="1800" dirty="0"/>
              <a:t>c) The vertical evacuation of the school was also a very valuable moment because it led to the pupils asking a lot of questions and overall asking to be informed about tsunami risk. A specific educational project is being prepared to follow up on these questions. </a:t>
            </a:r>
          </a:p>
          <a:p>
            <a:pPr marL="0" indent="0">
              <a:lnSpc>
                <a:spcPct val="120000"/>
              </a:lnSpc>
              <a:buNone/>
            </a:pPr>
            <a:r>
              <a:rPr lang="en-GB" sz="1800" dirty="0"/>
              <a:t>d) Most part of  Tsunami Ready indicators will be soon completed (see next slides)</a:t>
            </a:r>
          </a:p>
          <a:p>
            <a:pPr marL="0" indent="0">
              <a:lnSpc>
                <a:spcPct val="120000"/>
              </a:lnSpc>
              <a:buNone/>
            </a:pPr>
            <a:r>
              <a:rPr lang="en-GB" sz="1800" dirty="0"/>
              <a:t/>
            </a:r>
            <a:br>
              <a:rPr lang="en-GB" sz="1800" dirty="0"/>
            </a:br>
            <a:r>
              <a:rPr lang="it-IT" sz="1800" dirty="0"/>
              <a:t/>
            </a:r>
            <a:br>
              <a:rPr lang="it-IT" sz="1800" dirty="0"/>
            </a:br>
            <a:r>
              <a:rPr lang="it-IT" sz="1800" dirty="0"/>
              <a:t/>
            </a:r>
            <a:br>
              <a:rPr lang="it-IT" sz="1800" dirty="0"/>
            </a:br>
            <a:endParaRPr lang="it-IT" sz="1800" dirty="0"/>
          </a:p>
        </p:txBody>
      </p:sp>
      <p:pic>
        <p:nvPicPr>
          <p:cNvPr id="4" name="Picture 1" descr="page3image1726784">
            <a:extLst>
              <a:ext uri="{FF2B5EF4-FFF2-40B4-BE49-F238E27FC236}">
                <a16:creationId xmlns:a16="http://schemas.microsoft.com/office/drawing/2014/main" xmlns="" id="{19C7A72D-52EA-1F4D-B503-3593CB446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2357029"/>
            <a:ext cx="6860903" cy="3859258"/>
          </a:xfrm>
          <a:prstGeom prst="rect">
            <a:avLst/>
          </a:prstGeom>
        </p:spPr>
      </p:pic>
    </p:spTree>
    <p:extLst>
      <p:ext uri="{BB962C8B-B14F-4D97-AF65-F5344CB8AC3E}">
        <p14:creationId xmlns:p14="http://schemas.microsoft.com/office/powerpoint/2010/main" val="2040524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6">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8">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0">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xmlns="" id="{55E3F027-C212-954C-AB5D-186CCFA744D6}"/>
              </a:ext>
            </a:extLst>
          </p:cNvPr>
          <p:cNvPicPr>
            <a:picLocks noChangeAspect="1"/>
          </p:cNvPicPr>
          <p:nvPr/>
        </p:nvPicPr>
        <p:blipFill rotWithShape="1">
          <a:blip r:embed="rId2"/>
          <a:srcRect l="7277" t="1117" r="5405" b="24818"/>
          <a:stretch/>
        </p:blipFill>
        <p:spPr>
          <a:xfrm>
            <a:off x="1772561" y="512759"/>
            <a:ext cx="7371439" cy="5577976"/>
          </a:xfrm>
          <a:prstGeom prst="rect">
            <a:avLst/>
          </a:prstGeom>
          <a:ln>
            <a:noFill/>
          </a:ln>
        </p:spPr>
      </p:pic>
      <p:sp>
        <p:nvSpPr>
          <p:cNvPr id="19" name="Isosceles Triangle 18">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591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9EAFA2E-9B76-B449-AA6C-D0F14390527F}"/>
              </a:ext>
            </a:extLst>
          </p:cNvPr>
          <p:cNvSpPr>
            <a:spLocks noGrp="1"/>
          </p:cNvSpPr>
          <p:nvPr>
            <p:ph type="title"/>
          </p:nvPr>
        </p:nvSpPr>
        <p:spPr/>
        <p:txBody>
          <a:bodyPr/>
          <a:lstStyle/>
          <a:p>
            <a:r>
              <a:rPr lang="it-IT" dirty="0"/>
              <a:t> TSUN  TSUNAMI READY IN ITALY: MINTURNO</a:t>
            </a:r>
            <a:br>
              <a:rPr lang="it-IT" dirty="0"/>
            </a:br>
            <a:r>
              <a:rPr lang="it-IT" dirty="0"/>
              <a:t>PALMI</a:t>
            </a:r>
          </a:p>
        </p:txBody>
      </p:sp>
      <p:pic>
        <p:nvPicPr>
          <p:cNvPr id="4" name="Picture 1" descr="page3image1726784">
            <a:extLst>
              <a:ext uri="{FF2B5EF4-FFF2-40B4-BE49-F238E27FC236}">
                <a16:creationId xmlns:a16="http://schemas.microsoft.com/office/drawing/2014/main" xmlns="" id="{19C7A72D-52EA-1F4D-B503-3593CB446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866" y="548640"/>
            <a:ext cx="9704934" cy="6858000"/>
          </a:xfrm>
          <a:prstGeom prst="rect">
            <a:avLst/>
          </a:prstGeom>
        </p:spPr>
      </p:pic>
    </p:spTree>
    <p:extLst>
      <p:ext uri="{BB962C8B-B14F-4D97-AF65-F5344CB8AC3E}">
        <p14:creationId xmlns:p14="http://schemas.microsoft.com/office/powerpoint/2010/main" val="2048953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9EAFA2E-9B76-B449-AA6C-D0F14390527F}"/>
              </a:ext>
            </a:extLst>
          </p:cNvPr>
          <p:cNvSpPr>
            <a:spLocks noGrp="1"/>
          </p:cNvSpPr>
          <p:nvPr>
            <p:ph type="title"/>
          </p:nvPr>
        </p:nvSpPr>
        <p:spPr/>
        <p:txBody>
          <a:bodyPr/>
          <a:lstStyle/>
          <a:p>
            <a:r>
              <a:rPr lang="it-IT" dirty="0"/>
              <a:t> TSUN  TSUNAMI READY IN ITALY: MINTURNO</a:t>
            </a:r>
            <a:br>
              <a:rPr lang="it-IT" dirty="0"/>
            </a:br>
            <a:r>
              <a:rPr lang="it-IT" dirty="0"/>
              <a:t>PALMI</a:t>
            </a:r>
          </a:p>
        </p:txBody>
      </p:sp>
      <p:pic>
        <p:nvPicPr>
          <p:cNvPr id="4" name="Picture 1" descr="page3image1726784">
            <a:extLst>
              <a:ext uri="{FF2B5EF4-FFF2-40B4-BE49-F238E27FC236}">
                <a16:creationId xmlns:a16="http://schemas.microsoft.com/office/drawing/2014/main" xmlns="" id="{19C7A72D-52EA-1F4D-B503-3593CB446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977" y="2055813"/>
            <a:ext cx="10058400" cy="3888749"/>
          </a:xfrm>
          <a:prstGeom prst="rect">
            <a:avLst/>
          </a:prstGeom>
        </p:spPr>
      </p:pic>
      <p:sp>
        <p:nvSpPr>
          <p:cNvPr id="5" name="CasellaDiTesto 4"/>
          <p:cNvSpPr txBox="1"/>
          <p:nvPr/>
        </p:nvSpPr>
        <p:spPr>
          <a:xfrm>
            <a:off x="1593669" y="6309360"/>
            <a:ext cx="5577840" cy="369332"/>
          </a:xfrm>
          <a:prstGeom prst="rect">
            <a:avLst/>
          </a:prstGeom>
          <a:noFill/>
        </p:spPr>
        <p:txBody>
          <a:bodyPr wrap="square" rtlCol="0">
            <a:spAutoFit/>
          </a:bodyPr>
          <a:lstStyle/>
          <a:p>
            <a:r>
              <a:rPr lang="it-IT"/>
              <a:t>General Score: 1050 / 1200 = -150</a:t>
            </a:r>
          </a:p>
        </p:txBody>
      </p:sp>
    </p:spTree>
    <p:extLst>
      <p:ext uri="{BB962C8B-B14F-4D97-AF65-F5344CB8AC3E}">
        <p14:creationId xmlns:p14="http://schemas.microsoft.com/office/powerpoint/2010/main" val="290048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r>
              <a:rPr lang="it-IT" dirty="0"/>
              <a:t>            TSUNAMI READY IN TURKEY</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fontScale="92500" lnSpcReduction="10000"/>
          </a:bodyPr>
          <a:lstStyle/>
          <a:p>
            <a:pPr marL="0" indent="0">
              <a:buNone/>
            </a:pPr>
            <a:r>
              <a:rPr lang="en-GB" b="1" u="sng" dirty="0"/>
              <a:t>Bodrum</a:t>
            </a:r>
            <a:r>
              <a:rPr lang="en-GB" b="1" dirty="0"/>
              <a:t> has a great potential to be identified as a possible Tsunami Ready location in Turkey</a:t>
            </a:r>
            <a:r>
              <a:rPr lang="en-GB" dirty="0"/>
              <a:t>. </a:t>
            </a:r>
          </a:p>
          <a:p>
            <a:pPr marL="0" indent="0">
              <a:buNone/>
            </a:pPr>
            <a:r>
              <a:rPr lang="en-GB" dirty="0"/>
              <a:t>Due to their geographical proximity and degree of similarity in tsunami risk, </a:t>
            </a:r>
            <a:r>
              <a:rPr lang="en-GB" b="1" dirty="0" err="1"/>
              <a:t>Didim</a:t>
            </a:r>
            <a:r>
              <a:rPr lang="en-GB" b="1" dirty="0"/>
              <a:t>, Marmaris, </a:t>
            </a:r>
            <a:r>
              <a:rPr lang="en-GB" b="1" dirty="0" err="1"/>
              <a:t>Fethiye</a:t>
            </a:r>
            <a:r>
              <a:rPr lang="en-GB" b="1" dirty="0"/>
              <a:t> and </a:t>
            </a:r>
            <a:r>
              <a:rPr lang="en-GB" b="1" dirty="0" err="1"/>
              <a:t>Kaş</a:t>
            </a:r>
            <a:r>
              <a:rPr lang="en-GB" b="1" dirty="0"/>
              <a:t> </a:t>
            </a:r>
            <a:r>
              <a:rPr lang="en-GB" dirty="0"/>
              <a:t>were identified as </a:t>
            </a:r>
            <a:r>
              <a:rPr lang="en-GB" b="1" dirty="0"/>
              <a:t>additional potential Tsunami Ready candidates</a:t>
            </a:r>
            <a:r>
              <a:rPr lang="en-GB" dirty="0"/>
              <a:t>. </a:t>
            </a:r>
          </a:p>
          <a:p>
            <a:pPr marL="0" indent="0">
              <a:buNone/>
            </a:pPr>
            <a:r>
              <a:rPr lang="en-GB" dirty="0"/>
              <a:t>In addition, </a:t>
            </a:r>
            <a:r>
              <a:rPr lang="en-GB" b="1" dirty="0"/>
              <a:t>significant progress has been made in </a:t>
            </a:r>
            <a:r>
              <a:rPr lang="en-GB" b="1" u="sng" dirty="0"/>
              <a:t>Istanbul</a:t>
            </a:r>
            <a:r>
              <a:rPr lang="en-GB" dirty="0"/>
              <a:t>, where </a:t>
            </a:r>
            <a:r>
              <a:rPr lang="en-GB" b="1" dirty="0"/>
              <a:t>tsunami modelling, vulnerability and hazard analysis reports have been prepared for each coastal municipality and published online by the Istanbul Metropolitan Municipality in close cooperation with METU</a:t>
            </a:r>
            <a:r>
              <a:rPr lang="en-GB" dirty="0"/>
              <a:t>. </a:t>
            </a:r>
          </a:p>
          <a:p>
            <a:pPr marL="0" indent="0">
              <a:buNone/>
            </a:pPr>
            <a:r>
              <a:rPr lang="en-GB" dirty="0">
                <a:hlinkClick r:id="rId2"/>
              </a:rPr>
              <a:t>unam-blg-ktapiklari</a:t>
            </a:r>
            <a:r>
              <a:rPr lang="en-GB" dirty="0"/>
              <a:t/>
            </a:r>
            <a:br>
              <a:rPr lang="en-GB" dirty="0"/>
            </a:br>
            <a:endParaRPr lang="en-GB" dirty="0"/>
          </a:p>
          <a:p>
            <a:endParaRPr lang="en-GB" dirty="0"/>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845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normAutofit fontScale="90000"/>
          </a:bodyPr>
          <a:lstStyle/>
          <a:p>
            <a:pPr algn="ctr"/>
            <a:r>
              <a:rPr lang="it-IT" dirty="0"/>
              <a:t/>
            </a:r>
            <a:br>
              <a:rPr lang="it-IT" dirty="0"/>
            </a:br>
            <a:r>
              <a:rPr lang="it-IT" dirty="0"/>
              <a:t>TSUNAMI READY IN SPAIN: </a:t>
            </a:r>
            <a:br>
              <a:rPr lang="it-IT" dirty="0"/>
            </a:br>
            <a:r>
              <a:rPr lang="it-IT" dirty="0"/>
              <a:t>CHIPIONA</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a:bodyPr>
          <a:lstStyle/>
          <a:p>
            <a:pPr marL="0" indent="0">
              <a:buNone/>
            </a:pPr>
            <a:endParaRPr lang="en-GB" dirty="0"/>
          </a:p>
          <a:p>
            <a:pPr marL="0" indent="0">
              <a:buNone/>
            </a:pPr>
            <a:r>
              <a:rPr lang="en-GB" b="1" dirty="0" err="1"/>
              <a:t>IHCantabria</a:t>
            </a:r>
            <a:r>
              <a:rPr lang="en-GB" dirty="0"/>
              <a:t> is finalizing the </a:t>
            </a:r>
            <a:r>
              <a:rPr lang="en-GB" b="1" dirty="0"/>
              <a:t>first phase of a project</a:t>
            </a:r>
            <a:r>
              <a:rPr lang="en-GB" dirty="0"/>
              <a:t>, with the support of the </a:t>
            </a:r>
            <a:r>
              <a:rPr lang="en-GB" b="1" dirty="0"/>
              <a:t>University of Malaga </a:t>
            </a:r>
            <a:r>
              <a:rPr lang="en-GB" dirty="0"/>
              <a:t>and sponsored by the </a:t>
            </a:r>
            <a:r>
              <a:rPr lang="en-GB" b="1" dirty="0"/>
              <a:t>Municipality of </a:t>
            </a:r>
            <a:r>
              <a:rPr lang="en-GB" b="1" dirty="0" err="1"/>
              <a:t>Chipiona</a:t>
            </a:r>
            <a:r>
              <a:rPr lang="en-GB" dirty="0"/>
              <a:t>, aimed at preparing the municipality of </a:t>
            </a:r>
            <a:r>
              <a:rPr lang="en-GB" dirty="0" err="1"/>
              <a:t>Chipiona</a:t>
            </a:r>
            <a:r>
              <a:rPr lang="en-GB" dirty="0"/>
              <a:t> for a </a:t>
            </a:r>
            <a:r>
              <a:rPr lang="en-GB" b="1" dirty="0"/>
              <a:t>potential tsunami event</a:t>
            </a:r>
            <a:r>
              <a:rPr lang="en-GB" dirty="0"/>
              <a:t>. </a:t>
            </a:r>
          </a:p>
          <a:p>
            <a:pPr marL="0" indent="0">
              <a:buNone/>
            </a:pPr>
            <a:endParaRPr lang="en-GB" dirty="0"/>
          </a:p>
          <a:p>
            <a:pPr marL="0" indent="0">
              <a:buNone/>
            </a:pPr>
            <a:r>
              <a:rPr lang="en-GB" dirty="0"/>
              <a:t>The project </a:t>
            </a:r>
            <a:r>
              <a:rPr lang="en-GB" b="1" dirty="0"/>
              <a:t>is framed within the internationally recognized Tsunami Ready program</a:t>
            </a:r>
            <a:r>
              <a:rPr lang="it-IT" dirty="0"/>
              <a:t>,</a:t>
            </a:r>
            <a:endParaRPr lang="en-GB"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003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r>
              <a:rPr lang="it-IT" dirty="0"/>
              <a:t>            TSUNAMI READY IN TURKEY</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lnSpcReduction="10000"/>
          </a:bodyPr>
          <a:lstStyle/>
          <a:p>
            <a:r>
              <a:rPr lang="en-GB" dirty="0"/>
              <a:t>As communicated during the second meeting of WG4-Tsunami Ready Group on 30 June 2021, </a:t>
            </a:r>
            <a:r>
              <a:rPr lang="en-GB" b="1" dirty="0"/>
              <a:t>Prof. </a:t>
            </a:r>
            <a:r>
              <a:rPr lang="en-GB" b="1" dirty="0" err="1"/>
              <a:t>Dr.</a:t>
            </a:r>
            <a:r>
              <a:rPr lang="en-GB" b="1" dirty="0"/>
              <a:t> Ahmet </a:t>
            </a:r>
            <a:r>
              <a:rPr lang="en-GB" b="1" dirty="0" err="1"/>
              <a:t>Cevdet</a:t>
            </a:r>
            <a:r>
              <a:rPr lang="en-GB" b="1" dirty="0"/>
              <a:t> </a:t>
            </a:r>
            <a:r>
              <a:rPr lang="en-GB" b="1" dirty="0" err="1"/>
              <a:t>Yalçıner</a:t>
            </a:r>
            <a:r>
              <a:rPr lang="en-GB" b="1" dirty="0"/>
              <a:t> </a:t>
            </a:r>
            <a:r>
              <a:rPr lang="en-GB" dirty="0"/>
              <a:t>from METU was nominated on 5 July 2021 as an additional member of WG4-Tsunami Ready Group (now TT on Tsunami Ready).</a:t>
            </a:r>
          </a:p>
          <a:p>
            <a:r>
              <a:rPr lang="en-GB" dirty="0"/>
              <a:t>In September 2021, </a:t>
            </a:r>
            <a:r>
              <a:rPr lang="en-GB" b="1" dirty="0"/>
              <a:t>Istanbul Metropolitan Municipality </a:t>
            </a:r>
            <a:r>
              <a:rPr lang="en-GB" dirty="0"/>
              <a:t>started the installation of </a:t>
            </a:r>
            <a:r>
              <a:rPr lang="en-GB" b="1" dirty="0"/>
              <a:t>tsunami evacuation signages </a:t>
            </a:r>
            <a:r>
              <a:rPr lang="en-GB" dirty="0"/>
              <a:t>in </a:t>
            </a:r>
            <a:r>
              <a:rPr lang="en-GB" b="1" dirty="0" err="1"/>
              <a:t>Büyükçekmece</a:t>
            </a:r>
            <a:r>
              <a:rPr lang="en-GB" b="1" dirty="0"/>
              <a:t> district in the European part of Istanbul </a:t>
            </a:r>
            <a:r>
              <a:rPr lang="en-GB" dirty="0"/>
              <a:t>as a pilot project. </a:t>
            </a:r>
          </a:p>
          <a:p>
            <a:r>
              <a:rPr lang="en-GB" dirty="0"/>
              <a:t>The municipality aims to finalize the installation of tsunami evacuation signages in all coastal districts facing Marmara Sea by the </a:t>
            </a:r>
            <a:r>
              <a:rPr lang="en-GB" b="1" dirty="0"/>
              <a:t>end of 2022</a:t>
            </a:r>
            <a:r>
              <a:rPr lang="en-GB" dirty="0"/>
              <a:t>.</a:t>
            </a:r>
            <a:br>
              <a:rPr lang="en-GB" dirty="0"/>
            </a:br>
            <a:endParaRPr lang="en-GB" dirty="0"/>
          </a:p>
          <a:p>
            <a:pPr marL="0" indent="0">
              <a:buNone/>
            </a:pPr>
            <a:endParaRPr lang="en-GB" dirty="0"/>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515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r>
              <a:rPr lang="it-IT" dirty="0"/>
              <a:t>            TSUNAMI READY IN PORTUGAL</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fontScale="85000" lnSpcReduction="20000"/>
          </a:bodyPr>
          <a:lstStyle/>
          <a:p>
            <a:pPr marL="0" indent="0">
              <a:buNone/>
            </a:pPr>
            <a:r>
              <a:rPr lang="en-GB" b="1" dirty="0"/>
              <a:t>Tsunami Awareness Day, 5</a:t>
            </a:r>
            <a:r>
              <a:rPr lang="en-GB" b="1" baseline="30000" dirty="0"/>
              <a:t>th</a:t>
            </a:r>
            <a:r>
              <a:rPr lang="en-GB" b="1" dirty="0"/>
              <a:t> November 2021</a:t>
            </a:r>
            <a:endParaRPr lang="it-IT" dirty="0"/>
          </a:p>
          <a:p>
            <a:r>
              <a:rPr lang="en-GB" dirty="0"/>
              <a:t>ANEPC organized a webinar on </a:t>
            </a:r>
            <a:r>
              <a:rPr lang="en-GB" b="1" dirty="0"/>
              <a:t>“Management of Tsunami Risk: Alert, Warning and Evacuation</a:t>
            </a:r>
            <a:r>
              <a:rPr lang="en-GB" dirty="0"/>
              <a:t>”. </a:t>
            </a:r>
            <a:endParaRPr lang="it-IT" dirty="0"/>
          </a:p>
          <a:p>
            <a:r>
              <a:rPr lang="en-GB" dirty="0"/>
              <a:t>The same day ANEPC announced the publication of the </a:t>
            </a:r>
            <a:r>
              <a:rPr lang="en-GB" b="1" dirty="0"/>
              <a:t>“Reference Guide for Tsunami Evacuation Planning”</a:t>
            </a:r>
            <a:r>
              <a:rPr lang="en-GB" dirty="0"/>
              <a:t> available online in the collection of technical documents PROCIV: </a:t>
            </a:r>
            <a:r>
              <a:rPr lang="en-GB" u="sng" dirty="0">
                <a:hlinkClick r:id="rId2" invalidUrl="http://www.prociv.pt/bk/EDICOES/CADERNOSTECNICOS/Documents/CT_28_Guia de Refer%C3%AAncia para Planeamento de Evacua%C3%A7%C3%A3o em caso de Tsunami.pdf"/>
              </a:rPr>
              <a:t>http://www.prociv.pt/bk/EDICOES/CADERNOSTECNICOS/Documents/CT_28_Guia%20de%20Refer%C3%AAncia%20para%20Planeamento%20de%20Evacua%C3%A7%C3%A3o%20em%20caso%20de%20Tsunami.pdf</a:t>
            </a:r>
            <a:endParaRPr lang="it-IT" dirty="0"/>
          </a:p>
          <a:p>
            <a:r>
              <a:rPr lang="en-GB" b="1" dirty="0"/>
              <a:t>Many institutions (IDL, IH, UC, LNEC, IPMA, CERU) followed the recommendations </a:t>
            </a:r>
            <a:r>
              <a:rPr lang="en-GB" dirty="0"/>
              <a:t>of the Portuguese IOC Delegation and advertised publicly the day and distributed the tsunami leaflet on Tsunami Risk prepared in 2019 by CERU available at </a:t>
            </a:r>
            <a:r>
              <a:rPr lang="en-GB" u="sng" dirty="0">
                <a:hlinkClick r:id="rId3"/>
              </a:rPr>
              <a:t>http://www.ceru-europa.pt/pt/downloads/Folheto_Tsunami_v6.pdf</a:t>
            </a:r>
            <a:endParaRPr lang="it-IT" dirty="0"/>
          </a:p>
          <a:p>
            <a:endParaRPr lang="it-IT" dirty="0"/>
          </a:p>
          <a:p>
            <a:pPr marL="0" indent="0">
              <a:buNone/>
            </a:pPr>
            <a:endParaRPr lang="en-GB" dirty="0"/>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007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r>
              <a:rPr lang="it-IT" dirty="0"/>
              <a:t>            TSUNAMI READY IN PORTUGAL</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fontScale="77500" lnSpcReduction="20000"/>
          </a:bodyPr>
          <a:lstStyle/>
          <a:p>
            <a:pPr marL="0" indent="0">
              <a:buNone/>
            </a:pPr>
            <a:r>
              <a:rPr lang="en-GB" b="1" dirty="0"/>
              <a:t>NEAMWAVE’21 Exercise</a:t>
            </a:r>
            <a:endParaRPr lang="it-IT" dirty="0"/>
          </a:p>
          <a:p>
            <a:r>
              <a:rPr lang="en-GB" b="1" dirty="0"/>
              <a:t>ANEPC</a:t>
            </a:r>
            <a:r>
              <a:rPr lang="en-GB" dirty="0"/>
              <a:t> </a:t>
            </a:r>
            <a:r>
              <a:rPr lang="en-GB" b="1" dirty="0"/>
              <a:t>participated on all exercise phases aiming to test the effectiveness of the information transmission procedures as defined by the Operational Directive </a:t>
            </a:r>
            <a:r>
              <a:rPr lang="en-GB" dirty="0"/>
              <a:t>(4105/2018) regarding the reception of the tsunami alert messages produced by the Tsunami Service Providers in the NEAM region operational at the time of the exercise. </a:t>
            </a:r>
          </a:p>
          <a:p>
            <a:r>
              <a:rPr lang="en-GB" b="1" dirty="0"/>
              <a:t>ANEPC tested the procedures that consider a simultaneous notification of the information provided by IPMA to the headquarters (CNEPC) and to the Regional Commands for Relief Operations (CDOS).</a:t>
            </a:r>
            <a:endParaRPr lang="it-IT" dirty="0"/>
          </a:p>
          <a:p>
            <a:r>
              <a:rPr lang="en-GB" b="1" dirty="0"/>
              <a:t>The exercise was conducted by ANEPC in mode CPX (Command Post Exercise) involving all coastal districts from North to South of Portugal mainland</a:t>
            </a:r>
            <a:r>
              <a:rPr lang="en-GB" dirty="0"/>
              <a:t>. Several notification methods were tested, namely SMS, e-mail, fax and voice, between the National Command for Emergency and Civil Protection (CNEPC), the District Commands (CDOS), the Municipality Services for Civil Protection (SMPC), the Firefighters Brigades, the General Direction for the Maritime Authority (DGAM), the National Maritime Search and Rescue service (MRCC) and 8 entities responsible for critical infrastructures and to provide essential services.</a:t>
            </a:r>
            <a:endParaRPr lang="it-IT" dirty="0"/>
          </a:p>
          <a:p>
            <a:pPr marL="0" indent="0">
              <a:buNone/>
            </a:pPr>
            <a:endParaRPr lang="en-GB" dirty="0"/>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21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r>
              <a:rPr lang="it-IT" dirty="0"/>
              <a:t>            TSUNAMI READY IN PORTUGAL</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fontScale="92500"/>
          </a:bodyPr>
          <a:lstStyle/>
          <a:p>
            <a:r>
              <a:rPr lang="en-GB" dirty="0"/>
              <a:t>The </a:t>
            </a:r>
            <a:r>
              <a:rPr lang="en-GB" b="1" dirty="0"/>
              <a:t>Regional Services for Emergency and Civil Protection </a:t>
            </a:r>
            <a:r>
              <a:rPr lang="en-GB" dirty="0"/>
              <a:t>from </a:t>
            </a:r>
            <a:r>
              <a:rPr lang="en-GB" b="1" dirty="0"/>
              <a:t>Madeira</a:t>
            </a:r>
            <a:r>
              <a:rPr lang="en-GB" dirty="0"/>
              <a:t> and the </a:t>
            </a:r>
            <a:r>
              <a:rPr lang="en-GB" b="1" dirty="0"/>
              <a:t>Azores</a:t>
            </a:r>
            <a:r>
              <a:rPr lang="en-GB" dirty="0"/>
              <a:t> participated for the first time on a tsunami exercise. </a:t>
            </a:r>
            <a:endParaRPr lang="it-IT" dirty="0"/>
          </a:p>
          <a:p>
            <a:r>
              <a:rPr lang="en-GB" b="1" dirty="0"/>
              <a:t>IPMA and CENALT</a:t>
            </a:r>
            <a:r>
              <a:rPr lang="en-GB" dirty="0"/>
              <a:t> were the agencies at ICG/NEAMTWS </a:t>
            </a:r>
            <a:r>
              <a:rPr lang="en-GB" b="1" dirty="0"/>
              <a:t>responsible for the preparation of the tsunami scenario that was run in Portugal </a:t>
            </a:r>
            <a:r>
              <a:rPr lang="en-GB" dirty="0"/>
              <a:t>and other participating countries in the NE Atlantic. </a:t>
            </a:r>
          </a:p>
          <a:p>
            <a:r>
              <a:rPr lang="en-GB" b="1" dirty="0"/>
              <a:t>IPMA</a:t>
            </a:r>
            <a:r>
              <a:rPr lang="en-GB" dirty="0"/>
              <a:t>, as a Tsunami Service Provider for the NE Atlantic and the National Authority for Tsunami Warning, </a:t>
            </a:r>
            <a:r>
              <a:rPr lang="en-GB" b="1" dirty="0"/>
              <a:t>issued the Tsunami Alert Messages according to the scenario</a:t>
            </a:r>
            <a:r>
              <a:rPr lang="en-GB" dirty="0"/>
              <a:t>, using the established communication protocols to the service subscribing countries, among others, Morocco, Spain, United-Kingdom, Denmark, France, Germany, Ireland.</a:t>
            </a:r>
            <a:endParaRPr lang="it-IT" dirty="0"/>
          </a:p>
          <a:p>
            <a:endParaRPr lang="it-IT" dirty="0"/>
          </a:p>
          <a:p>
            <a:pPr marL="0" indent="0">
              <a:buNone/>
            </a:pPr>
            <a:endParaRPr lang="en-GB" dirty="0"/>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xmlns="" id="{2AF5806F-8016-F944-8D00-82E5A027C64B}"/>
              </a:ext>
            </a:extLst>
          </p:cNvPr>
          <p:cNvSpPr txBox="1"/>
          <p:nvPr/>
        </p:nvSpPr>
        <p:spPr>
          <a:xfrm>
            <a:off x="8786648" y="725214"/>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2695401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pPr algn="ctr"/>
            <a:r>
              <a:rPr lang="it-IT" dirty="0"/>
              <a:t>            TSUNAMI READY AND </a:t>
            </a:r>
            <a:br>
              <a:rPr lang="it-IT" dirty="0"/>
            </a:br>
            <a:r>
              <a:rPr lang="it-IT" dirty="0"/>
              <a:t>		LAST MILE IN MALTA </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fontScale="70000" lnSpcReduction="20000"/>
          </a:bodyPr>
          <a:lstStyle/>
          <a:p>
            <a:r>
              <a:rPr lang="en-GB" dirty="0"/>
              <a:t>During the final exercise of </a:t>
            </a:r>
            <a:r>
              <a:rPr lang="en-GB" dirty="0" err="1"/>
              <a:t>theTsunami</a:t>
            </a:r>
            <a:r>
              <a:rPr lang="en-GB" dirty="0"/>
              <a:t> Last Mile 2 project in Malta (of 5 November 2021, i.e. the Tsunami World Awareness Day ):      </a:t>
            </a:r>
          </a:p>
          <a:p>
            <a:pPr marL="514350" indent="-514350">
              <a:buFont typeface="+mj-lt"/>
              <a:buAutoNum type="arabicPeriod"/>
            </a:pPr>
            <a:r>
              <a:rPr lang="en-GB" dirty="0"/>
              <a:t> all the newly installed </a:t>
            </a:r>
            <a:r>
              <a:rPr lang="en-GB" b="1" dirty="0"/>
              <a:t>devices for tsunami warning of the local community</a:t>
            </a:r>
            <a:r>
              <a:rPr lang="en-GB" dirty="0"/>
              <a:t> were tested (2 seismographs; 2 IDSLs – Inexpensive Devices for Sea Level monitoring; 2 TADs – Tsunami Alerting Devices; 1 long-range siren)</a:t>
            </a:r>
          </a:p>
          <a:p>
            <a:pPr marL="514350" indent="-514350">
              <a:buFont typeface="+mj-lt"/>
              <a:buAutoNum type="arabicPeriod"/>
            </a:pPr>
            <a:r>
              <a:rPr lang="en-GB" dirty="0"/>
              <a:t> the </a:t>
            </a:r>
            <a:r>
              <a:rPr lang="en-GB" b="1" dirty="0"/>
              <a:t>alert messages from the regional tsunami service provider (CAT-INGV)</a:t>
            </a:r>
            <a:r>
              <a:rPr lang="en-GB" dirty="0"/>
              <a:t> were received and integrated in the </a:t>
            </a:r>
            <a:r>
              <a:rPr lang="en-GB" b="1" dirty="0"/>
              <a:t>draft tsunami emergency protocol (SOP)</a:t>
            </a:r>
            <a:r>
              <a:rPr lang="en-GB" dirty="0"/>
              <a:t> at test during the exercise</a:t>
            </a:r>
          </a:p>
          <a:p>
            <a:pPr marL="514350" indent="-514350">
              <a:buFont typeface="+mj-lt"/>
              <a:buAutoNum type="arabicPeriod"/>
            </a:pPr>
            <a:r>
              <a:rPr lang="en-GB" dirty="0"/>
              <a:t>all the </a:t>
            </a:r>
            <a:r>
              <a:rPr lang="en-GB" b="1" dirty="0"/>
              <a:t>emergency response system</a:t>
            </a:r>
            <a:r>
              <a:rPr lang="en-GB" dirty="0"/>
              <a:t>, local and national, was mobilized</a:t>
            </a:r>
          </a:p>
          <a:p>
            <a:pPr marL="514350" indent="-514350">
              <a:buFont typeface="+mj-lt"/>
              <a:buAutoNum type="arabicPeriod"/>
            </a:pPr>
            <a:r>
              <a:rPr lang="en-GB" b="1" dirty="0"/>
              <a:t>all the residents in the expected inundation area of Marsaxlokk were invited to evacuate </a:t>
            </a:r>
            <a:r>
              <a:rPr lang="en-GB" dirty="0"/>
              <a:t>via newly identified evacuation routes, following the tsunami evacuation signs (temporarily installed for the exercise), towards the meeting/assembly points.</a:t>
            </a:r>
          </a:p>
          <a:p>
            <a:pPr marL="514350" indent="-514350">
              <a:buFont typeface="+mj-lt"/>
              <a:buAutoNum type="arabicPeriod"/>
            </a:pPr>
            <a:endParaRPr lang="en-GB" dirty="0"/>
          </a:p>
          <a:p>
            <a:pPr marL="0" indent="0">
              <a:buNone/>
            </a:pPr>
            <a:r>
              <a:rPr lang="it-IT" b="1" dirty="0"/>
              <a:t>AN ANALYSIS OF THE EXERCISE OUTCOMES AGAINST THE TSUNAMI READY INDICATORS WILL ALSO BE PERFORMED. </a:t>
            </a:r>
          </a:p>
          <a:p>
            <a:pPr marL="0" indent="0">
              <a:buNone/>
            </a:pPr>
            <a:endParaRPr lang="en-GB" dirty="0"/>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301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pPr algn="ctr"/>
            <a:r>
              <a:rPr lang="en-GB" dirty="0"/>
              <a:t>     </a:t>
            </a:r>
            <a:r>
              <a:rPr lang="en-GB" sz="4000" dirty="0"/>
              <a:t>LEGAL IMPLICATIONS OF PILOTING       TSUNAMI READY-INITIATIVES </a:t>
            </a:r>
            <a:endParaRPr lang="en-GB" sz="4000"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a:bodyPr>
          <a:lstStyle/>
          <a:p>
            <a:pPr marL="0" indent="0" algn="ctr">
              <a:buNone/>
            </a:pPr>
            <a:r>
              <a:rPr lang="en-GB" dirty="0"/>
              <a:t>A study on the impact of TR guidelines on the responsibilities of scientists, public administrators and civil protection officers has been completed. ⬇︎</a:t>
            </a:r>
          </a:p>
          <a:p>
            <a:pPr marL="0" indent="0" algn="ctr">
              <a:buNone/>
            </a:pPr>
            <a:r>
              <a:rPr lang="en-GB" dirty="0"/>
              <a:t>⬇︎⬇︎⬇︎⬇︎☟</a:t>
            </a:r>
          </a:p>
          <a:p>
            <a:pPr marL="0" indent="0" algn="ctr">
              <a:buNone/>
            </a:pPr>
            <a:r>
              <a:rPr lang="en-GB" dirty="0"/>
              <a:t>The research started from Italy regulatory framework</a:t>
            </a:r>
          </a:p>
          <a:p>
            <a:pPr marL="0" indent="0" algn="ctr">
              <a:buNone/>
            </a:pPr>
            <a:r>
              <a:rPr lang="en-GB" dirty="0"/>
              <a:t>It could be extended to other NEAM COUNTRIES</a:t>
            </a:r>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289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pPr algn="ctr"/>
            <a:r>
              <a:rPr lang="it-IT" dirty="0"/>
              <a:t> </a:t>
            </a:r>
            <a:r>
              <a:rPr lang="en-GB" dirty="0"/>
              <a:t>LEGAL IMPLICATIONS OF PILOTING       TSUNAMI READY-INITIATIVES</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fontScale="70000" lnSpcReduction="20000"/>
          </a:bodyPr>
          <a:lstStyle/>
          <a:p>
            <a:pPr marL="0" indent="0">
              <a:buNone/>
            </a:pPr>
            <a:r>
              <a:rPr lang="en-GB" dirty="0"/>
              <a:t>The following issues were analysed:</a:t>
            </a:r>
          </a:p>
          <a:p>
            <a:pPr marL="0" indent="0">
              <a:buNone/>
            </a:pPr>
            <a:r>
              <a:rPr lang="en-GB" dirty="0"/>
              <a:t>1. Nature of regulatory source: guidelines-soft law</a:t>
            </a:r>
          </a:p>
          <a:p>
            <a:pPr marL="0" indent="0">
              <a:buNone/>
            </a:pPr>
            <a:r>
              <a:rPr lang="en-GB" dirty="0"/>
              <a:t>2. Positioning of soft law guidelines in national legal framework. </a:t>
            </a:r>
          </a:p>
          <a:p>
            <a:pPr marL="0" indent="0">
              <a:buNone/>
            </a:pPr>
            <a:r>
              <a:rPr lang="en-GB" dirty="0"/>
              <a:t>3. Relationship with national legislation on risk: </a:t>
            </a:r>
            <a:r>
              <a:rPr lang="en-GB" dirty="0" err="1"/>
              <a:t>D.lgs</a:t>
            </a:r>
            <a:r>
              <a:rPr lang="en-GB" dirty="0"/>
              <a:t>. 1/2018 and guidelines of 2018 of the Department of Civil Protection on tsunami risk: although </a:t>
            </a:r>
            <a:r>
              <a:rPr lang="en-GB" u="sng" dirty="0"/>
              <a:t>TR guidelines are an international soft law, they have a supplementary role in the legislation</a:t>
            </a:r>
            <a:r>
              <a:rPr lang="en-GB" dirty="0"/>
              <a:t> as to the </a:t>
            </a:r>
            <a:r>
              <a:rPr lang="en-GB" u="sng" dirty="0"/>
              <a:t>prescriptions that must be adopted</a:t>
            </a:r>
            <a:r>
              <a:rPr lang="en-GB" dirty="0"/>
              <a:t>. </a:t>
            </a:r>
          </a:p>
          <a:p>
            <a:pPr marL="0" indent="0">
              <a:buNone/>
            </a:pPr>
            <a:r>
              <a:rPr lang="en-GB" dirty="0"/>
              <a:t>4. </a:t>
            </a:r>
            <a:r>
              <a:rPr lang="en-GB" u="sng" dirty="0"/>
              <a:t>The responsibility of the local board</a:t>
            </a:r>
            <a:r>
              <a:rPr lang="en-GB" dirty="0"/>
              <a:t>: the members have a recognition role. It means that there is no direct responsibility on their part, unless they directly take civil protection decisions, "de facto" supporting the measures taken by the mayor or the civil protection manager. Those who who are in charge in national and local civil protection, remain responsible for their tasks.</a:t>
            </a:r>
          </a:p>
          <a:p>
            <a:pPr marL="0" indent="0">
              <a:buNone/>
            </a:pPr>
            <a:r>
              <a:rPr lang="en-GB" dirty="0"/>
              <a:t>5.  The TR National Board has a </a:t>
            </a:r>
            <a:r>
              <a:rPr lang="en-GB" u="sng" dirty="0"/>
              <a:t>role of recognition that does not involve a direct responsibility </a:t>
            </a:r>
            <a:r>
              <a:rPr lang="en-GB" dirty="0"/>
              <a:t>unless its members do not interfere in the choices of municipality’ civil protection .</a:t>
            </a:r>
          </a:p>
          <a:p>
            <a:pPr marL="0" indent="0">
              <a:buNone/>
            </a:pPr>
            <a:r>
              <a:rPr lang="en-GB" dirty="0"/>
              <a:t>6. The adoption of the TR program is a voluntary choice. However, its dissemination and accreditation around the world may represent a </a:t>
            </a:r>
            <a:r>
              <a:rPr lang="en-GB" u="sng" dirty="0"/>
              <a:t>paradigm of behaviour for mayors and local civil protection authorities, whether or not they have joined the program</a:t>
            </a:r>
            <a:r>
              <a:rPr lang="en-GB" dirty="0"/>
              <a:t>. </a:t>
            </a:r>
          </a:p>
          <a:p>
            <a:pPr marL="0" indent="0">
              <a:buNone/>
            </a:pPr>
            <a:endParaRPr lang="en-GB" dirty="0"/>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928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3061" y="280715"/>
            <a:ext cx="10515600" cy="1325563"/>
          </a:xfrm>
        </p:spPr>
        <p:txBody>
          <a:bodyPr>
            <a:normAutofit/>
          </a:bodyPr>
          <a:lstStyle/>
          <a:p>
            <a:r>
              <a:rPr lang="it-IT" sz="3600" b="1" dirty="0"/>
              <a:t>TSUNAMI READY</a:t>
            </a:r>
            <a:r>
              <a:rPr lang="it-IT" sz="3600" dirty="0"/>
              <a:t>: </a:t>
            </a:r>
            <a:br>
              <a:rPr lang="it-IT" sz="3600" dirty="0"/>
            </a:br>
            <a:r>
              <a:rPr lang="en-GB" sz="3600" dirty="0"/>
              <a:t>some thoughts based on the Italian experience</a:t>
            </a:r>
          </a:p>
        </p:txBody>
      </p:sp>
      <p:sp>
        <p:nvSpPr>
          <p:cNvPr id="3" name="Segnaposto contenuto 2"/>
          <p:cNvSpPr>
            <a:spLocks noGrp="1"/>
          </p:cNvSpPr>
          <p:nvPr>
            <p:ph idx="1"/>
          </p:nvPr>
        </p:nvSpPr>
        <p:spPr/>
        <p:txBody>
          <a:bodyPr>
            <a:normAutofit lnSpcReduction="10000"/>
          </a:bodyPr>
          <a:lstStyle/>
          <a:p>
            <a:r>
              <a:rPr lang="en-GB" b="1" dirty="0"/>
              <a:t>Enthusiastic response </a:t>
            </a:r>
            <a:r>
              <a:rPr lang="en-GB" dirty="0"/>
              <a:t>of the municipalities (due to the interest of international, national, regional authorities and scientific institutions)</a:t>
            </a:r>
          </a:p>
          <a:p>
            <a:r>
              <a:rPr lang="en-GB" dirty="0"/>
              <a:t>It takes time to have the </a:t>
            </a:r>
            <a:r>
              <a:rPr lang="en-GB" b="1" dirty="0" err="1"/>
              <a:t>burocracy</a:t>
            </a:r>
            <a:r>
              <a:rPr lang="en-GB" dirty="0"/>
              <a:t> done (letters, formal decisions, etc.) but it is extremely important to have formal commitments</a:t>
            </a:r>
          </a:p>
          <a:p>
            <a:r>
              <a:rPr lang="en-GB" dirty="0"/>
              <a:t>The role and attitude of the </a:t>
            </a:r>
            <a:r>
              <a:rPr lang="en-GB" b="1" dirty="0"/>
              <a:t>Mayors</a:t>
            </a:r>
            <a:r>
              <a:rPr lang="en-GB" dirty="0"/>
              <a:t> is very important</a:t>
            </a:r>
          </a:p>
          <a:p>
            <a:r>
              <a:rPr lang="en-GB" dirty="0"/>
              <a:t>The presence of a delegate </a:t>
            </a:r>
            <a:r>
              <a:rPr lang="en-GB" b="1" dirty="0"/>
              <a:t>reference person </a:t>
            </a:r>
            <a:r>
              <a:rPr lang="en-GB" dirty="0"/>
              <a:t>is crucial</a:t>
            </a:r>
          </a:p>
          <a:p>
            <a:r>
              <a:rPr lang="en-GB" dirty="0"/>
              <a:t>This delegate must be smart, enthusiast, and must have the power to decide (delegated by the Mayor and the municipal council)</a:t>
            </a:r>
          </a:p>
          <a:p>
            <a:r>
              <a:rPr lang="en-GB" dirty="0"/>
              <a:t>”Competition” among municipalities could be good (with caution)</a:t>
            </a:r>
          </a:p>
          <a:p>
            <a:r>
              <a:rPr lang="en-GB" dirty="0"/>
              <a:t>Appraisal of the </a:t>
            </a:r>
            <a:r>
              <a:rPr lang="en-GB" b="1" dirty="0"/>
              <a:t>legal responsibilities </a:t>
            </a:r>
            <a:r>
              <a:rPr lang="en-GB" dirty="0"/>
              <a:t>is also important</a:t>
            </a:r>
          </a:p>
          <a:p>
            <a:endParaRPr lang="it-IT" dirty="0"/>
          </a:p>
          <a:p>
            <a:endParaRPr lang="it-IT" dirty="0"/>
          </a:p>
        </p:txBody>
      </p:sp>
      <p:pic>
        <p:nvPicPr>
          <p:cNvPr id="4"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8369" y="230188"/>
            <a:ext cx="1630366" cy="1224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953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Tsunami Ready: </a:t>
            </a:r>
            <a:r>
              <a:rPr lang="en-GB" dirty="0"/>
              <a:t>criticalities</a:t>
            </a:r>
          </a:p>
        </p:txBody>
      </p:sp>
      <p:sp>
        <p:nvSpPr>
          <p:cNvPr id="3" name="Segnaposto contenuto 2"/>
          <p:cNvSpPr>
            <a:spLocks noGrp="1"/>
          </p:cNvSpPr>
          <p:nvPr>
            <p:ph idx="1"/>
          </p:nvPr>
        </p:nvSpPr>
        <p:spPr/>
        <p:txBody>
          <a:bodyPr>
            <a:normAutofit/>
          </a:bodyPr>
          <a:lstStyle/>
          <a:p>
            <a:r>
              <a:rPr lang="en-GB" sz="3200" dirty="0"/>
              <a:t>Many (too many?) administrative levels </a:t>
            </a:r>
          </a:p>
          <a:p>
            <a:r>
              <a:rPr lang="en-GB" sz="3200" dirty="0" err="1"/>
              <a:t>Burocracy</a:t>
            </a:r>
            <a:r>
              <a:rPr lang="en-GB" sz="3200" dirty="0"/>
              <a:t> (needs simplification)</a:t>
            </a:r>
          </a:p>
          <a:p>
            <a:r>
              <a:rPr lang="en-GB" sz="3200" dirty="0"/>
              <a:t>Other priorities (COVID19, but also tourism, other risks, etc.)</a:t>
            </a:r>
          </a:p>
          <a:p>
            <a:r>
              <a:rPr lang="en-GB" sz="3200" dirty="0"/>
              <a:t>Limited amount of money available</a:t>
            </a:r>
          </a:p>
          <a:p>
            <a:r>
              <a:rPr lang="en-GB" sz="3200" dirty="0"/>
              <a:t>Change of Mayor, Council etc.</a:t>
            </a:r>
          </a:p>
          <a:p>
            <a:r>
              <a:rPr lang="en-GB" sz="3200" dirty="0"/>
              <a:t>Schools (higher degrees) are important</a:t>
            </a:r>
          </a:p>
          <a:p>
            <a:r>
              <a:rPr lang="en-GB" sz="3200" dirty="0"/>
              <a:t>Reaching ALL citizens (+ visitors): impossible?</a:t>
            </a:r>
          </a:p>
          <a:p>
            <a:endParaRPr lang="it-IT" sz="3200" dirty="0"/>
          </a:p>
        </p:txBody>
      </p:sp>
      <p:pic>
        <p:nvPicPr>
          <p:cNvPr id="4"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8369" y="230188"/>
            <a:ext cx="1630366" cy="1224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996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Tsunami Ready: </a:t>
            </a:r>
            <a:r>
              <a:rPr lang="it-IT" dirty="0" err="1"/>
              <a:t>what</a:t>
            </a:r>
            <a:r>
              <a:rPr lang="it-IT" dirty="0"/>
              <a:t> </a:t>
            </a:r>
            <a:r>
              <a:rPr lang="it-IT" dirty="0" err="1"/>
              <a:t>we</a:t>
            </a:r>
            <a:r>
              <a:rPr lang="it-IT" dirty="0"/>
              <a:t> </a:t>
            </a:r>
            <a:r>
              <a:rPr lang="it-IT" dirty="0" err="1"/>
              <a:t>need</a:t>
            </a:r>
            <a:endParaRPr lang="it-IT" dirty="0"/>
          </a:p>
        </p:txBody>
      </p:sp>
      <p:sp>
        <p:nvSpPr>
          <p:cNvPr id="3" name="Segnaposto contenuto 2"/>
          <p:cNvSpPr>
            <a:spLocks noGrp="1"/>
          </p:cNvSpPr>
          <p:nvPr>
            <p:ph idx="1"/>
          </p:nvPr>
        </p:nvSpPr>
        <p:spPr/>
        <p:txBody>
          <a:bodyPr>
            <a:normAutofit lnSpcReduction="10000"/>
          </a:bodyPr>
          <a:lstStyle/>
          <a:p>
            <a:r>
              <a:rPr lang="en-GB" sz="3200" dirty="0"/>
              <a:t>Formal involvement of all administrative levels</a:t>
            </a:r>
          </a:p>
          <a:p>
            <a:r>
              <a:rPr lang="en-GB" sz="3200" dirty="0"/>
              <a:t>Continuous interactions among scientists and CPA</a:t>
            </a:r>
          </a:p>
          <a:p>
            <a:r>
              <a:rPr lang="en-GB" sz="3200" dirty="0"/>
              <a:t>An enthusiastic Mayor</a:t>
            </a:r>
          </a:p>
          <a:p>
            <a:r>
              <a:rPr lang="en-GB" sz="3200" dirty="0"/>
              <a:t>A reference/contact person</a:t>
            </a:r>
          </a:p>
          <a:p>
            <a:r>
              <a:rPr lang="en-GB" sz="3200" dirty="0"/>
              <a:t>Patience (</a:t>
            </a:r>
            <a:r>
              <a:rPr lang="en-GB" sz="3200" dirty="0" err="1"/>
              <a:t>burocracy</a:t>
            </a:r>
            <a:r>
              <a:rPr lang="en-GB" sz="3200" dirty="0"/>
              <a:t>, slowness, other priorities)</a:t>
            </a:r>
          </a:p>
          <a:p>
            <a:r>
              <a:rPr lang="en-GB" sz="3200" dirty="0"/>
              <a:t>Money (≈ a few tens of K€ for a 10K-100K citizens’ </a:t>
            </a:r>
            <a:r>
              <a:rPr lang="en-GB" sz="3200" dirty="0" err="1"/>
              <a:t>municip</a:t>
            </a:r>
            <a:r>
              <a:rPr lang="en-GB" sz="3200" dirty="0"/>
              <a:t>.)</a:t>
            </a:r>
          </a:p>
          <a:p>
            <a:r>
              <a:rPr lang="en-GB" sz="3200" dirty="0"/>
              <a:t>Continuity (of contacts, requests, meetings)</a:t>
            </a:r>
          </a:p>
          <a:p>
            <a:r>
              <a:rPr lang="en-GB" sz="3200" dirty="0"/>
              <a:t>Redundant information channels</a:t>
            </a:r>
          </a:p>
        </p:txBody>
      </p:sp>
      <p:pic>
        <p:nvPicPr>
          <p:cNvPr id="4"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8369" y="230188"/>
            <a:ext cx="1630366" cy="1224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466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normAutofit fontScale="90000"/>
          </a:bodyPr>
          <a:lstStyle/>
          <a:p>
            <a:pPr algn="ctr"/>
            <a:r>
              <a:rPr lang="it-IT" dirty="0"/>
              <a:t/>
            </a:r>
            <a:br>
              <a:rPr lang="it-IT" dirty="0"/>
            </a:br>
            <a:r>
              <a:rPr lang="it-IT" dirty="0"/>
              <a:t>TSUNAMI READY IN SPAIN: </a:t>
            </a:r>
            <a:br>
              <a:rPr lang="it-IT" dirty="0"/>
            </a:br>
            <a:r>
              <a:rPr lang="it-IT" dirty="0"/>
              <a:t>CHIPIONA</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fontScale="92500" lnSpcReduction="10000"/>
          </a:bodyPr>
          <a:lstStyle/>
          <a:p>
            <a:pPr marL="0" indent="0">
              <a:buNone/>
            </a:pPr>
            <a:r>
              <a:rPr lang="en-GB" dirty="0"/>
              <a:t>Throughout this first phase of the project</a:t>
            </a:r>
            <a:r>
              <a:rPr lang="en-GB" b="1" dirty="0"/>
              <a:t>, coordinated by </a:t>
            </a:r>
            <a:r>
              <a:rPr lang="en-GB" b="1" dirty="0" err="1"/>
              <a:t>IHCantabria</a:t>
            </a:r>
            <a:r>
              <a:rPr lang="en-GB" b="1" dirty="0"/>
              <a:t> experts Ignacio Aguirre </a:t>
            </a:r>
            <a:r>
              <a:rPr lang="en-GB" b="1" dirty="0" err="1"/>
              <a:t>Ayerbe</a:t>
            </a:r>
            <a:r>
              <a:rPr lang="en-GB" b="1" dirty="0"/>
              <a:t> and Mauricio </a:t>
            </a:r>
            <a:r>
              <a:rPr lang="en-GB" b="1" dirty="0" err="1"/>
              <a:t>González</a:t>
            </a:r>
            <a:r>
              <a:rPr lang="en-GB" dirty="0"/>
              <a:t>, </a:t>
            </a:r>
            <a:r>
              <a:rPr lang="en-GB" b="1" dirty="0"/>
              <a:t>several activities </a:t>
            </a:r>
            <a:r>
              <a:rPr lang="en-GB" dirty="0"/>
              <a:t>have been carried out with the purpose of obtaining such recognition. </a:t>
            </a:r>
          </a:p>
          <a:p>
            <a:pPr marL="0" indent="0">
              <a:buNone/>
            </a:pPr>
            <a:r>
              <a:rPr lang="en-GB" b="1" dirty="0"/>
              <a:t>First, tsunami inundation and evacuation maps were modelled and produced for the municipality</a:t>
            </a:r>
            <a:r>
              <a:rPr lang="en-GB" dirty="0"/>
              <a:t> and the </a:t>
            </a:r>
            <a:r>
              <a:rPr lang="en-GB" b="1" dirty="0"/>
              <a:t>preliminary results of these maps were presented last September to a group of key stakeholders </a:t>
            </a:r>
            <a:r>
              <a:rPr lang="en-GB" dirty="0"/>
              <a:t>in the municipality at an on-site desk validation workshop. </a:t>
            </a:r>
          </a:p>
          <a:p>
            <a:pPr marL="0" indent="0">
              <a:buNone/>
            </a:pPr>
            <a:r>
              <a:rPr lang="en-GB" dirty="0"/>
              <a:t>The work developed also included </a:t>
            </a:r>
            <a:r>
              <a:rPr lang="en-GB" b="1" dirty="0"/>
              <a:t>an exercise</a:t>
            </a:r>
            <a:r>
              <a:rPr lang="en-GB" dirty="0"/>
              <a:t>, held last October, in which the time needed for the population to move on foot to a safe area along the evacuation routes was analysed. </a:t>
            </a:r>
            <a:r>
              <a:rPr lang="en-GB" b="1" dirty="0"/>
              <a:t>This took into account, on the one hand, different types of population</a:t>
            </a:r>
            <a:r>
              <a:rPr lang="en-GB" dirty="0"/>
              <a:t> and </a:t>
            </a:r>
            <a:r>
              <a:rPr lang="en-GB" b="1" dirty="0"/>
              <a:t>on the other hand, different conditions of the routes, in terms of limitations and intensity of use</a:t>
            </a:r>
            <a:r>
              <a:rPr lang="en-GB" dirty="0"/>
              <a:t>. </a:t>
            </a:r>
          </a:p>
          <a:p>
            <a:pPr marL="0" indent="0">
              <a:buNone/>
            </a:pPr>
            <a:endParaRPr lang="en-GB"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170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pPr algn="ctr"/>
            <a:r>
              <a:rPr lang="it-IT" dirty="0"/>
              <a:t> </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a:bodyPr>
          <a:lstStyle/>
          <a:p>
            <a:pPr marL="0" indent="0" algn="ctr">
              <a:buNone/>
            </a:pPr>
            <a:endParaRPr lang="en-GB" dirty="0"/>
          </a:p>
          <a:p>
            <a:pPr marL="0" indent="0" algn="ctr">
              <a:buNone/>
            </a:pPr>
            <a:endParaRPr lang="en-GB" dirty="0"/>
          </a:p>
          <a:p>
            <a:pPr marL="0" indent="0" algn="ctr">
              <a:buNone/>
            </a:pPr>
            <a:r>
              <a:rPr lang="en-GB" dirty="0"/>
              <a:t>THANK YOU FOR YOUR ATTENTION</a:t>
            </a:r>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696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normAutofit fontScale="90000"/>
          </a:bodyPr>
          <a:lstStyle/>
          <a:p>
            <a:pPr algn="ctr"/>
            <a:r>
              <a:rPr lang="it-IT" dirty="0"/>
              <a:t/>
            </a:r>
            <a:br>
              <a:rPr lang="it-IT" dirty="0"/>
            </a:br>
            <a:r>
              <a:rPr lang="it-IT" dirty="0"/>
              <a:t>TSUNAMI READY IN SPAIN: </a:t>
            </a:r>
            <a:br>
              <a:rPr lang="it-IT" dirty="0"/>
            </a:br>
            <a:r>
              <a:rPr lang="it-IT" dirty="0"/>
              <a:t>CHIPIONA</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a:bodyPr>
          <a:lstStyle/>
          <a:p>
            <a:pPr marL="0" indent="0">
              <a:buNone/>
            </a:pPr>
            <a:r>
              <a:rPr lang="en-GB" dirty="0"/>
              <a:t>The regional drill "</a:t>
            </a:r>
            <a:r>
              <a:rPr lang="en-GB" b="1" dirty="0" err="1"/>
              <a:t>RespuestA</a:t>
            </a:r>
            <a:r>
              <a:rPr lang="en-GB" b="1" dirty="0"/>
              <a:t> 21</a:t>
            </a:r>
            <a:r>
              <a:rPr lang="en-GB" dirty="0"/>
              <a:t>" took place, coordinated by the </a:t>
            </a:r>
            <a:r>
              <a:rPr lang="en-GB" b="1" dirty="0"/>
              <a:t>Junta de </a:t>
            </a:r>
            <a:r>
              <a:rPr lang="en-GB" b="1" dirty="0" err="1"/>
              <a:t>Andalucía</a:t>
            </a:r>
            <a:r>
              <a:rPr lang="en-GB" dirty="0"/>
              <a:t>, where the mechanisms and response times in terms of communication in the municipality of </a:t>
            </a:r>
            <a:r>
              <a:rPr lang="en-GB" dirty="0" err="1"/>
              <a:t>Chipiona</a:t>
            </a:r>
            <a:r>
              <a:rPr lang="en-GB" dirty="0"/>
              <a:t> were </a:t>
            </a:r>
            <a:r>
              <a:rPr lang="en-GB" b="1" dirty="0"/>
              <a:t>examined</a:t>
            </a:r>
            <a:r>
              <a:rPr lang="en-GB" dirty="0"/>
              <a:t>, in the event of a potential tsunami event. </a:t>
            </a:r>
          </a:p>
          <a:p>
            <a:pPr marL="0" indent="0">
              <a:buNone/>
            </a:pPr>
            <a:r>
              <a:rPr lang="en-GB" dirty="0"/>
              <a:t>Finally, with the support of the tsunami team of </a:t>
            </a:r>
            <a:r>
              <a:rPr lang="en-GB" b="1" dirty="0" err="1"/>
              <a:t>IHCantabria</a:t>
            </a:r>
            <a:r>
              <a:rPr lang="en-GB" dirty="0"/>
              <a:t>, the municipality of </a:t>
            </a:r>
            <a:r>
              <a:rPr lang="en-GB" dirty="0" err="1"/>
              <a:t>Chipiona</a:t>
            </a:r>
            <a:r>
              <a:rPr lang="en-GB" dirty="0"/>
              <a:t> </a:t>
            </a:r>
            <a:r>
              <a:rPr lang="en-GB" b="1" dirty="0"/>
              <a:t>inaugurated last November 3, 2021, a Tsunami Ready office with a permanent exhibition </a:t>
            </a:r>
            <a:r>
              <a:rPr lang="en-GB" dirty="0"/>
              <a:t>open to the public to raise awareness and thus to contribute to the preparation of the community for such events. </a:t>
            </a:r>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165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normAutofit fontScale="90000"/>
          </a:bodyPr>
          <a:lstStyle/>
          <a:p>
            <a:pPr algn="ctr"/>
            <a:r>
              <a:rPr lang="it-IT" dirty="0"/>
              <a:t/>
            </a:r>
            <a:br>
              <a:rPr lang="it-IT" dirty="0"/>
            </a:br>
            <a:r>
              <a:rPr lang="it-IT" dirty="0"/>
              <a:t>TSUNAMI READY IN SPAIN: </a:t>
            </a:r>
            <a:br>
              <a:rPr lang="it-IT" dirty="0"/>
            </a:br>
            <a:r>
              <a:rPr lang="it-IT" dirty="0"/>
              <a:t>CHIPIONA</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a:bodyPr>
          <a:lstStyle/>
          <a:p>
            <a:r>
              <a:rPr lang="en-GB" dirty="0"/>
              <a:t>Since the XVII ICG Session (November 2021) the first phase of the project has already finished and the evacuation maps have been already submitted to the local authorities.</a:t>
            </a:r>
          </a:p>
          <a:p>
            <a:r>
              <a:rPr lang="en-GB" dirty="0" err="1"/>
              <a:t>Chipiona</a:t>
            </a:r>
            <a:r>
              <a:rPr lang="en-GB" dirty="0"/>
              <a:t> is currently preparing to move forward with the Tsunami Ready program through the </a:t>
            </a:r>
            <a:r>
              <a:rPr lang="en-GB" dirty="0" err="1"/>
              <a:t>CoastWave</a:t>
            </a:r>
            <a:r>
              <a:rPr lang="en-GB" dirty="0"/>
              <a:t> project.</a:t>
            </a:r>
          </a:p>
          <a:p>
            <a:pPr marL="0" indent="0">
              <a:buNone/>
            </a:pPr>
            <a:endParaRPr lang="en-GB"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157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normAutofit fontScale="90000"/>
          </a:bodyPr>
          <a:lstStyle/>
          <a:p>
            <a:pPr algn="ctr"/>
            <a:r>
              <a:rPr lang="it-IT" dirty="0"/>
              <a:t/>
            </a:r>
            <a:br>
              <a:rPr lang="it-IT" dirty="0"/>
            </a:br>
            <a:r>
              <a:rPr lang="it-IT" dirty="0"/>
              <a:t>TSUNAMI READY IN FRANCE: </a:t>
            </a:r>
            <a:br>
              <a:rPr lang="it-IT" dirty="0"/>
            </a:br>
            <a:r>
              <a:rPr lang="it-IT" dirty="0"/>
              <a:t>CANNES</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fontScale="55000" lnSpcReduction="20000"/>
          </a:bodyPr>
          <a:lstStyle/>
          <a:p>
            <a:pPr marL="0" indent="0">
              <a:buNone/>
            </a:pPr>
            <a:r>
              <a:rPr lang="it-IT" dirty="0"/>
              <a:t>The TR </a:t>
            </a:r>
            <a:r>
              <a:rPr lang="it-IT" dirty="0" err="1"/>
              <a:t>pilot</a:t>
            </a:r>
            <a:r>
              <a:rPr lang="it-IT" dirty="0"/>
              <a:t> site for France </a:t>
            </a:r>
            <a:r>
              <a:rPr lang="it-IT" dirty="0" err="1"/>
              <a:t>is</a:t>
            </a:r>
            <a:r>
              <a:rPr lang="it-IT" dirty="0"/>
              <a:t> the </a:t>
            </a:r>
            <a:r>
              <a:rPr lang="it-IT" dirty="0" err="1"/>
              <a:t>municipality</a:t>
            </a:r>
            <a:r>
              <a:rPr lang="it-IT" dirty="0"/>
              <a:t> of </a:t>
            </a:r>
            <a:r>
              <a:rPr lang="it-IT" b="1" dirty="0"/>
              <a:t>Cannes</a:t>
            </a:r>
            <a:r>
              <a:rPr lang="it-IT" dirty="0"/>
              <a:t>.  ➯</a:t>
            </a:r>
            <a:r>
              <a:rPr lang="it-IT" b="1" dirty="0" err="1"/>
              <a:t>Five</a:t>
            </a:r>
            <a:r>
              <a:rPr lang="it-IT" b="1" dirty="0"/>
              <a:t> </a:t>
            </a:r>
            <a:r>
              <a:rPr lang="it-IT" b="1" dirty="0" err="1"/>
              <a:t>main</a:t>
            </a:r>
            <a:r>
              <a:rPr lang="it-IT" b="1" dirty="0"/>
              <a:t> </a:t>
            </a:r>
            <a:r>
              <a:rPr lang="it-IT" b="1" dirty="0" err="1"/>
              <a:t>actions</a:t>
            </a:r>
            <a:r>
              <a:rPr lang="it-IT" b="1" dirty="0"/>
              <a:t> </a:t>
            </a:r>
            <a:r>
              <a:rPr lang="it-IT" dirty="0" err="1"/>
              <a:t>have</a:t>
            </a:r>
            <a:r>
              <a:rPr lang="it-IT" dirty="0"/>
              <a:t> </a:t>
            </a:r>
            <a:r>
              <a:rPr lang="it-IT" dirty="0" err="1"/>
              <a:t>been</a:t>
            </a:r>
            <a:r>
              <a:rPr lang="it-IT" dirty="0"/>
              <a:t> </a:t>
            </a:r>
            <a:r>
              <a:rPr lang="it-IT" dirty="0" err="1"/>
              <a:t>carried</a:t>
            </a:r>
            <a:r>
              <a:rPr lang="it-IT" dirty="0"/>
              <a:t> out </a:t>
            </a:r>
            <a:r>
              <a:rPr lang="it-IT" dirty="0" err="1"/>
              <a:t>all</a:t>
            </a:r>
            <a:r>
              <a:rPr lang="it-IT" dirty="0"/>
              <a:t> </a:t>
            </a:r>
            <a:r>
              <a:rPr lang="it-IT" dirty="0" err="1"/>
              <a:t>year</a:t>
            </a:r>
            <a:r>
              <a:rPr lang="it-IT" dirty="0"/>
              <a:t> long:</a:t>
            </a:r>
          </a:p>
          <a:p>
            <a:pPr marL="0" indent="0">
              <a:lnSpc>
                <a:spcPct val="120000"/>
              </a:lnSpc>
              <a:buNone/>
            </a:pPr>
            <a:r>
              <a:rPr lang="it-IT" dirty="0"/>
              <a:t/>
            </a:r>
            <a:br>
              <a:rPr lang="it-IT" dirty="0"/>
            </a:br>
            <a:r>
              <a:rPr lang="it-IT" dirty="0"/>
              <a:t>1. </a:t>
            </a:r>
            <a:r>
              <a:rPr lang="it-IT" b="1" dirty="0" err="1"/>
              <a:t>Experiments</a:t>
            </a:r>
            <a:r>
              <a:rPr lang="it-IT" b="1" dirty="0"/>
              <a:t> on the </a:t>
            </a:r>
            <a:r>
              <a:rPr lang="it-IT" b="1" dirty="0" err="1"/>
              <a:t>population</a:t>
            </a:r>
            <a:r>
              <a:rPr lang="it-IT" b="1" dirty="0"/>
              <a:t> </a:t>
            </a:r>
            <a:r>
              <a:rPr lang="it-IT" b="1" dirty="0" err="1"/>
              <a:t>alert</a:t>
            </a:r>
            <a:r>
              <a:rPr lang="it-IT" b="1" dirty="0"/>
              <a:t> </a:t>
            </a:r>
            <a:r>
              <a:rPr lang="it-IT" b="1" dirty="0" err="1"/>
              <a:t>capacities</a:t>
            </a:r>
            <a:r>
              <a:rPr lang="it-IT" dirty="0"/>
              <a:t>: </a:t>
            </a:r>
            <a:r>
              <a:rPr lang="it-IT" u="sng" dirty="0" err="1"/>
              <a:t>testing</a:t>
            </a:r>
            <a:r>
              <a:rPr lang="it-IT" u="sng" dirty="0"/>
              <a:t> of the </a:t>
            </a:r>
            <a:r>
              <a:rPr lang="it-IT" u="sng" dirty="0" err="1"/>
              <a:t>different</a:t>
            </a:r>
            <a:r>
              <a:rPr lang="it-IT" u="sng" dirty="0"/>
              <a:t> </a:t>
            </a:r>
            <a:r>
              <a:rPr lang="it-IT" u="sng" dirty="0" err="1"/>
              <a:t>channels</a:t>
            </a:r>
            <a:r>
              <a:rPr lang="it-IT" u="sng" dirty="0"/>
              <a:t> for </a:t>
            </a:r>
            <a:r>
              <a:rPr lang="it-IT" u="sng" dirty="0" err="1"/>
              <a:t>broadcasting</a:t>
            </a:r>
            <a:r>
              <a:rPr lang="it-IT" u="sng" dirty="0"/>
              <a:t> an </a:t>
            </a:r>
            <a:r>
              <a:rPr lang="it-IT" u="sng" dirty="0" err="1"/>
              <a:t>alert</a:t>
            </a:r>
            <a:r>
              <a:rPr lang="it-IT" u="sng" dirty="0"/>
              <a:t> (</a:t>
            </a:r>
            <a:r>
              <a:rPr lang="it-IT" u="sng" dirty="0" err="1"/>
              <a:t>siren</a:t>
            </a:r>
            <a:r>
              <a:rPr lang="it-IT" u="sng" dirty="0"/>
              <a:t>, </a:t>
            </a:r>
            <a:r>
              <a:rPr lang="it-IT" u="sng" dirty="0" err="1"/>
              <a:t>loudspeakers</a:t>
            </a:r>
            <a:r>
              <a:rPr lang="it-IT" u="sng" dirty="0"/>
              <a:t>, SMS/</a:t>
            </a:r>
            <a:r>
              <a:rPr lang="it-IT" u="sng" dirty="0" err="1"/>
              <a:t>Calls</a:t>
            </a:r>
            <a:r>
              <a:rPr lang="it-IT" u="sng" dirty="0"/>
              <a:t>) and </a:t>
            </a:r>
            <a:r>
              <a:rPr lang="it-IT" u="sng" dirty="0" err="1"/>
              <a:t>improvement</a:t>
            </a:r>
            <a:r>
              <a:rPr lang="it-IT" u="sng" dirty="0"/>
              <a:t> of the </a:t>
            </a:r>
            <a:r>
              <a:rPr lang="it-IT" u="sng" dirty="0" err="1"/>
              <a:t>alert</a:t>
            </a:r>
            <a:r>
              <a:rPr lang="it-IT" u="sng" dirty="0"/>
              <a:t> </a:t>
            </a:r>
            <a:r>
              <a:rPr lang="it-IT" u="sng" dirty="0" err="1"/>
              <a:t>messages</a:t>
            </a:r>
            <a:r>
              <a:rPr lang="it-IT" u="sng" dirty="0"/>
              <a:t> </a:t>
            </a:r>
            <a:r>
              <a:rPr lang="it-IT" u="sng" dirty="0" err="1"/>
              <a:t>broadcasted</a:t>
            </a:r>
            <a:r>
              <a:rPr lang="it-IT" u="sng" dirty="0"/>
              <a:t> to the </a:t>
            </a:r>
            <a:r>
              <a:rPr lang="it-IT" u="sng" dirty="0" err="1"/>
              <a:t>population</a:t>
            </a:r>
            <a:r>
              <a:rPr lang="it-IT" dirty="0"/>
              <a:t>; </a:t>
            </a:r>
          </a:p>
          <a:p>
            <a:pPr marL="0" indent="0">
              <a:lnSpc>
                <a:spcPct val="120000"/>
              </a:lnSpc>
              <a:buNone/>
            </a:pPr>
            <a:r>
              <a:rPr lang="it-IT" dirty="0"/>
              <a:t/>
            </a:r>
            <a:br>
              <a:rPr lang="it-IT" dirty="0"/>
            </a:br>
            <a:r>
              <a:rPr lang="it-IT" dirty="0"/>
              <a:t>2. </a:t>
            </a:r>
            <a:r>
              <a:rPr lang="it-IT" b="1" dirty="0" err="1"/>
              <a:t>Finalization</a:t>
            </a:r>
            <a:r>
              <a:rPr lang="it-IT" b="1" dirty="0"/>
              <a:t> of </a:t>
            </a:r>
            <a:r>
              <a:rPr lang="it-IT" b="1" dirty="0" err="1"/>
              <a:t>evacuation</a:t>
            </a:r>
            <a:r>
              <a:rPr lang="it-IT" b="1" dirty="0"/>
              <a:t> </a:t>
            </a:r>
            <a:r>
              <a:rPr lang="it-IT" b="1" dirty="0" err="1"/>
              <a:t>plans</a:t>
            </a:r>
            <a:r>
              <a:rPr lang="it-IT" b="1" dirty="0"/>
              <a:t> and the online </a:t>
            </a:r>
            <a:r>
              <a:rPr lang="it-IT" b="1" dirty="0" err="1"/>
              <a:t>publication</a:t>
            </a:r>
            <a:r>
              <a:rPr lang="it-IT" b="1" dirty="0"/>
              <a:t> of an </a:t>
            </a:r>
            <a:r>
              <a:rPr lang="it-IT" b="1" dirty="0" err="1"/>
              <a:t>interactive</a:t>
            </a:r>
            <a:r>
              <a:rPr lang="it-IT" b="1" dirty="0"/>
              <a:t> </a:t>
            </a:r>
            <a:r>
              <a:rPr lang="it-IT" b="1" dirty="0" err="1"/>
              <a:t>map</a:t>
            </a:r>
            <a:r>
              <a:rPr lang="it-IT" dirty="0"/>
              <a:t>;</a:t>
            </a:r>
          </a:p>
          <a:p>
            <a:pPr marL="0" indent="0">
              <a:lnSpc>
                <a:spcPct val="120000"/>
              </a:lnSpc>
              <a:buNone/>
            </a:pPr>
            <a:r>
              <a:rPr lang="it-IT" dirty="0"/>
              <a:t/>
            </a:r>
            <a:br>
              <a:rPr lang="it-IT" dirty="0"/>
            </a:br>
            <a:r>
              <a:rPr lang="it-IT" dirty="0"/>
              <a:t>3. </a:t>
            </a:r>
            <a:r>
              <a:rPr lang="it-IT" b="1" dirty="0" err="1"/>
              <a:t>Validation</a:t>
            </a:r>
            <a:r>
              <a:rPr lang="it-IT" b="1" dirty="0"/>
              <a:t> of a tsunami </a:t>
            </a:r>
            <a:r>
              <a:rPr lang="it-IT" b="1" dirty="0" err="1"/>
              <a:t>signage</a:t>
            </a:r>
            <a:r>
              <a:rPr lang="it-IT" b="1" dirty="0"/>
              <a:t> with the </a:t>
            </a:r>
            <a:r>
              <a:rPr lang="it-IT" b="1" dirty="0" err="1"/>
              <a:t>representatives</a:t>
            </a:r>
            <a:r>
              <a:rPr lang="it-IT" b="1" dirty="0"/>
              <a:t> </a:t>
            </a:r>
            <a:r>
              <a:rPr lang="it-IT" dirty="0"/>
              <a:t>(</a:t>
            </a:r>
            <a:r>
              <a:rPr lang="it-IT" dirty="0" err="1"/>
              <a:t>after</a:t>
            </a:r>
            <a:r>
              <a:rPr lang="it-IT" dirty="0"/>
              <a:t> </a:t>
            </a:r>
            <a:r>
              <a:rPr lang="it-IT" dirty="0" err="1"/>
              <a:t>having</a:t>
            </a:r>
            <a:r>
              <a:rPr lang="it-IT" dirty="0"/>
              <a:t> </a:t>
            </a:r>
            <a:r>
              <a:rPr lang="it-IT" dirty="0" err="1"/>
              <a:t>presented</a:t>
            </a:r>
            <a:r>
              <a:rPr lang="it-IT" dirty="0"/>
              <a:t> </a:t>
            </a:r>
            <a:r>
              <a:rPr lang="it-IT" dirty="0" err="1"/>
              <a:t>several</a:t>
            </a:r>
            <a:r>
              <a:rPr lang="it-IT" dirty="0"/>
              <a:t> </a:t>
            </a:r>
            <a:r>
              <a:rPr lang="it-IT" dirty="0" err="1"/>
              <a:t>samples</a:t>
            </a:r>
            <a:r>
              <a:rPr lang="it-IT" dirty="0"/>
              <a:t> of </a:t>
            </a:r>
            <a:r>
              <a:rPr lang="it-IT" dirty="0" err="1"/>
              <a:t>different</a:t>
            </a:r>
            <a:r>
              <a:rPr lang="it-IT" dirty="0"/>
              <a:t> </a:t>
            </a:r>
            <a:r>
              <a:rPr lang="it-IT" dirty="0" err="1"/>
              <a:t>supports</a:t>
            </a:r>
            <a:r>
              <a:rPr lang="it-IT" dirty="0"/>
              <a:t>);</a:t>
            </a:r>
          </a:p>
          <a:p>
            <a:pPr marL="0" indent="0">
              <a:lnSpc>
                <a:spcPct val="120000"/>
              </a:lnSpc>
              <a:buNone/>
            </a:pPr>
            <a:r>
              <a:rPr lang="it-IT" dirty="0"/>
              <a:t/>
            </a:r>
            <a:br>
              <a:rPr lang="it-IT" dirty="0"/>
            </a:br>
            <a:r>
              <a:rPr lang="it-IT" dirty="0"/>
              <a:t>4. </a:t>
            </a:r>
            <a:r>
              <a:rPr lang="it-IT" b="1" dirty="0"/>
              <a:t>Extension of the tsunami Charter to hotel </a:t>
            </a:r>
            <a:r>
              <a:rPr lang="it-IT" b="1" dirty="0" err="1"/>
              <a:t>owners</a:t>
            </a:r>
            <a:r>
              <a:rPr lang="it-IT" dirty="0"/>
              <a:t>: </a:t>
            </a:r>
            <a:r>
              <a:rPr lang="it-IT" dirty="0" err="1"/>
              <a:t>it</a:t>
            </a:r>
            <a:r>
              <a:rPr lang="it-IT" dirty="0"/>
              <a:t> </a:t>
            </a:r>
            <a:r>
              <a:rPr lang="it-IT" dirty="0" err="1"/>
              <a:t>was</a:t>
            </a:r>
            <a:r>
              <a:rPr lang="it-IT" dirty="0"/>
              <a:t> </a:t>
            </a:r>
            <a:r>
              <a:rPr lang="it-IT" dirty="0" err="1"/>
              <a:t>signed</a:t>
            </a:r>
            <a:r>
              <a:rPr lang="it-IT" dirty="0"/>
              <a:t> on </a:t>
            </a:r>
            <a:r>
              <a:rPr lang="it-IT" dirty="0" err="1"/>
              <a:t>November</a:t>
            </a:r>
            <a:r>
              <a:rPr lang="it-IT" dirty="0"/>
              <a:t> 5th </a:t>
            </a:r>
            <a:r>
              <a:rPr lang="it-IT" dirty="0" err="1"/>
              <a:t>during</a:t>
            </a:r>
            <a:r>
              <a:rPr lang="it-IT" dirty="0"/>
              <a:t> a seminar led by the Cannes </a:t>
            </a:r>
            <a:r>
              <a:rPr lang="it-IT" dirty="0" err="1"/>
              <a:t>Mayor’s</a:t>
            </a:r>
            <a:endParaRPr lang="it-IT" dirty="0"/>
          </a:p>
          <a:p>
            <a:pPr marL="0" indent="0">
              <a:lnSpc>
                <a:spcPct val="120000"/>
              </a:lnSpc>
              <a:buNone/>
            </a:pPr>
            <a:r>
              <a:rPr lang="it-IT" dirty="0"/>
              <a:t> office;</a:t>
            </a:r>
          </a:p>
          <a:p>
            <a:pPr marL="0" indent="0">
              <a:lnSpc>
                <a:spcPct val="120000"/>
              </a:lnSpc>
              <a:buNone/>
            </a:pPr>
            <a:r>
              <a:rPr lang="it-IT" dirty="0"/>
              <a:t/>
            </a:r>
            <a:br>
              <a:rPr lang="it-IT" dirty="0"/>
            </a:br>
            <a:r>
              <a:rPr lang="it-IT" dirty="0"/>
              <a:t>5. </a:t>
            </a:r>
            <a:r>
              <a:rPr lang="it-IT" b="1" dirty="0" err="1"/>
              <a:t>Exercise</a:t>
            </a:r>
            <a:r>
              <a:rPr lang="it-IT" b="1" dirty="0"/>
              <a:t> on </a:t>
            </a:r>
            <a:r>
              <a:rPr lang="it-IT" b="1" dirty="0" err="1"/>
              <a:t>November</a:t>
            </a:r>
            <a:r>
              <a:rPr lang="it-IT" b="1" dirty="0"/>
              <a:t> 5 </a:t>
            </a:r>
            <a:r>
              <a:rPr lang="it-IT" dirty="0"/>
              <a:t>( </a:t>
            </a:r>
            <a:r>
              <a:rPr lang="it-IT" dirty="0" err="1"/>
              <a:t>signposting</a:t>
            </a:r>
            <a:r>
              <a:rPr lang="it-IT" dirty="0"/>
              <a:t> of </a:t>
            </a:r>
            <a:r>
              <a:rPr lang="it-IT" dirty="0" err="1"/>
              <a:t>two</a:t>
            </a:r>
            <a:r>
              <a:rPr lang="it-IT" dirty="0"/>
              <a:t> tsunami </a:t>
            </a:r>
            <a:r>
              <a:rPr lang="it-IT" dirty="0" err="1"/>
              <a:t>evacuation</a:t>
            </a:r>
            <a:r>
              <a:rPr lang="it-IT" dirty="0"/>
              <a:t> </a:t>
            </a:r>
            <a:r>
              <a:rPr lang="it-IT" dirty="0" err="1"/>
              <a:t>routes</a:t>
            </a:r>
            <a:r>
              <a:rPr lang="it-IT" dirty="0"/>
              <a:t>, </a:t>
            </a:r>
            <a:r>
              <a:rPr lang="it-IT" dirty="0" err="1"/>
              <a:t>testing</a:t>
            </a:r>
            <a:r>
              <a:rPr lang="it-IT" dirty="0"/>
              <a:t> of </a:t>
            </a:r>
            <a:r>
              <a:rPr lang="it-IT" dirty="0" err="1"/>
              <a:t>messages</a:t>
            </a:r>
            <a:r>
              <a:rPr lang="it-IT" dirty="0"/>
              <a:t> via </a:t>
            </a:r>
            <a:r>
              <a:rPr lang="it-IT" dirty="0" err="1"/>
              <a:t>loudspeakers</a:t>
            </a:r>
            <a:r>
              <a:rPr lang="it-IT" dirty="0"/>
              <a:t>) </a:t>
            </a:r>
            <a:r>
              <a:rPr lang="it-IT" dirty="0" err="1"/>
              <a:t>which</a:t>
            </a:r>
            <a:r>
              <a:rPr lang="it-IT" dirty="0"/>
              <a:t> </a:t>
            </a:r>
            <a:r>
              <a:rPr lang="it-IT" dirty="0" err="1"/>
              <a:t>mobilized</a:t>
            </a:r>
            <a:r>
              <a:rPr lang="it-IT" dirty="0"/>
              <a:t> the </a:t>
            </a:r>
            <a:r>
              <a:rPr lang="it-IT" dirty="0" err="1"/>
              <a:t>Civil</a:t>
            </a:r>
            <a:r>
              <a:rPr lang="it-IT" dirty="0"/>
              <a:t> Security </a:t>
            </a:r>
            <a:r>
              <a:rPr lang="it-IT" dirty="0" err="1"/>
              <a:t>Reserve</a:t>
            </a:r>
            <a:r>
              <a:rPr lang="it-IT" dirty="0"/>
              <a:t> of the city of Cannes, </a:t>
            </a:r>
            <a:r>
              <a:rPr lang="it-IT" dirty="0" err="1"/>
              <a:t>students</a:t>
            </a:r>
            <a:r>
              <a:rPr lang="it-IT" dirty="0"/>
              <a:t> from the </a:t>
            </a:r>
            <a:r>
              <a:rPr lang="it-IT" dirty="0" err="1"/>
              <a:t>University</a:t>
            </a:r>
            <a:r>
              <a:rPr lang="it-IT" dirty="0"/>
              <a:t> of Montpellier 3 and </a:t>
            </a:r>
            <a:r>
              <a:rPr lang="it-IT" dirty="0" err="1"/>
              <a:t>passers</a:t>
            </a:r>
            <a:r>
              <a:rPr lang="it-IT" dirty="0"/>
              <a:t>-by.</a:t>
            </a:r>
            <a:br>
              <a:rPr lang="it-IT" dirty="0"/>
            </a:br>
            <a:endParaRPr lang="en-GB"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682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normAutofit fontScale="90000"/>
          </a:bodyPr>
          <a:lstStyle/>
          <a:p>
            <a:pPr algn="ctr"/>
            <a:r>
              <a:rPr lang="it-IT" dirty="0"/>
              <a:t/>
            </a:r>
            <a:br>
              <a:rPr lang="it-IT" dirty="0"/>
            </a:br>
            <a:r>
              <a:rPr lang="it-IT" dirty="0"/>
              <a:t>TSUNAMI READY IN FRANCE: </a:t>
            </a:r>
            <a:br>
              <a:rPr lang="it-IT" dirty="0"/>
            </a:br>
            <a:r>
              <a:rPr lang="it-IT" dirty="0"/>
              <a:t>CANNES</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a:bodyPr>
          <a:lstStyle/>
          <a:p>
            <a:pPr marL="0" indent="0">
              <a:buNone/>
            </a:pPr>
            <a:r>
              <a:rPr lang="it-IT" dirty="0"/>
              <a:t/>
            </a:r>
            <a:br>
              <a:rPr lang="it-IT" dirty="0"/>
            </a:br>
            <a:r>
              <a:rPr lang="it-IT" dirty="0"/>
              <a:t>At the </a:t>
            </a:r>
            <a:r>
              <a:rPr lang="it-IT" dirty="0" err="1"/>
              <a:t>national</a:t>
            </a:r>
            <a:r>
              <a:rPr lang="it-IT" dirty="0"/>
              <a:t> </a:t>
            </a:r>
            <a:r>
              <a:rPr lang="it-IT" dirty="0" err="1"/>
              <a:t>level</a:t>
            </a:r>
            <a:r>
              <a:rPr lang="it-IT" dirty="0"/>
              <a:t>, </a:t>
            </a:r>
            <a:r>
              <a:rPr lang="it-IT" dirty="0" err="1"/>
              <a:t>it</a:t>
            </a:r>
            <a:r>
              <a:rPr lang="it-IT" dirty="0"/>
              <a:t> </a:t>
            </a:r>
            <a:r>
              <a:rPr lang="it-IT" dirty="0" err="1"/>
              <a:t>is</a:t>
            </a:r>
            <a:r>
              <a:rPr lang="it-IT" dirty="0"/>
              <a:t> </a:t>
            </a:r>
            <a:r>
              <a:rPr lang="it-IT" dirty="0" err="1"/>
              <a:t>going</a:t>
            </a:r>
            <a:r>
              <a:rPr lang="it-IT" dirty="0"/>
              <a:t> to be </a:t>
            </a:r>
            <a:r>
              <a:rPr lang="it-IT" dirty="0" err="1"/>
              <a:t>created</a:t>
            </a:r>
            <a:r>
              <a:rPr lang="it-IT" dirty="0"/>
              <a:t> </a:t>
            </a:r>
            <a:r>
              <a:rPr lang="it-IT" b="1" dirty="0"/>
              <a:t>the French </a:t>
            </a:r>
            <a:r>
              <a:rPr lang="it-IT" b="1" dirty="0" err="1"/>
              <a:t>regional</a:t>
            </a:r>
            <a:r>
              <a:rPr lang="it-IT" b="1" dirty="0"/>
              <a:t> </a:t>
            </a:r>
            <a:r>
              <a:rPr lang="it-IT" b="1" dirty="0" err="1"/>
              <a:t>committee</a:t>
            </a:r>
            <a:r>
              <a:rPr lang="it-IT" dirty="0"/>
              <a:t> (with the TNC and a </a:t>
            </a:r>
            <a:r>
              <a:rPr lang="it-IT" dirty="0" err="1"/>
              <a:t>representative</a:t>
            </a:r>
            <a:r>
              <a:rPr lang="it-IT" dirty="0"/>
              <a:t> of CEA/CENALT). </a:t>
            </a:r>
            <a:r>
              <a:rPr lang="it-IT" dirty="0" err="1"/>
              <a:t>We</a:t>
            </a:r>
            <a:r>
              <a:rPr lang="it-IT" dirty="0"/>
              <a:t> </a:t>
            </a:r>
            <a:r>
              <a:rPr lang="it-IT" dirty="0" err="1"/>
              <a:t>hope</a:t>
            </a:r>
            <a:r>
              <a:rPr lang="it-IT" dirty="0"/>
              <a:t> </a:t>
            </a:r>
            <a:r>
              <a:rPr lang="it-IT" b="1" dirty="0"/>
              <a:t>to </a:t>
            </a:r>
            <a:r>
              <a:rPr lang="it-IT" b="1" dirty="0" err="1"/>
              <a:t>submit</a:t>
            </a:r>
            <a:r>
              <a:rPr lang="it-IT" b="1" dirty="0"/>
              <a:t> the </a:t>
            </a:r>
            <a:r>
              <a:rPr lang="it-IT" b="1" dirty="0" err="1"/>
              <a:t>composition</a:t>
            </a:r>
            <a:r>
              <a:rPr lang="it-IT" b="1" dirty="0"/>
              <a:t> to UNESCO </a:t>
            </a:r>
            <a:r>
              <a:rPr lang="it-IT" b="1" dirty="0" err="1"/>
              <a:t>soon</a:t>
            </a:r>
            <a:r>
              <a:rPr lang="it-IT" dirty="0"/>
              <a:t>, </a:t>
            </a:r>
            <a:r>
              <a:rPr lang="it-IT" dirty="0" err="1"/>
              <a:t>following</a:t>
            </a:r>
            <a:r>
              <a:rPr lang="it-IT" dirty="0"/>
              <a:t> the model of </a:t>
            </a:r>
            <a:r>
              <a:rPr lang="it-IT" dirty="0" err="1"/>
              <a:t>what</a:t>
            </a:r>
            <a:r>
              <a:rPr lang="it-IT" dirty="0"/>
              <a:t> </a:t>
            </a:r>
            <a:r>
              <a:rPr lang="it-IT" dirty="0" err="1"/>
              <a:t>has</a:t>
            </a:r>
            <a:r>
              <a:rPr lang="it-IT" dirty="0"/>
              <a:t> </a:t>
            </a:r>
            <a:r>
              <a:rPr lang="it-IT" dirty="0" err="1"/>
              <a:t>been</a:t>
            </a:r>
            <a:r>
              <a:rPr lang="it-IT" dirty="0"/>
              <a:t> </a:t>
            </a:r>
            <a:r>
              <a:rPr lang="it-IT" dirty="0" err="1"/>
              <a:t>done</a:t>
            </a:r>
            <a:r>
              <a:rPr lang="it-IT" dirty="0"/>
              <a:t> by </a:t>
            </a:r>
            <a:r>
              <a:rPr lang="it-IT" dirty="0" err="1"/>
              <a:t>Italy</a:t>
            </a:r>
            <a:r>
              <a:rPr lang="it-IT" dirty="0"/>
              <a:t>.</a:t>
            </a:r>
          </a:p>
          <a:p>
            <a:pPr marL="0" indent="0">
              <a:buNone/>
            </a:pPr>
            <a:r>
              <a:rPr lang="it-IT" dirty="0"/>
              <a:t/>
            </a:r>
            <a:br>
              <a:rPr lang="it-IT" dirty="0"/>
            </a:br>
            <a:r>
              <a:rPr lang="it-IT" dirty="0"/>
              <a:t>A </a:t>
            </a:r>
            <a:r>
              <a:rPr lang="it-IT" dirty="0" err="1"/>
              <a:t>funding</a:t>
            </a:r>
            <a:r>
              <a:rPr lang="it-IT" dirty="0"/>
              <a:t> </a:t>
            </a:r>
            <a:r>
              <a:rPr lang="it-IT" dirty="0" err="1"/>
              <a:t>is</a:t>
            </a:r>
            <a:r>
              <a:rPr lang="it-IT" dirty="0"/>
              <a:t> </a:t>
            </a:r>
            <a:r>
              <a:rPr lang="it-IT" dirty="0" err="1"/>
              <a:t>being</a:t>
            </a:r>
            <a:r>
              <a:rPr lang="it-IT" dirty="0"/>
              <a:t> </a:t>
            </a:r>
            <a:r>
              <a:rPr lang="it-IT" dirty="0" err="1"/>
              <a:t>requested</a:t>
            </a:r>
            <a:r>
              <a:rPr lang="it-IT" dirty="0"/>
              <a:t> in </a:t>
            </a:r>
            <a:r>
              <a:rPr lang="it-IT" dirty="0" err="1"/>
              <a:t>order</a:t>
            </a:r>
            <a:r>
              <a:rPr lang="it-IT" dirty="0"/>
              <a:t> to work on the </a:t>
            </a:r>
            <a:r>
              <a:rPr lang="it-IT" dirty="0" err="1"/>
              <a:t>prevention</a:t>
            </a:r>
            <a:r>
              <a:rPr lang="it-IT" dirty="0"/>
              <a:t> of tsunami </a:t>
            </a:r>
            <a:r>
              <a:rPr lang="it-IT" dirty="0" err="1"/>
              <a:t>risk</a:t>
            </a:r>
            <a:r>
              <a:rPr lang="it-IT" dirty="0"/>
              <a:t> in France </a:t>
            </a:r>
            <a:r>
              <a:rPr lang="it-IT" dirty="0" err="1"/>
              <a:t>according</a:t>
            </a:r>
            <a:r>
              <a:rPr lang="it-IT" dirty="0"/>
              <a:t> to a </a:t>
            </a:r>
            <a:r>
              <a:rPr lang="it-IT" b="1" dirty="0" err="1"/>
              <a:t>particular</a:t>
            </a:r>
            <a:r>
              <a:rPr lang="it-IT" b="1" dirty="0"/>
              <a:t> </a:t>
            </a:r>
            <a:r>
              <a:rPr lang="it-IT" b="1" dirty="0" err="1"/>
              <a:t>axis</a:t>
            </a:r>
            <a:r>
              <a:rPr lang="it-IT" b="1" dirty="0"/>
              <a:t> </a:t>
            </a:r>
            <a:r>
              <a:rPr lang="it-IT" b="1" dirty="0" err="1"/>
              <a:t>around</a:t>
            </a:r>
            <a:r>
              <a:rPr lang="it-IT" b="1" dirty="0"/>
              <a:t> the </a:t>
            </a:r>
            <a:r>
              <a:rPr lang="it-IT" b="1" dirty="0" err="1"/>
              <a:t>maritime</a:t>
            </a:r>
            <a:r>
              <a:rPr lang="it-IT" b="1" dirty="0"/>
              <a:t> </a:t>
            </a:r>
            <a:r>
              <a:rPr lang="it-IT" b="1" dirty="0" err="1"/>
              <a:t>domains</a:t>
            </a:r>
            <a:r>
              <a:rPr lang="it-IT" b="1" dirty="0"/>
              <a:t> and the </a:t>
            </a:r>
            <a:r>
              <a:rPr lang="it-IT" b="1" dirty="0" err="1"/>
              <a:t>specific</a:t>
            </a:r>
            <a:r>
              <a:rPr lang="it-IT" b="1" dirty="0"/>
              <a:t> </a:t>
            </a:r>
            <a:r>
              <a:rPr lang="it-IT" b="1" dirty="0" err="1"/>
              <a:t>stakes</a:t>
            </a:r>
            <a:r>
              <a:rPr lang="it-IT" b="1" dirty="0"/>
              <a:t> of </a:t>
            </a:r>
            <a:r>
              <a:rPr lang="it-IT" b="1" dirty="0" err="1"/>
              <a:t>tourist</a:t>
            </a:r>
            <a:r>
              <a:rPr lang="it-IT" b="1" dirty="0"/>
              <a:t> </a:t>
            </a:r>
            <a:r>
              <a:rPr lang="it-IT" b="1" dirty="0" err="1"/>
              <a:t>accommodations</a:t>
            </a:r>
            <a:r>
              <a:rPr lang="it-IT" dirty="0"/>
              <a:t>.</a:t>
            </a:r>
          </a:p>
          <a:p>
            <a:pPr marL="0" indent="0">
              <a:buNone/>
            </a:pPr>
            <a:endParaRPr lang="it-IT" dirty="0"/>
          </a:p>
          <a:p>
            <a:pPr marL="0" indent="0">
              <a:buNone/>
            </a:pPr>
            <a:endParaRPr lang="en-GB"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489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normAutofit fontScale="90000"/>
          </a:bodyPr>
          <a:lstStyle/>
          <a:p>
            <a:pPr algn="ctr"/>
            <a:r>
              <a:rPr lang="it-IT" dirty="0"/>
              <a:t/>
            </a:r>
            <a:br>
              <a:rPr lang="it-IT" dirty="0"/>
            </a:br>
            <a:r>
              <a:rPr lang="it-IT" dirty="0"/>
              <a:t>TSUNAMI READY IN FRANCE: </a:t>
            </a:r>
            <a:br>
              <a:rPr lang="it-IT" dirty="0"/>
            </a:br>
            <a:r>
              <a:rPr lang="it-IT" dirty="0"/>
              <a:t>CANNES</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fontScale="70000" lnSpcReduction="20000"/>
          </a:bodyPr>
          <a:lstStyle/>
          <a:p>
            <a:pPr marL="0" indent="0">
              <a:buNone/>
            </a:pPr>
            <a:r>
              <a:rPr lang="it-IT" dirty="0" err="1"/>
              <a:t>Other</a:t>
            </a:r>
            <a:r>
              <a:rPr lang="it-IT" dirty="0"/>
              <a:t> </a:t>
            </a:r>
            <a:r>
              <a:rPr lang="it-IT" dirty="0" err="1"/>
              <a:t>actions</a:t>
            </a:r>
            <a:r>
              <a:rPr lang="it-IT" dirty="0"/>
              <a:t> </a:t>
            </a:r>
            <a:r>
              <a:rPr lang="it-IT" dirty="0" err="1"/>
              <a:t>carried</a:t>
            </a:r>
            <a:r>
              <a:rPr lang="it-IT" dirty="0"/>
              <a:t> out </a:t>
            </a:r>
            <a:r>
              <a:rPr lang="it-IT" dirty="0" err="1"/>
              <a:t>this</a:t>
            </a:r>
            <a:r>
              <a:rPr lang="it-IT" dirty="0"/>
              <a:t> </a:t>
            </a:r>
            <a:r>
              <a:rPr lang="it-IT" dirty="0" err="1"/>
              <a:t>year</a:t>
            </a:r>
            <a:r>
              <a:rPr lang="it-IT" dirty="0"/>
              <a:t> : </a:t>
            </a:r>
          </a:p>
          <a:p>
            <a:pPr marL="0" indent="0">
              <a:buNone/>
            </a:pPr>
            <a:r>
              <a:rPr lang="it-IT" dirty="0"/>
              <a:t/>
            </a:r>
            <a:br>
              <a:rPr lang="it-IT" dirty="0"/>
            </a:br>
            <a:r>
              <a:rPr lang="it-IT" dirty="0"/>
              <a:t>1. </a:t>
            </a:r>
            <a:r>
              <a:rPr lang="it-IT" b="1" dirty="0" err="1"/>
              <a:t>Every</a:t>
            </a:r>
            <a:r>
              <a:rPr lang="it-IT" b="1" dirty="0"/>
              <a:t> </a:t>
            </a:r>
            <a:r>
              <a:rPr lang="it-IT" b="1" dirty="0" err="1"/>
              <a:t>month</a:t>
            </a:r>
            <a:r>
              <a:rPr lang="it-IT" b="1" dirty="0"/>
              <a:t>, the tsunami </a:t>
            </a:r>
            <a:r>
              <a:rPr lang="it-IT" b="1" dirty="0" err="1"/>
              <a:t>alert</a:t>
            </a:r>
            <a:r>
              <a:rPr lang="it-IT" b="1" dirty="0"/>
              <a:t> </a:t>
            </a:r>
            <a:r>
              <a:rPr lang="it-IT" b="1" dirty="0" err="1"/>
              <a:t>chain</a:t>
            </a:r>
            <a:r>
              <a:rPr lang="it-IT" b="1" dirty="0"/>
              <a:t> </a:t>
            </a:r>
            <a:r>
              <a:rPr lang="it-IT" b="1" dirty="0" err="1"/>
              <a:t>is</a:t>
            </a:r>
            <a:r>
              <a:rPr lang="it-IT" b="1" dirty="0"/>
              <a:t> </a:t>
            </a:r>
            <a:r>
              <a:rPr lang="it-IT" b="1" dirty="0" err="1"/>
              <a:t>tested</a:t>
            </a:r>
            <a:r>
              <a:rPr lang="it-IT" b="1" dirty="0"/>
              <a:t> by the </a:t>
            </a:r>
            <a:r>
              <a:rPr lang="it-IT" b="1" dirty="0" err="1"/>
              <a:t>national</a:t>
            </a:r>
            <a:r>
              <a:rPr lang="it-IT" b="1" dirty="0"/>
              <a:t> </a:t>
            </a:r>
            <a:r>
              <a:rPr lang="it-IT" b="1" dirty="0" err="1"/>
              <a:t>civil</a:t>
            </a:r>
            <a:r>
              <a:rPr lang="it-IT" b="1" dirty="0"/>
              <a:t> security (DGSCGC)</a:t>
            </a:r>
            <a:r>
              <a:rPr lang="it-IT" dirty="0"/>
              <a:t>. </a:t>
            </a:r>
          </a:p>
          <a:p>
            <a:pPr marL="0" indent="0">
              <a:buNone/>
            </a:pPr>
            <a:r>
              <a:rPr lang="it-IT" dirty="0"/>
              <a:t>2. </a:t>
            </a:r>
            <a:r>
              <a:rPr lang="it-IT" b="1" dirty="0" err="1"/>
              <a:t>Every</a:t>
            </a:r>
            <a:r>
              <a:rPr lang="it-IT" b="1" dirty="0"/>
              <a:t> </a:t>
            </a:r>
            <a:r>
              <a:rPr lang="it-IT" b="1" dirty="0" err="1"/>
              <a:t>three</a:t>
            </a:r>
            <a:r>
              <a:rPr lang="it-IT" b="1" dirty="0"/>
              <a:t> </a:t>
            </a:r>
            <a:r>
              <a:rPr lang="it-IT" b="1" dirty="0" err="1"/>
              <a:t>months</a:t>
            </a:r>
            <a:r>
              <a:rPr lang="it-IT" b="1" dirty="0"/>
              <a:t>, </a:t>
            </a:r>
            <a:r>
              <a:rPr lang="it-IT" b="1" dirty="0" err="1"/>
              <a:t>local</a:t>
            </a:r>
            <a:r>
              <a:rPr lang="it-IT" b="1" dirty="0"/>
              <a:t> </a:t>
            </a:r>
            <a:r>
              <a:rPr lang="it-IT" b="1" dirty="0" err="1"/>
              <a:t>authorities</a:t>
            </a:r>
            <a:r>
              <a:rPr lang="it-IT" b="1" dirty="0"/>
              <a:t> are </a:t>
            </a:r>
            <a:r>
              <a:rPr lang="it-IT" b="1" dirty="0" err="1"/>
              <a:t>associated</a:t>
            </a:r>
            <a:r>
              <a:rPr lang="it-IT" dirty="0"/>
              <a:t>.  </a:t>
            </a:r>
            <a:r>
              <a:rPr lang="it-IT" dirty="0" err="1"/>
              <a:t>This</a:t>
            </a:r>
            <a:r>
              <a:rPr lang="it-IT" dirty="0"/>
              <a:t> </a:t>
            </a:r>
            <a:r>
              <a:rPr lang="it-IT" dirty="0" err="1"/>
              <a:t>is</a:t>
            </a:r>
            <a:r>
              <a:rPr lang="it-IT" dirty="0"/>
              <a:t> an </a:t>
            </a:r>
            <a:r>
              <a:rPr lang="it-IT" dirty="0" err="1"/>
              <a:t>opportunity</a:t>
            </a:r>
            <a:r>
              <a:rPr lang="it-IT" dirty="0"/>
              <a:t> for the </a:t>
            </a:r>
            <a:r>
              <a:rPr lang="it-IT" dirty="0" err="1"/>
              <a:t>municipalities</a:t>
            </a:r>
            <a:r>
              <a:rPr lang="it-IT" dirty="0"/>
              <a:t> to work on </a:t>
            </a:r>
            <a:r>
              <a:rPr lang="it-IT" dirty="0" err="1"/>
              <a:t>their</a:t>
            </a:r>
            <a:r>
              <a:rPr lang="it-IT" dirty="0"/>
              <a:t> </a:t>
            </a:r>
            <a:r>
              <a:rPr lang="it-IT" dirty="0" err="1"/>
              <a:t>procedures</a:t>
            </a:r>
            <a:r>
              <a:rPr lang="it-IT" dirty="0"/>
              <a:t> and to </a:t>
            </a:r>
            <a:r>
              <a:rPr lang="it-IT" dirty="0" err="1"/>
              <a:t>think</a:t>
            </a:r>
            <a:r>
              <a:rPr lang="it-IT" dirty="0"/>
              <a:t> </a:t>
            </a:r>
            <a:r>
              <a:rPr lang="it-IT" dirty="0" err="1"/>
              <a:t>about</a:t>
            </a:r>
            <a:r>
              <a:rPr lang="it-IT" dirty="0"/>
              <a:t> </a:t>
            </a:r>
            <a:r>
              <a:rPr lang="it-IT" dirty="0" err="1"/>
              <a:t>prevention</a:t>
            </a:r>
            <a:r>
              <a:rPr lang="it-IT" dirty="0"/>
              <a:t> </a:t>
            </a:r>
            <a:r>
              <a:rPr lang="it-IT" dirty="0" err="1"/>
              <a:t>actions</a:t>
            </a:r>
            <a:r>
              <a:rPr lang="it-IT" dirty="0"/>
              <a:t>.</a:t>
            </a:r>
          </a:p>
          <a:p>
            <a:pPr marL="0" indent="0">
              <a:buNone/>
            </a:pPr>
            <a:r>
              <a:rPr lang="it-IT" dirty="0"/>
              <a:t/>
            </a:r>
            <a:br>
              <a:rPr lang="it-IT" dirty="0"/>
            </a:br>
            <a:r>
              <a:rPr lang="it-IT" dirty="0"/>
              <a:t>3. </a:t>
            </a:r>
            <a:r>
              <a:rPr lang="it-IT" b="1" dirty="0"/>
              <a:t>The standard </a:t>
            </a:r>
            <a:r>
              <a:rPr lang="it-IT" b="1" dirty="0" err="1"/>
              <a:t>operating</a:t>
            </a:r>
            <a:r>
              <a:rPr lang="it-IT" b="1" dirty="0"/>
              <a:t> </a:t>
            </a:r>
            <a:r>
              <a:rPr lang="it-IT" b="1" dirty="0" err="1"/>
              <a:t>procedures</a:t>
            </a:r>
            <a:r>
              <a:rPr lang="it-IT" b="1" dirty="0"/>
              <a:t> of the </a:t>
            </a:r>
            <a:r>
              <a:rPr lang="it-IT" b="1" dirty="0" err="1"/>
              <a:t>Bouches-du-Rhône</a:t>
            </a:r>
            <a:r>
              <a:rPr lang="it-IT" b="1" dirty="0"/>
              <a:t> </a:t>
            </a:r>
            <a:r>
              <a:rPr lang="it-IT" b="1" dirty="0" err="1"/>
              <a:t>department</a:t>
            </a:r>
            <a:r>
              <a:rPr lang="it-IT" b="1" dirty="0"/>
              <a:t> </a:t>
            </a:r>
            <a:r>
              <a:rPr lang="it-IT" dirty="0" err="1"/>
              <a:t>were</a:t>
            </a:r>
            <a:r>
              <a:rPr lang="it-IT" dirty="0"/>
              <a:t> </a:t>
            </a:r>
            <a:r>
              <a:rPr lang="it-IT" b="1" dirty="0" err="1"/>
              <a:t>reviewed</a:t>
            </a:r>
            <a:r>
              <a:rPr lang="it-IT" b="1" dirty="0"/>
              <a:t> and </a:t>
            </a:r>
            <a:r>
              <a:rPr lang="it-IT" b="1" dirty="0" err="1"/>
              <a:t>tested</a:t>
            </a:r>
            <a:r>
              <a:rPr lang="it-IT" b="1" dirty="0"/>
              <a:t> </a:t>
            </a:r>
            <a:r>
              <a:rPr lang="it-IT" dirty="0" err="1"/>
              <a:t>during</a:t>
            </a:r>
            <a:r>
              <a:rPr lang="it-IT" dirty="0"/>
              <a:t> an </a:t>
            </a:r>
            <a:r>
              <a:rPr lang="it-IT" dirty="0" err="1"/>
              <a:t>exercise</a:t>
            </a:r>
            <a:r>
              <a:rPr lang="it-IT" dirty="0"/>
              <a:t> </a:t>
            </a:r>
            <a:r>
              <a:rPr lang="it-IT" dirty="0" err="1"/>
              <a:t>that</a:t>
            </a:r>
            <a:r>
              <a:rPr lang="it-IT" dirty="0"/>
              <a:t> </a:t>
            </a:r>
            <a:r>
              <a:rPr lang="it-IT" dirty="0" err="1"/>
              <a:t>took</a:t>
            </a:r>
            <a:r>
              <a:rPr lang="it-IT" dirty="0"/>
              <a:t> </a:t>
            </a:r>
            <a:r>
              <a:rPr lang="it-IT" dirty="0" err="1"/>
              <a:t>place</a:t>
            </a:r>
            <a:r>
              <a:rPr lang="it-IT" dirty="0"/>
              <a:t> on </a:t>
            </a:r>
            <a:r>
              <a:rPr lang="it-IT" b="1" dirty="0" err="1"/>
              <a:t>November</a:t>
            </a:r>
            <a:r>
              <a:rPr lang="it-IT" b="1" dirty="0"/>
              <a:t> 4</a:t>
            </a:r>
            <a:r>
              <a:rPr lang="it-IT" dirty="0"/>
              <a:t>. </a:t>
            </a:r>
            <a:r>
              <a:rPr lang="it-IT" b="1" dirty="0" err="1"/>
              <a:t>This</a:t>
            </a:r>
            <a:r>
              <a:rPr lang="it-IT" b="1" dirty="0"/>
              <a:t> </a:t>
            </a:r>
            <a:r>
              <a:rPr lang="it-IT" b="1" dirty="0" err="1"/>
              <a:t>exercise</a:t>
            </a:r>
            <a:r>
              <a:rPr lang="it-IT" b="1" dirty="0"/>
              <a:t> </a:t>
            </a:r>
            <a:r>
              <a:rPr lang="it-IT" b="1" dirty="0" err="1"/>
              <a:t>involved</a:t>
            </a:r>
            <a:r>
              <a:rPr lang="it-IT" b="1" dirty="0"/>
              <a:t> the city of Marseille </a:t>
            </a:r>
            <a:r>
              <a:rPr lang="it-IT" dirty="0"/>
              <a:t>(2nd French city!) and industrial </a:t>
            </a:r>
            <a:r>
              <a:rPr lang="it-IT" dirty="0" err="1"/>
              <a:t>sites</a:t>
            </a:r>
            <a:r>
              <a:rPr lang="it-IT" dirty="0"/>
              <a:t> with high </a:t>
            </a:r>
            <a:r>
              <a:rPr lang="it-IT" dirty="0" err="1"/>
              <a:t>technological</a:t>
            </a:r>
            <a:r>
              <a:rPr lang="it-IT" dirty="0"/>
              <a:t> </a:t>
            </a:r>
            <a:r>
              <a:rPr lang="it-IT" dirty="0" err="1"/>
              <a:t>risks</a:t>
            </a:r>
            <a:r>
              <a:rPr lang="it-IT" dirty="0"/>
              <a:t>.</a:t>
            </a:r>
          </a:p>
          <a:p>
            <a:pPr marL="0" indent="0">
              <a:buNone/>
            </a:pPr>
            <a:endParaRPr lang="it-IT" dirty="0"/>
          </a:p>
          <a:p>
            <a:pPr marL="0" indent="0">
              <a:buNone/>
            </a:pPr>
            <a:r>
              <a:rPr lang="it-IT" dirty="0"/>
              <a:t>4. France </a:t>
            </a:r>
            <a:r>
              <a:rPr lang="it-IT" dirty="0" err="1"/>
              <a:t>participate</a:t>
            </a:r>
            <a:r>
              <a:rPr lang="it-IT" dirty="0"/>
              <a:t> in the </a:t>
            </a:r>
            <a:r>
              <a:rPr lang="en-GB" dirty="0" err="1"/>
              <a:t>CoastWave</a:t>
            </a:r>
            <a:r>
              <a:rPr lang="en-GB" dirty="0"/>
              <a:t> project.</a:t>
            </a:r>
          </a:p>
          <a:p>
            <a:pPr marL="0" indent="0">
              <a:buNone/>
            </a:pPr>
            <a:endParaRPr lang="it-IT" dirty="0"/>
          </a:p>
          <a:p>
            <a:pPr marL="0" indent="0">
              <a:buNone/>
            </a:pPr>
            <a:r>
              <a:rPr lang="it-IT" dirty="0"/>
              <a:t/>
            </a:r>
            <a:br>
              <a:rPr lang="it-IT" dirty="0"/>
            </a:br>
            <a:endParaRPr lang="en-GB"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20545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3505</TotalTime>
  <Words>2208</Words>
  <Application>Microsoft Office PowerPoint</Application>
  <PresentationFormat>Widescreen</PresentationFormat>
  <Paragraphs>203</Paragraphs>
  <Slides>40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Calibri Light</vt:lpstr>
      <vt:lpstr>Tema di Office</vt:lpstr>
      <vt:lpstr>MEETING OF THE INTER-ICG TASK TEAM ON DISASTER MANAGEMENT AND PREPAREDNESS  INTERGOVERNMENTAL OCEANOGRAPHIC COMMISSION UNESCO.  TOWS Task Team on Disaster Management Preparedness (TT-DMP) Members 21 - 22 February 2022 - On-line</vt:lpstr>
      <vt:lpstr>TSUNAMI READY COMMUNITIES  IN NEAM REGION </vt:lpstr>
      <vt:lpstr> TSUNAMI READY IN SPAIN:  CHIPIONA </vt:lpstr>
      <vt:lpstr> TSUNAMI READY IN SPAIN:  CHIPIONA </vt:lpstr>
      <vt:lpstr> TSUNAMI READY IN SPAIN:  CHIPIONA </vt:lpstr>
      <vt:lpstr> TSUNAMI READY IN SPAIN:  CHIPIONA </vt:lpstr>
      <vt:lpstr> TSUNAMI READY IN FRANCE:  CANNES </vt:lpstr>
      <vt:lpstr> TSUNAMI READY IN FRANCE:  CANNES </vt:lpstr>
      <vt:lpstr> TSUNAMI READY IN FRANCE:  CANNES </vt:lpstr>
      <vt:lpstr> TSUNAMI READY IN FRANCE:  CANNES </vt:lpstr>
      <vt:lpstr> TSUNAMI READY IN FRANCE:  CANNES </vt:lpstr>
      <vt:lpstr> TSUNAMI READY IN FRANCE:  CANNES </vt:lpstr>
      <vt:lpstr> TSUNAMI READY IN FRANCE:  CANNES </vt:lpstr>
      <vt:lpstr>PowerPoint Presentation</vt:lpstr>
      <vt:lpstr>TSUNAMI READY IN GREECE: SAMOS </vt:lpstr>
      <vt:lpstr>TSUNAMI READY IN GREECE </vt:lpstr>
      <vt:lpstr>TSUNAMI READY IN ITALY: PALMI </vt:lpstr>
      <vt:lpstr>PowerPoint Presentation</vt:lpstr>
      <vt:lpstr>TSUNAMI READY IN ITALY: PALMI </vt:lpstr>
      <vt:lpstr>TSUNAMI READY IN ITALY: PALMI</vt:lpstr>
      <vt:lpstr>TSUNAMI READY IN ITALY: PALMI</vt:lpstr>
      <vt:lpstr>TSUNAMI READY IN ITALY: PALMI</vt:lpstr>
      <vt:lpstr>PowerPoint Presentation</vt:lpstr>
      <vt:lpstr>TSUNAMI READY IN ITALY:  PACHINO (MARZAMEMI)</vt:lpstr>
      <vt:lpstr> TSUN  TSUNAMI READY IN ITALY: MINTURNO PALMI</vt:lpstr>
      <vt:lpstr>PowerPoint Presentation</vt:lpstr>
      <vt:lpstr> TSUN  TSUNAMI READY IN ITALY: MINTURNO PALMI</vt:lpstr>
      <vt:lpstr> TSUN  TSUNAMI READY IN ITALY: MINTURNO PALMI</vt:lpstr>
      <vt:lpstr>            TSUNAMI READY IN TURKEY</vt:lpstr>
      <vt:lpstr>            TSUNAMI READY IN TURKEY</vt:lpstr>
      <vt:lpstr>            TSUNAMI READY IN PORTUGAL</vt:lpstr>
      <vt:lpstr>            TSUNAMI READY IN PORTUGAL</vt:lpstr>
      <vt:lpstr>            TSUNAMI READY IN PORTUGAL</vt:lpstr>
      <vt:lpstr>            TSUNAMI READY AND    LAST MILE IN MALTA </vt:lpstr>
      <vt:lpstr>     LEGAL IMPLICATIONS OF PILOTING       TSUNAMI READY-INITIATIVES </vt:lpstr>
      <vt:lpstr> LEGAL IMPLICATIONS OF PILOTING       TSUNAMI READY-INITIATIVES</vt:lpstr>
      <vt:lpstr>TSUNAMI READY:  some thoughts based on the Italian experience</vt:lpstr>
      <vt:lpstr>Tsunami Ready: criticalities</vt:lpstr>
      <vt:lpstr>Tsunami Ready: what we need</vt:lpstr>
      <vt:lpstr>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TSUNAMI READY PROGRAMME IN NEAM REGION</dc:title>
  <dc:creator>Cecilia Valbonesi</dc:creator>
  <cp:lastModifiedBy>Alejandro Rojas</cp:lastModifiedBy>
  <cp:revision>82</cp:revision>
  <dcterms:created xsi:type="dcterms:W3CDTF">2021-04-04T15:11:01Z</dcterms:created>
  <dcterms:modified xsi:type="dcterms:W3CDTF">2022-02-20T17:46:05Z</dcterms:modified>
</cp:coreProperties>
</file>