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2" r:id="rId3"/>
    <p:sldId id="263" r:id="rId4"/>
    <p:sldId id="264" r:id="rId5"/>
    <p:sldId id="265" r:id="rId6"/>
    <p:sldId id="266" r:id="rId7"/>
    <p:sldId id="267" r:id="rId8"/>
    <p:sldId id="268" r:id="rId9"/>
    <p:sldId id="269" r:id="rId10"/>
    <p:sldId id="261"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3"/>
  </p:normalViewPr>
  <p:slideViewPr>
    <p:cSldViewPr snapToGrid="0" snapToObjects="1">
      <p:cViewPr varScale="1">
        <p:scale>
          <a:sx n="92" d="100"/>
          <a:sy n="92" d="100"/>
        </p:scale>
        <p:origin x="4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2DEA90A-245E-B74A-92E0-9AD8A5AEE11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xmlns="" id="{AC1CA72F-668E-8C48-91FA-5BE661E054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6779B5A0-3C00-7147-B0E4-B137B28905EA}"/>
              </a:ext>
            </a:extLst>
          </p:cNvPr>
          <p:cNvSpPr>
            <a:spLocks noGrp="1"/>
          </p:cNvSpPr>
          <p:nvPr>
            <p:ph type="dt" sz="half" idx="10"/>
          </p:nvPr>
        </p:nvSpPr>
        <p:spPr/>
        <p:txBody>
          <a:bodyPr/>
          <a:lstStyle/>
          <a:p>
            <a:fld id="{60B07DE9-860D-4049-9049-23A30731FD93}" type="datetimeFigureOut">
              <a:rPr lang="it-IT" smtClean="0"/>
              <a:t>20/02/2022</a:t>
            </a:fld>
            <a:endParaRPr lang="it-IT"/>
          </a:p>
        </p:txBody>
      </p:sp>
      <p:sp>
        <p:nvSpPr>
          <p:cNvPr id="5" name="Segnaposto piè di pagina 4">
            <a:extLst>
              <a:ext uri="{FF2B5EF4-FFF2-40B4-BE49-F238E27FC236}">
                <a16:creationId xmlns:a16="http://schemas.microsoft.com/office/drawing/2014/main" xmlns="" id="{8A1BB7A3-5057-A542-A058-54A9B995F57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47518C8B-EF04-7341-B143-90D704A23DCF}"/>
              </a:ext>
            </a:extLst>
          </p:cNvPr>
          <p:cNvSpPr>
            <a:spLocks noGrp="1"/>
          </p:cNvSpPr>
          <p:nvPr>
            <p:ph type="sldNum" sz="quarter" idx="12"/>
          </p:nvPr>
        </p:nvSpPr>
        <p:spPr/>
        <p:txBody>
          <a:bodyPr/>
          <a:lstStyle/>
          <a:p>
            <a:fld id="{44F56228-3332-334A-99C6-7CA4AAA32A30}" type="slidenum">
              <a:rPr lang="it-IT" smtClean="0"/>
              <a:t>‹#›</a:t>
            </a:fld>
            <a:endParaRPr lang="it-IT"/>
          </a:p>
        </p:txBody>
      </p:sp>
    </p:spTree>
    <p:extLst>
      <p:ext uri="{BB962C8B-B14F-4D97-AF65-F5344CB8AC3E}">
        <p14:creationId xmlns:p14="http://schemas.microsoft.com/office/powerpoint/2010/main" val="742253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B30AC1B-F98A-4941-A7EF-215ACD868E0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3EDA5881-860A-614C-AC3D-796FC2014E0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5FE702AD-EC1D-C740-8D95-DC343BD27952}"/>
              </a:ext>
            </a:extLst>
          </p:cNvPr>
          <p:cNvSpPr>
            <a:spLocks noGrp="1"/>
          </p:cNvSpPr>
          <p:nvPr>
            <p:ph type="dt" sz="half" idx="10"/>
          </p:nvPr>
        </p:nvSpPr>
        <p:spPr/>
        <p:txBody>
          <a:bodyPr/>
          <a:lstStyle/>
          <a:p>
            <a:fld id="{60B07DE9-860D-4049-9049-23A30731FD93}" type="datetimeFigureOut">
              <a:rPr lang="it-IT" smtClean="0"/>
              <a:t>20/02/2022</a:t>
            </a:fld>
            <a:endParaRPr lang="it-IT"/>
          </a:p>
        </p:txBody>
      </p:sp>
      <p:sp>
        <p:nvSpPr>
          <p:cNvPr id="5" name="Segnaposto piè di pagina 4">
            <a:extLst>
              <a:ext uri="{FF2B5EF4-FFF2-40B4-BE49-F238E27FC236}">
                <a16:creationId xmlns:a16="http://schemas.microsoft.com/office/drawing/2014/main" xmlns="" id="{55482513-F46B-D647-B13F-5F632560C6C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8DF15FEA-BD2C-1047-9972-3B124B57CE56}"/>
              </a:ext>
            </a:extLst>
          </p:cNvPr>
          <p:cNvSpPr>
            <a:spLocks noGrp="1"/>
          </p:cNvSpPr>
          <p:nvPr>
            <p:ph type="sldNum" sz="quarter" idx="12"/>
          </p:nvPr>
        </p:nvSpPr>
        <p:spPr/>
        <p:txBody>
          <a:bodyPr/>
          <a:lstStyle/>
          <a:p>
            <a:fld id="{44F56228-3332-334A-99C6-7CA4AAA32A30}" type="slidenum">
              <a:rPr lang="it-IT" smtClean="0"/>
              <a:t>‹#›</a:t>
            </a:fld>
            <a:endParaRPr lang="it-IT"/>
          </a:p>
        </p:txBody>
      </p:sp>
    </p:spTree>
    <p:extLst>
      <p:ext uri="{BB962C8B-B14F-4D97-AF65-F5344CB8AC3E}">
        <p14:creationId xmlns:p14="http://schemas.microsoft.com/office/powerpoint/2010/main" val="3383120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72EA2E22-C96C-FF46-9905-A15689CBE8E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69DFC811-245D-B349-9FD5-8B6663680DD9}"/>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5578DC9E-6CDF-924E-A347-AE389465E63F}"/>
              </a:ext>
            </a:extLst>
          </p:cNvPr>
          <p:cNvSpPr>
            <a:spLocks noGrp="1"/>
          </p:cNvSpPr>
          <p:nvPr>
            <p:ph type="dt" sz="half" idx="10"/>
          </p:nvPr>
        </p:nvSpPr>
        <p:spPr/>
        <p:txBody>
          <a:bodyPr/>
          <a:lstStyle/>
          <a:p>
            <a:fld id="{60B07DE9-860D-4049-9049-23A30731FD93}" type="datetimeFigureOut">
              <a:rPr lang="it-IT" smtClean="0"/>
              <a:t>20/02/2022</a:t>
            </a:fld>
            <a:endParaRPr lang="it-IT"/>
          </a:p>
        </p:txBody>
      </p:sp>
      <p:sp>
        <p:nvSpPr>
          <p:cNvPr id="5" name="Segnaposto piè di pagina 4">
            <a:extLst>
              <a:ext uri="{FF2B5EF4-FFF2-40B4-BE49-F238E27FC236}">
                <a16:creationId xmlns:a16="http://schemas.microsoft.com/office/drawing/2014/main" xmlns="" id="{62066483-1083-1442-ADBF-B94D1CA2A44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6AE1820C-2E5E-1B42-B41C-AA11EBE4E695}"/>
              </a:ext>
            </a:extLst>
          </p:cNvPr>
          <p:cNvSpPr>
            <a:spLocks noGrp="1"/>
          </p:cNvSpPr>
          <p:nvPr>
            <p:ph type="sldNum" sz="quarter" idx="12"/>
          </p:nvPr>
        </p:nvSpPr>
        <p:spPr/>
        <p:txBody>
          <a:bodyPr/>
          <a:lstStyle/>
          <a:p>
            <a:fld id="{44F56228-3332-334A-99C6-7CA4AAA32A30}" type="slidenum">
              <a:rPr lang="it-IT" smtClean="0"/>
              <a:t>‹#›</a:t>
            </a:fld>
            <a:endParaRPr lang="it-IT"/>
          </a:p>
        </p:txBody>
      </p:sp>
    </p:spTree>
    <p:extLst>
      <p:ext uri="{BB962C8B-B14F-4D97-AF65-F5344CB8AC3E}">
        <p14:creationId xmlns:p14="http://schemas.microsoft.com/office/powerpoint/2010/main" val="87656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36BE598-09EC-1B4C-A062-074E1EB7193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3D7FF2E4-ABBE-6940-9A9E-67155FCDDDC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8009C5C6-24A1-F242-8C65-9BCE05E82E06}"/>
              </a:ext>
            </a:extLst>
          </p:cNvPr>
          <p:cNvSpPr>
            <a:spLocks noGrp="1"/>
          </p:cNvSpPr>
          <p:nvPr>
            <p:ph type="dt" sz="half" idx="10"/>
          </p:nvPr>
        </p:nvSpPr>
        <p:spPr/>
        <p:txBody>
          <a:bodyPr/>
          <a:lstStyle/>
          <a:p>
            <a:fld id="{60B07DE9-860D-4049-9049-23A30731FD93}" type="datetimeFigureOut">
              <a:rPr lang="it-IT" smtClean="0"/>
              <a:t>20/02/2022</a:t>
            </a:fld>
            <a:endParaRPr lang="it-IT"/>
          </a:p>
        </p:txBody>
      </p:sp>
      <p:sp>
        <p:nvSpPr>
          <p:cNvPr id="5" name="Segnaposto piè di pagina 4">
            <a:extLst>
              <a:ext uri="{FF2B5EF4-FFF2-40B4-BE49-F238E27FC236}">
                <a16:creationId xmlns:a16="http://schemas.microsoft.com/office/drawing/2014/main" xmlns="" id="{172397A3-BBF4-4543-9BCA-B694C7B4823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DDD7F8CC-C864-4847-BDF1-CB01EA868998}"/>
              </a:ext>
            </a:extLst>
          </p:cNvPr>
          <p:cNvSpPr>
            <a:spLocks noGrp="1"/>
          </p:cNvSpPr>
          <p:nvPr>
            <p:ph type="sldNum" sz="quarter" idx="12"/>
          </p:nvPr>
        </p:nvSpPr>
        <p:spPr/>
        <p:txBody>
          <a:bodyPr/>
          <a:lstStyle/>
          <a:p>
            <a:fld id="{44F56228-3332-334A-99C6-7CA4AAA32A30}" type="slidenum">
              <a:rPr lang="it-IT" smtClean="0"/>
              <a:t>‹#›</a:t>
            </a:fld>
            <a:endParaRPr lang="it-IT"/>
          </a:p>
        </p:txBody>
      </p:sp>
    </p:spTree>
    <p:extLst>
      <p:ext uri="{BB962C8B-B14F-4D97-AF65-F5344CB8AC3E}">
        <p14:creationId xmlns:p14="http://schemas.microsoft.com/office/powerpoint/2010/main" val="2425005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F77A750-304E-FC48-8398-EE5383102F9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0F855036-5689-7149-8817-B1A3DBBDC2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xmlns="" id="{0B34289C-E2E8-144B-9F7D-95BC4F4728C9}"/>
              </a:ext>
            </a:extLst>
          </p:cNvPr>
          <p:cNvSpPr>
            <a:spLocks noGrp="1"/>
          </p:cNvSpPr>
          <p:nvPr>
            <p:ph type="dt" sz="half" idx="10"/>
          </p:nvPr>
        </p:nvSpPr>
        <p:spPr/>
        <p:txBody>
          <a:bodyPr/>
          <a:lstStyle/>
          <a:p>
            <a:fld id="{60B07DE9-860D-4049-9049-23A30731FD93}" type="datetimeFigureOut">
              <a:rPr lang="it-IT" smtClean="0"/>
              <a:t>20/02/2022</a:t>
            </a:fld>
            <a:endParaRPr lang="it-IT"/>
          </a:p>
        </p:txBody>
      </p:sp>
      <p:sp>
        <p:nvSpPr>
          <p:cNvPr id="5" name="Segnaposto piè di pagina 4">
            <a:extLst>
              <a:ext uri="{FF2B5EF4-FFF2-40B4-BE49-F238E27FC236}">
                <a16:creationId xmlns:a16="http://schemas.microsoft.com/office/drawing/2014/main" xmlns="" id="{D1CCD3DC-F6C1-3742-AE25-3C746813BFB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468826C9-6970-8045-905D-33316266461A}"/>
              </a:ext>
            </a:extLst>
          </p:cNvPr>
          <p:cNvSpPr>
            <a:spLocks noGrp="1"/>
          </p:cNvSpPr>
          <p:nvPr>
            <p:ph type="sldNum" sz="quarter" idx="12"/>
          </p:nvPr>
        </p:nvSpPr>
        <p:spPr/>
        <p:txBody>
          <a:bodyPr/>
          <a:lstStyle/>
          <a:p>
            <a:fld id="{44F56228-3332-334A-99C6-7CA4AAA32A30}" type="slidenum">
              <a:rPr lang="it-IT" smtClean="0"/>
              <a:t>‹#›</a:t>
            </a:fld>
            <a:endParaRPr lang="it-IT"/>
          </a:p>
        </p:txBody>
      </p:sp>
    </p:spTree>
    <p:extLst>
      <p:ext uri="{BB962C8B-B14F-4D97-AF65-F5344CB8AC3E}">
        <p14:creationId xmlns:p14="http://schemas.microsoft.com/office/powerpoint/2010/main" val="2223041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53AD3D9-C9B0-4B48-BD50-22DC33E756F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4829D93B-C201-FB40-B8F4-1D5D31AE265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87028BEC-894E-4345-91AC-4DE6642CABF9}"/>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A7A6BE88-56E0-CF4A-86CB-861333648EB4}"/>
              </a:ext>
            </a:extLst>
          </p:cNvPr>
          <p:cNvSpPr>
            <a:spLocks noGrp="1"/>
          </p:cNvSpPr>
          <p:nvPr>
            <p:ph type="dt" sz="half" idx="10"/>
          </p:nvPr>
        </p:nvSpPr>
        <p:spPr/>
        <p:txBody>
          <a:bodyPr/>
          <a:lstStyle/>
          <a:p>
            <a:fld id="{60B07DE9-860D-4049-9049-23A30731FD93}" type="datetimeFigureOut">
              <a:rPr lang="it-IT" smtClean="0"/>
              <a:t>20/02/2022</a:t>
            </a:fld>
            <a:endParaRPr lang="it-IT"/>
          </a:p>
        </p:txBody>
      </p:sp>
      <p:sp>
        <p:nvSpPr>
          <p:cNvPr id="6" name="Segnaposto piè di pagina 5">
            <a:extLst>
              <a:ext uri="{FF2B5EF4-FFF2-40B4-BE49-F238E27FC236}">
                <a16:creationId xmlns:a16="http://schemas.microsoft.com/office/drawing/2014/main" xmlns="" id="{B9FE1904-43F8-7643-804B-A713E396D82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63F3BFDF-78A7-3047-B539-73D3FD6B6158}"/>
              </a:ext>
            </a:extLst>
          </p:cNvPr>
          <p:cNvSpPr>
            <a:spLocks noGrp="1"/>
          </p:cNvSpPr>
          <p:nvPr>
            <p:ph type="sldNum" sz="quarter" idx="12"/>
          </p:nvPr>
        </p:nvSpPr>
        <p:spPr/>
        <p:txBody>
          <a:bodyPr/>
          <a:lstStyle/>
          <a:p>
            <a:fld id="{44F56228-3332-334A-99C6-7CA4AAA32A30}" type="slidenum">
              <a:rPr lang="it-IT" smtClean="0"/>
              <a:t>‹#›</a:t>
            </a:fld>
            <a:endParaRPr lang="it-IT"/>
          </a:p>
        </p:txBody>
      </p:sp>
    </p:spTree>
    <p:extLst>
      <p:ext uri="{BB962C8B-B14F-4D97-AF65-F5344CB8AC3E}">
        <p14:creationId xmlns:p14="http://schemas.microsoft.com/office/powerpoint/2010/main" val="4121295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2B3C0F3-7184-C441-BA3E-B30ED7B2F99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A6F4C92A-062F-494A-BC5B-6F2F51BCA3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xmlns="" id="{6325BA7C-B0E2-5D4D-9645-C0438803DD5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80C246AE-A7E4-EE4B-BD21-5A13FF1C11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xmlns="" id="{B16DDBE4-958E-9541-A156-875222FC102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2EB0677B-FB63-FB4A-BE58-1E5E190F18B4}"/>
              </a:ext>
            </a:extLst>
          </p:cNvPr>
          <p:cNvSpPr>
            <a:spLocks noGrp="1"/>
          </p:cNvSpPr>
          <p:nvPr>
            <p:ph type="dt" sz="half" idx="10"/>
          </p:nvPr>
        </p:nvSpPr>
        <p:spPr/>
        <p:txBody>
          <a:bodyPr/>
          <a:lstStyle/>
          <a:p>
            <a:fld id="{60B07DE9-860D-4049-9049-23A30731FD93}" type="datetimeFigureOut">
              <a:rPr lang="it-IT" smtClean="0"/>
              <a:t>20/02/2022</a:t>
            </a:fld>
            <a:endParaRPr lang="it-IT"/>
          </a:p>
        </p:txBody>
      </p:sp>
      <p:sp>
        <p:nvSpPr>
          <p:cNvPr id="8" name="Segnaposto piè di pagina 7">
            <a:extLst>
              <a:ext uri="{FF2B5EF4-FFF2-40B4-BE49-F238E27FC236}">
                <a16:creationId xmlns:a16="http://schemas.microsoft.com/office/drawing/2014/main" xmlns="" id="{BDB547E1-280F-5345-A423-821BB96AE83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xmlns="" id="{303406B4-F157-C545-9F6D-7138521DCC45}"/>
              </a:ext>
            </a:extLst>
          </p:cNvPr>
          <p:cNvSpPr>
            <a:spLocks noGrp="1"/>
          </p:cNvSpPr>
          <p:nvPr>
            <p:ph type="sldNum" sz="quarter" idx="12"/>
          </p:nvPr>
        </p:nvSpPr>
        <p:spPr/>
        <p:txBody>
          <a:bodyPr/>
          <a:lstStyle/>
          <a:p>
            <a:fld id="{44F56228-3332-334A-99C6-7CA4AAA32A30}" type="slidenum">
              <a:rPr lang="it-IT" smtClean="0"/>
              <a:t>‹#›</a:t>
            </a:fld>
            <a:endParaRPr lang="it-IT"/>
          </a:p>
        </p:txBody>
      </p:sp>
    </p:spTree>
    <p:extLst>
      <p:ext uri="{BB962C8B-B14F-4D97-AF65-F5344CB8AC3E}">
        <p14:creationId xmlns:p14="http://schemas.microsoft.com/office/powerpoint/2010/main" val="336943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81DB9F9-7577-4841-A1B9-15839B97741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xmlns="" id="{D957AE41-18E2-0140-828A-122F56C8EC7C}"/>
              </a:ext>
            </a:extLst>
          </p:cNvPr>
          <p:cNvSpPr>
            <a:spLocks noGrp="1"/>
          </p:cNvSpPr>
          <p:nvPr>
            <p:ph type="dt" sz="half" idx="10"/>
          </p:nvPr>
        </p:nvSpPr>
        <p:spPr/>
        <p:txBody>
          <a:bodyPr/>
          <a:lstStyle/>
          <a:p>
            <a:fld id="{60B07DE9-860D-4049-9049-23A30731FD93}" type="datetimeFigureOut">
              <a:rPr lang="it-IT" smtClean="0"/>
              <a:t>20/02/2022</a:t>
            </a:fld>
            <a:endParaRPr lang="it-IT"/>
          </a:p>
        </p:txBody>
      </p:sp>
      <p:sp>
        <p:nvSpPr>
          <p:cNvPr id="4" name="Segnaposto piè di pagina 3">
            <a:extLst>
              <a:ext uri="{FF2B5EF4-FFF2-40B4-BE49-F238E27FC236}">
                <a16:creationId xmlns:a16="http://schemas.microsoft.com/office/drawing/2014/main" xmlns="" id="{E552C15F-A98E-DD48-A970-B2A363A16DD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xmlns="" id="{5F131AA2-68DA-AB4B-8E37-630EF8108B4B}"/>
              </a:ext>
            </a:extLst>
          </p:cNvPr>
          <p:cNvSpPr>
            <a:spLocks noGrp="1"/>
          </p:cNvSpPr>
          <p:nvPr>
            <p:ph type="sldNum" sz="quarter" idx="12"/>
          </p:nvPr>
        </p:nvSpPr>
        <p:spPr/>
        <p:txBody>
          <a:bodyPr/>
          <a:lstStyle/>
          <a:p>
            <a:fld id="{44F56228-3332-334A-99C6-7CA4AAA32A30}" type="slidenum">
              <a:rPr lang="it-IT" smtClean="0"/>
              <a:t>‹#›</a:t>
            </a:fld>
            <a:endParaRPr lang="it-IT"/>
          </a:p>
        </p:txBody>
      </p:sp>
    </p:spTree>
    <p:extLst>
      <p:ext uri="{BB962C8B-B14F-4D97-AF65-F5344CB8AC3E}">
        <p14:creationId xmlns:p14="http://schemas.microsoft.com/office/powerpoint/2010/main" val="3155549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030CE0F1-948F-C143-93E6-BD705557C86A}"/>
              </a:ext>
            </a:extLst>
          </p:cNvPr>
          <p:cNvSpPr>
            <a:spLocks noGrp="1"/>
          </p:cNvSpPr>
          <p:nvPr>
            <p:ph type="dt" sz="half" idx="10"/>
          </p:nvPr>
        </p:nvSpPr>
        <p:spPr/>
        <p:txBody>
          <a:bodyPr/>
          <a:lstStyle/>
          <a:p>
            <a:fld id="{60B07DE9-860D-4049-9049-23A30731FD93}" type="datetimeFigureOut">
              <a:rPr lang="it-IT" smtClean="0"/>
              <a:t>20/02/2022</a:t>
            </a:fld>
            <a:endParaRPr lang="it-IT"/>
          </a:p>
        </p:txBody>
      </p:sp>
      <p:sp>
        <p:nvSpPr>
          <p:cNvPr id="3" name="Segnaposto piè di pagina 2">
            <a:extLst>
              <a:ext uri="{FF2B5EF4-FFF2-40B4-BE49-F238E27FC236}">
                <a16:creationId xmlns:a16="http://schemas.microsoft.com/office/drawing/2014/main" xmlns="" id="{377404F5-03B2-5A49-A638-B0DB1B6A7EFA}"/>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xmlns="" id="{F2A0E2AB-611E-4D4E-ADD7-D9DE824F93D1}"/>
              </a:ext>
            </a:extLst>
          </p:cNvPr>
          <p:cNvSpPr>
            <a:spLocks noGrp="1"/>
          </p:cNvSpPr>
          <p:nvPr>
            <p:ph type="sldNum" sz="quarter" idx="12"/>
          </p:nvPr>
        </p:nvSpPr>
        <p:spPr/>
        <p:txBody>
          <a:bodyPr/>
          <a:lstStyle/>
          <a:p>
            <a:fld id="{44F56228-3332-334A-99C6-7CA4AAA32A30}" type="slidenum">
              <a:rPr lang="it-IT" smtClean="0"/>
              <a:t>‹#›</a:t>
            </a:fld>
            <a:endParaRPr lang="it-IT"/>
          </a:p>
        </p:txBody>
      </p:sp>
    </p:spTree>
    <p:extLst>
      <p:ext uri="{BB962C8B-B14F-4D97-AF65-F5344CB8AC3E}">
        <p14:creationId xmlns:p14="http://schemas.microsoft.com/office/powerpoint/2010/main" val="248669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114B3C6-AA07-5847-8731-1B036930286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061C3E59-CE8C-CA49-A8A9-0840D3CC57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2B9616E1-6EB4-1A45-AFFD-5F82608D03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01BE3F8B-8E43-444C-A24A-2892FB942EF6}"/>
              </a:ext>
            </a:extLst>
          </p:cNvPr>
          <p:cNvSpPr>
            <a:spLocks noGrp="1"/>
          </p:cNvSpPr>
          <p:nvPr>
            <p:ph type="dt" sz="half" idx="10"/>
          </p:nvPr>
        </p:nvSpPr>
        <p:spPr/>
        <p:txBody>
          <a:bodyPr/>
          <a:lstStyle/>
          <a:p>
            <a:fld id="{60B07DE9-860D-4049-9049-23A30731FD93}" type="datetimeFigureOut">
              <a:rPr lang="it-IT" smtClean="0"/>
              <a:t>20/02/2022</a:t>
            </a:fld>
            <a:endParaRPr lang="it-IT"/>
          </a:p>
        </p:txBody>
      </p:sp>
      <p:sp>
        <p:nvSpPr>
          <p:cNvPr id="6" name="Segnaposto piè di pagina 5">
            <a:extLst>
              <a:ext uri="{FF2B5EF4-FFF2-40B4-BE49-F238E27FC236}">
                <a16:creationId xmlns:a16="http://schemas.microsoft.com/office/drawing/2014/main" xmlns="" id="{3646D2EF-C4C2-2946-95E7-A0E832130D0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305C89F3-C6F6-0C4D-A3AD-C1525F31BCCB}"/>
              </a:ext>
            </a:extLst>
          </p:cNvPr>
          <p:cNvSpPr>
            <a:spLocks noGrp="1"/>
          </p:cNvSpPr>
          <p:nvPr>
            <p:ph type="sldNum" sz="quarter" idx="12"/>
          </p:nvPr>
        </p:nvSpPr>
        <p:spPr/>
        <p:txBody>
          <a:bodyPr/>
          <a:lstStyle/>
          <a:p>
            <a:fld id="{44F56228-3332-334A-99C6-7CA4AAA32A30}" type="slidenum">
              <a:rPr lang="it-IT" smtClean="0"/>
              <a:t>‹#›</a:t>
            </a:fld>
            <a:endParaRPr lang="it-IT"/>
          </a:p>
        </p:txBody>
      </p:sp>
    </p:spTree>
    <p:extLst>
      <p:ext uri="{BB962C8B-B14F-4D97-AF65-F5344CB8AC3E}">
        <p14:creationId xmlns:p14="http://schemas.microsoft.com/office/powerpoint/2010/main" val="943787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D4F6537-4D93-ED40-968F-660ADB6D117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xmlns="" id="{EE8CDFA4-409A-724A-9F84-1C4C30BF93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xmlns="" id="{44AECACA-9618-E54E-AC93-D17D267E0A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CB8264A2-79EB-D64F-BF62-012D6938505F}"/>
              </a:ext>
            </a:extLst>
          </p:cNvPr>
          <p:cNvSpPr>
            <a:spLocks noGrp="1"/>
          </p:cNvSpPr>
          <p:nvPr>
            <p:ph type="dt" sz="half" idx="10"/>
          </p:nvPr>
        </p:nvSpPr>
        <p:spPr/>
        <p:txBody>
          <a:bodyPr/>
          <a:lstStyle/>
          <a:p>
            <a:fld id="{60B07DE9-860D-4049-9049-23A30731FD93}" type="datetimeFigureOut">
              <a:rPr lang="it-IT" smtClean="0"/>
              <a:t>20/02/2022</a:t>
            </a:fld>
            <a:endParaRPr lang="it-IT"/>
          </a:p>
        </p:txBody>
      </p:sp>
      <p:sp>
        <p:nvSpPr>
          <p:cNvPr id="6" name="Segnaposto piè di pagina 5">
            <a:extLst>
              <a:ext uri="{FF2B5EF4-FFF2-40B4-BE49-F238E27FC236}">
                <a16:creationId xmlns:a16="http://schemas.microsoft.com/office/drawing/2014/main" xmlns="" id="{D72D1664-8873-4640-A80B-950A75A7C92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AE57FBFD-7B11-6842-8E6C-3B91A3F62326}"/>
              </a:ext>
            </a:extLst>
          </p:cNvPr>
          <p:cNvSpPr>
            <a:spLocks noGrp="1"/>
          </p:cNvSpPr>
          <p:nvPr>
            <p:ph type="sldNum" sz="quarter" idx="12"/>
          </p:nvPr>
        </p:nvSpPr>
        <p:spPr/>
        <p:txBody>
          <a:bodyPr/>
          <a:lstStyle/>
          <a:p>
            <a:fld id="{44F56228-3332-334A-99C6-7CA4AAA32A30}" type="slidenum">
              <a:rPr lang="it-IT" smtClean="0"/>
              <a:t>‹#›</a:t>
            </a:fld>
            <a:endParaRPr lang="it-IT"/>
          </a:p>
        </p:txBody>
      </p:sp>
    </p:spTree>
    <p:extLst>
      <p:ext uri="{BB962C8B-B14F-4D97-AF65-F5344CB8AC3E}">
        <p14:creationId xmlns:p14="http://schemas.microsoft.com/office/powerpoint/2010/main" val="787394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93D9D810-CE53-8D44-8B8D-0B4649BC53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B271D2C7-2E54-7C48-AFC9-BE6D73EF92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ADA1BD63-FB05-6C4C-8F81-05FEF3E883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B07DE9-860D-4049-9049-23A30731FD93}" type="datetimeFigureOut">
              <a:rPr lang="it-IT" smtClean="0"/>
              <a:t>20/02/2022</a:t>
            </a:fld>
            <a:endParaRPr lang="it-IT"/>
          </a:p>
        </p:txBody>
      </p:sp>
      <p:sp>
        <p:nvSpPr>
          <p:cNvPr id="5" name="Segnaposto piè di pagina 4">
            <a:extLst>
              <a:ext uri="{FF2B5EF4-FFF2-40B4-BE49-F238E27FC236}">
                <a16:creationId xmlns:a16="http://schemas.microsoft.com/office/drawing/2014/main" xmlns="" id="{D9963180-0C67-A84F-A71E-81110CA48A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xmlns="" id="{D30903F5-BD25-ED48-887F-4D6F7D6D4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F56228-3332-334A-99C6-7CA4AAA32A30}" type="slidenum">
              <a:rPr lang="it-IT" smtClean="0"/>
              <a:t>‹#›</a:t>
            </a:fld>
            <a:endParaRPr lang="it-IT"/>
          </a:p>
        </p:txBody>
      </p:sp>
    </p:spTree>
    <p:extLst>
      <p:ext uri="{BB962C8B-B14F-4D97-AF65-F5344CB8AC3E}">
        <p14:creationId xmlns:p14="http://schemas.microsoft.com/office/powerpoint/2010/main" val="797493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orymaps.arcgis.com/stories/32091c82e42a4d30a2f24b1e7b5955b6" TargetMode="External"/><Relationship Id="rId2" Type="http://schemas.openxmlformats.org/officeDocument/2006/relationships/hyperlink" Target="https://cheese-coe.eu/"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youtu.be/06nzkbKXxho"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nature.com/articles/s41467-021-25815-w"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ingv.it/cat/e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16EECDFA-53B1-F84E-A7F6-34996E441B1C}"/>
              </a:ext>
            </a:extLst>
          </p:cNvPr>
          <p:cNvSpPr>
            <a:spLocks noChangeArrowheads="1"/>
          </p:cNvSpPr>
          <p:nvPr/>
        </p:nvSpPr>
        <p:spPr bwMode="auto">
          <a:xfrm>
            <a:off x="648929" y="629266"/>
            <a:ext cx="3505495" cy="1622321"/>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marL="0" marR="0" lvl="0" indent="0" fontAlgn="base">
              <a:lnSpc>
                <a:spcPct val="90000"/>
              </a:lnSpc>
              <a:spcBef>
                <a:spcPct val="0"/>
              </a:spcBef>
              <a:spcAft>
                <a:spcPts val="600"/>
              </a:spcAft>
              <a:buClrTx/>
              <a:buSzTx/>
              <a:tabLst/>
            </a:pPr>
            <a:endParaRPr kumimoji="0" lang="en-US" altLang="it-IT" sz="3400" b="0" i="0" u="none" strike="noStrike" kern="1200" cap="none" normalizeH="0" baseline="0" dirty="0">
              <a:ln>
                <a:noFill/>
              </a:ln>
              <a:solidFill>
                <a:schemeClr val="tx1"/>
              </a:solidFill>
              <a:effectLst/>
              <a:latin typeface="+mj-lt"/>
              <a:ea typeface="+mj-ea"/>
              <a:cs typeface="+mj-cs"/>
            </a:endParaRPr>
          </a:p>
        </p:txBody>
      </p:sp>
      <p:sp>
        <p:nvSpPr>
          <p:cNvPr id="4" name="Rectangle 3">
            <a:extLst>
              <a:ext uri="{FF2B5EF4-FFF2-40B4-BE49-F238E27FC236}">
                <a16:creationId xmlns:a16="http://schemas.microsoft.com/office/drawing/2014/main" xmlns="" id="{F7E247C9-9E6F-7147-93DD-2B1AF22773EA}"/>
              </a:ext>
            </a:extLst>
          </p:cNvPr>
          <p:cNvSpPr>
            <a:spLocks noChangeArrowheads="1"/>
          </p:cNvSpPr>
          <p:nvPr/>
        </p:nvSpPr>
        <p:spPr bwMode="auto">
          <a:xfrm>
            <a:off x="648931" y="4463143"/>
            <a:ext cx="3505494" cy="176067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rmAutofit lnSpcReduction="10000"/>
          </a:bodyPr>
          <a:lstStyle/>
          <a:p>
            <a:pPr fontAlgn="base">
              <a:lnSpc>
                <a:spcPct val="90000"/>
              </a:lnSpc>
              <a:spcBef>
                <a:spcPct val="0"/>
              </a:spcBef>
              <a:spcAft>
                <a:spcPts val="600"/>
              </a:spcAft>
            </a:pPr>
            <a:r>
              <a:rPr lang="en-US" altLang="it-IT" sz="2400" b="1" dirty="0"/>
              <a:t>WORLD TSUNAMI AWARENESS DAY (WTAD) 2021</a:t>
            </a:r>
            <a:endParaRPr kumimoji="0" lang="en-US" altLang="it-IT" sz="2000" b="1" i="0" u="none" strike="noStrike" cap="none" normalizeH="0" baseline="0" dirty="0">
              <a:ln>
                <a:noFill/>
              </a:ln>
              <a:effectLst/>
            </a:endParaRPr>
          </a:p>
          <a:p>
            <a:pPr marR="0" lvl="0" fontAlgn="base">
              <a:lnSpc>
                <a:spcPct val="90000"/>
              </a:lnSpc>
              <a:spcBef>
                <a:spcPct val="0"/>
              </a:spcBef>
              <a:spcAft>
                <a:spcPts val="600"/>
              </a:spcAft>
              <a:buClrTx/>
              <a:buSzTx/>
              <a:tabLst/>
            </a:pPr>
            <a:r>
              <a:rPr kumimoji="0" lang="en-US" altLang="it-IT" sz="2000" b="1" i="0" u="none" strike="noStrike" cap="none" normalizeH="0" baseline="0" dirty="0">
                <a:ln>
                  <a:noFill/>
                </a:ln>
                <a:effectLst/>
              </a:rPr>
              <a:t>ICG/NEAMTWS </a:t>
            </a:r>
            <a:endParaRPr kumimoji="0" lang="en-US" altLang="it-IT" sz="2000" b="0" i="0" u="none" strike="noStrike" cap="none" normalizeH="0" baseline="0" dirty="0">
              <a:ln>
                <a:noFill/>
              </a:ln>
              <a:effectLst/>
            </a:endParaRPr>
          </a:p>
          <a:p>
            <a:pPr marR="0" lvl="0" fontAlgn="base">
              <a:lnSpc>
                <a:spcPct val="90000"/>
              </a:lnSpc>
              <a:spcBef>
                <a:spcPct val="0"/>
              </a:spcBef>
              <a:spcAft>
                <a:spcPts val="600"/>
              </a:spcAft>
              <a:buClrTx/>
              <a:buSzTx/>
              <a:tabLst/>
            </a:pPr>
            <a:r>
              <a:rPr kumimoji="0" lang="en-US" altLang="it-IT" sz="2000" b="1" i="0" u="none" strike="noStrike" cap="none" normalizeH="0" baseline="0" dirty="0">
                <a:ln>
                  <a:noFill/>
                </a:ln>
                <a:effectLst/>
              </a:rPr>
              <a:t>National Activities </a:t>
            </a:r>
            <a:endParaRPr kumimoji="0" lang="en-US" altLang="it-IT" sz="2000" b="0" i="0" u="none" strike="noStrike" cap="none" normalizeH="0" baseline="0" dirty="0">
              <a:ln>
                <a:noFill/>
              </a:ln>
              <a:effectLst/>
            </a:endParaRPr>
          </a:p>
        </p:txBody>
      </p:sp>
      <p:sp>
        <p:nvSpPr>
          <p:cNvPr id="70" name="Rectangle 69">
            <a:extLst>
              <a:ext uri="{FF2B5EF4-FFF2-40B4-BE49-F238E27FC236}">
                <a16:creationId xmlns:a16="http://schemas.microsoft.com/office/drawing/2014/main" xmlns="" id="{5E39A796-BE83-48B1-B33F-35C4A32AAB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ounded Rectangle 9">
            <a:extLst>
              <a:ext uri="{FF2B5EF4-FFF2-40B4-BE49-F238E27FC236}">
                <a16:creationId xmlns:a16="http://schemas.microsoft.com/office/drawing/2014/main" xmlns="" id="{72F84B47-E267-4194-8194-831DB7B55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49" name="Picture 9" descr="Logo&#10;&#10;Description automatically generated">
            <a:extLst>
              <a:ext uri="{FF2B5EF4-FFF2-40B4-BE49-F238E27FC236}">
                <a16:creationId xmlns:a16="http://schemas.microsoft.com/office/drawing/2014/main" xmlns="" id="{CDA3D7BE-C096-4647-8D95-086954CC089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405862" y="1109933"/>
            <a:ext cx="6019331" cy="4634887"/>
          </a:xfrm>
          <a:prstGeom prst="rect">
            <a:avLst/>
          </a:prstGeom>
          <a:noFill/>
          <a:effectLst/>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xmlns="" id="{099A33FB-3979-2F49-812D-8D5FA9BBD21B}"/>
              </a:ext>
            </a:extLst>
          </p:cNvPr>
          <p:cNvSpPr txBox="1"/>
          <p:nvPr/>
        </p:nvSpPr>
        <p:spPr>
          <a:xfrm>
            <a:off x="484214" y="266428"/>
            <a:ext cx="3793872" cy="3416320"/>
          </a:xfrm>
          <a:prstGeom prst="rect">
            <a:avLst/>
          </a:prstGeom>
          <a:noFill/>
        </p:spPr>
        <p:txBody>
          <a:bodyPr wrap="square" rtlCol="0">
            <a:spAutoFit/>
          </a:bodyPr>
          <a:lstStyle/>
          <a:p>
            <a:r>
              <a:rPr lang="it-IT" dirty="0"/>
              <a:t>IOC UNESCO</a:t>
            </a:r>
          </a:p>
          <a:p>
            <a:endParaRPr lang="it-IT" dirty="0"/>
          </a:p>
          <a:p>
            <a:r>
              <a:rPr lang="it-IT" dirty="0"/>
              <a:t>MEETING OF THE INTER-ICG TASK TEAM ON DISASTER MANAGEMENT AND PREPAREDNESS</a:t>
            </a:r>
            <a:br>
              <a:rPr lang="it-IT" dirty="0"/>
            </a:br>
            <a:r>
              <a:rPr lang="it-IT" dirty="0"/>
              <a:t/>
            </a:r>
            <a:br>
              <a:rPr lang="it-IT" dirty="0"/>
            </a:br>
            <a:r>
              <a:rPr lang="it-IT" dirty="0"/>
              <a:t>TOWS Task Team on </a:t>
            </a:r>
            <a:r>
              <a:rPr lang="it-IT" dirty="0" err="1"/>
              <a:t>Disaster</a:t>
            </a:r>
            <a:r>
              <a:rPr lang="it-IT" dirty="0"/>
              <a:t> Management </a:t>
            </a:r>
            <a:r>
              <a:rPr lang="it-IT" dirty="0" err="1"/>
              <a:t>Preparedness</a:t>
            </a:r>
            <a:r>
              <a:rPr lang="it-IT" dirty="0"/>
              <a:t> (TT-DMP) </a:t>
            </a:r>
            <a:r>
              <a:rPr lang="it-IT" dirty="0" err="1"/>
              <a:t>Members</a:t>
            </a:r>
            <a:r>
              <a:rPr lang="it-IT" dirty="0"/>
              <a:t> </a:t>
            </a:r>
          </a:p>
          <a:p>
            <a:endParaRPr lang="it-IT" dirty="0"/>
          </a:p>
          <a:p>
            <a:endParaRPr lang="it-IT" dirty="0"/>
          </a:p>
          <a:p>
            <a:r>
              <a:rPr lang="it-IT" dirty="0"/>
              <a:t>21 - 22 </a:t>
            </a:r>
            <a:r>
              <a:rPr lang="it-IT" dirty="0" err="1"/>
              <a:t>February</a:t>
            </a:r>
            <a:r>
              <a:rPr lang="it-IT" dirty="0"/>
              <a:t> 2022 - On-line</a:t>
            </a:r>
          </a:p>
        </p:txBody>
      </p:sp>
    </p:spTree>
    <p:extLst>
      <p:ext uri="{BB962C8B-B14F-4D97-AF65-F5344CB8AC3E}">
        <p14:creationId xmlns:p14="http://schemas.microsoft.com/office/powerpoint/2010/main" val="3652119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xmlns="" id="{5DDF2E83-13C6-8C4E-80C7-E766324704E3}"/>
              </a:ext>
            </a:extLst>
          </p:cNvPr>
          <p:cNvSpPr txBox="1"/>
          <p:nvPr/>
        </p:nvSpPr>
        <p:spPr>
          <a:xfrm>
            <a:off x="3701143" y="3472543"/>
            <a:ext cx="5351593" cy="523220"/>
          </a:xfrm>
          <a:prstGeom prst="rect">
            <a:avLst/>
          </a:prstGeom>
          <a:noFill/>
        </p:spPr>
        <p:txBody>
          <a:bodyPr wrap="none" rtlCol="0">
            <a:spAutoFit/>
          </a:bodyPr>
          <a:lstStyle/>
          <a:p>
            <a:r>
              <a:rPr lang="it-IT" sz="2800" dirty="0"/>
              <a:t>THANK YOU FOR YOUR ATTENTION</a:t>
            </a:r>
          </a:p>
        </p:txBody>
      </p:sp>
    </p:spTree>
    <p:extLst>
      <p:ext uri="{BB962C8B-B14F-4D97-AF65-F5344CB8AC3E}">
        <p14:creationId xmlns:p14="http://schemas.microsoft.com/office/powerpoint/2010/main" val="4213403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9A42ABC-FBB9-4345-B954-E0CBFDB02269}"/>
              </a:ext>
            </a:extLst>
          </p:cNvPr>
          <p:cNvSpPr>
            <a:spLocks noGrp="1"/>
          </p:cNvSpPr>
          <p:nvPr>
            <p:ph type="title"/>
          </p:nvPr>
        </p:nvSpPr>
        <p:spPr/>
        <p:txBody>
          <a:bodyPr/>
          <a:lstStyle/>
          <a:p>
            <a:r>
              <a:rPr lang="it-IT" dirty="0"/>
              <a:t>                            WTAD IN EGYPT</a:t>
            </a:r>
          </a:p>
        </p:txBody>
      </p:sp>
      <p:sp>
        <p:nvSpPr>
          <p:cNvPr id="3" name="Segnaposto contenuto 2">
            <a:extLst>
              <a:ext uri="{FF2B5EF4-FFF2-40B4-BE49-F238E27FC236}">
                <a16:creationId xmlns:a16="http://schemas.microsoft.com/office/drawing/2014/main" xmlns="" id="{2493CE68-F1C3-4548-BCBD-8777C020C7DB}"/>
              </a:ext>
            </a:extLst>
          </p:cNvPr>
          <p:cNvSpPr>
            <a:spLocks noGrp="1"/>
          </p:cNvSpPr>
          <p:nvPr>
            <p:ph idx="1"/>
          </p:nvPr>
        </p:nvSpPr>
        <p:spPr/>
        <p:txBody>
          <a:bodyPr/>
          <a:lstStyle/>
          <a:p>
            <a:pPr marL="0" indent="0" algn="just">
              <a:lnSpc>
                <a:spcPct val="107000"/>
              </a:lnSpc>
              <a:spcAft>
                <a:spcPts val="800"/>
              </a:spcAft>
              <a:buNone/>
            </a:pPr>
            <a:r>
              <a:rPr lang="en-US" sz="3200" dirty="0">
                <a:effectLst/>
                <a:latin typeface="Calibri" panose="020F0502020204030204" pitchFamily="34" charset="0"/>
                <a:ea typeface="Calibri" panose="020F0502020204030204" pitchFamily="34" charset="0"/>
              </a:rPr>
              <a:t>The National Institute of Oceanography and Fisheries (NIOF), Egypt </a:t>
            </a:r>
            <a:r>
              <a:rPr lang="en-US" sz="3200" dirty="0">
                <a:latin typeface="Calibri" panose="020F0502020204030204" pitchFamily="34" charset="0"/>
                <a:ea typeface="Calibri" panose="020F0502020204030204" pitchFamily="34" charset="0"/>
              </a:rPr>
              <a:t>organized</a:t>
            </a:r>
            <a:r>
              <a:rPr lang="en-US" sz="3200" dirty="0">
                <a:effectLst/>
                <a:latin typeface="Calibri" panose="020F0502020204030204" pitchFamily="34" charset="0"/>
                <a:ea typeface="Calibri" panose="020F0502020204030204" pitchFamily="34" charset="0"/>
              </a:rPr>
              <a:t> social events for public awareness</a:t>
            </a:r>
            <a:r>
              <a:rPr lang="ar-SA" sz="3200" dirty="0">
                <a:effectLst/>
                <a:latin typeface="Times New Roman" panose="02020603050405020304" pitchFamily="18" charset="0"/>
                <a:ea typeface="Calibri" panose="020F0502020204030204" pitchFamily="34" charset="0"/>
                <a:cs typeface="Calibri" panose="020F0502020204030204" pitchFamily="34" charset="0"/>
              </a:rPr>
              <a:t>,</a:t>
            </a:r>
            <a:r>
              <a:rPr lang="en-US" sz="3200" dirty="0">
                <a:latin typeface="Calibri" panose="020F0502020204030204" pitchFamily="34" charset="0"/>
                <a:ea typeface="Calibri" panose="020F0502020204030204" pitchFamily="34" charset="0"/>
              </a:rPr>
              <a:t> including an online workshop on 8 Nov. 2021</a:t>
            </a:r>
            <a:r>
              <a:rPr lang="en-US" dirty="0">
                <a:latin typeface="Calibri" panose="020F0502020204030204" pitchFamily="34" charset="0"/>
                <a:ea typeface="Calibri" panose="020F0502020204030204" pitchFamily="34" charset="0"/>
              </a:rPr>
              <a:t>. </a:t>
            </a:r>
            <a:endParaRPr lang="it-IT" sz="3200" dirty="0">
              <a:effectLst/>
              <a:latin typeface="Times New Roman" panose="02020603050405020304" pitchFamily="18" charset="0"/>
              <a:ea typeface="Calibri" panose="020F0502020204030204" pitchFamily="34" charset="0"/>
            </a:endParaRPr>
          </a:p>
          <a:p>
            <a:endParaRPr lang="it-IT" dirty="0"/>
          </a:p>
        </p:txBody>
      </p:sp>
      <p:pic>
        <p:nvPicPr>
          <p:cNvPr id="4" name="Picture 9" descr="Logo&#10;&#10;Description automatically generated">
            <a:extLst>
              <a:ext uri="{FF2B5EF4-FFF2-40B4-BE49-F238E27FC236}">
                <a16:creationId xmlns:a16="http://schemas.microsoft.com/office/drawing/2014/main" xmlns="" id="{ABAA7528-62A5-4DD5-A3B3-98F7F92DB866}"/>
              </a:ext>
            </a:extLst>
          </p:cNvPr>
          <p:cNvPicPr/>
          <p:nvPr/>
        </p:nvPicPr>
        <p:blipFill>
          <a:blip r:embed="rId2"/>
          <a:stretch>
            <a:fillRect/>
          </a:stretch>
        </p:blipFill>
        <p:spPr>
          <a:xfrm>
            <a:off x="387305" y="230188"/>
            <a:ext cx="1881505" cy="1403985"/>
          </a:xfrm>
          <a:prstGeom prst="rect">
            <a:avLst/>
          </a:prstGeom>
        </p:spPr>
      </p:pic>
    </p:spTree>
    <p:extLst>
      <p:ext uri="{BB962C8B-B14F-4D97-AF65-F5344CB8AC3E}">
        <p14:creationId xmlns:p14="http://schemas.microsoft.com/office/powerpoint/2010/main" val="4072375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9A42ABC-FBB9-4345-B954-E0CBFDB02269}"/>
              </a:ext>
            </a:extLst>
          </p:cNvPr>
          <p:cNvSpPr>
            <a:spLocks noGrp="1"/>
          </p:cNvSpPr>
          <p:nvPr>
            <p:ph type="title"/>
          </p:nvPr>
        </p:nvSpPr>
        <p:spPr/>
        <p:txBody>
          <a:bodyPr/>
          <a:lstStyle/>
          <a:p>
            <a:r>
              <a:rPr lang="it-IT" dirty="0"/>
              <a:t>                            WTAD IN FRANCE</a:t>
            </a:r>
          </a:p>
        </p:txBody>
      </p:sp>
      <p:sp>
        <p:nvSpPr>
          <p:cNvPr id="3" name="Segnaposto contenuto 2">
            <a:extLst>
              <a:ext uri="{FF2B5EF4-FFF2-40B4-BE49-F238E27FC236}">
                <a16:creationId xmlns:a16="http://schemas.microsoft.com/office/drawing/2014/main" xmlns="" id="{2493CE68-F1C3-4548-BCBD-8777C020C7DB}"/>
              </a:ext>
            </a:extLst>
          </p:cNvPr>
          <p:cNvSpPr>
            <a:spLocks noGrp="1"/>
          </p:cNvSpPr>
          <p:nvPr>
            <p:ph idx="1"/>
          </p:nvPr>
        </p:nvSpPr>
        <p:spPr/>
        <p:txBody>
          <a:bodyPr>
            <a:normAutofit fontScale="85000" lnSpcReduction="20000"/>
          </a:bodyPr>
          <a:lstStyle/>
          <a:p>
            <a:r>
              <a:rPr lang="en-US" dirty="0"/>
              <a:t>Two separate exercises/drills have been conducted in France: </a:t>
            </a:r>
            <a:endParaRPr lang="it-IT" dirty="0"/>
          </a:p>
          <a:p>
            <a:r>
              <a:rPr lang="fr-FR" b="1" dirty="0" err="1"/>
              <a:t>Prefect</a:t>
            </a:r>
            <a:r>
              <a:rPr lang="fr-FR" b="1" dirty="0"/>
              <a:t> of Bouches du Rhône </a:t>
            </a:r>
            <a:r>
              <a:rPr lang="fr-FR" b="1" dirty="0" err="1"/>
              <a:t>Department</a:t>
            </a:r>
            <a:r>
              <a:rPr lang="fr-FR" b="1" dirty="0"/>
              <a:t> Tsunami </a:t>
            </a:r>
            <a:r>
              <a:rPr lang="fr-FR" b="1" dirty="0" err="1"/>
              <a:t>Exercise</a:t>
            </a:r>
            <a:r>
              <a:rPr lang="fr-FR" b="1" dirty="0"/>
              <a:t> (Marseille, Martigues, Fos-sur-Mer and Cassis), 4 </a:t>
            </a:r>
            <a:r>
              <a:rPr lang="fr-FR" b="1" dirty="0" err="1"/>
              <a:t>November</a:t>
            </a:r>
            <a:r>
              <a:rPr lang="fr-FR" b="1" dirty="0"/>
              <a:t> 2021. </a:t>
            </a:r>
            <a:endParaRPr lang="it-IT" dirty="0"/>
          </a:p>
          <a:p>
            <a:pPr lvl="0"/>
            <a:r>
              <a:rPr lang="en-US" dirty="0"/>
              <a:t>The exercise aims to test the operational plan for the management of Tsunami crisis (2018) and integrate new actors in the discussion</a:t>
            </a:r>
            <a:endParaRPr lang="it-IT" dirty="0"/>
          </a:p>
          <a:p>
            <a:pPr lvl="0"/>
            <a:r>
              <a:rPr lang="fr-FR" dirty="0"/>
              <a:t>Four </a:t>
            </a:r>
            <a:r>
              <a:rPr lang="fr-FR" dirty="0" err="1"/>
              <a:t>coastal</a:t>
            </a:r>
            <a:r>
              <a:rPr lang="fr-FR" dirty="0"/>
              <a:t> </a:t>
            </a:r>
            <a:r>
              <a:rPr lang="fr-FR" dirty="0" err="1"/>
              <a:t>municipalities</a:t>
            </a:r>
            <a:r>
              <a:rPr lang="fr-FR" dirty="0"/>
              <a:t> are </a:t>
            </a:r>
            <a:r>
              <a:rPr lang="fr-FR" dirty="0" err="1"/>
              <a:t>participating</a:t>
            </a:r>
            <a:r>
              <a:rPr lang="fr-FR" dirty="0"/>
              <a:t> (Marseille, Martigues, Fos-sur-Mer and Cassis) </a:t>
            </a:r>
            <a:endParaRPr lang="it-IT" dirty="0"/>
          </a:p>
          <a:p>
            <a:pPr lvl="0"/>
            <a:r>
              <a:rPr lang="en-US" dirty="0"/>
              <a:t>Key stakeholders also participate (the port of Marseille and the shipping company CMA-CGM).</a:t>
            </a:r>
            <a:endParaRPr lang="it-IT" dirty="0"/>
          </a:p>
          <a:p>
            <a:pPr lvl="0"/>
            <a:r>
              <a:rPr lang="en-US" dirty="0"/>
              <a:t>At the national level, the CENALT, the DGSCGC and the COGIC are involved.</a:t>
            </a:r>
            <a:endParaRPr lang="it-IT" dirty="0"/>
          </a:p>
          <a:p>
            <a:pPr lvl="0"/>
            <a:r>
              <a:rPr lang="en-US" dirty="0"/>
              <a:t>There will be an animation cell that will run a scenario to test the procedures of all participants.</a:t>
            </a:r>
            <a:endParaRPr lang="it-IT" dirty="0"/>
          </a:p>
          <a:p>
            <a:endParaRPr lang="it-IT" dirty="0"/>
          </a:p>
        </p:txBody>
      </p:sp>
      <p:pic>
        <p:nvPicPr>
          <p:cNvPr id="4" name="Picture 9" descr="Logo&#10;&#10;Description automatically generated">
            <a:extLst>
              <a:ext uri="{FF2B5EF4-FFF2-40B4-BE49-F238E27FC236}">
                <a16:creationId xmlns:a16="http://schemas.microsoft.com/office/drawing/2014/main" xmlns="" id="{ABAA7528-62A5-4DD5-A3B3-98F7F92DB866}"/>
              </a:ext>
            </a:extLst>
          </p:cNvPr>
          <p:cNvPicPr/>
          <p:nvPr/>
        </p:nvPicPr>
        <p:blipFill>
          <a:blip r:embed="rId2"/>
          <a:stretch>
            <a:fillRect/>
          </a:stretch>
        </p:blipFill>
        <p:spPr>
          <a:xfrm>
            <a:off x="387305" y="230188"/>
            <a:ext cx="1881505" cy="1403985"/>
          </a:xfrm>
          <a:prstGeom prst="rect">
            <a:avLst/>
          </a:prstGeom>
        </p:spPr>
      </p:pic>
    </p:spTree>
    <p:extLst>
      <p:ext uri="{BB962C8B-B14F-4D97-AF65-F5344CB8AC3E}">
        <p14:creationId xmlns:p14="http://schemas.microsoft.com/office/powerpoint/2010/main" val="2087507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9A42ABC-FBB9-4345-B954-E0CBFDB02269}"/>
              </a:ext>
            </a:extLst>
          </p:cNvPr>
          <p:cNvSpPr>
            <a:spLocks noGrp="1"/>
          </p:cNvSpPr>
          <p:nvPr>
            <p:ph type="title"/>
          </p:nvPr>
        </p:nvSpPr>
        <p:spPr/>
        <p:txBody>
          <a:bodyPr/>
          <a:lstStyle/>
          <a:p>
            <a:r>
              <a:rPr lang="it-IT" dirty="0"/>
              <a:t>                            WTAD IN FRANCE</a:t>
            </a:r>
          </a:p>
        </p:txBody>
      </p:sp>
      <p:sp>
        <p:nvSpPr>
          <p:cNvPr id="3" name="Segnaposto contenuto 2">
            <a:extLst>
              <a:ext uri="{FF2B5EF4-FFF2-40B4-BE49-F238E27FC236}">
                <a16:creationId xmlns:a16="http://schemas.microsoft.com/office/drawing/2014/main" xmlns="" id="{2493CE68-F1C3-4548-BCBD-8777C020C7DB}"/>
              </a:ext>
            </a:extLst>
          </p:cNvPr>
          <p:cNvSpPr>
            <a:spLocks noGrp="1"/>
          </p:cNvSpPr>
          <p:nvPr>
            <p:ph idx="1"/>
          </p:nvPr>
        </p:nvSpPr>
        <p:spPr/>
        <p:txBody>
          <a:bodyPr>
            <a:normAutofit fontScale="85000" lnSpcReduction="10000"/>
          </a:bodyPr>
          <a:lstStyle/>
          <a:p>
            <a:r>
              <a:rPr lang="en-US" b="1" dirty="0"/>
              <a:t>Tsunami drill and seminar was held in the city of Cannes on 5 November, 2021 </a:t>
            </a:r>
            <a:endParaRPr lang="it-IT" dirty="0"/>
          </a:p>
          <a:p>
            <a:pPr marL="0" indent="0">
              <a:buNone/>
            </a:pPr>
            <a:endParaRPr lang="it-IT" dirty="0"/>
          </a:p>
          <a:p>
            <a:pPr lvl="0"/>
            <a:r>
              <a:rPr lang="en-US" dirty="0"/>
              <a:t>The tsunami drill will test the alert of the population via loudspeakers installed in the city as well as a temporary signage along an evacuation route, this experiment took place in the presence of students from the University of Montpellier 3. </a:t>
            </a:r>
            <a:endParaRPr lang="it-IT" dirty="0"/>
          </a:p>
          <a:p>
            <a:pPr lvl="0"/>
            <a:r>
              <a:rPr lang="en-US" dirty="0"/>
              <a:t>A seminar has been organized in the presence of the Mayor. The main objective of this seminar is to increase the awareness of the actors of the tourism sector. </a:t>
            </a:r>
            <a:endParaRPr lang="it-IT" dirty="0"/>
          </a:p>
          <a:p>
            <a:pPr lvl="0"/>
            <a:r>
              <a:rPr lang="en-US" dirty="0"/>
              <a:t>The CENALT presented the alert chain, the latest version of the evacuation plan, and the “tsunami” charter for signature to the hotel owners. The advances achieved in  the Tsunami Ready recognition have been announced. </a:t>
            </a:r>
            <a:endParaRPr lang="it-IT" dirty="0"/>
          </a:p>
          <a:p>
            <a:endParaRPr lang="it-IT" dirty="0"/>
          </a:p>
        </p:txBody>
      </p:sp>
      <p:pic>
        <p:nvPicPr>
          <p:cNvPr id="4" name="Picture 9" descr="Logo&#10;&#10;Description automatically generated">
            <a:extLst>
              <a:ext uri="{FF2B5EF4-FFF2-40B4-BE49-F238E27FC236}">
                <a16:creationId xmlns:a16="http://schemas.microsoft.com/office/drawing/2014/main" xmlns="" id="{ABAA7528-62A5-4DD5-A3B3-98F7F92DB866}"/>
              </a:ext>
            </a:extLst>
          </p:cNvPr>
          <p:cNvPicPr/>
          <p:nvPr/>
        </p:nvPicPr>
        <p:blipFill>
          <a:blip r:embed="rId2"/>
          <a:stretch>
            <a:fillRect/>
          </a:stretch>
        </p:blipFill>
        <p:spPr>
          <a:xfrm>
            <a:off x="387305" y="230188"/>
            <a:ext cx="1881505" cy="1403985"/>
          </a:xfrm>
          <a:prstGeom prst="rect">
            <a:avLst/>
          </a:prstGeom>
        </p:spPr>
      </p:pic>
    </p:spTree>
    <p:extLst>
      <p:ext uri="{BB962C8B-B14F-4D97-AF65-F5344CB8AC3E}">
        <p14:creationId xmlns:p14="http://schemas.microsoft.com/office/powerpoint/2010/main" val="2114817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9A42ABC-FBB9-4345-B954-E0CBFDB02269}"/>
              </a:ext>
            </a:extLst>
          </p:cNvPr>
          <p:cNvSpPr>
            <a:spLocks noGrp="1"/>
          </p:cNvSpPr>
          <p:nvPr>
            <p:ph type="title"/>
          </p:nvPr>
        </p:nvSpPr>
        <p:spPr/>
        <p:txBody>
          <a:bodyPr/>
          <a:lstStyle/>
          <a:p>
            <a:r>
              <a:rPr lang="it-IT" dirty="0"/>
              <a:t>                            WTAD IN ITALY</a:t>
            </a:r>
          </a:p>
        </p:txBody>
      </p:sp>
      <p:sp>
        <p:nvSpPr>
          <p:cNvPr id="3" name="Segnaposto contenuto 2">
            <a:extLst>
              <a:ext uri="{FF2B5EF4-FFF2-40B4-BE49-F238E27FC236}">
                <a16:creationId xmlns:a16="http://schemas.microsoft.com/office/drawing/2014/main" xmlns="" id="{2493CE68-F1C3-4548-BCBD-8777C020C7DB}"/>
              </a:ext>
            </a:extLst>
          </p:cNvPr>
          <p:cNvSpPr>
            <a:spLocks noGrp="1"/>
          </p:cNvSpPr>
          <p:nvPr>
            <p:ph idx="1"/>
          </p:nvPr>
        </p:nvSpPr>
        <p:spPr>
          <a:xfrm>
            <a:off x="838200" y="1690688"/>
            <a:ext cx="10515600" cy="4351338"/>
          </a:xfrm>
        </p:spPr>
        <p:txBody>
          <a:bodyPr>
            <a:noAutofit/>
          </a:bodyPr>
          <a:lstStyle/>
          <a:p>
            <a:pPr marL="0" indent="0">
              <a:buNone/>
            </a:pPr>
            <a:r>
              <a:rPr lang="en-US" sz="1600" dirty="0"/>
              <a:t>On the occasion of the </a:t>
            </a:r>
            <a:r>
              <a:rPr lang="en-US" sz="1600" b="1" dirty="0"/>
              <a:t>World Tsunami Awareness Day 2021</a:t>
            </a:r>
            <a:r>
              <a:rPr lang="en-US" sz="1600" dirty="0"/>
              <a:t> (</a:t>
            </a:r>
            <a:r>
              <a:rPr lang="en-US" sz="1600" b="1" dirty="0"/>
              <a:t>W</a:t>
            </a:r>
            <a:r>
              <a:rPr lang="en-US" sz="1600" dirty="0"/>
              <a:t>orld </a:t>
            </a:r>
            <a:r>
              <a:rPr lang="en-US" sz="1600" b="1" dirty="0"/>
              <a:t>T</a:t>
            </a:r>
            <a:r>
              <a:rPr lang="en-US" sz="1600" dirty="0"/>
              <a:t>sunami </a:t>
            </a:r>
            <a:r>
              <a:rPr lang="en-US" sz="1600" b="1" dirty="0"/>
              <a:t>A</a:t>
            </a:r>
            <a:r>
              <a:rPr lang="en-US" sz="1600" dirty="0"/>
              <a:t>wareness </a:t>
            </a:r>
            <a:r>
              <a:rPr lang="en-US" sz="1600" b="1" dirty="0"/>
              <a:t>D</a:t>
            </a:r>
            <a:r>
              <a:rPr lang="en-US" sz="1600" dirty="0"/>
              <a:t>ay) promoted by the United Nations General Assembly, the INGV Tsunami Alert Center (CAT-INGV) researchers will realize various </a:t>
            </a:r>
            <a:r>
              <a:rPr lang="en-US" sz="1600" b="1" dirty="0"/>
              <a:t>products and multidisciplinary activities</a:t>
            </a:r>
            <a:r>
              <a:rPr lang="en-US" sz="1600" dirty="0"/>
              <a:t>:</a:t>
            </a:r>
            <a:endParaRPr lang="it-IT" sz="1600" dirty="0"/>
          </a:p>
          <a:p>
            <a:pPr lvl="0"/>
            <a:r>
              <a:rPr lang="en-US" sz="1600" dirty="0"/>
              <a:t>an </a:t>
            </a:r>
            <a:r>
              <a:rPr lang="en-US" sz="1600" b="1" dirty="0"/>
              <a:t>exercise</a:t>
            </a:r>
            <a:r>
              <a:rPr lang="en-US" sz="1600" dirty="0"/>
              <a:t> promoted by the </a:t>
            </a:r>
            <a:r>
              <a:rPr lang="en-US" sz="1600" b="1" dirty="0">
                <a:hlinkClick r:id="rId2"/>
              </a:rPr>
              <a:t>ChEESE project</a:t>
            </a:r>
            <a:r>
              <a:rPr lang="en-US" sz="1600" dirty="0"/>
              <a:t> to show the potential of </a:t>
            </a:r>
            <a:r>
              <a:rPr lang="en-US" sz="1600" b="1" dirty="0"/>
              <a:t>High-Performance Computing</a:t>
            </a:r>
            <a:r>
              <a:rPr lang="en-US" sz="1600" dirty="0"/>
              <a:t> applied to </a:t>
            </a:r>
            <a:r>
              <a:rPr lang="en-US" sz="1600" b="1" dirty="0"/>
              <a:t>probabilistic hazard forecasting.</a:t>
            </a:r>
            <a:r>
              <a:rPr lang="en-US" sz="1600" dirty="0"/>
              <a:t> In particular, it will test </a:t>
            </a:r>
            <a:r>
              <a:rPr lang="en-US" sz="1600" b="1" dirty="0"/>
              <a:t>Urgent Computing</a:t>
            </a:r>
            <a:r>
              <a:rPr lang="en-US" sz="1600" dirty="0"/>
              <a:t>, for </a:t>
            </a:r>
            <a:r>
              <a:rPr lang="en-US" sz="1600" b="1" dirty="0"/>
              <a:t>rapid post event assessment.</a:t>
            </a:r>
            <a:endParaRPr lang="it-IT" sz="1600" dirty="0"/>
          </a:p>
          <a:p>
            <a:pPr lvl="0"/>
            <a:r>
              <a:rPr lang="en-US" sz="1600" dirty="0"/>
              <a:t>The activities have involved many countries of the Mediterranean area, the </a:t>
            </a:r>
            <a:r>
              <a:rPr lang="en-US" sz="1600" b="1" dirty="0"/>
              <a:t>Tsunami Service Providers of the ICG/NEAMTWS</a:t>
            </a:r>
            <a:r>
              <a:rPr lang="en-US" sz="1600" dirty="0"/>
              <a:t> active in the Eastern Mediterranean (</a:t>
            </a:r>
            <a:r>
              <a:rPr lang="en-US" sz="1600" b="1" dirty="0"/>
              <a:t>Greece, Italy, Turkey</a:t>
            </a:r>
            <a:r>
              <a:rPr lang="en-US" sz="1600" dirty="0"/>
              <a:t>), and the Civil Protection authorities, including the Italian National Department that has contributed in recent years to the development of the Tsunami Alert Center of INGV.</a:t>
            </a:r>
          </a:p>
          <a:p>
            <a:pPr lvl="0"/>
            <a:r>
              <a:rPr lang="en-US" sz="1600" b="1" dirty="0">
                <a:hlinkClick r:id="rId3"/>
              </a:rPr>
              <a:t>The Story Map</a:t>
            </a:r>
            <a:r>
              <a:rPr lang="en-US" sz="1600" dirty="0"/>
              <a:t>: "</a:t>
            </a:r>
            <a:r>
              <a:rPr lang="en-US" sz="1600" i="1" dirty="0"/>
              <a:t>A journey through the tsunamis of the Mediterranean Sea. From 365 A.D. to today: an interactive path to tell the tsunamis occurred in the Mediterranean Sea</a:t>
            </a:r>
            <a:r>
              <a:rPr lang="en-US" sz="1600" dirty="0"/>
              <a:t>". Through photos, videos, texts and interactive links, you can discover the </a:t>
            </a:r>
            <a:r>
              <a:rPr lang="en-US" sz="1600" b="1" dirty="0"/>
              <a:t>historical and more recent tsunamis</a:t>
            </a:r>
            <a:r>
              <a:rPr lang="en-US" sz="1600" dirty="0"/>
              <a:t> occurred in the </a:t>
            </a:r>
            <a:r>
              <a:rPr lang="en-US" sz="1600" b="1" dirty="0"/>
              <a:t>Mediterranean Sea</a:t>
            </a:r>
            <a:r>
              <a:rPr lang="en-US" sz="1600" dirty="0"/>
              <a:t>.</a:t>
            </a:r>
            <a:endParaRPr lang="it-IT" sz="1600" dirty="0"/>
          </a:p>
          <a:p>
            <a:pPr lvl="0"/>
            <a:r>
              <a:rPr lang="en-US" sz="1600" dirty="0"/>
              <a:t>A </a:t>
            </a:r>
            <a:r>
              <a:rPr lang="en-US" sz="1600" b="1" dirty="0">
                <a:hlinkClick r:id="rId4"/>
              </a:rPr>
              <a:t>new video</a:t>
            </a:r>
            <a:r>
              <a:rPr lang="en-US" sz="1600" dirty="0"/>
              <a:t> from the Municipality of </a:t>
            </a:r>
            <a:r>
              <a:rPr lang="en-US" sz="1600" dirty="0" err="1"/>
              <a:t>Minturno</a:t>
            </a:r>
            <a:r>
              <a:rPr lang="en-US" sz="1600" dirty="0"/>
              <a:t> (Italy), involved since last year in applying to become a "</a:t>
            </a:r>
            <a:r>
              <a:rPr lang="en-US" sz="1600" b="1" dirty="0"/>
              <a:t>Tsunami Ready</a:t>
            </a:r>
            <a:r>
              <a:rPr lang="en-US" sz="1600" dirty="0"/>
              <a:t>" community, has been published.</a:t>
            </a:r>
            <a:endParaRPr lang="it-IT" sz="1600" dirty="0"/>
          </a:p>
          <a:p>
            <a:pPr lvl="0"/>
            <a:r>
              <a:rPr lang="en-US" sz="1600" dirty="0"/>
              <a:t>The CAT-INGV has also participated in the </a:t>
            </a:r>
            <a:r>
              <a:rPr lang="en-US" sz="1600" b="1" dirty="0"/>
              <a:t>exercise</a:t>
            </a:r>
            <a:r>
              <a:rPr lang="en-US" sz="1600" dirty="0"/>
              <a:t> organized by the </a:t>
            </a:r>
            <a:r>
              <a:rPr lang="en-US" sz="1600" b="1" dirty="0"/>
              <a:t>Malta Civil Protection</a:t>
            </a:r>
            <a:r>
              <a:rPr lang="en-US" sz="1600" dirty="0"/>
              <a:t> in collaboration with the European Union's Joint Research Center (</a:t>
            </a:r>
            <a:r>
              <a:rPr lang="en-US" sz="1600" b="1" dirty="0"/>
              <a:t>JRC</a:t>
            </a:r>
            <a:r>
              <a:rPr lang="en-US" sz="1600" dirty="0"/>
              <a:t>). The CAT has provided the alert messaging for a tsunamigenic seismic event, taking as reference the scenario of the exercise </a:t>
            </a:r>
            <a:r>
              <a:rPr lang="en-US" sz="1600" b="1" dirty="0"/>
              <a:t>NEAMWave21</a:t>
            </a:r>
            <a:r>
              <a:rPr lang="en-US" sz="1600" dirty="0"/>
              <a:t> (an earthquake of magnitude 7.9 in the Ionian Sea).</a:t>
            </a:r>
            <a:endParaRPr lang="it-IT" sz="1600" dirty="0"/>
          </a:p>
          <a:p>
            <a:r>
              <a:rPr lang="en-US" sz="1600" b="1" dirty="0"/>
              <a:t> </a:t>
            </a:r>
            <a:r>
              <a:rPr lang="en-US" sz="1600" dirty="0"/>
              <a:t>Participation (A. Amato) to the webinar organized by NIOF (Egypt) </a:t>
            </a:r>
            <a:endParaRPr lang="it-IT" sz="1600" dirty="0"/>
          </a:p>
        </p:txBody>
      </p:sp>
      <p:pic>
        <p:nvPicPr>
          <p:cNvPr id="4" name="Picture 9" descr="Logo&#10;&#10;Description automatically generated">
            <a:extLst>
              <a:ext uri="{FF2B5EF4-FFF2-40B4-BE49-F238E27FC236}">
                <a16:creationId xmlns:a16="http://schemas.microsoft.com/office/drawing/2014/main" xmlns="" id="{ABAA7528-62A5-4DD5-A3B3-98F7F92DB866}"/>
              </a:ext>
            </a:extLst>
          </p:cNvPr>
          <p:cNvPicPr/>
          <p:nvPr/>
        </p:nvPicPr>
        <p:blipFill>
          <a:blip r:embed="rId5"/>
          <a:stretch>
            <a:fillRect/>
          </a:stretch>
        </p:blipFill>
        <p:spPr>
          <a:xfrm>
            <a:off x="387305" y="230188"/>
            <a:ext cx="1881505" cy="1403985"/>
          </a:xfrm>
          <a:prstGeom prst="rect">
            <a:avLst/>
          </a:prstGeom>
        </p:spPr>
      </p:pic>
    </p:spTree>
    <p:extLst>
      <p:ext uri="{BB962C8B-B14F-4D97-AF65-F5344CB8AC3E}">
        <p14:creationId xmlns:p14="http://schemas.microsoft.com/office/powerpoint/2010/main" val="4122068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9A42ABC-FBB9-4345-B954-E0CBFDB02269}"/>
              </a:ext>
            </a:extLst>
          </p:cNvPr>
          <p:cNvSpPr>
            <a:spLocks noGrp="1"/>
          </p:cNvSpPr>
          <p:nvPr>
            <p:ph type="title"/>
          </p:nvPr>
        </p:nvSpPr>
        <p:spPr/>
        <p:txBody>
          <a:bodyPr/>
          <a:lstStyle/>
          <a:p>
            <a:r>
              <a:rPr lang="it-IT" dirty="0"/>
              <a:t>                            WTAD IN GREECE</a:t>
            </a:r>
          </a:p>
        </p:txBody>
      </p:sp>
      <p:sp>
        <p:nvSpPr>
          <p:cNvPr id="3" name="Segnaposto contenuto 2">
            <a:extLst>
              <a:ext uri="{FF2B5EF4-FFF2-40B4-BE49-F238E27FC236}">
                <a16:creationId xmlns:a16="http://schemas.microsoft.com/office/drawing/2014/main" xmlns="" id="{2493CE68-F1C3-4548-BCBD-8777C020C7DB}"/>
              </a:ext>
            </a:extLst>
          </p:cNvPr>
          <p:cNvSpPr>
            <a:spLocks noGrp="1"/>
          </p:cNvSpPr>
          <p:nvPr>
            <p:ph idx="1"/>
          </p:nvPr>
        </p:nvSpPr>
        <p:spPr/>
        <p:txBody>
          <a:bodyPr>
            <a:normAutofit fontScale="62500" lnSpcReduction="20000"/>
          </a:bodyPr>
          <a:lstStyle/>
          <a:p>
            <a:pPr marL="0" indent="0">
              <a:buNone/>
            </a:pPr>
            <a:r>
              <a:rPr lang="en-US" b="1" dirty="0"/>
              <a:t>Tsunamis and Protection Measures Webinar</a:t>
            </a:r>
            <a:endParaRPr lang="it-IT" dirty="0"/>
          </a:p>
          <a:p>
            <a:r>
              <a:rPr lang="en-US" dirty="0"/>
              <a:t>Organized by the Directorate of Civil Protection, Region of Attica on 3 November 2021. Presentations about tsunami, covering the science, hazard, warning, and mitigation/preparedness/self-protection measures aspects. The NEAM ICG vice-chair, Professor </a:t>
            </a:r>
            <a:r>
              <a:rPr lang="en-US" dirty="0" err="1"/>
              <a:t>Synolakis</a:t>
            </a:r>
            <a:r>
              <a:rPr lang="en-US" dirty="0"/>
              <a:t> will also be a speaker in this online event.</a:t>
            </a:r>
            <a:endParaRPr lang="it-IT" dirty="0"/>
          </a:p>
          <a:p>
            <a:pPr marL="0" indent="0">
              <a:buNone/>
            </a:pPr>
            <a:r>
              <a:rPr lang="en-US" b="1" dirty="0" err="1"/>
              <a:t>ChEESE</a:t>
            </a:r>
            <a:r>
              <a:rPr lang="en-US" b="1" dirty="0"/>
              <a:t> Project Exercise</a:t>
            </a:r>
            <a:endParaRPr lang="it-IT" dirty="0"/>
          </a:p>
          <a:p>
            <a:r>
              <a:rPr lang="en-US" dirty="0"/>
              <a:t>NOA-TSP participated in a table top exercise on 5 November, 2021 using the Samos 2020 Mw 7 earthquake and tsunami as the main scenario. The exercise was promoted by the </a:t>
            </a:r>
            <a:r>
              <a:rPr lang="en-US" dirty="0" err="1"/>
              <a:t>ChEESE</a:t>
            </a:r>
            <a:r>
              <a:rPr lang="en-US" dirty="0"/>
              <a:t> Project (https://cheese-</a:t>
            </a:r>
            <a:r>
              <a:rPr lang="en-US" dirty="0" err="1"/>
              <a:t>coe.eu</a:t>
            </a:r>
            <a:r>
              <a:rPr lang="en-US" dirty="0"/>
              <a:t>/) to show the potentiality of Urgent Computing for Rapid Post Event Assessment. The exercise consisted of:</a:t>
            </a:r>
            <a:endParaRPr lang="it-IT" dirty="0"/>
          </a:p>
          <a:p>
            <a:pPr lvl="0"/>
            <a:r>
              <a:rPr lang="en-US" dirty="0"/>
              <a:t>The Tsunami Service Providers (TSPs) of the NEAMTWS that issued the alert messages for the Samos tsunami, replayed their operations during the exercise. </a:t>
            </a:r>
            <a:endParaRPr lang="it-IT" dirty="0"/>
          </a:p>
          <a:p>
            <a:pPr lvl="0"/>
            <a:r>
              <a:rPr lang="en-US" dirty="0"/>
              <a:t>Exercise conducted for ARISTOTLE/ERCC purposes, that is, an ensemble of tsunami simulations has been run to evaluate the Probabilistic Tsunami Forecasting (PTF, </a:t>
            </a:r>
            <a:r>
              <a:rPr lang="en-CA" u="sng" dirty="0">
                <a:hlinkClick r:id="rId2"/>
              </a:rPr>
              <a:t>https://www.nature.com/articles/s41467-021-25815-w</a:t>
            </a:r>
            <a:r>
              <a:rPr lang="en-US" dirty="0"/>
              <a:t>).</a:t>
            </a:r>
            <a:endParaRPr lang="it-IT" dirty="0"/>
          </a:p>
          <a:p>
            <a:pPr lvl="0"/>
            <a:r>
              <a:rPr lang="en-US" dirty="0"/>
              <a:t>The Urgent Computing has been performed live by INGV researchers on the CINECA Marconi100.</a:t>
            </a:r>
            <a:endParaRPr lang="it-IT" dirty="0"/>
          </a:p>
          <a:p>
            <a:pPr lvl="0"/>
            <a:r>
              <a:rPr lang="en-US" dirty="0"/>
              <a:t> The potentiality and applicability of the PTF for early warning operations has also been discussed among the NEAMTWS </a:t>
            </a:r>
            <a:r>
              <a:rPr lang="en-US" dirty="0" err="1"/>
              <a:t>TSPs.</a:t>
            </a:r>
            <a:endParaRPr lang="it-IT" dirty="0"/>
          </a:p>
          <a:p>
            <a:pPr marL="0" indent="0">
              <a:buNone/>
            </a:pPr>
            <a:endParaRPr lang="it-IT" dirty="0"/>
          </a:p>
        </p:txBody>
      </p:sp>
      <p:pic>
        <p:nvPicPr>
          <p:cNvPr id="4" name="Picture 9" descr="Logo&#10;&#10;Description automatically generated">
            <a:extLst>
              <a:ext uri="{FF2B5EF4-FFF2-40B4-BE49-F238E27FC236}">
                <a16:creationId xmlns:a16="http://schemas.microsoft.com/office/drawing/2014/main" xmlns="" id="{ABAA7528-62A5-4DD5-A3B3-98F7F92DB866}"/>
              </a:ext>
            </a:extLst>
          </p:cNvPr>
          <p:cNvPicPr/>
          <p:nvPr/>
        </p:nvPicPr>
        <p:blipFill>
          <a:blip r:embed="rId3"/>
          <a:stretch>
            <a:fillRect/>
          </a:stretch>
        </p:blipFill>
        <p:spPr>
          <a:xfrm>
            <a:off x="387305" y="230188"/>
            <a:ext cx="1881505" cy="1403985"/>
          </a:xfrm>
          <a:prstGeom prst="rect">
            <a:avLst/>
          </a:prstGeom>
        </p:spPr>
      </p:pic>
    </p:spTree>
    <p:extLst>
      <p:ext uri="{BB962C8B-B14F-4D97-AF65-F5344CB8AC3E}">
        <p14:creationId xmlns:p14="http://schemas.microsoft.com/office/powerpoint/2010/main" val="2591784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9A42ABC-FBB9-4345-B954-E0CBFDB02269}"/>
              </a:ext>
            </a:extLst>
          </p:cNvPr>
          <p:cNvSpPr>
            <a:spLocks noGrp="1"/>
          </p:cNvSpPr>
          <p:nvPr>
            <p:ph type="title"/>
          </p:nvPr>
        </p:nvSpPr>
        <p:spPr/>
        <p:txBody>
          <a:bodyPr/>
          <a:lstStyle/>
          <a:p>
            <a:r>
              <a:rPr lang="it-IT" dirty="0"/>
              <a:t>                            WTAD IN MALTA</a:t>
            </a:r>
          </a:p>
        </p:txBody>
      </p:sp>
      <p:sp>
        <p:nvSpPr>
          <p:cNvPr id="3" name="Segnaposto contenuto 2">
            <a:extLst>
              <a:ext uri="{FF2B5EF4-FFF2-40B4-BE49-F238E27FC236}">
                <a16:creationId xmlns:a16="http://schemas.microsoft.com/office/drawing/2014/main" xmlns="" id="{2493CE68-F1C3-4548-BCBD-8777C020C7DB}"/>
              </a:ext>
            </a:extLst>
          </p:cNvPr>
          <p:cNvSpPr>
            <a:spLocks noGrp="1"/>
          </p:cNvSpPr>
          <p:nvPr>
            <p:ph idx="1"/>
          </p:nvPr>
        </p:nvSpPr>
        <p:spPr/>
        <p:txBody>
          <a:bodyPr>
            <a:normAutofit fontScale="77500" lnSpcReduction="20000"/>
          </a:bodyPr>
          <a:lstStyle/>
          <a:p>
            <a:pPr marL="0" indent="0">
              <a:buNone/>
            </a:pPr>
            <a:r>
              <a:rPr lang="en-US" b="1" dirty="0"/>
              <a:t> </a:t>
            </a:r>
            <a:endParaRPr lang="it-IT" dirty="0"/>
          </a:p>
          <a:p>
            <a:r>
              <a:rPr lang="fr-FR" b="1" dirty="0"/>
              <a:t>JRC TLM-MALTA21 Tsunami </a:t>
            </a:r>
            <a:r>
              <a:rPr lang="fr-FR" b="1" dirty="0" err="1"/>
              <a:t>Exercise</a:t>
            </a:r>
            <a:endParaRPr lang="it-IT" dirty="0"/>
          </a:p>
          <a:p>
            <a:pPr lvl="0"/>
            <a:r>
              <a:rPr lang="en-US" dirty="0"/>
              <a:t>The exercise is organized by the Civil Protection Department and the University of Malta, it will take place at the village of Marsaxlokk on 5 November 2021.  It is the first time that such an exercise is being carried out in the Country.</a:t>
            </a:r>
            <a:endParaRPr lang="it-IT" dirty="0"/>
          </a:p>
          <a:p>
            <a:pPr lvl="0"/>
            <a:r>
              <a:rPr lang="en-US" dirty="0"/>
              <a:t>It tested the effectiveness of the newly installed suite of monitoring and warning devices, their integration into the Local Council emergency management plan, and its interoperability with the regional tsunami alert messages disseminated by the Tsunami Service Provider of Malta, i.e. CAT-INGV (</a:t>
            </a:r>
            <a:r>
              <a:rPr lang="en-US" u="sng" dirty="0">
                <a:hlinkClick r:id="rId2"/>
              </a:rPr>
              <a:t>link</a:t>
            </a:r>
            <a:r>
              <a:rPr lang="en-US" dirty="0"/>
              <a:t>). </a:t>
            </a:r>
            <a:endParaRPr lang="it-IT" dirty="0"/>
          </a:p>
          <a:p>
            <a:pPr lvl="0"/>
            <a:r>
              <a:rPr lang="en-US" dirty="0"/>
              <a:t>The Tsunami Last Mile local network’s capability to detect the event, create a proper warning message and disseminate it to predefined receivers has been timed. The entire local emergency response system has been involved.</a:t>
            </a:r>
            <a:endParaRPr lang="it-IT" dirty="0"/>
          </a:p>
          <a:p>
            <a:pPr lvl="0"/>
            <a:r>
              <a:rPr lang="en-GB" dirty="0"/>
              <a:t>The residents in the expected inundation area of Marsaxlokk have been evacuated via newly identified evacuation routes towards the meeting/assembly points.</a:t>
            </a:r>
            <a:endParaRPr lang="it-IT" dirty="0"/>
          </a:p>
          <a:p>
            <a:pPr marL="0" indent="0">
              <a:buNone/>
            </a:pPr>
            <a:endParaRPr lang="it-IT" dirty="0"/>
          </a:p>
        </p:txBody>
      </p:sp>
      <p:pic>
        <p:nvPicPr>
          <p:cNvPr id="4" name="Picture 9" descr="Logo&#10;&#10;Description automatically generated">
            <a:extLst>
              <a:ext uri="{FF2B5EF4-FFF2-40B4-BE49-F238E27FC236}">
                <a16:creationId xmlns:a16="http://schemas.microsoft.com/office/drawing/2014/main" xmlns="" id="{ABAA7528-62A5-4DD5-A3B3-98F7F92DB866}"/>
              </a:ext>
            </a:extLst>
          </p:cNvPr>
          <p:cNvPicPr/>
          <p:nvPr/>
        </p:nvPicPr>
        <p:blipFill>
          <a:blip r:embed="rId3"/>
          <a:stretch>
            <a:fillRect/>
          </a:stretch>
        </p:blipFill>
        <p:spPr>
          <a:xfrm>
            <a:off x="387305" y="230188"/>
            <a:ext cx="1881505" cy="1403985"/>
          </a:xfrm>
          <a:prstGeom prst="rect">
            <a:avLst/>
          </a:prstGeom>
        </p:spPr>
      </p:pic>
    </p:spTree>
    <p:extLst>
      <p:ext uri="{BB962C8B-B14F-4D97-AF65-F5344CB8AC3E}">
        <p14:creationId xmlns:p14="http://schemas.microsoft.com/office/powerpoint/2010/main" val="1372417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9A42ABC-FBB9-4345-B954-E0CBFDB02269}"/>
              </a:ext>
            </a:extLst>
          </p:cNvPr>
          <p:cNvSpPr>
            <a:spLocks noGrp="1"/>
          </p:cNvSpPr>
          <p:nvPr>
            <p:ph type="title"/>
          </p:nvPr>
        </p:nvSpPr>
        <p:spPr/>
        <p:txBody>
          <a:bodyPr/>
          <a:lstStyle/>
          <a:p>
            <a:r>
              <a:rPr lang="it-IT" dirty="0"/>
              <a:t>                            WTAD IN SPAIN</a:t>
            </a:r>
          </a:p>
        </p:txBody>
      </p:sp>
      <p:sp>
        <p:nvSpPr>
          <p:cNvPr id="3" name="Segnaposto contenuto 2">
            <a:extLst>
              <a:ext uri="{FF2B5EF4-FFF2-40B4-BE49-F238E27FC236}">
                <a16:creationId xmlns:a16="http://schemas.microsoft.com/office/drawing/2014/main" xmlns="" id="{2493CE68-F1C3-4548-BCBD-8777C020C7DB}"/>
              </a:ext>
            </a:extLst>
          </p:cNvPr>
          <p:cNvSpPr>
            <a:spLocks noGrp="1"/>
          </p:cNvSpPr>
          <p:nvPr>
            <p:ph idx="1"/>
          </p:nvPr>
        </p:nvSpPr>
        <p:spPr/>
        <p:txBody>
          <a:bodyPr>
            <a:normAutofit/>
          </a:bodyPr>
          <a:lstStyle/>
          <a:p>
            <a:pPr marL="0" indent="0">
              <a:buNone/>
            </a:pPr>
            <a:r>
              <a:rPr lang="en-US" b="1" dirty="0"/>
              <a:t> </a:t>
            </a:r>
            <a:endParaRPr lang="it-IT" dirty="0"/>
          </a:p>
          <a:p>
            <a:pPr marL="0" indent="0">
              <a:buNone/>
            </a:pPr>
            <a:r>
              <a:rPr lang="en-US" dirty="0"/>
              <a:t>A Tsunami Ready office was inaugurated in </a:t>
            </a:r>
            <a:r>
              <a:rPr lang="en-US" dirty="0" err="1"/>
              <a:t>Chipiona</a:t>
            </a:r>
            <a:r>
              <a:rPr lang="en-US" dirty="0"/>
              <a:t> on 3 November 2021 with a permanent exposition display to the local public and tourist visitants.</a:t>
            </a:r>
            <a:r>
              <a:rPr lang="en-GB" dirty="0"/>
              <a:t> </a:t>
            </a:r>
            <a:endParaRPr lang="it-IT" dirty="0"/>
          </a:p>
          <a:p>
            <a:pPr marL="0" indent="0">
              <a:buNone/>
            </a:pPr>
            <a:endParaRPr lang="it-IT" dirty="0"/>
          </a:p>
          <a:p>
            <a:pPr marL="0" indent="0">
              <a:buNone/>
            </a:pPr>
            <a:endParaRPr lang="it-IT" dirty="0"/>
          </a:p>
        </p:txBody>
      </p:sp>
      <p:pic>
        <p:nvPicPr>
          <p:cNvPr id="4" name="Picture 9" descr="Logo&#10;&#10;Description automatically generated">
            <a:extLst>
              <a:ext uri="{FF2B5EF4-FFF2-40B4-BE49-F238E27FC236}">
                <a16:creationId xmlns:a16="http://schemas.microsoft.com/office/drawing/2014/main" xmlns="" id="{ABAA7528-62A5-4DD5-A3B3-98F7F92DB866}"/>
              </a:ext>
            </a:extLst>
          </p:cNvPr>
          <p:cNvPicPr/>
          <p:nvPr/>
        </p:nvPicPr>
        <p:blipFill>
          <a:blip r:embed="rId2"/>
          <a:stretch>
            <a:fillRect/>
          </a:stretch>
        </p:blipFill>
        <p:spPr>
          <a:xfrm>
            <a:off x="387305" y="230188"/>
            <a:ext cx="1881505" cy="1403985"/>
          </a:xfrm>
          <a:prstGeom prst="rect">
            <a:avLst/>
          </a:prstGeom>
        </p:spPr>
      </p:pic>
    </p:spTree>
    <p:extLst>
      <p:ext uri="{BB962C8B-B14F-4D97-AF65-F5344CB8AC3E}">
        <p14:creationId xmlns:p14="http://schemas.microsoft.com/office/powerpoint/2010/main" val="3516469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9A42ABC-FBB9-4345-B954-E0CBFDB02269}"/>
              </a:ext>
            </a:extLst>
          </p:cNvPr>
          <p:cNvSpPr>
            <a:spLocks noGrp="1"/>
          </p:cNvSpPr>
          <p:nvPr>
            <p:ph type="title"/>
          </p:nvPr>
        </p:nvSpPr>
        <p:spPr/>
        <p:txBody>
          <a:bodyPr/>
          <a:lstStyle/>
          <a:p>
            <a:r>
              <a:rPr lang="it-IT" dirty="0"/>
              <a:t>                            WTAD IN TURKEY</a:t>
            </a:r>
          </a:p>
        </p:txBody>
      </p:sp>
      <p:sp>
        <p:nvSpPr>
          <p:cNvPr id="3" name="Segnaposto contenuto 2">
            <a:extLst>
              <a:ext uri="{FF2B5EF4-FFF2-40B4-BE49-F238E27FC236}">
                <a16:creationId xmlns:a16="http://schemas.microsoft.com/office/drawing/2014/main" xmlns="" id="{2493CE68-F1C3-4548-BCBD-8777C020C7DB}"/>
              </a:ext>
            </a:extLst>
          </p:cNvPr>
          <p:cNvSpPr>
            <a:spLocks noGrp="1"/>
          </p:cNvSpPr>
          <p:nvPr>
            <p:ph idx="1"/>
          </p:nvPr>
        </p:nvSpPr>
        <p:spPr/>
        <p:txBody>
          <a:bodyPr>
            <a:normAutofit fontScale="92500" lnSpcReduction="10000"/>
          </a:bodyPr>
          <a:lstStyle/>
          <a:p>
            <a:pPr marL="0" indent="0">
              <a:buNone/>
            </a:pPr>
            <a:r>
              <a:rPr lang="en-US" b="1" dirty="0"/>
              <a:t> </a:t>
            </a:r>
            <a:endParaRPr lang="it-IT" dirty="0"/>
          </a:p>
          <a:p>
            <a:r>
              <a:rPr lang="en-US" dirty="0"/>
              <a:t>Tsunami awareness event was co-organized by Istanbul Metropolitan Municipality and KOERI with participation of METU and various national stakeholders. The event consisted of various short seminars/presentations on: </a:t>
            </a:r>
            <a:endParaRPr lang="it-IT" dirty="0"/>
          </a:p>
          <a:p>
            <a:pPr lvl="0">
              <a:buFont typeface="Courier New" panose="02070309020205020404" pitchFamily="49" charset="0"/>
              <a:buChar char="o"/>
            </a:pPr>
            <a:r>
              <a:rPr lang="en-US" dirty="0"/>
              <a:t>Recent tsunami risk mitigation activities conducted by the Istanbul Metropolitan Municipality </a:t>
            </a:r>
            <a:endParaRPr lang="it-IT" dirty="0"/>
          </a:p>
          <a:p>
            <a:pPr lvl="0">
              <a:buFont typeface="Courier New" panose="02070309020205020404" pitchFamily="49" charset="0"/>
              <a:buChar char="o"/>
            </a:pPr>
            <a:r>
              <a:rPr lang="en-US" dirty="0"/>
              <a:t>KOERI’s tsunami early warning system,</a:t>
            </a:r>
            <a:endParaRPr lang="it-IT" dirty="0"/>
          </a:p>
          <a:p>
            <a:pPr lvl="0">
              <a:buFont typeface="Courier New" panose="02070309020205020404" pitchFamily="49" charset="0"/>
              <a:buChar char="o"/>
            </a:pPr>
            <a:r>
              <a:rPr lang="en-US" dirty="0"/>
              <a:t>Requirements for a near-field tsunami warning system in Marmara region,</a:t>
            </a:r>
            <a:endParaRPr lang="it-IT" dirty="0"/>
          </a:p>
          <a:p>
            <a:pPr lvl="0">
              <a:buFont typeface="Courier New" panose="02070309020205020404" pitchFamily="49" charset="0"/>
              <a:buChar char="o"/>
            </a:pPr>
            <a:r>
              <a:rPr lang="en-US" dirty="0"/>
              <a:t>KOERI’s recent deployment of multi-hazard observation system along northern coast of Marmara Sea</a:t>
            </a:r>
            <a:endParaRPr lang="it-IT" dirty="0"/>
          </a:p>
          <a:p>
            <a:pPr marL="0" indent="0">
              <a:buNone/>
            </a:pPr>
            <a:endParaRPr lang="it-IT" dirty="0"/>
          </a:p>
          <a:p>
            <a:pPr marL="0" indent="0">
              <a:buNone/>
            </a:pPr>
            <a:endParaRPr lang="it-IT" dirty="0"/>
          </a:p>
        </p:txBody>
      </p:sp>
      <p:pic>
        <p:nvPicPr>
          <p:cNvPr id="4" name="Picture 9" descr="Logo&#10;&#10;Description automatically generated">
            <a:extLst>
              <a:ext uri="{FF2B5EF4-FFF2-40B4-BE49-F238E27FC236}">
                <a16:creationId xmlns:a16="http://schemas.microsoft.com/office/drawing/2014/main" xmlns="" id="{ABAA7528-62A5-4DD5-A3B3-98F7F92DB866}"/>
              </a:ext>
            </a:extLst>
          </p:cNvPr>
          <p:cNvPicPr/>
          <p:nvPr/>
        </p:nvPicPr>
        <p:blipFill>
          <a:blip r:embed="rId2"/>
          <a:stretch>
            <a:fillRect/>
          </a:stretch>
        </p:blipFill>
        <p:spPr>
          <a:xfrm>
            <a:off x="387305" y="230188"/>
            <a:ext cx="1881505" cy="1403985"/>
          </a:xfrm>
          <a:prstGeom prst="rect">
            <a:avLst/>
          </a:prstGeom>
        </p:spPr>
      </p:pic>
    </p:spTree>
    <p:extLst>
      <p:ext uri="{BB962C8B-B14F-4D97-AF65-F5344CB8AC3E}">
        <p14:creationId xmlns:p14="http://schemas.microsoft.com/office/powerpoint/2010/main" val="4613842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462</Words>
  <Application>Microsoft Office PowerPoint</Application>
  <PresentationFormat>Widescreen</PresentationFormat>
  <Paragraphs>60</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Courier New</vt:lpstr>
      <vt:lpstr>Times New Roman</vt:lpstr>
      <vt:lpstr>Tema di Office</vt:lpstr>
      <vt:lpstr>PowerPoint Presentation</vt:lpstr>
      <vt:lpstr>                            WTAD IN EGYPT</vt:lpstr>
      <vt:lpstr>                            WTAD IN FRANCE</vt:lpstr>
      <vt:lpstr>                            WTAD IN FRANCE</vt:lpstr>
      <vt:lpstr>                            WTAD IN ITALY</vt:lpstr>
      <vt:lpstr>                            WTAD IN GREECE</vt:lpstr>
      <vt:lpstr>                            WTAD IN MALTA</vt:lpstr>
      <vt:lpstr>                            WTAD IN SPAIN</vt:lpstr>
      <vt:lpstr>                            WTAD IN TURKEY</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Cecilia Valbonesi</dc:creator>
  <cp:lastModifiedBy>Alejandro Rojas</cp:lastModifiedBy>
  <cp:revision>11</cp:revision>
  <dcterms:created xsi:type="dcterms:W3CDTF">2022-02-15T21:43:38Z</dcterms:created>
  <dcterms:modified xsi:type="dcterms:W3CDTF">2022-02-20T16:42:55Z</dcterms:modified>
</cp:coreProperties>
</file>