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473" r:id="rId5"/>
    <p:sldId id="472" r:id="rId6"/>
    <p:sldId id="474" r:id="rId7"/>
    <p:sldId id="341" r:id="rId8"/>
    <p:sldId id="471" r:id="rId9"/>
    <p:sldId id="343" r:id="rId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A6C9"/>
    <a:srgbClr val="8ABC57"/>
    <a:srgbClr val="78B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5" autoAdjust="0"/>
    <p:restoredTop sz="92532"/>
  </p:normalViewPr>
  <p:slideViewPr>
    <p:cSldViewPr snapToGrid="0">
      <p:cViewPr varScale="1">
        <p:scale>
          <a:sx n="85" d="100"/>
          <a:sy n="85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955BB-CEA4-BC48-BE4C-8D73CEA15DC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37CB4-0F33-D748-976A-9DF9B4B3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12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66196-1607-420F-BDFF-BE5571FA9717}" type="datetimeFigureOut">
              <a:rPr lang="en-ID" smtClean="0"/>
              <a:t>18/02/2022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7E2C8-6206-432F-BA20-980F811F92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507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DDE9-FC3E-B34C-81B2-7403253C3D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8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E24AC21-5E9B-482D-8BF4-FE2D26C5A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936131">
            <a:off x="4656443" y="896555"/>
            <a:ext cx="2965622" cy="12834378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xmlns="" id="{8D0A1E00-43A5-4580-8140-0BE6FEB6637B}"/>
              </a:ext>
            </a:extLst>
          </p:cNvPr>
          <p:cNvSpPr/>
          <p:nvPr userDrawn="1"/>
        </p:nvSpPr>
        <p:spPr>
          <a:xfrm>
            <a:off x="-86948" y="-165210"/>
            <a:ext cx="857541" cy="85754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46464781-BCFA-42E4-8EE8-6275BD16D5BA}"/>
              </a:ext>
            </a:extLst>
          </p:cNvPr>
          <p:cNvSpPr txBox="1">
            <a:spLocks/>
          </p:cNvSpPr>
          <p:nvPr userDrawn="1"/>
        </p:nvSpPr>
        <p:spPr>
          <a:xfrm>
            <a:off x="79476" y="80997"/>
            <a:ext cx="524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5BAF7B-EBA2-44A2-AD86-B3F2124A99E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D:\tugas ITB Animasi\logo edunex\Logo ITB EDU color.png">
            <a:extLst>
              <a:ext uri="{FF2B5EF4-FFF2-40B4-BE49-F238E27FC236}">
                <a16:creationId xmlns:a16="http://schemas.microsoft.com/office/drawing/2014/main" xmlns="" id="{BB39046C-CCFB-4BF9-99DF-F4E4C64CDC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32" y="6089536"/>
            <a:ext cx="634318" cy="6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E1EB08C-A602-4823-96B7-5509D0AE85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844" y="6150968"/>
            <a:ext cx="511934" cy="511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FED392D-1B29-4363-8C83-D0BC87ABD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936131">
            <a:off x="4656443" y="896555"/>
            <a:ext cx="2965622" cy="12834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xmlns="" id="{6CAC2126-6689-45A4-B4DF-6658AE17CD40}"/>
              </a:ext>
            </a:extLst>
          </p:cNvPr>
          <p:cNvSpPr/>
          <p:nvPr userDrawn="1"/>
        </p:nvSpPr>
        <p:spPr>
          <a:xfrm>
            <a:off x="-86948" y="-165210"/>
            <a:ext cx="857541" cy="85754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F8DB865-F4CB-4AA8-8DDE-921A78F12F6A}"/>
              </a:ext>
            </a:extLst>
          </p:cNvPr>
          <p:cNvSpPr txBox="1">
            <a:spLocks/>
          </p:cNvSpPr>
          <p:nvPr userDrawn="1"/>
        </p:nvSpPr>
        <p:spPr>
          <a:xfrm>
            <a:off x="79476" y="80997"/>
            <a:ext cx="524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5BAF7B-EBA2-44A2-AD86-B3F2124A99E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D:\tugas ITB Animasi\logo edunex\Logo ITB EDU color.png">
            <a:extLst>
              <a:ext uri="{FF2B5EF4-FFF2-40B4-BE49-F238E27FC236}">
                <a16:creationId xmlns:a16="http://schemas.microsoft.com/office/drawing/2014/main" xmlns="" id="{7B7FFEDD-E7DC-4CEE-A483-73F77113C0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32" y="6089536"/>
            <a:ext cx="634318" cy="6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2F633B-76AB-488F-A2C2-9680AEDCC1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844" y="6150968"/>
            <a:ext cx="511934" cy="511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5A5776E8-9ABF-4E2F-A2A1-A36B07428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936131">
            <a:off x="4656443" y="896555"/>
            <a:ext cx="2965622" cy="1283437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xmlns="" id="{F9EED26A-D504-4203-B6C3-E053B782E71F}"/>
              </a:ext>
            </a:extLst>
          </p:cNvPr>
          <p:cNvSpPr/>
          <p:nvPr userDrawn="1"/>
        </p:nvSpPr>
        <p:spPr>
          <a:xfrm>
            <a:off x="-86948" y="-165210"/>
            <a:ext cx="857541" cy="85754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BCD6DF02-8111-4444-903E-A8594F94033B}"/>
              </a:ext>
            </a:extLst>
          </p:cNvPr>
          <p:cNvSpPr txBox="1">
            <a:spLocks/>
          </p:cNvSpPr>
          <p:nvPr userDrawn="1"/>
        </p:nvSpPr>
        <p:spPr>
          <a:xfrm>
            <a:off x="79476" y="80997"/>
            <a:ext cx="524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5BAF7B-EBA2-44A2-AD86-B3F2124A99E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D:\tugas ITB Animasi\logo edunex\Logo ITB EDU color.png">
            <a:extLst>
              <a:ext uri="{FF2B5EF4-FFF2-40B4-BE49-F238E27FC236}">
                <a16:creationId xmlns:a16="http://schemas.microsoft.com/office/drawing/2014/main" xmlns="" id="{7EB0A9AC-95FF-4951-AE28-BC94DC2996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32" y="6089536"/>
            <a:ext cx="634318" cy="6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7A4DBD-5F4E-4DBC-8521-F4616AD12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844" y="6150968"/>
            <a:ext cx="511934" cy="511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27702D29-3B85-4634-8171-F47ADB6C5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936131">
            <a:off x="4656443" y="896555"/>
            <a:ext cx="2965622" cy="12834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xmlns="" id="{346FBD7F-21A0-4544-9FB7-6598BFDB4E43}"/>
              </a:ext>
            </a:extLst>
          </p:cNvPr>
          <p:cNvSpPr/>
          <p:nvPr userDrawn="1"/>
        </p:nvSpPr>
        <p:spPr>
          <a:xfrm>
            <a:off x="-86948" y="-165210"/>
            <a:ext cx="857541" cy="85754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F88E702C-0A0F-41D1-AF1E-A2D6E911708F}"/>
              </a:ext>
            </a:extLst>
          </p:cNvPr>
          <p:cNvSpPr txBox="1">
            <a:spLocks/>
          </p:cNvSpPr>
          <p:nvPr userDrawn="1"/>
        </p:nvSpPr>
        <p:spPr>
          <a:xfrm>
            <a:off x="79476" y="80997"/>
            <a:ext cx="524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5BAF7B-EBA2-44A2-AD86-B3F2124A99E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D:\tugas ITB Animasi\logo edunex\Logo ITB EDU color.png">
            <a:extLst>
              <a:ext uri="{FF2B5EF4-FFF2-40B4-BE49-F238E27FC236}">
                <a16:creationId xmlns:a16="http://schemas.microsoft.com/office/drawing/2014/main" xmlns="" id="{677877AC-B3F5-42EA-A1A4-DEACD96985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32" y="6089536"/>
            <a:ext cx="634318" cy="6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A34918-9D10-453D-AF6E-323A330ED0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844" y="6150968"/>
            <a:ext cx="511934" cy="511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4A7256C9-7D36-4598-B606-2EF320A5F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936131">
            <a:off x="4656443" y="896555"/>
            <a:ext cx="2965622" cy="12834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xmlns="" id="{4885EDF7-A5DA-4484-B8E3-B63A55FCB1F3}"/>
              </a:ext>
            </a:extLst>
          </p:cNvPr>
          <p:cNvSpPr/>
          <p:nvPr userDrawn="1"/>
        </p:nvSpPr>
        <p:spPr>
          <a:xfrm>
            <a:off x="-86948" y="-165210"/>
            <a:ext cx="857541" cy="85754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6D92E4F1-10C5-4620-B9B8-DE39069DD35B}"/>
              </a:ext>
            </a:extLst>
          </p:cNvPr>
          <p:cNvSpPr txBox="1">
            <a:spLocks/>
          </p:cNvSpPr>
          <p:nvPr userDrawn="1"/>
        </p:nvSpPr>
        <p:spPr>
          <a:xfrm>
            <a:off x="79476" y="80997"/>
            <a:ext cx="524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5BAF7B-EBA2-44A2-AD86-B3F2124A99E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D:\tugas ITB Animasi\logo edunex\Logo ITB EDU color.png">
            <a:extLst>
              <a:ext uri="{FF2B5EF4-FFF2-40B4-BE49-F238E27FC236}">
                <a16:creationId xmlns:a16="http://schemas.microsoft.com/office/drawing/2014/main" xmlns="" id="{0C37C931-9685-44ED-A3F9-2D62739716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32" y="6089536"/>
            <a:ext cx="634318" cy="6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643894-5E5F-42DC-A0B1-A10E3CF970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844" y="6150968"/>
            <a:ext cx="511934" cy="511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26A6BF56-C1C3-4076-8181-B95160311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936131">
            <a:off x="4656443" y="896555"/>
            <a:ext cx="2965622" cy="12834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xmlns="" id="{385A2BFE-1850-4EF2-B548-C5A87D9759ED}"/>
              </a:ext>
            </a:extLst>
          </p:cNvPr>
          <p:cNvSpPr/>
          <p:nvPr userDrawn="1"/>
        </p:nvSpPr>
        <p:spPr>
          <a:xfrm>
            <a:off x="-86948" y="-165210"/>
            <a:ext cx="857541" cy="85754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96A6702E-F78D-481A-8BEE-14FBD48FC118}"/>
              </a:ext>
            </a:extLst>
          </p:cNvPr>
          <p:cNvSpPr txBox="1">
            <a:spLocks/>
          </p:cNvSpPr>
          <p:nvPr userDrawn="1"/>
        </p:nvSpPr>
        <p:spPr>
          <a:xfrm>
            <a:off x="79476" y="80997"/>
            <a:ext cx="524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5BAF7B-EBA2-44A2-AD86-B3F2124A99E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D:\tugas ITB Animasi\logo edunex\Logo ITB EDU color.png">
            <a:extLst>
              <a:ext uri="{FF2B5EF4-FFF2-40B4-BE49-F238E27FC236}">
                <a16:creationId xmlns:a16="http://schemas.microsoft.com/office/drawing/2014/main" xmlns="" id="{6F321A45-0946-4351-83EF-80C47AEB1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32" y="6089536"/>
            <a:ext cx="634318" cy="6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F47EEA-21FA-4102-BAC6-10C0D36F1E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844" y="6150968"/>
            <a:ext cx="511934" cy="511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00122B8-9F7E-4A13-816F-ED47D2543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936131">
            <a:off x="4656443" y="896555"/>
            <a:ext cx="2965622" cy="12834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xmlns="" id="{4F36BBC0-A725-4D0E-BCD6-8603AD82CDBB}"/>
              </a:ext>
            </a:extLst>
          </p:cNvPr>
          <p:cNvSpPr/>
          <p:nvPr userDrawn="1"/>
        </p:nvSpPr>
        <p:spPr>
          <a:xfrm>
            <a:off x="-86948" y="-165210"/>
            <a:ext cx="857541" cy="85754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CAAB1634-4343-4661-81F0-5ADF6241E5B0}"/>
              </a:ext>
            </a:extLst>
          </p:cNvPr>
          <p:cNvSpPr txBox="1">
            <a:spLocks/>
          </p:cNvSpPr>
          <p:nvPr userDrawn="1"/>
        </p:nvSpPr>
        <p:spPr>
          <a:xfrm>
            <a:off x="79476" y="80997"/>
            <a:ext cx="524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5BAF7B-EBA2-44A2-AD86-B3F2124A99E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D:\tugas ITB Animasi\logo edunex\Logo ITB EDU color.png">
            <a:extLst>
              <a:ext uri="{FF2B5EF4-FFF2-40B4-BE49-F238E27FC236}">
                <a16:creationId xmlns:a16="http://schemas.microsoft.com/office/drawing/2014/main" xmlns="" id="{6BF155BE-1B51-4016-B456-C35B159ED1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32" y="6089536"/>
            <a:ext cx="634318" cy="6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D426EF-5583-4FE4-82B0-D92C794512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844" y="6150968"/>
            <a:ext cx="511934" cy="511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DB6A1CFF-4238-40AB-B2F2-A70E8419E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936131">
            <a:off x="4656443" y="896555"/>
            <a:ext cx="2965622" cy="12834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xmlns="" id="{1C9DBBCA-D281-41A8-A717-49C59F7061FF}"/>
              </a:ext>
            </a:extLst>
          </p:cNvPr>
          <p:cNvSpPr/>
          <p:nvPr userDrawn="1"/>
        </p:nvSpPr>
        <p:spPr>
          <a:xfrm>
            <a:off x="-86948" y="-165210"/>
            <a:ext cx="857541" cy="85754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0564F3CE-BF4A-4B98-A5BF-CB1C9A7CAEDC}"/>
              </a:ext>
            </a:extLst>
          </p:cNvPr>
          <p:cNvSpPr txBox="1">
            <a:spLocks/>
          </p:cNvSpPr>
          <p:nvPr userDrawn="1"/>
        </p:nvSpPr>
        <p:spPr>
          <a:xfrm>
            <a:off x="79476" y="80997"/>
            <a:ext cx="524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5BAF7B-EBA2-44A2-AD86-B3F2124A99E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D:\tugas ITB Animasi\logo edunex\Logo ITB EDU color.png">
            <a:extLst>
              <a:ext uri="{FF2B5EF4-FFF2-40B4-BE49-F238E27FC236}">
                <a16:creationId xmlns:a16="http://schemas.microsoft.com/office/drawing/2014/main" xmlns="" id="{F97C2397-36C4-4037-A4AD-7FFCCBF137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32" y="6089536"/>
            <a:ext cx="634318" cy="6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C7FBC4-E1BB-4F69-8CE5-583B8FD9DC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844" y="6150968"/>
            <a:ext cx="511934" cy="511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00B6FE1E-41E9-47A3-A522-B9A371E97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936131">
            <a:off x="4656443" y="896555"/>
            <a:ext cx="2965622" cy="1283437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xmlns="" id="{EE4D0607-BCC2-43A8-A02C-D4883FC936F8}"/>
              </a:ext>
            </a:extLst>
          </p:cNvPr>
          <p:cNvSpPr/>
          <p:nvPr userDrawn="1"/>
        </p:nvSpPr>
        <p:spPr>
          <a:xfrm>
            <a:off x="-86948" y="-165210"/>
            <a:ext cx="857541" cy="85754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B2463D2-8C9C-4F83-8896-3431D9D501C4}"/>
              </a:ext>
            </a:extLst>
          </p:cNvPr>
          <p:cNvSpPr txBox="1">
            <a:spLocks/>
          </p:cNvSpPr>
          <p:nvPr userDrawn="1"/>
        </p:nvSpPr>
        <p:spPr>
          <a:xfrm>
            <a:off x="79476" y="80997"/>
            <a:ext cx="524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5BAF7B-EBA2-44A2-AD86-B3F2124A99E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D:\tugas ITB Animasi\logo edunex\Logo ITB EDU color.png">
            <a:extLst>
              <a:ext uri="{FF2B5EF4-FFF2-40B4-BE49-F238E27FC236}">
                <a16:creationId xmlns:a16="http://schemas.microsoft.com/office/drawing/2014/main" xmlns="" id="{814D205B-B76B-4E44-AB6F-D4BFD74E4D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32" y="6089536"/>
            <a:ext cx="634318" cy="6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9D9496-81E5-4E7A-A0B3-01A095889E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844" y="6150968"/>
            <a:ext cx="511934" cy="511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A291D09-0F5C-4930-A4E8-65F035E61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936131">
            <a:off x="4656443" y="896555"/>
            <a:ext cx="2965622" cy="12834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xmlns="" id="{D4244CEB-906D-4457-9AAC-5416B25FABFD}"/>
              </a:ext>
            </a:extLst>
          </p:cNvPr>
          <p:cNvSpPr/>
          <p:nvPr userDrawn="1"/>
        </p:nvSpPr>
        <p:spPr>
          <a:xfrm>
            <a:off x="-86948" y="-165210"/>
            <a:ext cx="857541" cy="85754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5839A5E0-07CC-4AC4-87AB-59DBB9E2EC60}"/>
              </a:ext>
            </a:extLst>
          </p:cNvPr>
          <p:cNvSpPr txBox="1">
            <a:spLocks/>
          </p:cNvSpPr>
          <p:nvPr userDrawn="1"/>
        </p:nvSpPr>
        <p:spPr>
          <a:xfrm>
            <a:off x="79476" y="80997"/>
            <a:ext cx="524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5BAF7B-EBA2-44A2-AD86-B3F2124A99E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D:\tugas ITB Animasi\logo edunex\Logo ITB EDU color.png">
            <a:extLst>
              <a:ext uri="{FF2B5EF4-FFF2-40B4-BE49-F238E27FC236}">
                <a16:creationId xmlns:a16="http://schemas.microsoft.com/office/drawing/2014/main" xmlns="" id="{5ED3D0CC-7661-4EB8-8856-22A461DE81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32" y="6089536"/>
            <a:ext cx="634318" cy="6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4ACD3B3-7434-450E-9F94-ADE9FDC729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844" y="6150968"/>
            <a:ext cx="511934" cy="511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57B200F3-C8F2-4B01-99CE-9D34D719DB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936131">
            <a:off x="4656443" y="896555"/>
            <a:ext cx="2965622" cy="12834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xmlns="" id="{96B115F3-CAF5-4BD0-8259-D834A8F2DA3F}"/>
              </a:ext>
            </a:extLst>
          </p:cNvPr>
          <p:cNvSpPr/>
          <p:nvPr userDrawn="1"/>
        </p:nvSpPr>
        <p:spPr>
          <a:xfrm>
            <a:off x="-86948" y="-165210"/>
            <a:ext cx="857541" cy="857541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35D9030F-E7C4-4DF6-ABFB-98BD9714857A}"/>
              </a:ext>
            </a:extLst>
          </p:cNvPr>
          <p:cNvSpPr txBox="1">
            <a:spLocks/>
          </p:cNvSpPr>
          <p:nvPr userDrawn="1"/>
        </p:nvSpPr>
        <p:spPr>
          <a:xfrm>
            <a:off x="79476" y="80997"/>
            <a:ext cx="524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  <a:ea typeface="+mn-ea"/>
                <a:cs typeface="Dubai" panose="020B0503030403030204" pitchFamily="34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5BAF7B-EBA2-44A2-AD86-B3F2124A99E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D:\tugas ITB Animasi\logo edunex\Logo ITB EDU color.png">
            <a:extLst>
              <a:ext uri="{FF2B5EF4-FFF2-40B4-BE49-F238E27FC236}">
                <a16:creationId xmlns:a16="http://schemas.microsoft.com/office/drawing/2014/main" xmlns="" id="{DF8FA4F5-AB7C-4EF2-9FC0-0E2288421A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32" y="6089536"/>
            <a:ext cx="634318" cy="6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12319F-BDB9-43C2-8662-A4EBCC8E23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844" y="6150968"/>
            <a:ext cx="511934" cy="51193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 anchor="ctr">
            <a:noAutofit/>
          </a:bodyPr>
          <a:lstStyle/>
          <a:p>
            <a:r>
              <a:rPr lang="en-US" sz="4000" dirty="0"/>
              <a:t>Propose additional actions for concept paper 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IOC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Circular letter,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2825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Protecting Communities from the World’s Most Dangerous Waves: 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Framework for Action under the UN Decade of Ocean Science for Sustainable Development 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Harkunti Pertiwi Rahayu</a:t>
            </a:r>
          </a:p>
          <a:p>
            <a:r>
              <a:rPr lang="en-US" b="1" dirty="0" smtClean="0"/>
              <a:t>Member of TOWS TTDMP</a:t>
            </a:r>
          </a:p>
        </p:txBody>
      </p:sp>
    </p:spTree>
    <p:extLst>
      <p:ext uri="{BB962C8B-B14F-4D97-AF65-F5344CB8AC3E}">
        <p14:creationId xmlns:p14="http://schemas.microsoft.com/office/powerpoint/2010/main" val="91468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 additional actions for concept paper </a:t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i="1" dirty="0" smtClean="0"/>
              <a:t>IOC </a:t>
            </a:r>
            <a:r>
              <a:rPr lang="en-US" sz="2800" i="1" dirty="0"/>
              <a:t>Circular letter, 2825 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Risk Knowledge:</a:t>
            </a:r>
          </a:p>
          <a:p>
            <a:pPr lvl="1"/>
            <a:r>
              <a:rPr lang="en-US" dirty="0"/>
              <a:t>Fully understand the impacts to the built environment (cities) and know how to minimize </a:t>
            </a:r>
            <a:r>
              <a:rPr lang="en-US" dirty="0" smtClean="0"/>
              <a:t>them through tsunami DRR based urban planning.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Response Capability:</a:t>
            </a:r>
            <a:endParaRPr lang="en-US" dirty="0"/>
          </a:p>
          <a:p>
            <a:pPr lvl="1"/>
            <a:r>
              <a:rPr lang="en-US" dirty="0"/>
              <a:t>Ensure plans to minimize impacts to built environment are in place to enable quicker post-tsunami restoration of </a:t>
            </a:r>
            <a:r>
              <a:rPr lang="en-US" dirty="0" smtClean="0"/>
              <a:t>basic services.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4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Rationale for proposing additional actions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Complying </a:t>
            </a:r>
            <a:r>
              <a:rPr lang="en-US" dirty="0">
                <a:solidFill>
                  <a:srgbClr val="C00000"/>
                </a:solidFill>
              </a:rPr>
              <a:t>UN Decade of Ocean Science for Sustainable Development </a:t>
            </a:r>
            <a:r>
              <a:rPr lang="en-US" dirty="0" smtClean="0">
                <a:solidFill>
                  <a:srgbClr val="C00000"/>
                </a:solidFill>
              </a:rPr>
              <a:t>with SFDRR (Sendai Framework for DRR) and SDGs (Sustainable Development Goals) #11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7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577" y="97277"/>
            <a:ext cx="8829472" cy="1143000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dirty="0"/>
              <a:t>Seven Global Targets of SFDRR (2015-2030)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7" y="1593651"/>
            <a:ext cx="10311319" cy="4702131"/>
          </a:xfrm>
        </p:spPr>
        <p:txBody>
          <a:bodyPr>
            <a:noAutofit/>
          </a:bodyPr>
          <a:lstStyle/>
          <a:p>
            <a:pPr marL="0" indent="0">
              <a:buSzPct val="100000"/>
              <a:buNone/>
            </a:pPr>
            <a:r>
              <a:rPr lang="en-US" sz="2200" b="1" dirty="0"/>
              <a:t>Substantially </a:t>
            </a:r>
            <a:r>
              <a:rPr lang="en-US" sz="2200" b="1" u="sng" dirty="0"/>
              <a:t>Reduce</a:t>
            </a:r>
            <a:r>
              <a:rPr lang="en-US" sz="2200" b="1" dirty="0"/>
              <a:t> by 2030: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200" dirty="0"/>
              <a:t>Global disaster mortality </a:t>
            </a:r>
            <a:r>
              <a:rPr lang="en-US" sz="2200" dirty="0">
                <a:sym typeface="Wingdings"/>
              </a:rPr>
              <a:t></a:t>
            </a:r>
            <a:r>
              <a:rPr lang="en-US" sz="2200" dirty="0"/>
              <a:t> 100,000 global mortality rate.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200" dirty="0"/>
              <a:t>Number of affected people globally </a:t>
            </a:r>
            <a:r>
              <a:rPr lang="en-US" sz="2200" dirty="0">
                <a:sym typeface="Wingdings"/>
              </a:rPr>
              <a:t></a:t>
            </a:r>
            <a:r>
              <a:rPr lang="en-US" sz="2200" dirty="0"/>
              <a:t> 100,000 people.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200" dirty="0"/>
              <a:t>Direct disaster economic loss in relation to global Gross Domestic Product (GDP)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200" dirty="0"/>
              <a:t>Disaster damage to </a:t>
            </a:r>
            <a:r>
              <a:rPr lang="en-US" sz="2200" i="1" dirty="0"/>
              <a:t>critical infrastructure </a:t>
            </a:r>
            <a:r>
              <a:rPr lang="en-US" sz="2200" dirty="0"/>
              <a:t>and disruption of </a:t>
            </a:r>
            <a:r>
              <a:rPr lang="en-US" sz="2200" i="1" dirty="0"/>
              <a:t>basic services</a:t>
            </a:r>
            <a:r>
              <a:rPr lang="en-US" sz="2200" dirty="0"/>
              <a:t>, among them health and educational facilities, including through developing their resilience</a:t>
            </a:r>
          </a:p>
          <a:p>
            <a:pPr marL="0" indent="0">
              <a:buSzPct val="100000"/>
              <a:buNone/>
            </a:pPr>
            <a:r>
              <a:rPr lang="en-US" sz="2200" b="1" dirty="0"/>
              <a:t>Substantially </a:t>
            </a:r>
            <a:r>
              <a:rPr lang="en-US" sz="2200" b="1" u="sng" dirty="0"/>
              <a:t>Increase</a:t>
            </a:r>
            <a:r>
              <a:rPr lang="en-US" sz="2200" b="1" dirty="0"/>
              <a:t> by 2030:</a:t>
            </a:r>
          </a:p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en-US" sz="2200" dirty="0">
                <a:solidFill>
                  <a:srgbClr val="C00000"/>
                </a:solidFill>
              </a:rPr>
              <a:t>Number of countries with national and local </a:t>
            </a:r>
            <a:r>
              <a:rPr lang="en-US" sz="2200" u="sng" dirty="0">
                <a:solidFill>
                  <a:srgbClr val="C00000"/>
                </a:solidFill>
              </a:rPr>
              <a:t>DRR (disaster risk reduction) strategies</a:t>
            </a:r>
            <a:r>
              <a:rPr lang="en-US" sz="2200" dirty="0">
                <a:solidFill>
                  <a:srgbClr val="C00000"/>
                </a:solidFill>
              </a:rPr>
              <a:t>. </a:t>
            </a:r>
          </a:p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en-US" sz="2200" dirty="0"/>
              <a:t>International cooperation to developing countries through adequate and sustainable support to complement their </a:t>
            </a:r>
            <a:r>
              <a:rPr lang="en-US" sz="2200" u="sng" dirty="0"/>
              <a:t>national actions</a:t>
            </a:r>
            <a:r>
              <a:rPr lang="en-US" sz="2200" dirty="0"/>
              <a:t> for implementation of this Framework. </a:t>
            </a:r>
          </a:p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en-US" sz="2200" dirty="0"/>
              <a:t>Access to multi-hazard early warning systems (MHEWS) and disaster risk information and assessments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178" y="97277"/>
            <a:ext cx="2989277" cy="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58" y="1154396"/>
            <a:ext cx="5391579" cy="43180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424705" y="1140894"/>
            <a:ext cx="2905405" cy="3857625"/>
            <a:chOff x="-1" y="0"/>
            <a:chExt cx="5446629" cy="72317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445855" cy="24089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2408991"/>
              <a:ext cx="5445855" cy="24113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819513"/>
              <a:ext cx="5446628" cy="2412200"/>
            </a:xfrm>
            <a:prstGeom prst="rect">
              <a:avLst/>
            </a:prstGeom>
          </p:spPr>
        </p:pic>
      </p:grpSp>
      <p:cxnSp>
        <p:nvCxnSpPr>
          <p:cNvPr id="8" name="Curved Connector 7"/>
          <p:cNvCxnSpPr/>
          <p:nvPr/>
        </p:nvCxnSpPr>
        <p:spPr>
          <a:xfrm rot="16200000" flipH="1">
            <a:off x="8157397" y="2208514"/>
            <a:ext cx="2405833" cy="1050410"/>
          </a:xfrm>
          <a:prstGeom prst="curvedConnector3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0800000" flipV="1">
            <a:off x="8026249" y="2083025"/>
            <a:ext cx="1639491" cy="654497"/>
          </a:xfrm>
          <a:prstGeom prst="curvedConnector3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8026250" y="3380461"/>
            <a:ext cx="808858" cy="556177"/>
          </a:xfrm>
          <a:prstGeom prst="curvedConnector3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5400000">
            <a:off x="7909080" y="2863520"/>
            <a:ext cx="1929240" cy="1716680"/>
          </a:xfrm>
          <a:prstGeom prst="curvedConnector3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>
            <a:off x="7450919" y="1808197"/>
            <a:ext cx="2554451" cy="2314748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>
            <a:off x="8102433" y="2019908"/>
            <a:ext cx="1629609" cy="1360553"/>
          </a:xfrm>
          <a:prstGeom prst="curvedConnector3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>
            <a:off x="7861887" y="4220817"/>
            <a:ext cx="1934091" cy="478371"/>
          </a:xfrm>
          <a:prstGeom prst="curvedConnector3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H="1">
            <a:off x="7787528" y="2439842"/>
            <a:ext cx="1659883" cy="221353"/>
          </a:xfrm>
          <a:prstGeom prst="curvedConnector3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47916" y="1465359"/>
            <a:ext cx="1261383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342900"/>
            <a:r>
              <a:rPr lang="en-US" b="1" dirty="0">
                <a:solidFill>
                  <a:prstClr val="white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Each goal is</a:t>
            </a:r>
          </a:p>
          <a:p>
            <a:pPr algn="ctr" defTabSz="342900"/>
            <a:r>
              <a:rPr lang="en-US" b="1" dirty="0">
                <a:solidFill>
                  <a:prstClr val="white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important</a:t>
            </a:r>
          </a:p>
          <a:p>
            <a:pPr algn="ctr" defTabSz="342900"/>
            <a:r>
              <a:rPr lang="en-US" b="1" dirty="0">
                <a:solidFill>
                  <a:prstClr val="white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in itself 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80005" y="1460434"/>
            <a:ext cx="1261383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342900"/>
            <a:r>
              <a:rPr lang="en-US" sz="1600" b="1" dirty="0">
                <a:solidFill>
                  <a:prstClr val="white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And they</a:t>
            </a:r>
          </a:p>
          <a:p>
            <a:pPr algn="ctr" defTabSz="342900"/>
            <a:r>
              <a:rPr lang="en-US" sz="1600" b="1" dirty="0">
                <a:solidFill>
                  <a:prstClr val="white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are all </a:t>
            </a:r>
          </a:p>
          <a:p>
            <a:pPr algn="ctr" defTabSz="342900"/>
            <a:r>
              <a:rPr lang="en-US" sz="1600" b="1" dirty="0">
                <a:solidFill>
                  <a:prstClr val="white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connected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858" y="5644698"/>
            <a:ext cx="103781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i="1" dirty="0"/>
              <a:t>Realizing sustainable and resilient development, which focuses on aspects of human (people), environment (planet) and prosperity (prosperity</a:t>
            </a:r>
            <a:r>
              <a:rPr lang="en-US" sz="2400" i="1" dirty="0" smtClean="0"/>
              <a:t>).</a:t>
            </a:r>
            <a:endParaRPr lang="en-US" sz="2400" i="1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39825" y="15111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 startAt="2"/>
            </a:pPr>
            <a:r>
              <a:rPr lang="en-US" dirty="0" smtClean="0">
                <a:solidFill>
                  <a:srgbClr val="C00000"/>
                </a:solidFill>
              </a:rPr>
              <a:t>SDGs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en-US" sz="4000" dirty="0"/>
              <a:t>Role of SFDRR in SDGs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u="sng" dirty="0"/>
              <a:t>Goal 11</a:t>
            </a:r>
            <a:r>
              <a:rPr lang="en-US" sz="2400" u="sng" dirty="0"/>
              <a:t> </a:t>
            </a:r>
            <a:r>
              <a:rPr lang="en-US" sz="2400" dirty="0"/>
              <a:t>is to make cities and human settlements inclusive, save, resilient and sustainable</a:t>
            </a:r>
          </a:p>
          <a:p>
            <a:pPr lvl="1"/>
            <a:r>
              <a:rPr lang="en-US" dirty="0"/>
              <a:t>By 2030: significantly </a:t>
            </a:r>
            <a:r>
              <a:rPr lang="en-US" i="1" dirty="0"/>
              <a:t>reduce</a:t>
            </a:r>
            <a:r>
              <a:rPr lang="en-US" dirty="0"/>
              <a:t> number of deaths, number of people at risk, and direct economic losses caused by disaster, including water-related disaster. </a:t>
            </a:r>
          </a:p>
          <a:p>
            <a:pPr lvl="1"/>
            <a:r>
              <a:rPr lang="en-US" dirty="0"/>
              <a:t>By 2020: goal 11 targets on substantially </a:t>
            </a:r>
            <a:r>
              <a:rPr lang="en-US" i="1" dirty="0">
                <a:solidFill>
                  <a:srgbClr val="C00000"/>
                </a:solidFill>
              </a:rPr>
              <a:t>increase</a:t>
            </a:r>
            <a:r>
              <a:rPr lang="en-US" dirty="0">
                <a:solidFill>
                  <a:srgbClr val="C00000"/>
                </a:solidFill>
              </a:rPr>
              <a:t> number of cities and human settlement in adopting and implementing integrated policies and plans toward inclusion, resource efficiency, mitigation and adaptation to climate change, resilience to disasters, and </a:t>
            </a:r>
            <a:r>
              <a:rPr lang="en-US" i="1" dirty="0">
                <a:solidFill>
                  <a:srgbClr val="C00000"/>
                </a:solidFill>
              </a:rPr>
              <a:t>develop and implement</a:t>
            </a:r>
            <a:r>
              <a:rPr lang="en-US" dirty="0">
                <a:solidFill>
                  <a:srgbClr val="C00000"/>
                </a:solidFill>
              </a:rPr>
              <a:t> holistic disaster risk management at all levels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sz="2400" b="1" dirty="0" smtClean="0">
                <a:sym typeface="Wingdings"/>
              </a:rPr>
              <a:t> The </a:t>
            </a:r>
            <a:r>
              <a:rPr lang="en-US" sz="2400" b="1" dirty="0">
                <a:sym typeface="Wingdings"/>
              </a:rPr>
              <a:t>important of mainstreaming </a:t>
            </a:r>
            <a:r>
              <a:rPr lang="en-US" sz="2400" b="1" dirty="0" smtClean="0">
                <a:sym typeface="Wingdings"/>
              </a:rPr>
              <a:t>Tsunami DRR </a:t>
            </a:r>
            <a:r>
              <a:rPr lang="en-US" sz="2400" b="1" dirty="0">
                <a:sym typeface="Wingdings"/>
              </a:rPr>
              <a:t>in urban planning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7719819" y="230188"/>
            <a:ext cx="3633981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prstClr val="white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#11: Make cities inclusive, safe, resilient and sustainable</a:t>
            </a:r>
            <a:endParaRPr lang="en-US" sz="2400" b="1" dirty="0">
              <a:solidFill>
                <a:prstClr val="white"/>
              </a:solidFill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08817484-8EED-405C-8A0A-03EDA4C515F6}" vid="{FC8C6025-514B-4E06-9CF0-EFE7063601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D14C81F2E3E145BBE5AE4CB06E7948" ma:contentTypeVersion="7" ma:contentTypeDescription="Create a new document." ma:contentTypeScope="" ma:versionID="89d7d1a9bff506d1f2668ca3bbf867f6">
  <xsd:schema xmlns:xsd="http://www.w3.org/2001/XMLSchema" xmlns:xs="http://www.w3.org/2001/XMLSchema" xmlns:p="http://schemas.microsoft.com/office/2006/metadata/properties" xmlns:ns2="fb99998f-2193-4610-889c-cecfbd7e5e42" targetNamespace="http://schemas.microsoft.com/office/2006/metadata/properties" ma:root="true" ma:fieldsID="42948acb15a0ab8df30c18aefdb54836" ns2:_="">
    <xsd:import namespace="fb99998f-2193-4610-889c-cecfbd7e5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9998f-2193-4610-889c-cecfbd7e5e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84C9F5-5012-455F-931F-5F9F6A4F18D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fb99998f-2193-4610-889c-cecfbd7e5e4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408CE6-E6DA-4C26-A357-60394A59D6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BADD02-59D7-4E5A-BBB3-54A6B68153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99998f-2193-4610-889c-cecfbd7e5e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Putih 03</Template>
  <TotalTime>18711</TotalTime>
  <Words>384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Next Condensed</vt:lpstr>
      <vt:lpstr>Calibri</vt:lpstr>
      <vt:lpstr>Dubai</vt:lpstr>
      <vt:lpstr>Wingdings</vt:lpstr>
      <vt:lpstr>Office Theme</vt:lpstr>
      <vt:lpstr>Propose additional actions for concept paper  IOC Circular letter, 2825: Protecting Communities from the World’s Most Dangerous Waves:  A Framework for Action under the UN Decade of Ocean Science for Sustainable Development </vt:lpstr>
      <vt:lpstr>Propose additional actions for concept paper  (IOC Circular letter, 2825 )</vt:lpstr>
      <vt:lpstr>Rationale for proposing additional actions </vt:lpstr>
      <vt:lpstr>Seven Global Targets of SFDRR (2015-2030)</vt:lpstr>
      <vt:lpstr>PowerPoint Presentation</vt:lpstr>
      <vt:lpstr>Role of SFDRR in SDGs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khonsa indana</dc:creator>
  <cp:lastModifiedBy>Alejandro Rojas</cp:lastModifiedBy>
  <cp:revision>100</cp:revision>
  <cp:lastPrinted>2021-09-02T04:46:48Z</cp:lastPrinted>
  <dcterms:created xsi:type="dcterms:W3CDTF">2020-07-30T08:57:24Z</dcterms:created>
  <dcterms:modified xsi:type="dcterms:W3CDTF">2022-02-18T20:12:55Z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0x01010092D14C81F2E3E145BBE5AE4CB06E7948</vt:lpwstr>
  </property>
</Properties>
</file>