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5"/>
  </p:notesMasterIdLst>
  <p:sldIdLst>
    <p:sldId id="256" r:id="rId2"/>
    <p:sldId id="368" r:id="rId3"/>
    <p:sldId id="364" r:id="rId4"/>
    <p:sldId id="362" r:id="rId5"/>
    <p:sldId id="355" r:id="rId6"/>
    <p:sldId id="363" r:id="rId7"/>
    <p:sldId id="257" r:id="rId8"/>
    <p:sldId id="369" r:id="rId9"/>
    <p:sldId id="357" r:id="rId10"/>
    <p:sldId id="358" r:id="rId11"/>
    <p:sldId id="367" r:id="rId12"/>
    <p:sldId id="322" r:id="rId13"/>
    <p:sldId id="323" r:id="rId14"/>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Soto" initials="SS" lastIdx="18" clrIdx="0">
    <p:extLst>
      <p:ext uri="{19B8F6BF-5375-455C-9EA6-DF929625EA0E}">
        <p15:presenceInfo xmlns:p15="http://schemas.microsoft.com/office/powerpoint/2012/main" userId="Stephanie Soto" providerId="None"/>
      </p:ext>
    </p:extLst>
  </p:cmAuthor>
  <p:cmAuthor id="2" name="Brome, Alison" initials="BA" lastIdx="5" clrIdx="1">
    <p:extLst>
      <p:ext uri="{19B8F6BF-5375-455C-9EA6-DF929625EA0E}">
        <p15:presenceInfo xmlns:p15="http://schemas.microsoft.com/office/powerpoint/2012/main" userId="S-1-5-21-1606980848-1958367476-725345543-639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3A267D-39BB-4FBB-B25F-E84E55EBC16C}">
  <a:tblStyle styleId="{653A267D-39BB-4FBB-B25F-E84E55EBC16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 styleId="{B2F8AD2F-1740-4BA5-BCD7-5F61573D4FF0}" styleName="Table_1">
    <a:wholeTbl>
      <a:tcTxStyle b="off" i="off">
        <a:font>
          <a:latin typeface="Calibri"/>
          <a:ea typeface="Calibri"/>
          <a:cs typeface="Calibri"/>
        </a:font>
        <a:schemeClr val="dk1"/>
      </a:tcTxStyle>
      <a:tcStyle>
        <a:tcBdr>
          <a:left>
            <a:ln w="12700" cap="flat" cmpd="sng">
              <a:solidFill>
                <a:schemeClr val="accent1"/>
              </a:solidFill>
              <a:prstDash val="solid"/>
              <a:round/>
              <a:headEnd type="none" w="med" len="med"/>
              <a:tailEnd type="none" w="med" len="med"/>
            </a:ln>
          </a:left>
          <a:right>
            <a:ln w="12700" cap="flat" cmpd="sng">
              <a:solidFill>
                <a:schemeClr val="accent1"/>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12700" cap="flat" cmpd="sng">
              <a:solidFill>
                <a:schemeClr val="accent1"/>
              </a:solidFill>
              <a:prstDash val="solid"/>
              <a:round/>
              <a:headEnd type="none" w="med" len="med"/>
              <a:tailEnd type="none" w="med" len="med"/>
            </a:ln>
          </a:insideH>
          <a:insideV>
            <a:ln w="12700" cap="flat" cmpd="sng">
              <a:solidFill>
                <a:schemeClr val="accent1"/>
              </a:solidFill>
              <a:prstDash val="solid"/>
              <a:round/>
              <a:headEnd type="none" w="med" len="med"/>
              <a:tailEnd type="none" w="med" len="med"/>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med" len="med"/>
              <a:tailEnd type="none" w="med" len="med"/>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med" len="med"/>
              <a:tailEnd type="none" w="med" len="med"/>
            </a:ln>
          </a:bottom>
        </a:tcBdr>
        <a:fill>
          <a:solidFill>
            <a:srgbClr val="FFFFFF">
              <a:alpha val="0"/>
            </a:srgbClr>
          </a:solidFill>
        </a:fill>
      </a:tcStyle>
    </a:firstRow>
    <a:neCell>
      <a:tcTxStyle/>
      <a:tcStyle>
        <a:tcBdr/>
      </a:tcStyle>
    </a:neCell>
    <a:nwCell>
      <a:tcTxStyle/>
      <a:tcStyle>
        <a:tcBdr/>
      </a:tcStyle>
    </a:nwCell>
  </a:tblStyle>
  <a:tblStyle styleId="{D0B32C0D-B672-4BEA-9589-8C10821962DC}"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26" autoAdjust="0"/>
    <p:restoredTop sz="95199" autoAdjust="0"/>
  </p:normalViewPr>
  <p:slideViewPr>
    <p:cSldViewPr>
      <p:cViewPr varScale="1">
        <p:scale>
          <a:sx n="88" d="100"/>
          <a:sy n="88" d="100"/>
        </p:scale>
        <p:origin x="1530" y="-84"/>
      </p:cViewPr>
      <p:guideLst>
        <p:guide orient="horz" pos="2160"/>
        <p:guide pos="2880"/>
      </p:guideLst>
    </p:cSldViewPr>
  </p:slideViewPr>
  <p:outlineViewPr>
    <p:cViewPr>
      <p:scale>
        <a:sx n="33" d="100"/>
        <a:sy n="33" d="100"/>
      </p:scale>
      <p:origin x="0" y="-8682"/>
    </p:cViewPr>
  </p:outlineViewPr>
  <p:notesTextViewPr>
    <p:cViewPr>
      <p:scale>
        <a:sx n="1" d="1"/>
        <a:sy n="1" d="1"/>
      </p:scale>
      <p:origin x="0" y="0"/>
    </p:cViewPr>
  </p:notesTextViewPr>
  <p:sorterViewPr>
    <p:cViewPr>
      <p:scale>
        <a:sx n="100" d="100"/>
        <a:sy n="100" d="100"/>
      </p:scale>
      <p:origin x="0" y="-33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8475" cy="466725"/>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 name="Shape 4"/>
          <p:cNvSpPr txBox="1">
            <a:spLocks noGrp="1"/>
          </p:cNvSpPr>
          <p:nvPr>
            <p:ph type="dt" idx="10"/>
          </p:nvPr>
        </p:nvSpPr>
        <p:spPr>
          <a:xfrm>
            <a:off x="3970337" y="0"/>
            <a:ext cx="3038475" cy="466725"/>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 name="Shape 5"/>
          <p:cNvSpPr>
            <a:spLocks noGrp="1" noRot="1" noChangeAspect="1"/>
          </p:cNvSpPr>
          <p:nvPr>
            <p:ph type="sldImg" idx="3"/>
          </p:nvPr>
        </p:nvSpPr>
        <p:spPr>
          <a:xfrm>
            <a:off x="1414462" y="1162050"/>
            <a:ext cx="4181475" cy="31368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675"/>
            <a:ext cx="3038475" cy="466725"/>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8" name="Shape 8"/>
          <p:cNvSpPr txBox="1">
            <a:spLocks noGrp="1"/>
          </p:cNvSpPr>
          <p:nvPr>
            <p:ph type="sldNum" idx="12"/>
          </p:nvPr>
        </p:nvSpPr>
        <p:spPr>
          <a:xfrm>
            <a:off x="3970337" y="8829675"/>
            <a:ext cx="3038475" cy="46672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s-PR" sz="1200" b="0" i="0" u="none" strike="noStrike" cap="none">
                <a:solidFill>
                  <a:schemeClr val="dk1"/>
                </a:solidFill>
                <a:latin typeface="Calibri"/>
                <a:ea typeface="Calibri"/>
                <a:cs typeface="Calibri"/>
                <a:sym typeface="Calibri"/>
              </a:rPr>
              <a:t>‹#›</a:t>
            </a:fld>
            <a:endParaRPr lang="es-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721799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701675" y="4473575"/>
            <a:ext cx="5607048" cy="3660775"/>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970337" y="8829675"/>
            <a:ext cx="3038475" cy="46672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s-PR" sz="1200" b="0" i="0" u="none" strike="noStrike" cap="none">
                <a:solidFill>
                  <a:schemeClr val="dk1"/>
                </a:solidFill>
                <a:latin typeface="Calibri"/>
                <a:ea typeface="Calibri"/>
                <a:cs typeface="Calibri"/>
                <a:sym typeface="Calibri"/>
              </a:rPr>
              <a:t>1</a:t>
            </a:fld>
            <a:endParaRPr lang="es-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1586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614" name="Shape 614"/>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5865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1" name="Shape 111"/>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34805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602" name="Shape 602"/>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08462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*Need to update image once Tsunami Zone updates their website on January.</a:t>
            </a:r>
            <a:endParaRPr sz="1200" b="1" i="0" u="none" strike="noStrike" cap="none" dirty="0">
              <a:solidFill>
                <a:schemeClr val="dk1"/>
              </a:solidFill>
              <a:latin typeface="Calibri"/>
              <a:ea typeface="Calibri"/>
              <a:cs typeface="Calibri"/>
              <a:sym typeface="Calibri"/>
            </a:endParaRPr>
          </a:p>
        </p:txBody>
      </p:sp>
      <p:sp>
        <p:nvSpPr>
          <p:cNvPr id="531" name="Shape 531"/>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90494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89" name="Shape 589"/>
          <p:cNvSpPr txBox="1">
            <a:spLocks noGrp="1"/>
          </p:cNvSpPr>
          <p:nvPr>
            <p:ph type="body" idx="1"/>
          </p:nvPr>
        </p:nvSpPr>
        <p:spPr>
          <a:xfrm>
            <a:off x="701675" y="4473575"/>
            <a:ext cx="5607048" cy="3660775"/>
          </a:xfrm>
          <a:prstGeom prst="rect">
            <a:avLst/>
          </a:prstGeom>
          <a:noFill/>
          <a:ln>
            <a:noFill/>
          </a:ln>
        </p:spPr>
        <p:txBody>
          <a:bodyPr wrap="square"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90" name="Shape 590"/>
          <p:cNvSpPr txBox="1">
            <a:spLocks noGrp="1"/>
          </p:cNvSpPr>
          <p:nvPr>
            <p:ph type="sldNum" idx="12"/>
          </p:nvPr>
        </p:nvSpPr>
        <p:spPr>
          <a:xfrm>
            <a:off x="3970337" y="8829675"/>
            <a:ext cx="3038475" cy="466725"/>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s-PR" sz="1200" b="0" i="0" u="none" strike="noStrike" cap="none">
                <a:solidFill>
                  <a:schemeClr val="dk1"/>
                </a:solidFill>
                <a:latin typeface="Calibri"/>
                <a:ea typeface="Calibri"/>
                <a:cs typeface="Calibri"/>
                <a:sym typeface="Calibri"/>
              </a:rPr>
              <a:t>6</a:t>
            </a:fld>
            <a:endParaRPr lang="es-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726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95" name="Shape 9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84048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7" name="Shape 117"/>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202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129" name="Shape 12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72140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txBox="1">
            <a:spLocks noGrp="1"/>
          </p:cNvSpPr>
          <p:nvPr>
            <p:ph type="body" idx="1"/>
          </p:nvPr>
        </p:nvSpPr>
        <p:spPr>
          <a:xfrm>
            <a:off x="701675" y="4473575"/>
            <a:ext cx="5607048" cy="3660775"/>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*Update timeline</a:t>
            </a:r>
            <a:endParaRPr sz="1200" b="1" i="0" u="none" strike="noStrike" cap="none" dirty="0">
              <a:solidFill>
                <a:schemeClr val="dk1"/>
              </a:solidFill>
              <a:latin typeface="Calibri"/>
              <a:ea typeface="Calibri"/>
              <a:cs typeface="Calibri"/>
              <a:sym typeface="Calibri"/>
            </a:endParaRPr>
          </a:p>
        </p:txBody>
      </p:sp>
      <p:sp>
        <p:nvSpPr>
          <p:cNvPr id="608" name="Shape 60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14374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74637"/>
            <a:ext cx="8531352" cy="9144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 name="Shape 17"/>
          <p:cNvSpPr txBox="1">
            <a:spLocks noGrp="1"/>
          </p:cNvSpPr>
          <p:nvPr>
            <p:ph type="body" idx="1"/>
          </p:nvPr>
        </p:nvSpPr>
        <p:spPr>
          <a:xfrm>
            <a:off x="457200" y="1600200"/>
            <a:ext cx="8229600" cy="4525963"/>
          </a:xfrm>
          <a:prstGeom prst="rect">
            <a:avLst/>
          </a:prstGeom>
          <a:noFill/>
          <a:ln w="9525" cap="flat" cmpd="sng">
            <a:solidFill>
              <a:srgbClr val="366092"/>
            </a:solidFill>
            <a:prstDash val="solid"/>
            <a:round/>
            <a:headEnd type="none" w="med" len="med"/>
            <a:tailEnd type="none" w="med" len="med"/>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9" name="Shape 1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0" name="Shape 20"/>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6" y="2171700"/>
            <a:ext cx="5851525" cy="20574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80" name="Shape 80"/>
          <p:cNvSpPr txBox="1">
            <a:spLocks noGrp="1"/>
          </p:cNvSpPr>
          <p:nvPr>
            <p:ph type="body" idx="1"/>
          </p:nvPr>
        </p:nvSpPr>
        <p:spPr>
          <a:xfrm rot="5400000">
            <a:off x="541336" y="190500"/>
            <a:ext cx="5851525" cy="6019798"/>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82" name="Shape 8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83" name="Shape 83"/>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274637"/>
            <a:ext cx="8229600" cy="11430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33" name="Shape 33"/>
          <p:cNvSpPr txBox="1">
            <a:spLocks noGrp="1"/>
          </p:cNvSpPr>
          <p:nvPr>
            <p:ph type="body" idx="1"/>
          </p:nvPr>
        </p:nvSpPr>
        <p:spPr>
          <a:xfrm>
            <a:off x="457200" y="1600200"/>
            <a:ext cx="4038598" cy="4525963"/>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648200" y="1600200"/>
            <a:ext cx="4038598" cy="4525963"/>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6" name="Shape 3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7" name="Shape 37"/>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1143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3" name="Shape 2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4" name="Shape 24"/>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685800" y="2130425"/>
            <a:ext cx="7772400" cy="1470023"/>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7" name="Shape 27"/>
          <p:cNvSpPr txBox="1">
            <a:spLocks noGrp="1"/>
          </p:cNvSpPr>
          <p:nvPr>
            <p:ph type="subTitle" idx="1"/>
          </p:nvPr>
        </p:nvSpPr>
        <p:spPr>
          <a:xfrm>
            <a:off x="1371600" y="3886200"/>
            <a:ext cx="6400799" cy="1752600"/>
          </a:xfrm>
          <a:prstGeom prst="rect">
            <a:avLst/>
          </a:prstGeom>
          <a:noFill/>
          <a:ln>
            <a:noFill/>
          </a:ln>
        </p:spPr>
        <p:txBody>
          <a:bodyPr wrap="square" lIns="91425" tIns="91425" rIns="91425" bIns="91425" anchor="t" anchorCtr="0"/>
          <a:lstStyle>
            <a:lvl1pPr marL="0" marR="0" lvl="0" indent="0" algn="ctr" rtl="0">
              <a:lnSpc>
                <a:spcPct val="100000"/>
              </a:lnSpc>
              <a:spcBef>
                <a:spcPts val="560"/>
              </a:spcBef>
              <a:spcAft>
                <a:spcPts val="0"/>
              </a:spcAft>
              <a:buClr>
                <a:srgbClr val="888888"/>
              </a:buClr>
              <a:buFont typeface="Arial"/>
              <a:buNone/>
              <a:defRPr sz="2800" b="0" i="0" u="none" strike="noStrike" cap="none">
                <a:solidFill>
                  <a:srgbClr val="888888"/>
                </a:solidFill>
                <a:latin typeface="Calibri"/>
                <a:ea typeface="Calibri"/>
                <a:cs typeface="Calibri"/>
                <a:sym typeface="Calibri"/>
              </a:defRPr>
            </a:lvl1pPr>
            <a:lvl2pPr marL="457200" marR="0" lvl="1" indent="0" algn="ctr" rtl="0">
              <a:lnSpc>
                <a:spcPct val="100000"/>
              </a:lnSpc>
              <a:spcBef>
                <a:spcPts val="480"/>
              </a:spcBef>
              <a:spcAft>
                <a:spcPts val="0"/>
              </a:spcAft>
              <a:buClr>
                <a:srgbClr val="888888"/>
              </a:buClr>
              <a:buFont typeface="Arial"/>
              <a:buNone/>
              <a:defRPr sz="2400" b="0" i="0" u="none" strike="noStrike" cap="none">
                <a:solidFill>
                  <a:srgbClr val="888888"/>
                </a:solidFill>
                <a:latin typeface="Calibri"/>
                <a:ea typeface="Calibri"/>
                <a:cs typeface="Calibri"/>
                <a:sym typeface="Calibri"/>
              </a:defRPr>
            </a:lvl2pPr>
            <a:lvl3pPr marL="914400" marR="0" lvl="2"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3pPr>
            <a:lvl4pPr marL="1371600" marR="0" lvl="3"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4pPr>
            <a:lvl5pPr marL="1828800" marR="0" lvl="4"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9" name="Shape 29"/>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30" name="Shape 30"/>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722312" y="4406900"/>
            <a:ext cx="7772400" cy="1362075"/>
          </a:xfrm>
          <a:prstGeom prst="rect">
            <a:avLst/>
          </a:prstGeom>
          <a:solidFill>
            <a:srgbClr val="366092"/>
          </a:solidFill>
          <a:ln>
            <a:noFill/>
          </a:ln>
        </p:spPr>
        <p:txBody>
          <a:bodyPr wrap="square" lIns="91425" tIns="91425" rIns="91425" bIns="91425" anchor="t" anchorCtr="0"/>
          <a:lstStyle>
            <a:lvl1pPr marL="0" marR="0" lvl="0" indent="0" algn="l" rtl="0">
              <a:lnSpc>
                <a:spcPct val="100000"/>
              </a:lnSpc>
              <a:spcBef>
                <a:spcPts val="0"/>
              </a:spcBef>
              <a:spcAft>
                <a:spcPts val="0"/>
              </a:spcAft>
              <a:buClr>
                <a:srgbClr val="F2F2F2"/>
              </a:buClr>
              <a:buFont typeface="Calibri"/>
              <a:buNone/>
              <a:defRPr sz="4000" b="1"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0" name="Shape 40"/>
          <p:cNvSpPr txBox="1">
            <a:spLocks noGrp="1"/>
          </p:cNvSpPr>
          <p:nvPr>
            <p:ph type="body" idx="1"/>
          </p:nvPr>
        </p:nvSpPr>
        <p:spPr>
          <a:xfrm>
            <a:off x="722312" y="2906713"/>
            <a:ext cx="7772400" cy="1500187"/>
          </a:xfrm>
          <a:prstGeom prst="rect">
            <a:avLst/>
          </a:prstGeom>
          <a:noFill/>
          <a:ln>
            <a:noFill/>
          </a:ln>
        </p:spPr>
        <p:txBody>
          <a:bodyPr wrap="square" lIns="91425" tIns="91425" rIns="91425" bIns="91425" anchor="b" anchorCtr="0"/>
          <a:lstStyle>
            <a:lvl1pPr marL="0" marR="0" lvl="0" indent="0" algn="l"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2" name="Shape 42"/>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43" name="Shape 43"/>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7" cy="3951286"/>
          </a:xfrm>
          <a:prstGeom prst="rect">
            <a:avLst/>
          </a:prstGeom>
          <a:noFill/>
          <a:ln>
            <a:noFill/>
          </a:ln>
        </p:spPr>
        <p:txBody>
          <a:bodyPr wrap="square" lIns="91425" tIns="91425" rIns="91425" bIns="91425" anchor="t" anchorCtr="0"/>
          <a:lstStyle>
            <a:lvl1pPr marL="342900" marR="0" lvl="0" indent="1143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2"/>
            <a:ext cx="4041773" cy="639762"/>
          </a:xfrm>
          <a:prstGeom prst="rect">
            <a:avLst/>
          </a:prstGeom>
          <a:noFill/>
          <a:ln>
            <a:noFill/>
          </a:ln>
        </p:spPr>
        <p:txBody>
          <a:bodyPr wrap="square" lIns="91425" tIns="91425" rIns="91425" bIns="91425" anchor="b" anchorCtr="0"/>
          <a:lstStyle>
            <a:lvl1pPr marL="0" marR="0" lvl="0" indent="0" algn="l" rtl="0">
              <a:lnSpc>
                <a:spcPct val="100000"/>
              </a:lnSpc>
              <a:spcBef>
                <a:spcPts val="480"/>
              </a:spcBef>
              <a:spcAft>
                <a:spcPts val="0"/>
              </a:spcAft>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100000"/>
              </a:lnSpc>
              <a:spcBef>
                <a:spcPts val="400"/>
              </a:spcBef>
              <a:spcAft>
                <a:spcPts val="0"/>
              </a:spcAft>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100000"/>
              </a:lnSpc>
              <a:spcBef>
                <a:spcPts val="36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3" cy="3951286"/>
          </a:xfrm>
          <a:prstGeom prst="rect">
            <a:avLst/>
          </a:prstGeom>
          <a:noFill/>
          <a:ln>
            <a:noFill/>
          </a:ln>
        </p:spPr>
        <p:txBody>
          <a:bodyPr wrap="square" lIns="91425" tIns="91425" rIns="91425" bIns="91425" anchor="t" anchorCtr="0"/>
          <a:lstStyle>
            <a:lvl1pPr marL="342900" marR="0" lvl="0" indent="1143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952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1" name="Shape 51"/>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2" name="Shape 52"/>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5" name="Shape 55"/>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6" name="Shape 5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57" name="Shape 57"/>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8"/>
          </a:xfrm>
          <a:prstGeom prst="rect">
            <a:avLst/>
          </a:prstGeom>
          <a:solidFill>
            <a:srgbClr val="366092"/>
          </a:solidFill>
          <a:ln>
            <a:noFill/>
          </a:ln>
        </p:spPr>
        <p:txBody>
          <a:bodyPr wrap="square" lIns="91425" tIns="91425" rIns="91425" bIns="91425" anchor="b" anchorCtr="0"/>
          <a:lstStyle>
            <a:lvl1pPr marL="0" marR="0" lvl="0" indent="0" algn="l" rtl="0">
              <a:lnSpc>
                <a:spcPct val="100000"/>
              </a:lnSpc>
              <a:spcBef>
                <a:spcPts val="0"/>
              </a:spcBef>
              <a:spcAft>
                <a:spcPts val="0"/>
              </a:spcAft>
              <a:buClr>
                <a:srgbClr val="F2F2F2"/>
              </a:buClr>
              <a:buFont typeface="Calibri"/>
              <a:buNone/>
              <a:defRPr sz="2000" b="1"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0" name="Shape 60"/>
          <p:cNvSpPr txBox="1">
            <a:spLocks noGrp="1"/>
          </p:cNvSpPr>
          <p:nvPr>
            <p:ph type="body" idx="1"/>
          </p:nvPr>
        </p:nvSpPr>
        <p:spPr>
          <a:xfrm>
            <a:off x="3575050" y="273050"/>
            <a:ext cx="5111750" cy="5853111"/>
          </a:xfrm>
          <a:prstGeom prst="rect">
            <a:avLst/>
          </a:prstGeom>
          <a:noFill/>
          <a:ln>
            <a:noFill/>
          </a:ln>
        </p:spPr>
        <p:txBody>
          <a:bodyPr wrap="square" lIns="91425" tIns="91425" rIns="91425" bIns="91425" anchor="t" anchorCtr="0"/>
          <a:lstStyle>
            <a:lvl1pPr marL="4064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812800" marR="0" lvl="1" indent="1016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192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56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828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63" name="Shape 6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64" name="Shape 64"/>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0"/>
            <a:ext cx="5486399" cy="566736"/>
          </a:xfrm>
          <a:prstGeom prst="rect">
            <a:avLst/>
          </a:prstGeom>
          <a:solidFill>
            <a:srgbClr val="366092"/>
          </a:solidFill>
          <a:ln>
            <a:noFill/>
          </a:ln>
        </p:spPr>
        <p:txBody>
          <a:bodyPr wrap="square" lIns="91425" tIns="91425" rIns="91425" bIns="91425" anchor="b" anchorCtr="0"/>
          <a:lstStyle>
            <a:lvl1pPr marL="0" marR="0" lvl="0" indent="0" algn="l" rtl="0">
              <a:lnSpc>
                <a:spcPct val="100000"/>
              </a:lnSpc>
              <a:spcBef>
                <a:spcPts val="0"/>
              </a:spcBef>
              <a:spcAft>
                <a:spcPts val="0"/>
              </a:spcAft>
              <a:buClr>
                <a:srgbClr val="F2F2F2"/>
              </a:buClr>
              <a:buFont typeface="Calibri"/>
              <a:buNone/>
              <a:defRPr sz="2000" b="1"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wrap="square" lIns="91425" tIns="91425" rIns="91425" bIns="91425" anchor="t"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Shape 68"/>
          <p:cNvSpPr txBox="1">
            <a:spLocks noGrp="1"/>
          </p:cNvSpPr>
          <p:nvPr>
            <p:ph type="body" idx="1"/>
          </p:nvPr>
        </p:nvSpPr>
        <p:spPr>
          <a:xfrm>
            <a:off x="1792288" y="5367337"/>
            <a:ext cx="5486399" cy="804861"/>
          </a:xfrm>
          <a:prstGeom prst="rect">
            <a:avLst/>
          </a:prstGeom>
          <a:noFill/>
          <a:ln>
            <a:noFill/>
          </a:ln>
        </p:spPr>
        <p:txBody>
          <a:bodyPr wrap="square" lIns="91425" tIns="91425" rIns="91425" bIns="91425" anchor="t" anchorCtr="0"/>
          <a:lstStyle>
            <a:lvl1pPr marL="0" marR="0" lvl="0" indent="0" algn="l" rtl="0">
              <a:lnSpc>
                <a:spcPct val="100000"/>
              </a:lnSpc>
              <a:spcBef>
                <a:spcPts val="28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24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200"/>
              </a:spcBef>
              <a:spcAft>
                <a:spcPts val="0"/>
              </a:spcAft>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0" name="Shape 7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1" name="Shape 71"/>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4" name="Shape 74"/>
          <p:cNvSpPr txBox="1">
            <a:spLocks noGrp="1"/>
          </p:cNvSpPr>
          <p:nvPr>
            <p:ph type="body" idx="1"/>
          </p:nvPr>
        </p:nvSpPr>
        <p:spPr>
          <a:xfrm rot="5400000">
            <a:off x="2309017" y="-251618"/>
            <a:ext cx="4525963" cy="82296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6" name="Shape 76"/>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77" name="Shape 77"/>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solidFill>
            <a:srgbClr val="366092"/>
          </a:solid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F2F2F2"/>
              </a:buClr>
              <a:buFont typeface="Calibri"/>
              <a:buNone/>
              <a:defRPr sz="3200" b="0" i="0" u="none" strike="noStrike" cap="none">
                <a:solidFill>
                  <a:srgbClr val="F2F2F2"/>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62000" marR="0" lvl="1" indent="1270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14" name="Shape 14"/>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s-PR" sz="1200" b="0" i="0" u="none" strike="noStrike" cap="none">
                <a:solidFill>
                  <a:srgbClr val="888888"/>
                </a:solidFill>
                <a:latin typeface="Calibri"/>
                <a:ea typeface="Calibri"/>
                <a:cs typeface="Calibri"/>
                <a:sym typeface="Calibri"/>
              </a:rPr>
              <a:t>‹#›</a:t>
            </a:fld>
            <a:endParaRPr lang="es-PR" sz="1200" b="0" i="0" u="none" strike="noStrike" cap="none" dirty="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ioc-tsunami.org/index.php?option=com_oe&amp;task=viewDocumentRecord&amp;docID=26796"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em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2" name="Shape 92"/>
          <p:cNvSpPr txBox="1"/>
          <p:nvPr/>
        </p:nvSpPr>
        <p:spPr>
          <a:xfrm>
            <a:off x="3817374" y="4419600"/>
            <a:ext cx="5260081" cy="2761576"/>
          </a:xfrm>
          <a:prstGeom prst="rect">
            <a:avLst/>
          </a:prstGeom>
          <a:noFill/>
          <a:ln>
            <a:noFill/>
          </a:ln>
        </p:spPr>
        <p:txBody>
          <a:bodyPr wrap="square" lIns="91425" tIns="45700" rIns="91425" bIns="45700" anchor="t" anchorCtr="0">
            <a:noAutofit/>
          </a:bodyPr>
          <a:lstStyle/>
          <a:p>
            <a:pPr lvl="0" algn="r">
              <a:lnSpc>
                <a:spcPct val="80000"/>
              </a:lnSpc>
              <a:spcBef>
                <a:spcPts val="320"/>
              </a:spcBef>
              <a:buClr>
                <a:schemeClr val="dk1"/>
              </a:buClr>
              <a:buSzPct val="25000"/>
            </a:pPr>
            <a:r>
              <a:rPr lang="es-PR" sz="1800" b="1" dirty="0" smtClean="0">
                <a:solidFill>
                  <a:schemeClr val="dk1"/>
                </a:solidFill>
                <a:latin typeface="Times New Roman" panose="02020603050405020304" pitchFamily="18" charset="0"/>
                <a:ea typeface="Calibri"/>
                <a:cs typeface="Times New Roman" panose="02020603050405020304" pitchFamily="18" charset="0"/>
                <a:sym typeface="Calibri"/>
              </a:rPr>
              <a:t>Alison Brome</a:t>
            </a:r>
          </a:p>
          <a:p>
            <a:pPr lvl="0" algn="r">
              <a:lnSpc>
                <a:spcPct val="80000"/>
              </a:lnSpc>
              <a:spcBef>
                <a:spcPts val="320"/>
              </a:spcBef>
              <a:buClr>
                <a:schemeClr val="dk1"/>
              </a:buClr>
              <a:buSzPct val="25000"/>
            </a:pPr>
            <a:r>
              <a:rPr lang="es-PR" sz="1600" dirty="0" smtClean="0">
                <a:solidFill>
                  <a:schemeClr val="dk1"/>
                </a:solidFill>
                <a:latin typeface="Times New Roman" panose="02020603050405020304" pitchFamily="18" charset="0"/>
                <a:ea typeface="Calibri"/>
                <a:cs typeface="Times New Roman" panose="02020603050405020304" pitchFamily="18" charset="0"/>
                <a:sym typeface="Calibri"/>
              </a:rPr>
              <a:t>Coastal Hazards Officer</a:t>
            </a:r>
          </a:p>
          <a:p>
            <a:pPr lvl="0" algn="r">
              <a:lnSpc>
                <a:spcPct val="80000"/>
              </a:lnSpc>
              <a:spcBef>
                <a:spcPts val="320"/>
              </a:spcBef>
              <a:buClr>
                <a:schemeClr val="dk1"/>
              </a:buClr>
              <a:buSzPct val="25000"/>
            </a:pPr>
            <a:r>
              <a:rPr lang="es-PR" sz="1600" dirty="0" smtClean="0">
                <a:solidFill>
                  <a:schemeClr val="dk1"/>
                </a:solidFill>
                <a:latin typeface="Times New Roman" panose="02020603050405020304" pitchFamily="18" charset="0"/>
                <a:ea typeface="Calibri"/>
                <a:cs typeface="Times New Roman" panose="02020603050405020304" pitchFamily="18" charset="0"/>
                <a:sym typeface="Calibri"/>
              </a:rPr>
              <a:t>CTIC, UNESCO/IOC</a:t>
            </a:r>
            <a:endParaRPr lang="es-PR" sz="1600" b="1" dirty="0" smtClean="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r" rtl="0">
              <a:lnSpc>
                <a:spcPct val="80000"/>
              </a:lnSpc>
              <a:spcBef>
                <a:spcPts val="0"/>
              </a:spcBef>
              <a:spcAft>
                <a:spcPts val="0"/>
              </a:spcAft>
              <a:buClr>
                <a:schemeClr val="dk1"/>
              </a:buClr>
              <a:buSzPct val="25000"/>
              <a:buFont typeface="Arial"/>
              <a:buNone/>
            </a:pPr>
            <a:r>
              <a:rPr lang="es-PR" sz="2000" b="1" dirty="0" smtClean="0">
                <a:solidFill>
                  <a:schemeClr val="dk1"/>
                </a:solidFill>
                <a:latin typeface="Times New Roman" panose="02020603050405020304" pitchFamily="18" charset="0"/>
                <a:ea typeface="Calibri"/>
                <a:cs typeface="Times New Roman" panose="02020603050405020304" pitchFamily="18" charset="0"/>
                <a:sym typeface="Calibri"/>
              </a:rPr>
              <a:t>  </a:t>
            </a:r>
            <a:endParaRPr lang="es-PR" sz="2000" b="1"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r" rtl="0">
              <a:lnSpc>
                <a:spcPct val="80000"/>
              </a:lnSpc>
              <a:spcBef>
                <a:spcPts val="0"/>
              </a:spcBef>
              <a:spcAft>
                <a:spcPts val="0"/>
              </a:spcAft>
              <a:buClr>
                <a:schemeClr val="dk1"/>
              </a:buClr>
              <a:buSzPct val="25000"/>
              <a:buFont typeface="Arial"/>
              <a:buNone/>
            </a:pPr>
            <a:r>
              <a:rPr lang="es-PR" sz="1600" b="1"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Christa G. von Hillebrandt-Andrade</a:t>
            </a:r>
          </a:p>
          <a:p>
            <a:pPr marL="0" marR="0" lvl="0" indent="0" algn="r" rtl="0">
              <a:lnSpc>
                <a:spcPct val="80000"/>
              </a:lnSpc>
              <a:spcBef>
                <a:spcPts val="320"/>
              </a:spcBef>
              <a:spcAft>
                <a:spcPts val="0"/>
              </a:spcAft>
              <a:buClr>
                <a:schemeClr val="dk1"/>
              </a:buClr>
              <a:buSzPct val="25000"/>
              <a:buFont typeface="Arial"/>
              <a:buNone/>
            </a:pPr>
            <a:r>
              <a:rPr lang="es-PR"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Deputy Director, NOAA NWS ITIC Caribbean Office</a:t>
            </a:r>
          </a:p>
          <a:p>
            <a:pPr marL="0" marR="0" lvl="0" indent="0" algn="r" rtl="0">
              <a:lnSpc>
                <a:spcPct val="80000"/>
              </a:lnSpc>
              <a:spcBef>
                <a:spcPts val="320"/>
              </a:spcBef>
              <a:spcAft>
                <a:spcPts val="0"/>
              </a:spcAft>
              <a:buClr>
                <a:schemeClr val="dk1"/>
              </a:buClr>
              <a:buSzPct val="25000"/>
              <a:buFont typeface="Arial"/>
              <a:buNone/>
            </a:pPr>
            <a:r>
              <a:rPr lang="es-PR"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ICG CARIBE-EWS WG IV Chair</a:t>
            </a:r>
          </a:p>
          <a:p>
            <a:pPr marL="0" marR="0" lvl="0" indent="0" algn="r" rtl="0">
              <a:lnSpc>
                <a:spcPct val="80000"/>
              </a:lnSpc>
              <a:spcBef>
                <a:spcPts val="320"/>
              </a:spcBef>
              <a:spcAft>
                <a:spcPts val="0"/>
              </a:spcAft>
              <a:buClr>
                <a:schemeClr val="dk1"/>
              </a:buClr>
              <a:buSzPct val="25000"/>
              <a:buFont typeface="Arial"/>
              <a:buNone/>
            </a:pPr>
            <a:endParaRPr lang="es-PR" b="1"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endParaRPr>
          </a:p>
          <a:p>
            <a:pPr lvl="0" algn="r">
              <a:lnSpc>
                <a:spcPct val="80000"/>
              </a:lnSpc>
              <a:buClr>
                <a:srgbClr val="000000"/>
              </a:buClr>
              <a:buSzPct val="25000"/>
            </a:pPr>
            <a:r>
              <a:rPr lang="es-PR" sz="1600" b="1" dirty="0">
                <a:latin typeface="Times New Roman" panose="02020603050405020304" pitchFamily="18" charset="0"/>
                <a:ea typeface="Calibri"/>
                <a:cs typeface="Times New Roman" panose="02020603050405020304" pitchFamily="18" charset="0"/>
                <a:sym typeface="Calibri"/>
              </a:rPr>
              <a:t>Dr. Elizabeth A. Vanacore</a:t>
            </a:r>
          </a:p>
          <a:p>
            <a:pPr lvl="0" algn="r">
              <a:lnSpc>
                <a:spcPct val="80000"/>
              </a:lnSpc>
              <a:buClr>
                <a:srgbClr val="000000"/>
              </a:buClr>
              <a:buSzPct val="25000"/>
            </a:pPr>
            <a:r>
              <a:rPr lang="es-PR" dirty="0" err="1">
                <a:latin typeface="Times New Roman" panose="02020603050405020304" pitchFamily="18" charset="0"/>
                <a:ea typeface="Calibri"/>
                <a:cs typeface="Times New Roman" panose="02020603050405020304" pitchFamily="18" charset="0"/>
                <a:sym typeface="Calibri"/>
              </a:rPr>
              <a:t>Seismologist</a:t>
            </a:r>
            <a:r>
              <a:rPr lang="es-PR" dirty="0">
                <a:latin typeface="Times New Roman" panose="02020603050405020304" pitchFamily="18" charset="0"/>
                <a:ea typeface="Calibri"/>
                <a:cs typeface="Times New Roman" panose="02020603050405020304" pitchFamily="18" charset="0"/>
                <a:sym typeface="Calibri"/>
              </a:rPr>
              <a:t>, Puerto Rico </a:t>
            </a:r>
            <a:r>
              <a:rPr lang="es-PR" dirty="0" err="1">
                <a:latin typeface="Times New Roman" panose="02020603050405020304" pitchFamily="18" charset="0"/>
                <a:ea typeface="Calibri"/>
                <a:cs typeface="Times New Roman" panose="02020603050405020304" pitchFamily="18" charset="0"/>
                <a:sym typeface="Calibri"/>
              </a:rPr>
              <a:t>Seismic</a:t>
            </a:r>
            <a:r>
              <a:rPr lang="es-PR" dirty="0">
                <a:latin typeface="Times New Roman" panose="02020603050405020304" pitchFamily="18" charset="0"/>
                <a:ea typeface="Calibri"/>
                <a:cs typeface="Times New Roman" panose="02020603050405020304" pitchFamily="18" charset="0"/>
                <a:sym typeface="Calibri"/>
              </a:rPr>
              <a:t> Network</a:t>
            </a:r>
          </a:p>
          <a:p>
            <a:pPr lvl="0" algn="r">
              <a:lnSpc>
                <a:spcPct val="80000"/>
              </a:lnSpc>
              <a:buClr>
                <a:srgbClr val="000000"/>
              </a:buClr>
              <a:buSzPct val="25000"/>
            </a:pPr>
            <a:r>
              <a:rPr lang="es-PR" dirty="0">
                <a:latin typeface="Times New Roman" panose="02020603050405020304" pitchFamily="18" charset="0"/>
                <a:ea typeface="Calibri"/>
                <a:cs typeface="Times New Roman" panose="02020603050405020304" pitchFamily="18" charset="0"/>
                <a:sym typeface="Calibri"/>
              </a:rPr>
              <a:t>ICG CARIBE-EWS CARIBE WAVE TT CHAIR</a:t>
            </a:r>
          </a:p>
          <a:p>
            <a:pPr marL="0" marR="0" lvl="0" indent="0" algn="r" rtl="0">
              <a:lnSpc>
                <a:spcPct val="80000"/>
              </a:lnSpc>
              <a:spcBef>
                <a:spcPts val="320"/>
              </a:spcBef>
              <a:spcAft>
                <a:spcPts val="0"/>
              </a:spcAft>
              <a:buClr>
                <a:schemeClr val="dk1"/>
              </a:buClr>
              <a:buSzPct val="25000"/>
              <a:buFont typeface="Arial"/>
              <a:buNone/>
            </a:pPr>
            <a:endParaRPr lang="es-PR" sz="1600" b="1"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p:txBody>
      </p:sp>
      <p:pic>
        <p:nvPicPr>
          <p:cNvPr id="3" name="Picture 2" descr="Logo, company name&#10;&#10;Description automatically generated">
            <a:extLst>
              <a:ext uri="{FF2B5EF4-FFF2-40B4-BE49-F238E27FC236}">
                <a16:creationId xmlns:a16="http://schemas.microsoft.com/office/drawing/2014/main" xmlns="" id="{C1CF1234-1402-D042-9F9E-37FD68D6F4C7}"/>
              </a:ext>
            </a:extLst>
          </p:cNvPr>
          <p:cNvPicPr>
            <a:picLocks noChangeAspect="1"/>
          </p:cNvPicPr>
          <p:nvPr/>
        </p:nvPicPr>
        <p:blipFill rotWithShape="1">
          <a:blip r:embed="rId3"/>
          <a:srcRect l="19749" t="16968" r="17651" b="23622"/>
          <a:stretch/>
        </p:blipFill>
        <p:spPr>
          <a:xfrm>
            <a:off x="381000" y="3962400"/>
            <a:ext cx="3429000" cy="2514600"/>
          </a:xfrm>
          <a:prstGeom prst="rect">
            <a:avLst/>
          </a:prstGeom>
        </p:spPr>
      </p:pic>
      <p:sp>
        <p:nvSpPr>
          <p:cNvPr id="2" name="TextBox 1"/>
          <p:cNvSpPr txBox="1"/>
          <p:nvPr/>
        </p:nvSpPr>
        <p:spPr>
          <a:xfrm>
            <a:off x="1161725" y="1447800"/>
            <a:ext cx="7086600" cy="2123658"/>
          </a:xfrm>
          <a:prstGeom prst="rect">
            <a:avLst/>
          </a:prstGeom>
          <a:noFill/>
        </p:spPr>
        <p:txBody>
          <a:bodyPr wrap="square" rtlCol="0">
            <a:spAutoFit/>
          </a:bodyPr>
          <a:lstStyle/>
          <a:p>
            <a:pPr algn="ctr"/>
            <a:r>
              <a:rPr lang="en-US" sz="2400" b="1" dirty="0" smtClean="0"/>
              <a:t>CARIBE WAVE Exercise</a:t>
            </a:r>
          </a:p>
          <a:p>
            <a:pPr algn="ctr"/>
            <a:endParaRPr lang="en-US" sz="2400" b="1" dirty="0"/>
          </a:p>
          <a:p>
            <a:pPr algn="ctr"/>
            <a:r>
              <a:rPr lang="en-US" b="1" dirty="0" smtClean="0"/>
              <a:t>JOINT MEETING </a:t>
            </a:r>
            <a:r>
              <a:rPr lang="en-US" b="1" dirty="0"/>
              <a:t>OF THE INTER-ICG TASK </a:t>
            </a:r>
            <a:r>
              <a:rPr lang="en-US" b="1" dirty="0" smtClean="0"/>
              <a:t>TEAMS </a:t>
            </a:r>
            <a:r>
              <a:rPr lang="en-US" b="1" dirty="0"/>
              <a:t>ON DISASTER MANAGEMENT AND </a:t>
            </a:r>
            <a:r>
              <a:rPr lang="en-US" b="1" dirty="0" smtClean="0"/>
              <a:t>PREPAREDNESS and TSUNAMI WATCH OPERATIONS</a:t>
            </a:r>
          </a:p>
          <a:p>
            <a:pPr algn="ctr"/>
            <a:r>
              <a:rPr lang="en-US" b="1" dirty="0" smtClean="0"/>
              <a:t>Agenda Item J3</a:t>
            </a:r>
          </a:p>
          <a:p>
            <a:pPr algn="ctr"/>
            <a:endParaRPr lang="en-US" b="1" dirty="0"/>
          </a:p>
          <a:p>
            <a:pPr algn="ctr"/>
            <a:r>
              <a:rPr lang="en-US" b="1" dirty="0" smtClean="0"/>
              <a:t>VIRTUAL</a:t>
            </a:r>
          </a:p>
          <a:p>
            <a:pPr algn="ctr"/>
            <a:r>
              <a:rPr lang="en-US" b="1" dirty="0"/>
              <a:t>February 21, </a:t>
            </a:r>
            <a:r>
              <a:rPr lang="en-US" b="1" dirty="0" smtClean="0"/>
              <a:t>2022</a:t>
            </a:r>
            <a:endParaRPr lang="en-US" b="1"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599" y="377189"/>
            <a:ext cx="865153" cy="86947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377190"/>
            <a:ext cx="1111035" cy="107061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3800" y="372274"/>
            <a:ext cx="874395" cy="874395"/>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59006"/>
          <a:stretch/>
        </p:blipFill>
        <p:spPr>
          <a:xfrm>
            <a:off x="2361949" y="224657"/>
            <a:ext cx="1179446" cy="112257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531352" cy="914400"/>
          </a:xfrm>
        </p:spPr>
        <p:txBody>
          <a:bodyPr/>
          <a:lstStyle/>
          <a:p>
            <a:r>
              <a:rPr lang="en-US" dirty="0"/>
              <a:t>CARIBE WAVE Exercise Lessons </a:t>
            </a:r>
            <a:r>
              <a:rPr lang="en-US" dirty="0" smtClean="0"/>
              <a:t>Learned/Future Directions</a:t>
            </a:r>
            <a:endParaRPr lang="en-US" dirty="0"/>
          </a:p>
        </p:txBody>
      </p:sp>
      <p:sp>
        <p:nvSpPr>
          <p:cNvPr id="3" name="Text Placeholder 2"/>
          <p:cNvSpPr>
            <a:spLocks noGrp="1"/>
          </p:cNvSpPr>
          <p:nvPr>
            <p:ph type="body" idx="1"/>
          </p:nvPr>
        </p:nvSpPr>
        <p:spPr>
          <a:xfrm>
            <a:off x="0" y="990600"/>
            <a:ext cx="9144000" cy="5867400"/>
          </a:xfrm>
        </p:spPr>
        <p:txBody>
          <a:bodyPr/>
          <a:lstStyle/>
          <a:p>
            <a:pPr marL="869950" indent="-514350">
              <a:buAutoNum type="arabicPeriod"/>
            </a:pPr>
            <a:r>
              <a:rPr lang="en-US" sz="2400" dirty="0" smtClean="0"/>
              <a:t>Social </a:t>
            </a:r>
            <a:r>
              <a:rPr lang="en-US" sz="2400" dirty="0"/>
              <a:t>Media is important for </a:t>
            </a:r>
            <a:r>
              <a:rPr lang="en-US" sz="2400" dirty="0" smtClean="0"/>
              <a:t>engagement #CARIBEWAVE, #TSUNAMIREADY</a:t>
            </a:r>
            <a:endParaRPr lang="en-US" sz="2400" dirty="0"/>
          </a:p>
          <a:p>
            <a:pPr marL="869950" indent="-514350">
              <a:buAutoNum type="arabicPeriod"/>
            </a:pPr>
            <a:r>
              <a:rPr lang="en-US" sz="2400" dirty="0" smtClean="0"/>
              <a:t>For 100</a:t>
            </a:r>
            <a:r>
              <a:rPr lang="en-US" sz="2400" dirty="0"/>
              <a:t>% feedback - individualized </a:t>
            </a:r>
            <a:r>
              <a:rPr lang="en-US" sz="2400" dirty="0" smtClean="0"/>
              <a:t>follow up </a:t>
            </a:r>
            <a:r>
              <a:rPr lang="en-US" sz="2400" dirty="0"/>
              <a:t>is </a:t>
            </a:r>
            <a:r>
              <a:rPr lang="en-US" sz="2400" dirty="0" smtClean="0"/>
              <a:t>necessary</a:t>
            </a:r>
            <a:endParaRPr lang="en-US" sz="2400" dirty="0"/>
          </a:p>
          <a:p>
            <a:pPr marL="869950" indent="-514350">
              <a:buAutoNum type="arabicPeriod"/>
            </a:pPr>
            <a:r>
              <a:rPr lang="en-US" sz="2400" dirty="0" smtClean="0"/>
              <a:t>Pictures </a:t>
            </a:r>
            <a:r>
              <a:rPr lang="en-US" sz="2400" dirty="0"/>
              <a:t>(and videos) are important to convey the story, would be nice to have a good way for these to be </a:t>
            </a:r>
            <a:r>
              <a:rPr lang="en-US" sz="2400" dirty="0" smtClean="0"/>
              <a:t>shared</a:t>
            </a:r>
            <a:endParaRPr lang="en-US" sz="2400" dirty="0"/>
          </a:p>
          <a:p>
            <a:pPr marL="869950" indent="-514350">
              <a:buAutoNum type="arabicPeriod"/>
            </a:pPr>
            <a:r>
              <a:rPr lang="en-US" sz="2400" dirty="0" smtClean="0"/>
              <a:t>Its </a:t>
            </a:r>
            <a:r>
              <a:rPr lang="en-US" sz="2400" dirty="0"/>
              <a:t>a LOT of work - Caribbean office has a person work part time for like 3/4 year to support handbook, presentations (webinars), website and </a:t>
            </a:r>
            <a:r>
              <a:rPr lang="en-US" sz="2400" dirty="0" smtClean="0"/>
              <a:t>reporting.</a:t>
            </a:r>
          </a:p>
          <a:p>
            <a:pPr marL="869950" indent="-514350">
              <a:buAutoNum type="arabicPeriod"/>
            </a:pPr>
            <a:r>
              <a:rPr lang="en-US" sz="2400" dirty="0" smtClean="0"/>
              <a:t>Hot </a:t>
            </a:r>
            <a:r>
              <a:rPr lang="en-US" sz="2400" dirty="0"/>
              <a:t>wash provides an additional avenue for evaluation and discussion with </a:t>
            </a:r>
            <a:r>
              <a:rPr lang="en-US" sz="2400" dirty="0" smtClean="0"/>
              <a:t>MS</a:t>
            </a:r>
          </a:p>
          <a:p>
            <a:pPr marL="869950" indent="-514350">
              <a:buAutoNum type="arabicPeriod"/>
            </a:pPr>
            <a:r>
              <a:rPr lang="en-US" sz="2400" dirty="0" smtClean="0">
                <a:solidFill>
                  <a:schemeClr val="tx1"/>
                </a:solidFill>
              </a:rPr>
              <a:t>CARIBE WAVE video will support promotion at all levels</a:t>
            </a:r>
          </a:p>
          <a:p>
            <a:pPr marL="869950" indent="-514350">
              <a:buAutoNum type="arabicPeriod"/>
            </a:pPr>
            <a:r>
              <a:rPr lang="en-US" sz="2400" dirty="0" smtClean="0">
                <a:solidFill>
                  <a:schemeClr val="tx1"/>
                </a:solidFill>
              </a:rPr>
              <a:t>Continued engagement re: enhanced redundancy for communications</a:t>
            </a:r>
          </a:p>
          <a:p>
            <a:pPr marL="869950" indent="-514350">
              <a:buAutoNum type="arabicPeriod"/>
            </a:pPr>
            <a:r>
              <a:rPr lang="en-US" sz="2400" dirty="0" smtClean="0">
                <a:solidFill>
                  <a:schemeClr val="tx1"/>
                </a:solidFill>
              </a:rPr>
              <a:t>Inclusion of social science, people with disabilities</a:t>
            </a:r>
            <a:r>
              <a:rPr lang="en-US" dirty="0"/>
              <a:t/>
            </a:r>
            <a:br>
              <a:rPr lang="en-US" dirty="0"/>
            </a:br>
            <a:endParaRPr lang="en-US" dirty="0"/>
          </a:p>
          <a:p>
            <a:endParaRPr lang="en-US" dirty="0"/>
          </a:p>
        </p:txBody>
      </p:sp>
    </p:spTree>
    <p:extLst>
      <p:ext uri="{BB962C8B-B14F-4D97-AF65-F5344CB8AC3E}">
        <p14:creationId xmlns:p14="http://schemas.microsoft.com/office/powerpoint/2010/main" val="35192530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294050" y="304801"/>
            <a:ext cx="8483699" cy="9144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s-PR" sz="3200" b="0" i="0" u="none" strike="noStrike" cap="none" dirty="0">
                <a:solidFill>
                  <a:schemeClr val="lt1"/>
                </a:solidFill>
                <a:latin typeface="Times New Roman" panose="02020603050405020304" pitchFamily="18" charset="0"/>
                <a:cs typeface="Times New Roman" panose="02020603050405020304" pitchFamily="18" charset="0"/>
                <a:sym typeface="Calibri"/>
              </a:rPr>
              <a:t>CARIBE WAVE </a:t>
            </a:r>
            <a:r>
              <a:rPr lang="es-PR" sz="3200" dirty="0">
                <a:latin typeface="Times New Roman" panose="02020603050405020304" pitchFamily="18" charset="0"/>
                <a:cs typeface="Times New Roman" panose="02020603050405020304" pitchFamily="18" charset="0"/>
              </a:rPr>
              <a:t>22</a:t>
            </a:r>
            <a:r>
              <a:rPr lang="es-PR" sz="3600" b="1" i="0" u="none" strike="noStrike" cap="none" dirty="0">
                <a:solidFill>
                  <a:schemeClr val="lt1"/>
                </a:solidFill>
                <a:latin typeface="Times New Roman" panose="02020603050405020304" pitchFamily="18" charset="0"/>
                <a:cs typeface="Times New Roman" panose="02020603050405020304" pitchFamily="18" charset="0"/>
                <a:sym typeface="Calibri"/>
              </a:rPr>
              <a:t/>
            </a:r>
            <a:br>
              <a:rPr lang="es-PR" sz="3600" b="1" i="0" u="none" strike="noStrike" cap="none" dirty="0">
                <a:solidFill>
                  <a:schemeClr val="lt1"/>
                </a:solidFill>
                <a:latin typeface="Times New Roman" panose="02020603050405020304" pitchFamily="18" charset="0"/>
                <a:cs typeface="Times New Roman" panose="02020603050405020304" pitchFamily="18" charset="0"/>
                <a:sym typeface="Calibri"/>
              </a:rPr>
            </a:br>
            <a:r>
              <a:rPr lang="es-PR" sz="2400" b="1" i="0" u="none" strike="noStrike" cap="none" dirty="0">
                <a:solidFill>
                  <a:schemeClr val="lt1"/>
                </a:solidFill>
                <a:latin typeface="Times New Roman" panose="02020603050405020304" pitchFamily="18" charset="0"/>
                <a:cs typeface="Times New Roman" panose="02020603050405020304" pitchFamily="18" charset="0"/>
                <a:sym typeface="Calibri"/>
              </a:rPr>
              <a:t>Earthquake and Tsunami Scenarios</a:t>
            </a:r>
          </a:p>
        </p:txBody>
      </p:sp>
      <p:sp>
        <p:nvSpPr>
          <p:cNvPr id="134" name="Shape 134"/>
          <p:cNvSpPr/>
          <p:nvPr/>
        </p:nvSpPr>
        <p:spPr>
          <a:xfrm>
            <a:off x="0" y="0"/>
            <a:ext cx="9144000" cy="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Calibri"/>
              <a:ea typeface="Calibri"/>
              <a:cs typeface="Calibri"/>
              <a:sym typeface="Calibri"/>
            </a:endParaRPr>
          </a:p>
        </p:txBody>
      </p:sp>
      <p:graphicFrame>
        <p:nvGraphicFramePr>
          <p:cNvPr id="5" name="Table 4"/>
          <p:cNvGraphicFramePr>
            <a:graphicFrameLocks noGrp="1"/>
          </p:cNvGraphicFramePr>
          <p:nvPr>
            <p:extLst/>
          </p:nvPr>
        </p:nvGraphicFramePr>
        <p:xfrm>
          <a:off x="1485900" y="5670913"/>
          <a:ext cx="6172200" cy="1163511"/>
        </p:xfrm>
        <a:graphic>
          <a:graphicData uri="http://schemas.openxmlformats.org/drawingml/2006/table">
            <a:tbl>
              <a:tblPr firstRow="1" bandRow="1">
                <a:tableStyleId>{B2F8AD2F-1740-4BA5-BCD7-5F61573D4FF0}</a:tableStyleId>
              </a:tblPr>
              <a:tblGrid>
                <a:gridCol w="1793394">
                  <a:extLst>
                    <a:ext uri="{9D8B030D-6E8A-4147-A177-3AD203B41FA5}">
                      <a16:colId xmlns:a16="http://schemas.microsoft.com/office/drawing/2014/main" xmlns="" val="3798508187"/>
                    </a:ext>
                  </a:extLst>
                </a:gridCol>
                <a:gridCol w="2124912">
                  <a:extLst>
                    <a:ext uri="{9D8B030D-6E8A-4147-A177-3AD203B41FA5}">
                      <a16:colId xmlns:a16="http://schemas.microsoft.com/office/drawing/2014/main" xmlns="" val="2927583486"/>
                    </a:ext>
                  </a:extLst>
                </a:gridCol>
                <a:gridCol w="740599">
                  <a:extLst>
                    <a:ext uri="{9D8B030D-6E8A-4147-A177-3AD203B41FA5}">
                      <a16:colId xmlns:a16="http://schemas.microsoft.com/office/drawing/2014/main" xmlns="" val="3336045166"/>
                    </a:ext>
                  </a:extLst>
                </a:gridCol>
                <a:gridCol w="1513295">
                  <a:extLst>
                    <a:ext uri="{9D8B030D-6E8A-4147-A177-3AD203B41FA5}">
                      <a16:colId xmlns:a16="http://schemas.microsoft.com/office/drawing/2014/main" xmlns="" val="3383164051"/>
                    </a:ext>
                  </a:extLst>
                </a:gridCol>
              </a:tblGrid>
              <a:tr h="261333">
                <a:tc>
                  <a:txBody>
                    <a:bodyPr/>
                    <a:lstStyle/>
                    <a:p>
                      <a:pPr marL="0" marR="0" algn="ctr">
                        <a:lnSpc>
                          <a:spcPct val="107000"/>
                        </a:lnSpc>
                        <a:spcBef>
                          <a:spcPts val="0"/>
                        </a:spcBef>
                        <a:spcAft>
                          <a:spcPts val="0"/>
                        </a:spcAft>
                      </a:pPr>
                      <a:r>
                        <a:rPr lang="es-PR" sz="2000" dirty="0">
                          <a:effectLst/>
                          <a:latin typeface="Times New Roman" panose="02020603050405020304" pitchFamily="18" charset="0"/>
                          <a:cs typeface="Times New Roman" panose="02020603050405020304" pitchFamily="18" charset="0"/>
                        </a:rPr>
                        <a:t>Scenario</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2000" dirty="0">
                          <a:effectLst/>
                          <a:latin typeface="Times New Roman" panose="02020603050405020304" pitchFamily="18" charset="0"/>
                          <a:cs typeface="Times New Roman" panose="02020603050405020304" pitchFamily="18" charset="0"/>
                        </a:rPr>
                        <a:t>Origin Time</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2000">
                          <a:effectLst/>
                          <a:latin typeface="Times New Roman" panose="02020603050405020304" pitchFamily="18" charset="0"/>
                          <a:cs typeface="Times New Roman" panose="02020603050405020304" pitchFamily="18" charset="0"/>
                        </a:rPr>
                        <a:t>Mw</a:t>
                      </a:r>
                      <a:endParaRPr lang="en-US" sz="105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2000" dirty="0">
                          <a:effectLst/>
                          <a:latin typeface="Times New Roman" panose="02020603050405020304" pitchFamily="18" charset="0"/>
                          <a:cs typeface="Times New Roman" panose="02020603050405020304" pitchFamily="18" charset="0"/>
                        </a:rPr>
                        <a:t>Epicenter</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3213573120"/>
                  </a:ext>
                </a:extLst>
              </a:tr>
              <a:tr h="221182">
                <a:tc>
                  <a:txBody>
                    <a:bodyPr/>
                    <a:lstStyle/>
                    <a:p>
                      <a:pPr marL="0" marR="0" algn="ctr">
                        <a:lnSpc>
                          <a:spcPct val="107000"/>
                        </a:lnSpc>
                        <a:spcBef>
                          <a:spcPts val="0"/>
                        </a:spcBef>
                        <a:spcAft>
                          <a:spcPts val="0"/>
                        </a:spcAft>
                      </a:pPr>
                      <a:r>
                        <a:rPr lang="es-PR"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Muertos Trough</a:t>
                      </a:r>
                      <a:endParaRPr lang="en-US" sz="105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rowSpan="2">
                  <a:txBody>
                    <a:bodyPr/>
                    <a:lstStyle/>
                    <a:p>
                      <a:pPr marL="0" marR="0" algn="ctr">
                        <a:lnSpc>
                          <a:spcPct val="107000"/>
                        </a:lnSpc>
                        <a:spcBef>
                          <a:spcPts val="0"/>
                        </a:spcBef>
                        <a:spcAft>
                          <a:spcPts val="0"/>
                        </a:spcAft>
                      </a:pPr>
                      <a:r>
                        <a:rPr lang="es-PR" sz="1600" dirty="0">
                          <a:solidFill>
                            <a:schemeClr val="tx1"/>
                          </a:solidFill>
                          <a:effectLst/>
                          <a:latin typeface="Times New Roman" panose="02020603050405020304" pitchFamily="18" charset="0"/>
                          <a:cs typeface="Times New Roman" panose="02020603050405020304" pitchFamily="18" charset="0"/>
                        </a:rPr>
                        <a:t>14:00:00 UTC </a:t>
                      </a:r>
                      <a:endParaRPr lang="en-US" sz="1050" dirty="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s-PR" sz="1600" dirty="0">
                          <a:effectLst/>
                          <a:latin typeface="Times New Roman" panose="02020603050405020304" pitchFamily="18" charset="0"/>
                          <a:cs typeface="Times New Roman" panose="02020603050405020304" pitchFamily="18" charset="0"/>
                        </a:rPr>
                        <a:t>March 10, 2022</a:t>
                      </a:r>
                      <a:endParaRPr lang="en-US"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7.9</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1600" dirty="0">
                          <a:solidFill>
                            <a:schemeClr val="tx1"/>
                          </a:solidFill>
                          <a:effectLst/>
                          <a:latin typeface="Times New Roman" panose="02020603050405020304" pitchFamily="18" charset="0"/>
                          <a:cs typeface="Times New Roman" panose="02020603050405020304" pitchFamily="18" charset="0"/>
                        </a:rPr>
                        <a:t>17.5⁰N, 69.5⁰W </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2357034599"/>
                  </a:ext>
                </a:extLst>
              </a:tr>
              <a:tr h="393573">
                <a:tc>
                  <a:txBody>
                    <a:bodyPr/>
                    <a:lstStyle/>
                    <a:p>
                      <a:pPr marL="0" marR="0" algn="ctr">
                        <a:lnSpc>
                          <a:spcPct val="107000"/>
                        </a:lnSpc>
                        <a:spcBef>
                          <a:spcPts val="0"/>
                        </a:spcBef>
                        <a:spcAft>
                          <a:spcPts val="0"/>
                        </a:spcAft>
                      </a:pPr>
                      <a:r>
                        <a:rPr lang="es-PR" sz="1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Northern Panama</a:t>
                      </a:r>
                      <a:endParaRPr lang="en-US" sz="105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marL="0" marR="0" algn="ctr">
                        <a:lnSpc>
                          <a:spcPct val="107000"/>
                        </a:lnSpc>
                        <a:spcBef>
                          <a:spcPts val="0"/>
                        </a:spcBef>
                        <a:spcAft>
                          <a:spcPts val="0"/>
                        </a:spcAft>
                      </a:pPr>
                      <a:r>
                        <a:rPr lang="es-PR" sz="1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8.3</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s-PR" sz="1600" dirty="0">
                          <a:solidFill>
                            <a:schemeClr val="tx1"/>
                          </a:solidFill>
                          <a:effectLst/>
                          <a:latin typeface="Times New Roman" panose="02020603050405020304" pitchFamily="18" charset="0"/>
                          <a:cs typeface="Times New Roman" panose="02020603050405020304" pitchFamily="18" charset="0"/>
                        </a:rPr>
                        <a:t>9.3⁰N, 80.3⁰W </a:t>
                      </a:r>
                      <a:endParaRPr lang="en-US" sz="105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xmlns="" val="364371430"/>
                  </a:ext>
                </a:extLst>
              </a:tr>
            </a:tbl>
          </a:graphicData>
        </a:graphic>
      </p:graphicFrame>
      <p:grpSp>
        <p:nvGrpSpPr>
          <p:cNvPr id="15" name="Group 14">
            <a:extLst>
              <a:ext uri="{FF2B5EF4-FFF2-40B4-BE49-F238E27FC236}">
                <a16:creationId xmlns:a16="http://schemas.microsoft.com/office/drawing/2014/main" xmlns="" id="{4387AC8A-3E63-8244-A9D3-4F6A9C154D13}"/>
              </a:ext>
            </a:extLst>
          </p:cNvPr>
          <p:cNvGrpSpPr/>
          <p:nvPr/>
        </p:nvGrpSpPr>
        <p:grpSpPr>
          <a:xfrm>
            <a:off x="17206" y="2057398"/>
            <a:ext cx="5116150" cy="2841443"/>
            <a:chOff x="294050" y="1349557"/>
            <a:chExt cx="8471667" cy="4191000"/>
          </a:xfrm>
        </p:grpSpPr>
        <p:sp>
          <p:nvSpPr>
            <p:cNvPr id="12" name="TextBox 11"/>
            <p:cNvSpPr txBox="1"/>
            <p:nvPr/>
          </p:nvSpPr>
          <p:spPr>
            <a:xfrm>
              <a:off x="7238843" y="3044276"/>
              <a:ext cx="1526874" cy="52322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Western Muertos Trough</a:t>
              </a:r>
            </a:p>
          </p:txBody>
        </p:sp>
        <p:sp>
          <p:nvSpPr>
            <p:cNvPr id="16" name="TextBox 15"/>
            <p:cNvSpPr txBox="1"/>
            <p:nvPr/>
          </p:nvSpPr>
          <p:spPr>
            <a:xfrm>
              <a:off x="294050" y="3388865"/>
              <a:ext cx="1465851"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Northern Panama</a:t>
              </a:r>
            </a:p>
          </p:txBody>
        </p:sp>
        <p:pic>
          <p:nvPicPr>
            <p:cNvPr id="6" name="Picture 5" descr="A map of the world&#10;&#10;Description automatically generated with medium confidence">
              <a:extLst>
                <a:ext uri="{FF2B5EF4-FFF2-40B4-BE49-F238E27FC236}">
                  <a16:creationId xmlns:a16="http://schemas.microsoft.com/office/drawing/2014/main" xmlns="" id="{FB811CCC-8A96-904D-9335-AB22A504B86E}"/>
                </a:ext>
              </a:extLst>
            </p:cNvPr>
            <p:cNvPicPr>
              <a:picLocks noChangeAspect="1"/>
            </p:cNvPicPr>
            <p:nvPr/>
          </p:nvPicPr>
          <p:blipFill>
            <a:blip r:embed="rId3"/>
            <a:stretch>
              <a:fillRect/>
            </a:stretch>
          </p:blipFill>
          <p:spPr>
            <a:xfrm>
              <a:off x="2107344" y="1349557"/>
              <a:ext cx="5131499" cy="4191000"/>
            </a:xfrm>
            <a:prstGeom prst="rect">
              <a:avLst/>
            </a:prstGeom>
          </p:spPr>
        </p:pic>
        <p:cxnSp>
          <p:nvCxnSpPr>
            <p:cNvPr id="3" name="Straight Arrow Connector 2"/>
            <p:cNvCxnSpPr>
              <a:cxnSpLocks/>
            </p:cNvCxnSpPr>
            <p:nvPr/>
          </p:nvCxnSpPr>
          <p:spPr>
            <a:xfrm flipH="1" flipV="1">
              <a:off x="5648046" y="2971800"/>
              <a:ext cx="1663762" cy="2616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1676400" y="3612256"/>
              <a:ext cx="1981200" cy="5947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4"/>
          <a:stretch>
            <a:fillRect/>
          </a:stretch>
        </p:blipFill>
        <p:spPr>
          <a:xfrm>
            <a:off x="5130898" y="1387671"/>
            <a:ext cx="1690425" cy="1883880"/>
          </a:xfrm>
          <a:prstGeom prst="rect">
            <a:avLst/>
          </a:prstGeom>
        </p:spPr>
      </p:pic>
      <p:pic>
        <p:nvPicPr>
          <p:cNvPr id="4" name="Picture 3"/>
          <p:cNvPicPr>
            <a:picLocks noChangeAspect="1"/>
          </p:cNvPicPr>
          <p:nvPr/>
        </p:nvPicPr>
        <p:blipFill>
          <a:blip r:embed="rId5"/>
          <a:stretch>
            <a:fillRect/>
          </a:stretch>
        </p:blipFill>
        <p:spPr>
          <a:xfrm>
            <a:off x="5193312" y="3440021"/>
            <a:ext cx="1656012" cy="1962185"/>
          </a:xfrm>
          <a:prstGeom prst="rect">
            <a:avLst/>
          </a:prstGeom>
        </p:spPr>
      </p:pic>
      <p:pic>
        <p:nvPicPr>
          <p:cNvPr id="7" name="Picture 6"/>
          <p:cNvPicPr>
            <a:picLocks noChangeAspect="1"/>
          </p:cNvPicPr>
          <p:nvPr/>
        </p:nvPicPr>
        <p:blipFill>
          <a:blip r:embed="rId6"/>
          <a:stretch>
            <a:fillRect/>
          </a:stretch>
        </p:blipFill>
        <p:spPr>
          <a:xfrm>
            <a:off x="6947380" y="3733166"/>
            <a:ext cx="1993254" cy="1375893"/>
          </a:xfrm>
          <a:prstGeom prst="rect">
            <a:avLst/>
          </a:prstGeom>
        </p:spPr>
      </p:pic>
      <p:pic>
        <p:nvPicPr>
          <p:cNvPr id="8" name="Picture 7"/>
          <p:cNvPicPr>
            <a:picLocks noChangeAspect="1"/>
          </p:cNvPicPr>
          <p:nvPr/>
        </p:nvPicPr>
        <p:blipFill>
          <a:blip r:embed="rId7"/>
          <a:stretch>
            <a:fillRect/>
          </a:stretch>
        </p:blipFill>
        <p:spPr>
          <a:xfrm>
            <a:off x="6979335" y="1743799"/>
            <a:ext cx="1900041" cy="1311128"/>
          </a:xfrm>
          <a:prstGeom prst="rect">
            <a:avLst/>
          </a:prstGeom>
        </p:spPr>
      </p:pic>
    </p:spTree>
    <p:extLst>
      <p:ext uri="{BB962C8B-B14F-4D97-AF65-F5344CB8AC3E}">
        <p14:creationId xmlns:p14="http://schemas.microsoft.com/office/powerpoint/2010/main" val="4024543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304800" y="228600"/>
            <a:ext cx="8531352" cy="9144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Times New Roman" panose="02020603050405020304" pitchFamily="18" charset="0"/>
                <a:cs typeface="Times New Roman" panose="02020603050405020304" pitchFamily="18" charset="0"/>
                <a:sym typeface="Calibri"/>
              </a:rPr>
              <a:t>Timeline</a:t>
            </a:r>
            <a:r>
              <a:rPr lang="es-PR" sz="3600" b="0" i="0" u="none" strike="noStrike" cap="none" dirty="0">
                <a:solidFill>
                  <a:schemeClr val="lt1"/>
                </a:solidFill>
                <a:latin typeface="Calibri"/>
                <a:ea typeface="Calibri"/>
                <a:cs typeface="Calibri"/>
                <a:sym typeface="Calibri"/>
              </a:rPr>
              <a:t> </a:t>
            </a:r>
          </a:p>
        </p:txBody>
      </p:sp>
      <p:graphicFrame>
        <p:nvGraphicFramePr>
          <p:cNvPr id="611" name="Shape 611"/>
          <p:cNvGraphicFramePr/>
          <p:nvPr>
            <p:extLst>
              <p:ext uri="{D42A27DB-BD31-4B8C-83A1-F6EECF244321}">
                <p14:modId xmlns:p14="http://schemas.microsoft.com/office/powerpoint/2010/main" val="2373066033"/>
              </p:ext>
            </p:extLst>
          </p:nvPr>
        </p:nvGraphicFramePr>
        <p:xfrm>
          <a:off x="304800" y="1524000"/>
          <a:ext cx="8534400" cy="5002590"/>
        </p:xfrm>
        <a:graphic>
          <a:graphicData uri="http://schemas.openxmlformats.org/drawingml/2006/table">
            <a:tbl>
              <a:tblPr firstRow="1" firstCol="1" bandRow="1">
                <a:noFill/>
                <a:tableStyleId>{B2F8AD2F-1740-4BA5-BCD7-5F61573D4FF0}</a:tableStyleId>
              </a:tblPr>
              <a:tblGrid>
                <a:gridCol w="4972225">
                  <a:extLst>
                    <a:ext uri="{9D8B030D-6E8A-4147-A177-3AD203B41FA5}">
                      <a16:colId xmlns:a16="http://schemas.microsoft.com/office/drawing/2014/main" xmlns="" val="20000"/>
                    </a:ext>
                  </a:extLst>
                </a:gridCol>
                <a:gridCol w="3562175">
                  <a:extLst>
                    <a:ext uri="{9D8B030D-6E8A-4147-A177-3AD203B41FA5}">
                      <a16:colId xmlns:a16="http://schemas.microsoft.com/office/drawing/2014/main" xmlns="" val="20001"/>
                    </a:ext>
                  </a:extLst>
                </a:gridCol>
              </a:tblGrid>
              <a:tr h="378250">
                <a:tc>
                  <a:txBody>
                    <a:bodyPr/>
                    <a:lstStyle/>
                    <a:p>
                      <a:pPr marL="0" marR="0" lvl="0" indent="0" algn="ctr" rtl="0">
                        <a:lnSpc>
                          <a:spcPct val="100000"/>
                        </a:lnSpc>
                        <a:spcBef>
                          <a:spcPts val="0"/>
                        </a:spcBef>
                        <a:spcAft>
                          <a:spcPts val="0"/>
                        </a:spcAft>
                        <a:buClr>
                          <a:srgbClr val="000000"/>
                        </a:buClr>
                        <a:buSzPct val="25000"/>
                        <a:buFont typeface="Calibri"/>
                        <a:buNone/>
                      </a:pPr>
                      <a:r>
                        <a:rPr lang="es-PR" sz="120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ACTION</a:t>
                      </a:r>
                    </a:p>
                  </a:txBody>
                  <a:tcPr marL="68575" marR="68575" marT="0" marB="0" anchor="ctr"/>
                </a:tc>
                <a:tc>
                  <a:txBody>
                    <a:bodyPr/>
                    <a:lstStyle/>
                    <a:p>
                      <a:pPr marL="0" marR="0" lvl="0" indent="0" algn="ctr" rtl="0">
                        <a:lnSpc>
                          <a:spcPct val="100000"/>
                        </a:lnSpc>
                        <a:spcBef>
                          <a:spcPts val="0"/>
                        </a:spcBef>
                        <a:spcAft>
                          <a:spcPts val="0"/>
                        </a:spcAft>
                        <a:buClr>
                          <a:srgbClr val="000000"/>
                        </a:buClr>
                        <a:buSzPct val="25000"/>
                        <a:buFont typeface="Calibri"/>
                        <a:buNone/>
                      </a:pPr>
                      <a:r>
                        <a:rPr lang="es-PR" sz="120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DUE DATE</a:t>
                      </a:r>
                    </a:p>
                  </a:txBody>
                  <a:tcPr marL="68575" marR="68575" marT="0" marB="0" anchor="ctr"/>
                </a:tc>
                <a:extLst>
                  <a:ext uri="{0D108BD9-81ED-4DB2-BD59-A6C34878D82A}">
                    <a16:rowId xmlns:a16="http://schemas.microsoft.com/office/drawing/2014/main" xmlns="" val="10000"/>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Circular Letter Issued by IOC to MS</a:t>
                      </a:r>
                    </a:p>
                  </a:txBody>
                  <a:tcPr marL="73025" marR="73025" marT="45725" marB="4572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Arial"/>
                        </a:rPr>
                        <a:t>✓ </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Calibri"/>
                          <a:cs typeface="Times New Roman" panose="02020603050405020304" pitchFamily="18" charset="0"/>
                          <a:sym typeface="Arial"/>
                        </a:rPr>
                        <a:t>December </a:t>
                      </a:r>
                      <a:r>
                        <a:rPr kumimoji="0" lang="en-US" sz="1200" b="0" i="0" u="none" strike="noStrike" kern="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2021</a:t>
                      </a:r>
                    </a:p>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endParaRPr lang="en-US" sz="1200" b="0" i="0" u="none" strike="noStrike" cap="none" noProof="0" dirty="0">
                        <a:solidFill>
                          <a:schemeClr val="tx1"/>
                        </a:solidFill>
                        <a:highlight>
                          <a:srgbClr val="FFFF00"/>
                        </a:highlight>
                        <a:latin typeface="Times New Roman" panose="02020603050405020304" pitchFamily="18" charset="0"/>
                        <a:ea typeface="Arial"/>
                        <a:cs typeface="Times New Roman" panose="02020603050405020304" pitchFamily="18" charset="0"/>
                        <a:sym typeface="Arial"/>
                      </a:endParaRPr>
                    </a:p>
                  </a:txBody>
                  <a:tcPr marL="91450" marR="91450" marT="45725" marB="45725" anchor="ctr"/>
                </a:tc>
                <a:extLst>
                  <a:ext uri="{0D108BD9-81ED-4DB2-BD59-A6C34878D82A}">
                    <a16:rowId xmlns:a16="http://schemas.microsoft.com/office/drawing/2014/main" xmlns="" val="10001"/>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Handbook Draft Circulated among ICG CARIBE EWS TNC/TWFP and</a:t>
                      </a:r>
                      <a:r>
                        <a:rPr lang="en-US" sz="1200" b="1" i="0" u="none" strike="noStrike" cap="none" baseline="0" noProof="0" dirty="0">
                          <a:solidFill>
                            <a:srgbClr val="000000"/>
                          </a:solidFill>
                          <a:latin typeface="Times New Roman" panose="02020603050405020304" pitchFamily="18" charset="0"/>
                          <a:ea typeface="Arial"/>
                          <a:cs typeface="Times New Roman" panose="02020603050405020304" pitchFamily="18" charset="0"/>
                          <a:sym typeface="Arial"/>
                        </a:rPr>
                        <a:t> TT CARIBE WAVE 22</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noProof="0" dirty="0">
                          <a:solidFill>
                            <a:schemeClr val="tx1"/>
                          </a:solidFill>
                          <a:effectLst/>
                          <a:latin typeface="Times New Roman" panose="02020603050405020304" pitchFamily="18" charset="0"/>
                          <a:ea typeface="Calibri"/>
                          <a:cs typeface="Times New Roman" panose="02020603050405020304" pitchFamily="18" charset="0"/>
                          <a:sym typeface="Arial"/>
                        </a:rPr>
                        <a:t>✓ </a:t>
                      </a:r>
                      <a:r>
                        <a:rPr lang="en-US" sz="1200" b="0" i="0" u="none" strike="noStrike" cap="none" noProof="0" dirty="0">
                          <a:solidFill>
                            <a:schemeClr val="tx1"/>
                          </a:solidFill>
                          <a:effectLst/>
                          <a:latin typeface="Times New Roman" panose="02020603050405020304" pitchFamily="18" charset="0"/>
                          <a:ea typeface="Calibri"/>
                          <a:cs typeface="Times New Roman" panose="02020603050405020304" pitchFamily="18" charset="0"/>
                          <a:sym typeface="Arial"/>
                        </a:rPr>
                        <a:t>December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2021</a:t>
                      </a:r>
                    </a:p>
                  </a:txBody>
                  <a:tcPr marL="73025" marR="73025" marT="45725" marB="45725" anchor="ctr"/>
                </a:tc>
                <a:extLst>
                  <a:ext uri="{0D108BD9-81ED-4DB2-BD59-A6C34878D82A}">
                    <a16:rowId xmlns:a16="http://schemas.microsoft.com/office/drawing/2014/main" xmlns="" val="10002"/>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Deadline for Comments</a:t>
                      </a: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i="0" u="none" strike="noStrike" cap="none" noProof="0" dirty="0">
                          <a:solidFill>
                            <a:schemeClr val="tx1"/>
                          </a:solidFill>
                          <a:effectLst/>
                          <a:latin typeface="Times New Roman" panose="02020603050405020304" pitchFamily="18" charset="0"/>
                          <a:ea typeface="Calibri"/>
                          <a:cs typeface="Times New Roman" panose="02020603050405020304" pitchFamily="18" charset="0"/>
                          <a:sym typeface="Arial"/>
                        </a:rPr>
                        <a:t>✓</a:t>
                      </a:r>
                      <a:r>
                        <a:rPr lang="en-US" sz="1200" b="0" i="0" u="none" strike="noStrike" cap="none" baseline="0" noProof="0" dirty="0">
                          <a:solidFill>
                            <a:schemeClr val="tx1"/>
                          </a:solidFill>
                          <a:effectLst/>
                          <a:latin typeface="Times New Roman" panose="02020603050405020304" pitchFamily="18" charset="0"/>
                          <a:ea typeface="Arial"/>
                          <a:cs typeface="Times New Roman" panose="02020603050405020304" pitchFamily="18" charset="0"/>
                          <a:sym typeface="Arial"/>
                        </a:rPr>
                        <a:t> December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2021</a:t>
                      </a:r>
                    </a:p>
                  </a:txBody>
                  <a:tcPr marL="91450" marR="91450" marT="45725" marB="45725" anchor="ctr"/>
                </a:tc>
                <a:extLst>
                  <a:ext uri="{0D108BD9-81ED-4DB2-BD59-A6C34878D82A}">
                    <a16:rowId xmlns:a16="http://schemas.microsoft.com/office/drawing/2014/main" xmlns="" val="10003"/>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Exercise Handbook Available Online </a:t>
                      </a: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i="0" u="none" strike="noStrike" cap="none" noProof="0" dirty="0">
                          <a:solidFill>
                            <a:schemeClr val="tx1"/>
                          </a:solidFill>
                          <a:effectLst/>
                          <a:latin typeface="Times New Roman" panose="02020603050405020304" pitchFamily="18" charset="0"/>
                          <a:ea typeface="Calibri"/>
                          <a:cs typeface="Times New Roman" panose="02020603050405020304" pitchFamily="18" charset="0"/>
                          <a:sym typeface="Arial"/>
                        </a:rPr>
                        <a:t>✓</a:t>
                      </a:r>
                      <a:r>
                        <a:rPr lang="en-US" sz="1200" b="0" i="0" u="none" strike="noStrike" cap="none" baseline="0" noProof="0" dirty="0">
                          <a:solidFill>
                            <a:schemeClr val="tx1"/>
                          </a:solidFill>
                          <a:effectLst/>
                          <a:latin typeface="Times New Roman" panose="02020603050405020304" pitchFamily="18" charset="0"/>
                          <a:ea typeface="Arial"/>
                          <a:cs typeface="Times New Roman" panose="02020603050405020304" pitchFamily="18" charset="0"/>
                          <a:sym typeface="Arial"/>
                        </a:rPr>
                        <a:t> January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2022</a:t>
                      </a:r>
                    </a:p>
                  </a:txBody>
                  <a:tcPr marL="73025" marR="73025" marT="45725" marB="45725" anchor="ctr"/>
                </a:tc>
                <a:extLst>
                  <a:ext uri="{0D108BD9-81ED-4DB2-BD59-A6C34878D82A}">
                    <a16:rowId xmlns:a16="http://schemas.microsoft.com/office/drawing/2014/main" xmlns="" val="10004"/>
                  </a:ext>
                </a:extLst>
              </a:tr>
              <a:tr h="3867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1</a:t>
                      </a:r>
                      <a:r>
                        <a:rPr lang="en-US" sz="1200" b="1" i="0" u="none" strike="noStrike" cap="none" baseline="30000" noProof="0" dirty="0">
                          <a:solidFill>
                            <a:srgbClr val="000000"/>
                          </a:solidFill>
                          <a:latin typeface="Times New Roman" panose="02020603050405020304" pitchFamily="18" charset="0"/>
                          <a:ea typeface="Arial"/>
                          <a:cs typeface="Times New Roman" panose="02020603050405020304" pitchFamily="18" charset="0"/>
                          <a:sym typeface="Arial"/>
                        </a:rPr>
                        <a:t>st</a:t>
                      </a: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 Webinar CW</a:t>
                      </a:r>
                    </a:p>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(Overview,</a:t>
                      </a:r>
                      <a:r>
                        <a:rPr lang="en-US" sz="1200" b="1" i="0" u="none" strike="noStrike" cap="none" baseline="0" noProof="0" dirty="0">
                          <a:solidFill>
                            <a:srgbClr val="000000"/>
                          </a:solidFill>
                          <a:latin typeface="Times New Roman" panose="02020603050405020304" pitchFamily="18" charset="0"/>
                          <a:ea typeface="Arial"/>
                          <a:cs typeface="Times New Roman" panose="02020603050405020304" pitchFamily="18" charset="0"/>
                          <a:sym typeface="Arial"/>
                        </a:rPr>
                        <a:t> PTWC Products)</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  </a:t>
                      </a:r>
                      <a:r>
                        <a:rPr lang="en-US" sz="1200" b="0" i="0" u="none" strike="noStrike" cap="none" noProof="0" dirty="0" smtClean="0">
                          <a:solidFill>
                            <a:schemeClr val="tx1"/>
                          </a:solidFill>
                          <a:latin typeface="Times New Roman" panose="02020603050405020304" pitchFamily="18" charset="0"/>
                          <a:ea typeface="Arial"/>
                          <a:cs typeface="Times New Roman" panose="02020603050405020304" pitchFamily="18" charset="0"/>
                          <a:sym typeface="Arial"/>
                        </a:rPr>
                        <a:t>✓18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January</a:t>
                      </a:r>
                      <a:r>
                        <a:rPr lang="en-US" sz="1200" b="0" i="0" u="none" strike="noStrike" cap="none" baseline="0" noProof="0" dirty="0">
                          <a:solidFill>
                            <a:schemeClr val="tx1"/>
                          </a:solidFill>
                          <a:latin typeface="Times New Roman" panose="02020603050405020304" pitchFamily="18" charset="0"/>
                          <a:ea typeface="Arial"/>
                          <a:cs typeface="Times New Roman" panose="02020603050405020304" pitchFamily="18" charset="0"/>
                          <a:sym typeface="Arial"/>
                        </a:rPr>
                        <a:t> 2</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022 – English</a:t>
                      </a:r>
                    </a:p>
                    <a:p>
                      <a:pPr marL="0" marR="0" lvl="0" indent="0" algn="ctr" rtl="0">
                        <a:lnSpc>
                          <a:spcPct val="100000"/>
                        </a:lnSpc>
                        <a:spcBef>
                          <a:spcPts val="0"/>
                        </a:spcBef>
                        <a:spcAft>
                          <a:spcPts val="0"/>
                        </a:spcAft>
                        <a:buClr>
                          <a:srgbClr val="000000"/>
                        </a:buClr>
                        <a:buSzPct val="25000"/>
                        <a:buFont typeface="Arial"/>
                        <a:buNone/>
                      </a:pPr>
                      <a:r>
                        <a:rPr lang="en-US" sz="1200" b="0" i="0" u="none" strike="noStrike" cap="none" noProof="0" dirty="0" smtClean="0">
                          <a:solidFill>
                            <a:schemeClr val="tx1"/>
                          </a:solidFill>
                          <a:latin typeface="Times New Roman" panose="02020603050405020304" pitchFamily="18" charset="0"/>
                          <a:ea typeface="Arial"/>
                          <a:cs typeface="Times New Roman" panose="02020603050405020304" pitchFamily="18" charset="0"/>
                          <a:sym typeface="Arial"/>
                        </a:rPr>
                        <a:t>   ✓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19 January</a:t>
                      </a:r>
                      <a:r>
                        <a:rPr lang="en-US" sz="1200" b="0" i="0" u="none" strike="noStrike" cap="none" baseline="0" noProof="0" dirty="0">
                          <a:solidFill>
                            <a:schemeClr val="tx1"/>
                          </a:solidFill>
                          <a:latin typeface="Times New Roman" panose="02020603050405020304" pitchFamily="18" charset="0"/>
                          <a:ea typeface="Arial"/>
                          <a:cs typeface="Times New Roman" panose="02020603050405020304" pitchFamily="18" charset="0"/>
                          <a:sym typeface="Arial"/>
                        </a:rPr>
                        <a:t> 2</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022 –</a:t>
                      </a:r>
                      <a:r>
                        <a:rPr lang="en-US" sz="1200" b="0" i="0" u="none" strike="noStrike" cap="none" baseline="0" noProof="0" dirty="0">
                          <a:solidFill>
                            <a:schemeClr val="tx1"/>
                          </a:solidFill>
                          <a:latin typeface="Times New Roman" panose="02020603050405020304" pitchFamily="18" charset="0"/>
                          <a:ea typeface="Arial"/>
                          <a:cs typeface="Times New Roman" panose="02020603050405020304" pitchFamily="18" charset="0"/>
                          <a:sym typeface="Arial"/>
                        </a:rPr>
                        <a:t>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Spanish</a:t>
                      </a:r>
                    </a:p>
                    <a:p>
                      <a:pPr marL="0" marR="0" lvl="0" indent="0" algn="ctr" rtl="0">
                        <a:lnSpc>
                          <a:spcPct val="100000"/>
                        </a:lnSpc>
                        <a:spcBef>
                          <a:spcPts val="0"/>
                        </a:spcBef>
                        <a:spcAft>
                          <a:spcPts val="0"/>
                        </a:spcAft>
                        <a:buClr>
                          <a:srgbClr val="000000"/>
                        </a:buClr>
                        <a:buSzPct val="25000"/>
                        <a:buFont typeface="Arial"/>
                        <a:buNone/>
                      </a:pPr>
                      <a:r>
                        <a:rPr lang="en-US" sz="1200" b="0" i="0" u="none" strike="noStrike" cap="none" noProof="0" dirty="0" smtClean="0">
                          <a:solidFill>
                            <a:schemeClr val="tx1"/>
                          </a:solidFill>
                          <a:latin typeface="Times New Roman" panose="02020603050405020304" pitchFamily="18" charset="0"/>
                          <a:ea typeface="Arial"/>
                          <a:cs typeface="Times New Roman" panose="02020603050405020304" pitchFamily="18" charset="0"/>
                          <a:sym typeface="Arial"/>
                        </a:rPr>
                        <a:t>✓20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January</a:t>
                      </a:r>
                      <a:r>
                        <a:rPr lang="en-US" sz="1200" b="0" i="0" u="none" strike="noStrike" cap="none" baseline="0" noProof="0" dirty="0">
                          <a:solidFill>
                            <a:schemeClr val="tx1"/>
                          </a:solidFill>
                          <a:latin typeface="Times New Roman" panose="02020603050405020304" pitchFamily="18" charset="0"/>
                          <a:ea typeface="Arial"/>
                          <a:cs typeface="Times New Roman" panose="02020603050405020304" pitchFamily="18" charset="0"/>
                          <a:sym typeface="Arial"/>
                        </a:rPr>
                        <a:t> 2</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022 -</a:t>
                      </a:r>
                      <a:r>
                        <a:rPr lang="en-US" sz="1200" b="0" i="0" u="none" strike="noStrike" cap="none" baseline="0" noProof="0" dirty="0">
                          <a:solidFill>
                            <a:schemeClr val="tx1"/>
                          </a:solidFill>
                          <a:latin typeface="Times New Roman" panose="02020603050405020304" pitchFamily="18" charset="0"/>
                          <a:ea typeface="Arial"/>
                          <a:cs typeface="Times New Roman" panose="02020603050405020304" pitchFamily="18" charset="0"/>
                          <a:sym typeface="Arial"/>
                        </a:rPr>
                        <a:t>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French</a:t>
                      </a:r>
                    </a:p>
                  </a:txBody>
                  <a:tcPr marL="91450" marR="91450" marT="45725" marB="45725" anchor="ctr"/>
                </a:tc>
                <a:extLst>
                  <a:ext uri="{0D108BD9-81ED-4DB2-BD59-A6C34878D82A}">
                    <a16:rowId xmlns:a16="http://schemas.microsoft.com/office/drawing/2014/main" xmlns="" val="10005"/>
                  </a:ext>
                </a:extLst>
              </a:tr>
              <a:tr h="3867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2</a:t>
                      </a:r>
                      <a:r>
                        <a:rPr lang="en-US" sz="1200" b="1" i="0" u="none" strike="noStrike" cap="none" baseline="30000" noProof="0" dirty="0">
                          <a:solidFill>
                            <a:srgbClr val="000000"/>
                          </a:solidFill>
                          <a:latin typeface="Times New Roman" panose="02020603050405020304" pitchFamily="18" charset="0"/>
                          <a:ea typeface="Arial"/>
                          <a:cs typeface="Times New Roman" panose="02020603050405020304" pitchFamily="18" charset="0"/>
                          <a:sym typeface="Arial"/>
                        </a:rPr>
                        <a:t>nd</a:t>
                      </a: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 Webinar CW</a:t>
                      </a:r>
                    </a:p>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(Update,</a:t>
                      </a:r>
                      <a:r>
                        <a:rPr lang="en-US" sz="1200" b="1" i="0" u="none" strike="noStrike" cap="none" baseline="0" noProof="0" dirty="0">
                          <a:solidFill>
                            <a:srgbClr val="000000"/>
                          </a:solidFill>
                          <a:latin typeface="Times New Roman" panose="02020603050405020304" pitchFamily="18" charset="0"/>
                          <a:ea typeface="Arial"/>
                          <a:cs typeface="Times New Roman" panose="02020603050405020304" pitchFamily="18" charset="0"/>
                          <a:sym typeface="Arial"/>
                        </a:rPr>
                        <a:t> Communication Methods, CW Questionnaire)</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   </a:t>
                      </a:r>
                      <a:r>
                        <a:rPr lang="en-US" sz="1200" b="0" i="0" u="none" strike="noStrike" cap="none" noProof="0" dirty="0" smtClean="0">
                          <a:solidFill>
                            <a:schemeClr val="tx1"/>
                          </a:solidFill>
                          <a:latin typeface="Times New Roman" panose="02020603050405020304" pitchFamily="18" charset="0"/>
                          <a:ea typeface="Arial"/>
                          <a:cs typeface="Times New Roman" panose="02020603050405020304" pitchFamily="18" charset="0"/>
                          <a:sym typeface="Arial"/>
                        </a:rPr>
                        <a:t>✓15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February 2022 - English</a:t>
                      </a:r>
                    </a:p>
                    <a:p>
                      <a:pPr marL="0" marR="0" lvl="0" indent="0" algn="ctr" rtl="0">
                        <a:lnSpc>
                          <a:spcPct val="100000"/>
                        </a:lnSpc>
                        <a:spcBef>
                          <a:spcPts val="200"/>
                        </a:spcBef>
                        <a:spcAft>
                          <a:spcPts val="0"/>
                        </a:spcAft>
                        <a:buClr>
                          <a:srgbClr val="000000"/>
                        </a:buClr>
                        <a:buSzPct val="25000"/>
                        <a:buFont typeface="Arial"/>
                        <a:buNone/>
                      </a:pP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   </a:t>
                      </a:r>
                      <a:r>
                        <a:rPr lang="en-US" sz="1200" b="0" i="0" u="none" strike="noStrike" cap="none" noProof="0" dirty="0" smtClean="0">
                          <a:solidFill>
                            <a:schemeClr val="tx1"/>
                          </a:solidFill>
                          <a:latin typeface="Times New Roman" panose="02020603050405020304" pitchFamily="18" charset="0"/>
                          <a:ea typeface="Arial"/>
                          <a:cs typeface="Times New Roman" panose="02020603050405020304" pitchFamily="18" charset="0"/>
                          <a:sym typeface="Arial"/>
                        </a:rPr>
                        <a:t>✓16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February</a:t>
                      </a:r>
                      <a:r>
                        <a:rPr lang="en-US" sz="1200" b="0" i="0" u="none" strike="noStrike" cap="none" baseline="0" noProof="0" dirty="0">
                          <a:solidFill>
                            <a:schemeClr val="tx1"/>
                          </a:solidFill>
                          <a:latin typeface="Times New Roman" panose="02020603050405020304" pitchFamily="18" charset="0"/>
                          <a:ea typeface="Arial"/>
                          <a:cs typeface="Times New Roman" panose="02020603050405020304" pitchFamily="18" charset="0"/>
                          <a:sym typeface="Arial"/>
                        </a:rPr>
                        <a:t> 2</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022 - Spanish</a:t>
                      </a:r>
                    </a:p>
                    <a:p>
                      <a:pPr marL="0" marR="0" lvl="0" indent="0" algn="ctr" rtl="0">
                        <a:lnSpc>
                          <a:spcPct val="100000"/>
                        </a:lnSpc>
                        <a:spcBef>
                          <a:spcPts val="200"/>
                        </a:spcBef>
                        <a:spcAft>
                          <a:spcPts val="0"/>
                        </a:spcAft>
                        <a:buClr>
                          <a:srgbClr val="000000"/>
                        </a:buClr>
                        <a:buSzPct val="25000"/>
                        <a:buFont typeface="Arial"/>
                        <a:buNone/>
                      </a:pP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 </a:t>
                      </a:r>
                      <a:r>
                        <a:rPr lang="en-US" sz="1200" b="0" i="0" u="none" strike="noStrike" cap="none" noProof="0" dirty="0" smtClean="0">
                          <a:solidFill>
                            <a:schemeClr val="tx1"/>
                          </a:solidFill>
                          <a:latin typeface="Times New Roman" panose="02020603050405020304" pitchFamily="18" charset="0"/>
                          <a:ea typeface="Arial"/>
                          <a:cs typeface="Times New Roman" panose="02020603050405020304" pitchFamily="18" charset="0"/>
                          <a:sym typeface="Arial"/>
                        </a:rPr>
                        <a:t>✓17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February 2022 -</a:t>
                      </a:r>
                      <a:r>
                        <a:rPr lang="en-US" sz="1200" b="0" i="0" u="none" strike="noStrike" cap="none" baseline="0" noProof="0" dirty="0">
                          <a:solidFill>
                            <a:schemeClr val="tx1"/>
                          </a:solidFill>
                          <a:latin typeface="Times New Roman" panose="02020603050405020304" pitchFamily="18" charset="0"/>
                          <a:ea typeface="Arial"/>
                          <a:cs typeface="Times New Roman" panose="02020603050405020304" pitchFamily="18" charset="0"/>
                          <a:sym typeface="Arial"/>
                        </a:rPr>
                        <a:t> </a:t>
                      </a: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French</a:t>
                      </a:r>
                    </a:p>
                  </a:txBody>
                  <a:tcPr marL="73025" marR="73025" marT="45725" marB="45725" anchor="ctr"/>
                </a:tc>
                <a:extLst>
                  <a:ext uri="{0D108BD9-81ED-4DB2-BD59-A6C34878D82A}">
                    <a16:rowId xmlns:a16="http://schemas.microsoft.com/office/drawing/2014/main" xmlns="" val="10006"/>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Countries Indicate Selected Scenario </a:t>
                      </a: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i="0" u="none" strike="noStrike" cap="none" baseline="0" noProof="0" dirty="0">
                          <a:solidFill>
                            <a:schemeClr val="tx1"/>
                          </a:solidFill>
                          <a:latin typeface="Times New Roman" panose="02020603050405020304" pitchFamily="18" charset="0"/>
                          <a:ea typeface="Arial"/>
                          <a:cs typeface="Times New Roman" panose="02020603050405020304" pitchFamily="18" charset="0"/>
                          <a:sym typeface="Arial"/>
                        </a:rPr>
                        <a:t>25 February 2022</a:t>
                      </a:r>
                      <a:endPar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extLst>
                  <a:ext uri="{0D108BD9-81ED-4DB2-BD59-A6C34878D82A}">
                    <a16:rowId xmlns:a16="http://schemas.microsoft.com/office/drawing/2014/main" xmlns="" val="10007"/>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Exercise</a:t>
                      </a: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10 March 2022</a:t>
                      </a:r>
                    </a:p>
                  </a:txBody>
                  <a:tcPr marL="73025" marR="73025" marT="45725" marB="45725" anchor="ctr"/>
                </a:tc>
                <a:extLst>
                  <a:ext uri="{0D108BD9-81ED-4DB2-BD59-A6C34878D82A}">
                    <a16:rowId xmlns:a16="http://schemas.microsoft.com/office/drawing/2014/main" xmlns="" val="10008"/>
                  </a:ext>
                </a:extLst>
              </a:tr>
              <a:tr h="378250">
                <a:tc>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Exercise Evaluation Due</a:t>
                      </a:r>
                    </a:p>
                  </a:txBody>
                  <a:tcPr marL="73025" marR="73025" marT="45725" marB="45725"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US" sz="1200" b="0"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31 March 2022</a:t>
                      </a:r>
                    </a:p>
                  </a:txBody>
                  <a:tcPr marL="91450" marR="91450" marT="45725" marB="45725" anchor="ctr"/>
                </a:tc>
                <a:extLst>
                  <a:ext uri="{0D108BD9-81ED-4DB2-BD59-A6C34878D82A}">
                    <a16:rowId xmlns:a16="http://schemas.microsoft.com/office/drawing/2014/main" xmlns="" val="10009"/>
                  </a:ext>
                </a:extLst>
              </a:tr>
              <a:tr h="378250">
                <a:tc gridSpan="2">
                  <a:txBody>
                    <a:bodyPr/>
                    <a:lstStyle/>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rPr>
                        <a:t>Final Draft Caribe Wave 22 Report</a:t>
                      </a:r>
                    </a:p>
                    <a:p>
                      <a:pPr marL="0" marR="0" lvl="0" indent="0" algn="ctr" rtl="0">
                        <a:lnSpc>
                          <a:spcPct val="100000"/>
                        </a:lnSpc>
                        <a:spcBef>
                          <a:spcPts val="0"/>
                        </a:spcBef>
                        <a:spcAft>
                          <a:spcPts val="0"/>
                        </a:spcAft>
                        <a:buClr>
                          <a:srgbClr val="000000"/>
                        </a:buClr>
                        <a:buSzPct val="25000"/>
                        <a:buFont typeface="Arial"/>
                        <a:buNone/>
                      </a:pPr>
                      <a:r>
                        <a:rPr lang="en-US" sz="1200" b="1" i="0" u="none" strike="noStrike" cap="none" noProof="0" dirty="0">
                          <a:solidFill>
                            <a:schemeClr val="tx1"/>
                          </a:solidFill>
                          <a:latin typeface="Times New Roman" panose="02020603050405020304" pitchFamily="18" charset="0"/>
                          <a:ea typeface="Arial"/>
                          <a:cs typeface="Times New Roman" panose="02020603050405020304" pitchFamily="18" charset="0"/>
                          <a:sym typeface="Arial"/>
                        </a:rPr>
                        <a:t>13 April</a:t>
                      </a:r>
                      <a:r>
                        <a:rPr lang="en-US" sz="1200" b="1" i="0" u="none" strike="noStrike" cap="none" baseline="0" noProof="0" dirty="0">
                          <a:solidFill>
                            <a:schemeClr val="tx1"/>
                          </a:solidFill>
                          <a:latin typeface="Times New Roman" panose="02020603050405020304" pitchFamily="18" charset="0"/>
                          <a:ea typeface="Arial"/>
                          <a:cs typeface="Times New Roman" panose="02020603050405020304" pitchFamily="18" charset="0"/>
                          <a:sym typeface="Arial"/>
                        </a:rPr>
                        <a:t> </a:t>
                      </a:r>
                      <a:r>
                        <a:rPr lang="en-US" sz="1200" b="1" i="0" u="none" strike="noStrike" cap="none" baseline="0" noProof="0" dirty="0">
                          <a:solidFill>
                            <a:srgbClr val="000000"/>
                          </a:solidFill>
                          <a:latin typeface="Times New Roman" panose="02020603050405020304" pitchFamily="18" charset="0"/>
                          <a:ea typeface="Arial"/>
                          <a:cs typeface="Times New Roman" panose="02020603050405020304" pitchFamily="18" charset="0"/>
                          <a:sym typeface="Arial"/>
                        </a:rPr>
                        <a:t>2022</a:t>
                      </a:r>
                      <a:endParaRPr lang="en-US" sz="1200" b="1" i="0" u="none" strike="noStrike" cap="none" noProof="0" dirty="0">
                        <a:solidFill>
                          <a:srgbClr val="000000"/>
                        </a:solidFill>
                        <a:latin typeface="Times New Roman" panose="02020603050405020304" pitchFamily="18" charset="0"/>
                        <a:ea typeface="Arial"/>
                        <a:cs typeface="Times New Roman" panose="02020603050405020304" pitchFamily="18" charset="0"/>
                        <a:sym typeface="Arial"/>
                      </a:endParaRPr>
                    </a:p>
                  </a:txBody>
                  <a:tcPr marL="73025" marR="73025" marT="45725" marB="45725" anchor="ctr"/>
                </a:tc>
                <a:tc hMerge="1">
                  <a:txBody>
                    <a:bodyPr/>
                    <a:lstStyle/>
                    <a:p>
                      <a:endParaRPr lang="en-US"/>
                    </a:p>
                  </a:txBody>
                  <a:tcPr/>
                </a:tc>
                <a:extLst>
                  <a:ext uri="{0D108BD9-81ED-4DB2-BD59-A6C34878D82A}">
                    <a16:rowId xmlns:a16="http://schemas.microsoft.com/office/drawing/2014/main" xmlns="" val="10010"/>
                  </a:ext>
                </a:extLst>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txBox="1">
            <a:spLocks noGrp="1"/>
          </p:cNvSpPr>
          <p:nvPr>
            <p:ph type="ctrTitle"/>
          </p:nvPr>
        </p:nvSpPr>
        <p:spPr>
          <a:xfrm>
            <a:off x="685800" y="4114800"/>
            <a:ext cx="7772400" cy="16764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F2F2F2"/>
              </a:buClr>
              <a:buSzPct val="25000"/>
              <a:buFont typeface="Calibri"/>
              <a:buNone/>
            </a:pPr>
            <a:r>
              <a:rPr lang="en-US" sz="3200" b="0" i="0" u="none" strike="noStrike" cap="none" dirty="0">
                <a:solidFill>
                  <a:srgbClr val="F2F2F2"/>
                </a:solidFill>
                <a:latin typeface="Times New Roman" panose="02020603050405020304" pitchFamily="18" charset="0"/>
                <a:cs typeface="Times New Roman" panose="02020603050405020304" pitchFamily="18" charset="0"/>
                <a:sym typeface="Calibri"/>
              </a:rPr>
              <a:t>Questions, </a:t>
            </a:r>
            <a:r>
              <a:rPr lang="en-US" sz="3200" b="0" i="0" u="none" strike="noStrike" cap="none" dirty="0" smtClean="0">
                <a:solidFill>
                  <a:srgbClr val="F2F2F2"/>
                </a:solidFill>
                <a:latin typeface="Times New Roman" panose="02020603050405020304" pitchFamily="18" charset="0"/>
                <a:cs typeface="Times New Roman" panose="02020603050405020304" pitchFamily="18" charset="0"/>
                <a:sym typeface="Calibri"/>
              </a:rPr>
              <a:t>Comments</a:t>
            </a:r>
            <a:br>
              <a:rPr lang="en-US" sz="3200" b="0" i="0" u="none" strike="noStrike" cap="none" dirty="0" smtClean="0">
                <a:solidFill>
                  <a:srgbClr val="F2F2F2"/>
                </a:solidFill>
                <a:latin typeface="Times New Roman" panose="02020603050405020304" pitchFamily="18" charset="0"/>
                <a:cs typeface="Times New Roman" panose="02020603050405020304" pitchFamily="18" charset="0"/>
                <a:sym typeface="Calibri"/>
              </a:rPr>
            </a:br>
            <a:r>
              <a:rPr lang="en-US" dirty="0" smtClean="0">
                <a:latin typeface="Times New Roman" panose="02020603050405020304" pitchFamily="18" charset="0"/>
                <a:cs typeface="Times New Roman" panose="02020603050405020304" pitchFamily="18" charset="0"/>
              </a:rPr>
              <a:t>Thank You</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Alison, Christa and Elizabeth</a:t>
            </a:r>
            <a:endParaRPr lang="en-US" sz="3200" b="0" i="0" u="none" strike="noStrike" cap="none" dirty="0">
              <a:solidFill>
                <a:srgbClr val="F2F2F2"/>
              </a:solidFill>
              <a:latin typeface="Times New Roman" panose="02020603050405020304" pitchFamily="18" charset="0"/>
              <a:cs typeface="Times New Roman" panose="02020603050405020304" pitchFamily="18" charset="0"/>
              <a:sym typeface="Calibri"/>
            </a:endParaRPr>
          </a:p>
        </p:txBody>
      </p:sp>
      <p:sp>
        <p:nvSpPr>
          <p:cNvPr id="2" name="TextBox 1"/>
          <p:cNvSpPr txBox="1"/>
          <p:nvPr/>
        </p:nvSpPr>
        <p:spPr>
          <a:xfrm>
            <a:off x="1295400" y="573140"/>
            <a:ext cx="3200400" cy="1815882"/>
          </a:xfrm>
          <a:prstGeom prst="rect">
            <a:avLst/>
          </a:prstGeom>
          <a:noFill/>
        </p:spPr>
        <p:txBody>
          <a:bodyPr wrap="square" rtlCol="0">
            <a:spAutoFit/>
          </a:bodyPr>
          <a:lstStyle/>
          <a:p>
            <a:r>
              <a:rPr lang="en-US" dirty="0" smtClean="0"/>
              <a:t>“Participation </a:t>
            </a:r>
            <a:r>
              <a:rPr lang="en-US" dirty="0"/>
              <a:t>in CARIBE WAVE 21 was another success. We had </a:t>
            </a:r>
            <a:r>
              <a:rPr lang="en-US" dirty="0" smtClean="0"/>
              <a:t>excellent stakeholder </a:t>
            </a:r>
            <a:r>
              <a:rPr lang="en-US" dirty="0"/>
              <a:t>participation including some schools. There were </a:t>
            </a:r>
            <a:r>
              <a:rPr lang="en-US" dirty="0" smtClean="0"/>
              <a:t>areas identified </a:t>
            </a:r>
            <a:r>
              <a:rPr lang="en-US" dirty="0"/>
              <a:t>for improvements within the tsunami protocol which will </a:t>
            </a:r>
            <a:r>
              <a:rPr lang="en-US" dirty="0" smtClean="0"/>
              <a:t>be addressed </a:t>
            </a:r>
            <a:r>
              <a:rPr lang="en-US" dirty="0"/>
              <a:t>going forward</a:t>
            </a:r>
            <a:r>
              <a:rPr lang="en-US" dirty="0" smtClean="0"/>
              <a:t>.” Grenada</a:t>
            </a:r>
            <a:endParaRPr lang="en-US" dirty="0"/>
          </a:p>
        </p:txBody>
      </p:sp>
      <p:sp>
        <p:nvSpPr>
          <p:cNvPr id="4" name="TextBox 3"/>
          <p:cNvSpPr txBox="1"/>
          <p:nvPr/>
        </p:nvSpPr>
        <p:spPr>
          <a:xfrm>
            <a:off x="4876800" y="1508120"/>
            <a:ext cx="3429000" cy="1815882"/>
          </a:xfrm>
          <a:prstGeom prst="rect">
            <a:avLst/>
          </a:prstGeom>
          <a:noFill/>
        </p:spPr>
        <p:txBody>
          <a:bodyPr wrap="square" rtlCol="0">
            <a:spAutoFit/>
          </a:bodyPr>
          <a:lstStyle/>
          <a:p>
            <a:r>
              <a:rPr lang="en-US" dirty="0" smtClean="0"/>
              <a:t>“Scenario </a:t>
            </a:r>
            <a:r>
              <a:rPr lang="en-US" dirty="0"/>
              <a:t>presented a good basis for </a:t>
            </a:r>
            <a:r>
              <a:rPr lang="en-US" dirty="0" smtClean="0"/>
              <a:t>analysis of </a:t>
            </a:r>
            <a:r>
              <a:rPr lang="en-US" dirty="0"/>
              <a:t>capacities (local/national), communication gaps, and usefulness of</a:t>
            </a:r>
          </a:p>
          <a:p>
            <a:r>
              <a:rPr lang="en-US" dirty="0"/>
              <a:t>Warning Protocols. Exercise also served to re-orient/orient official on</a:t>
            </a:r>
          </a:p>
          <a:p>
            <a:r>
              <a:rPr lang="en-US" dirty="0"/>
              <a:t>Warning Protocols as well as need for agency/organizational Tsunami</a:t>
            </a:r>
          </a:p>
          <a:p>
            <a:r>
              <a:rPr lang="en-US" dirty="0"/>
              <a:t>Warning/Response </a:t>
            </a:r>
            <a:r>
              <a:rPr lang="en-US" dirty="0" smtClean="0"/>
              <a:t>Protocols.”  Jamaica</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307799" y="228600"/>
            <a:ext cx="8531400" cy="974999"/>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s-PR" sz="3200" dirty="0" smtClean="0">
                <a:latin typeface="Times New Roman" panose="02020603050405020304" pitchFamily="18" charset="0"/>
                <a:cs typeface="Times New Roman" panose="02020603050405020304" pitchFamily="18" charset="0"/>
              </a:rPr>
              <a:t>CARIBE WAVE </a:t>
            </a:r>
            <a:r>
              <a:rPr lang="es-PR" sz="3200" dirty="0" err="1" smtClean="0">
                <a:latin typeface="Times New Roman" panose="02020603050405020304" pitchFamily="18" charset="0"/>
                <a:cs typeface="Times New Roman" panose="02020603050405020304" pitchFamily="18" charset="0"/>
              </a:rPr>
              <a:t>Exercise</a:t>
            </a:r>
            <a:r>
              <a:rPr lang="es-PR" sz="3200" dirty="0" smtClean="0">
                <a:latin typeface="Times New Roman" panose="02020603050405020304" pitchFamily="18" charset="0"/>
                <a:cs typeface="Times New Roman" panose="02020603050405020304" pitchFamily="18" charset="0"/>
              </a:rPr>
              <a:t> </a:t>
            </a:r>
            <a:r>
              <a:rPr lang="es-PR" sz="3200" b="0" i="0" u="none" strike="noStrike" cap="none" dirty="0" err="1" smtClean="0">
                <a:solidFill>
                  <a:schemeClr val="lt1"/>
                </a:solidFill>
                <a:latin typeface="Times New Roman" panose="02020603050405020304" pitchFamily="18" charset="0"/>
                <a:cs typeface="Times New Roman" panose="02020603050405020304" pitchFamily="18" charset="0"/>
                <a:sym typeface="Calibri"/>
              </a:rPr>
              <a:t>Objectives</a:t>
            </a:r>
            <a:endParaRPr lang="es-PR" sz="3200" b="0" i="0" u="none" cap="none" dirty="0">
              <a:solidFill>
                <a:schemeClr val="bg1"/>
              </a:solidFill>
              <a:latin typeface="Times New Roman" panose="02020603050405020304" pitchFamily="18" charset="0"/>
              <a:cs typeface="Times New Roman" panose="02020603050405020304" pitchFamily="18" charset="0"/>
              <a:sym typeface="Calibri"/>
            </a:endParaRPr>
          </a:p>
        </p:txBody>
      </p:sp>
      <p:sp>
        <p:nvSpPr>
          <p:cNvPr id="114" name="Shape 114"/>
          <p:cNvSpPr txBox="1">
            <a:spLocks noGrp="1"/>
          </p:cNvSpPr>
          <p:nvPr>
            <p:ph type="body" idx="1"/>
          </p:nvPr>
        </p:nvSpPr>
        <p:spPr>
          <a:xfrm>
            <a:off x="304800" y="1447800"/>
            <a:ext cx="8534399" cy="5181600"/>
          </a:xfrm>
          <a:prstGeom prst="rect">
            <a:avLst/>
          </a:prstGeom>
          <a:noFill/>
          <a:ln w="19050" cap="flat" cmpd="sng">
            <a:solidFill>
              <a:srgbClr val="366092"/>
            </a:solidFill>
            <a:prstDash val="solid"/>
            <a:round/>
            <a:headEnd type="none" w="med" len="med"/>
            <a:tailEnd type="none" w="med" len="med"/>
          </a:ln>
        </p:spPr>
        <p:txBody>
          <a:bodyPr wrap="square" lIns="91425" tIns="45700" rIns="91425" bIns="45700" anchor="t" anchorCtr="0">
            <a:noAutofit/>
          </a:bodyPr>
          <a:lstStyle/>
          <a:p>
            <a:pPr marL="0" marR="0" lvl="0" indent="0" rtl="0">
              <a:lnSpc>
                <a:spcPct val="100000"/>
              </a:lnSpc>
              <a:spcBef>
                <a:spcPts val="0"/>
              </a:spcBef>
              <a:spcAft>
                <a:spcPts val="0"/>
              </a:spcAft>
              <a:buClr>
                <a:schemeClr val="dk1"/>
              </a:buClr>
              <a:buSzPct val="25000"/>
              <a:buFont typeface="Arial"/>
              <a:buNone/>
            </a:pPr>
            <a:endParaRPr lang="es-PR" sz="1400" b="1" dirty="0">
              <a:solidFill>
                <a:schemeClr val="tx1"/>
              </a:solidFill>
              <a:latin typeface="Times New Roman" panose="02020603050405020304" pitchFamily="18" charset="0"/>
              <a:cs typeface="Times New Roman" panose="02020603050405020304" pitchFamily="18" charset="0"/>
            </a:endParaRPr>
          </a:p>
          <a:p>
            <a:pPr marL="0" marR="0" lvl="0" indent="0" rtl="0">
              <a:lnSpc>
                <a:spcPct val="100000"/>
              </a:lnSpc>
              <a:spcBef>
                <a:spcPts val="0"/>
              </a:spcBef>
              <a:spcAft>
                <a:spcPts val="0"/>
              </a:spcAft>
              <a:buClr>
                <a:schemeClr val="dk1"/>
              </a:buClr>
              <a:buSzPct val="25000"/>
              <a:buFont typeface="Arial"/>
              <a:buNone/>
            </a:pPr>
            <a:r>
              <a:rPr lang="en-US" sz="1400" b="1" dirty="0">
                <a:solidFill>
                  <a:schemeClr val="tx1"/>
                </a:solidFill>
                <a:latin typeface="Times New Roman" panose="02020603050405020304" pitchFamily="18" charset="0"/>
                <a:cs typeface="Times New Roman" panose="02020603050405020304" pitchFamily="18" charset="0"/>
              </a:rPr>
              <a:t>1. E</a:t>
            </a:r>
            <a:r>
              <a:rPr lang="en-US" sz="1400" b="1" i="0" u="none" strike="noStrike" cap="none" dirty="0">
                <a:solidFill>
                  <a:schemeClr val="tx1"/>
                </a:solidFill>
                <a:latin typeface="Times New Roman" panose="02020603050405020304" pitchFamily="18" charset="0"/>
                <a:cs typeface="Times New Roman" panose="02020603050405020304" pitchFamily="18" charset="0"/>
                <a:sym typeface="Calibri"/>
              </a:rPr>
              <a:t>xercise and evaluate communications between Regional Tsunami Service Provider and Members States/Territories.</a:t>
            </a:r>
          </a:p>
          <a:p>
            <a:pPr marL="461963" marR="0" lvl="0" indent="0" rtl="0">
              <a:lnSpc>
                <a:spcPct val="100000"/>
              </a:lnSpc>
              <a:spcBef>
                <a:spcPts val="320"/>
              </a:spcBef>
              <a:spcAft>
                <a:spcPts val="0"/>
              </a:spcAft>
              <a:buClr>
                <a:schemeClr val="dk1"/>
              </a:buClr>
              <a:buSzPct val="25000"/>
              <a:buNone/>
            </a:pPr>
            <a:r>
              <a:rPr lang="en-US" sz="1400" i="0" u="none" strike="noStrike" cap="none" dirty="0">
                <a:solidFill>
                  <a:schemeClr val="tx1"/>
                </a:solidFill>
                <a:latin typeface="Times New Roman" panose="02020603050405020304" pitchFamily="18" charset="0"/>
                <a:cs typeface="Times New Roman" panose="02020603050405020304" pitchFamily="18" charset="0"/>
                <a:sym typeface="Calibri"/>
              </a:rPr>
              <a:t>A. 	Validate the</a:t>
            </a:r>
            <a:r>
              <a:rPr lang="en-US" sz="1400" b="1" i="0" u="none" strike="noStrike" cap="none" dirty="0">
                <a:solidFill>
                  <a:schemeClr val="tx1"/>
                </a:solidFill>
                <a:latin typeface="Times New Roman" panose="02020603050405020304" pitchFamily="18" charset="0"/>
                <a:cs typeface="Times New Roman" panose="02020603050405020304" pitchFamily="18" charset="0"/>
                <a:sym typeface="Calibri"/>
              </a:rPr>
              <a:t> issuance </a:t>
            </a:r>
            <a:r>
              <a:rPr lang="en-US" sz="1400" i="0" u="none" strike="noStrike" cap="none" dirty="0">
                <a:solidFill>
                  <a:schemeClr val="tx1"/>
                </a:solidFill>
                <a:latin typeface="Times New Roman" panose="02020603050405020304" pitchFamily="18" charset="0"/>
                <a:cs typeface="Times New Roman" panose="02020603050405020304" pitchFamily="18" charset="0"/>
                <a:sym typeface="Calibri"/>
              </a:rPr>
              <a:t>of tsunami products from the PTWC.</a:t>
            </a:r>
          </a:p>
          <a:p>
            <a:pPr marL="461963" marR="0" lvl="0" indent="0" rtl="0">
              <a:lnSpc>
                <a:spcPct val="100000"/>
              </a:lnSpc>
              <a:spcBef>
                <a:spcPts val="320"/>
              </a:spcBef>
              <a:spcAft>
                <a:spcPts val="0"/>
              </a:spcAft>
              <a:buClr>
                <a:schemeClr val="dk1"/>
              </a:buClr>
              <a:buSzPct val="25000"/>
              <a:buNone/>
            </a:pPr>
            <a:r>
              <a:rPr lang="en-US" sz="1400" i="0" u="none" strike="noStrike" cap="none" dirty="0">
                <a:solidFill>
                  <a:schemeClr val="tx1"/>
                </a:solidFill>
                <a:latin typeface="Times New Roman" panose="02020603050405020304" pitchFamily="18" charset="0"/>
                <a:cs typeface="Times New Roman" panose="02020603050405020304" pitchFamily="18" charset="0"/>
                <a:sym typeface="Calibri"/>
              </a:rPr>
              <a:t>B.	Validate the </a:t>
            </a:r>
            <a:r>
              <a:rPr lang="en-US" sz="1400" b="1" i="0" u="none" strike="noStrike" cap="none" dirty="0">
                <a:solidFill>
                  <a:schemeClr val="tx1"/>
                </a:solidFill>
                <a:latin typeface="Times New Roman" panose="02020603050405020304" pitchFamily="18" charset="0"/>
                <a:cs typeface="Times New Roman" panose="02020603050405020304" pitchFamily="18" charset="0"/>
                <a:sym typeface="Calibri"/>
              </a:rPr>
              <a:t>receipt</a:t>
            </a:r>
            <a:r>
              <a:rPr lang="en-US" sz="1400" i="0" u="none" strike="noStrike" cap="none" dirty="0">
                <a:solidFill>
                  <a:schemeClr val="tx1"/>
                </a:solidFill>
                <a:latin typeface="Times New Roman" panose="02020603050405020304" pitchFamily="18" charset="0"/>
                <a:cs typeface="Times New Roman" panose="02020603050405020304" pitchFamily="18" charset="0"/>
                <a:sym typeface="Calibri"/>
              </a:rPr>
              <a:t> of tsunami products by CARIBE-EWS Tsunami Warning Focal 		 	Points (TWFPs) and/or National Tsunami Warning Centers (NTWCs).</a:t>
            </a:r>
          </a:p>
          <a:p>
            <a:pPr marL="800100" marR="0" lvl="0" indent="-342900" rtl="0">
              <a:lnSpc>
                <a:spcPct val="100000"/>
              </a:lnSpc>
              <a:spcBef>
                <a:spcPts val="320"/>
              </a:spcBef>
              <a:spcAft>
                <a:spcPts val="0"/>
              </a:spcAft>
              <a:buClr>
                <a:schemeClr val="dk1"/>
              </a:buClr>
              <a:buSzPct val="25000"/>
              <a:buFont typeface="Arial"/>
              <a:buAutoNum type="alphaUcPeriod" startAt="2"/>
            </a:pPr>
            <a:endParaRPr lang="en-US" sz="1400" i="0" u="none" strike="noStrike" cap="none" dirty="0">
              <a:solidFill>
                <a:schemeClr val="tx1"/>
              </a:solidFill>
              <a:latin typeface="Times New Roman" panose="02020603050405020304" pitchFamily="18" charset="0"/>
              <a:cs typeface="Times New Roman" panose="02020603050405020304" pitchFamily="18" charset="0"/>
              <a:sym typeface="Calibri"/>
            </a:endParaRPr>
          </a:p>
          <a:p>
            <a:pPr marL="0" lvl="0" indent="0">
              <a:spcBef>
                <a:spcPts val="360"/>
              </a:spcBef>
              <a:buSzPct val="25000"/>
              <a:buNone/>
            </a:pPr>
            <a:r>
              <a:rPr lang="en-US" sz="1400" b="1" i="0" u="none" strike="noStrike" cap="none" dirty="0">
                <a:solidFill>
                  <a:schemeClr val="tx1"/>
                </a:solidFill>
                <a:latin typeface="Times New Roman" panose="02020603050405020304" pitchFamily="18" charset="0"/>
                <a:cs typeface="Times New Roman" panose="02020603050405020304" pitchFamily="18" charset="0"/>
                <a:sym typeface="Calibri"/>
              </a:rPr>
              <a:t>2. </a:t>
            </a:r>
            <a:r>
              <a:rPr lang="en-US" sz="1400" b="1" dirty="0">
                <a:solidFill>
                  <a:schemeClr val="tx1"/>
                </a:solidFill>
                <a:latin typeface="Times New Roman" panose="02020603050405020304" pitchFamily="18" charset="0"/>
                <a:cs typeface="Times New Roman" panose="02020603050405020304" pitchFamily="18" charset="0"/>
              </a:rPr>
              <a:t>Evaluate the tsunami procedures and programs within Members States/Territories. </a:t>
            </a:r>
          </a:p>
          <a:p>
            <a:pPr marL="0" marR="0" lvl="0" indent="461963" rtl="0">
              <a:lnSpc>
                <a:spcPct val="100000"/>
              </a:lnSpc>
              <a:spcBef>
                <a:spcPts val="320"/>
              </a:spcBef>
              <a:spcAft>
                <a:spcPts val="0"/>
              </a:spcAft>
              <a:buClr>
                <a:schemeClr val="dk1"/>
              </a:buClr>
              <a:buSzPct val="25000"/>
              <a:buFont typeface="Arial"/>
              <a:buNone/>
            </a:pPr>
            <a:r>
              <a:rPr lang="en-US" sz="1400" dirty="0">
                <a:solidFill>
                  <a:schemeClr val="tx1"/>
                </a:solidFill>
                <a:latin typeface="Times New Roman" panose="02020603050405020304" pitchFamily="18" charset="0"/>
                <a:cs typeface="Times New Roman" panose="02020603050405020304" pitchFamily="18" charset="0"/>
              </a:rPr>
              <a:t>A. 	Validate </a:t>
            </a:r>
            <a:r>
              <a:rPr lang="en-US" sz="1400" b="1" dirty="0">
                <a:solidFill>
                  <a:schemeClr val="tx1"/>
                </a:solidFill>
                <a:latin typeface="Times New Roman" panose="02020603050405020304" pitchFamily="18" charset="0"/>
                <a:cs typeface="Times New Roman" panose="02020603050405020304" pitchFamily="18" charset="0"/>
              </a:rPr>
              <a:t>readiness</a:t>
            </a:r>
            <a:r>
              <a:rPr lang="en-US" sz="1400" dirty="0">
                <a:solidFill>
                  <a:schemeClr val="tx1"/>
                </a:solidFill>
                <a:latin typeface="Times New Roman" panose="02020603050405020304" pitchFamily="18" charset="0"/>
                <a:cs typeface="Times New Roman" panose="02020603050405020304" pitchFamily="18" charset="0"/>
              </a:rPr>
              <a:t> to respond to a tsunami.</a:t>
            </a:r>
          </a:p>
          <a:p>
            <a:pPr marL="465138" marR="0" lvl="0" indent="4763" rtl="0">
              <a:lnSpc>
                <a:spcPct val="100000"/>
              </a:lnSpc>
              <a:spcBef>
                <a:spcPts val="320"/>
              </a:spcBef>
              <a:spcAft>
                <a:spcPts val="0"/>
              </a:spcAft>
              <a:buClr>
                <a:schemeClr val="dk1"/>
              </a:buClr>
              <a:buSzPct val="25000"/>
              <a:buFont typeface="Arial"/>
              <a:buNone/>
            </a:pPr>
            <a:r>
              <a:rPr lang="en-US" sz="1400" dirty="0">
                <a:solidFill>
                  <a:schemeClr val="tx1"/>
                </a:solidFill>
                <a:latin typeface="Times New Roman" panose="02020603050405020304" pitchFamily="18" charset="0"/>
                <a:cs typeface="Times New Roman" panose="02020603050405020304" pitchFamily="18" charset="0"/>
              </a:rPr>
              <a:t>B. 	Validate the </a:t>
            </a:r>
            <a:r>
              <a:rPr lang="en-US" sz="1400" b="1" dirty="0">
                <a:solidFill>
                  <a:schemeClr val="tx1"/>
                </a:solidFill>
                <a:latin typeface="Times New Roman" panose="02020603050405020304" pitchFamily="18" charset="0"/>
                <a:cs typeface="Times New Roman" panose="02020603050405020304" pitchFamily="18" charset="0"/>
              </a:rPr>
              <a:t>operational readiness </a:t>
            </a:r>
            <a:r>
              <a:rPr lang="en-US" sz="1400" dirty="0">
                <a:solidFill>
                  <a:schemeClr val="tx1"/>
                </a:solidFill>
                <a:latin typeface="Times New Roman" panose="02020603050405020304" pitchFamily="18" charset="0"/>
                <a:cs typeface="Times New Roman" panose="02020603050405020304" pitchFamily="18" charset="0"/>
              </a:rPr>
              <a:t>of the TWFPs/NTWCs and/or The National Disaster Management  	Office (NDMO).</a:t>
            </a:r>
          </a:p>
          <a:p>
            <a:pPr marL="457200" marR="0" lvl="0" indent="0" rtl="0">
              <a:lnSpc>
                <a:spcPct val="100000"/>
              </a:lnSpc>
              <a:spcBef>
                <a:spcPts val="320"/>
              </a:spcBef>
              <a:spcAft>
                <a:spcPts val="0"/>
              </a:spcAft>
              <a:buClr>
                <a:schemeClr val="dk1"/>
              </a:buClr>
              <a:buSzPct val="25000"/>
              <a:buFont typeface="Arial"/>
              <a:buNone/>
            </a:pPr>
            <a:r>
              <a:rPr lang="en-US" sz="1400" dirty="0">
                <a:solidFill>
                  <a:schemeClr val="tx1"/>
                </a:solidFill>
                <a:latin typeface="Times New Roman" panose="02020603050405020304" pitchFamily="18" charset="0"/>
                <a:cs typeface="Times New Roman" panose="02020603050405020304" pitchFamily="18" charset="0"/>
              </a:rPr>
              <a:t>C. 	Improve </a:t>
            </a:r>
            <a:r>
              <a:rPr lang="en-US" sz="1400" b="1" dirty="0">
                <a:solidFill>
                  <a:schemeClr val="tx1"/>
                </a:solidFill>
                <a:latin typeface="Times New Roman" panose="02020603050405020304" pitchFamily="18" charset="0"/>
                <a:cs typeface="Times New Roman" panose="02020603050405020304" pitchFamily="18" charset="0"/>
              </a:rPr>
              <a:t>operational readiness</a:t>
            </a:r>
            <a:r>
              <a:rPr lang="en-US" sz="1400" dirty="0">
                <a:solidFill>
                  <a:schemeClr val="tx1"/>
                </a:solidFill>
                <a:latin typeface="Times New Roman" panose="02020603050405020304" pitchFamily="18" charset="0"/>
                <a:cs typeface="Times New Roman" panose="02020603050405020304" pitchFamily="18" charset="0"/>
              </a:rPr>
              <a:t>. Before the exercise, ensure appropriate tools and response plan(s) 	have been developed, including public education materials.</a:t>
            </a:r>
          </a:p>
          <a:p>
            <a:pPr marL="457200" marR="0" lvl="0" indent="0" rtl="0">
              <a:lnSpc>
                <a:spcPct val="100000"/>
              </a:lnSpc>
              <a:spcBef>
                <a:spcPts val="320"/>
              </a:spcBef>
              <a:spcAft>
                <a:spcPts val="0"/>
              </a:spcAft>
              <a:buClr>
                <a:schemeClr val="dk1"/>
              </a:buClr>
              <a:buSzPct val="25000"/>
              <a:buFont typeface="Arial"/>
              <a:buNone/>
            </a:pPr>
            <a:r>
              <a:rPr lang="en-US" sz="1400" dirty="0">
                <a:solidFill>
                  <a:schemeClr val="tx1"/>
                </a:solidFill>
                <a:latin typeface="Times New Roman" panose="02020603050405020304" pitchFamily="18" charset="0"/>
                <a:cs typeface="Times New Roman" panose="02020603050405020304" pitchFamily="18" charset="0"/>
              </a:rPr>
              <a:t>D.	Validate that the </a:t>
            </a:r>
            <a:r>
              <a:rPr lang="en-US" sz="1400" b="1" dirty="0">
                <a:solidFill>
                  <a:schemeClr val="tx1"/>
                </a:solidFill>
                <a:latin typeface="Times New Roman" panose="02020603050405020304" pitchFamily="18" charset="0"/>
                <a:cs typeface="Times New Roman" panose="02020603050405020304" pitchFamily="18" charset="0"/>
              </a:rPr>
              <a:t>dissemination of warnings </a:t>
            </a:r>
            <a:r>
              <a:rPr lang="en-US" sz="1400" dirty="0">
                <a:solidFill>
                  <a:schemeClr val="tx1"/>
                </a:solidFill>
                <a:latin typeface="Times New Roman" panose="02020603050405020304" pitchFamily="18" charset="0"/>
                <a:cs typeface="Times New Roman" panose="02020603050405020304" pitchFamily="18" charset="0"/>
              </a:rPr>
              <a:t>and information/advice by TWFPs and NTWCs, to 	relevant in-country agencies and the public is accurate and timely. </a:t>
            </a:r>
          </a:p>
          <a:p>
            <a:pPr marL="457200" marR="0" lvl="0" indent="0" rtl="0">
              <a:lnSpc>
                <a:spcPct val="100000"/>
              </a:lnSpc>
              <a:spcBef>
                <a:spcPts val="320"/>
              </a:spcBef>
              <a:spcAft>
                <a:spcPts val="0"/>
              </a:spcAft>
              <a:buClr>
                <a:schemeClr val="dk1"/>
              </a:buClr>
              <a:buSzPct val="25000"/>
              <a:buFont typeface="Arial"/>
              <a:buNone/>
            </a:pPr>
            <a:r>
              <a:rPr lang="en-US" sz="1400" dirty="0">
                <a:solidFill>
                  <a:schemeClr val="tx1"/>
                </a:solidFill>
                <a:latin typeface="Times New Roman" panose="02020603050405020304" pitchFamily="18" charset="0"/>
                <a:cs typeface="Times New Roman" panose="02020603050405020304" pitchFamily="18" charset="0"/>
              </a:rPr>
              <a:t>E.	Evaluate the status of the implementation of the pilot CARIBE-EWS </a:t>
            </a:r>
            <a:r>
              <a:rPr lang="en-US" sz="1400" b="1" dirty="0">
                <a:solidFill>
                  <a:schemeClr val="tx1"/>
                </a:solidFill>
                <a:latin typeface="Times New Roman" panose="02020603050405020304" pitchFamily="18" charset="0"/>
                <a:cs typeface="Times New Roman" panose="02020603050405020304" pitchFamily="18" charset="0"/>
              </a:rPr>
              <a:t>TsunamiReady</a:t>
            </a:r>
          </a:p>
          <a:p>
            <a:pPr marL="457200" marR="0" lvl="0" indent="0" rtl="0">
              <a:lnSpc>
                <a:spcPct val="100000"/>
              </a:lnSpc>
              <a:spcBef>
                <a:spcPts val="320"/>
              </a:spcBef>
              <a:spcAft>
                <a:spcPts val="0"/>
              </a:spcAft>
              <a:buClr>
                <a:schemeClr val="dk1"/>
              </a:buClr>
              <a:buSzPct val="25000"/>
              <a:buFont typeface="Arial"/>
              <a:buNone/>
            </a:pPr>
            <a:r>
              <a:rPr lang="en-US" sz="1400" dirty="0">
                <a:solidFill>
                  <a:schemeClr val="tx1"/>
                </a:solidFill>
                <a:latin typeface="Times New Roman" panose="02020603050405020304" pitchFamily="18" charset="0"/>
                <a:cs typeface="Times New Roman" panose="02020603050405020304" pitchFamily="18" charset="0"/>
              </a:rPr>
              <a:t>         	recognition program.</a:t>
            </a:r>
            <a:endParaRPr lang="en-US" sz="1400" b="1" dirty="0">
              <a:solidFill>
                <a:schemeClr val="tx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360"/>
              </a:spcBef>
              <a:spcAft>
                <a:spcPts val="0"/>
              </a:spcAft>
              <a:buClr>
                <a:schemeClr val="dk1"/>
              </a:buClr>
              <a:buSzPct val="25000"/>
              <a:buFont typeface="Arial"/>
              <a:buNone/>
            </a:pPr>
            <a:endParaRPr sz="1400" b="1" dirty="0"/>
          </a:p>
        </p:txBody>
      </p:sp>
    </p:spTree>
    <p:extLst>
      <p:ext uri="{BB962C8B-B14F-4D97-AF65-F5344CB8AC3E}">
        <p14:creationId xmlns:p14="http://schemas.microsoft.com/office/powerpoint/2010/main" val="520362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304800" y="76200"/>
            <a:ext cx="8531352" cy="6858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800" b="0" i="0" u="none" strike="noStrike" cap="none" dirty="0">
                <a:solidFill>
                  <a:schemeClr val="lt1"/>
                </a:solidFill>
                <a:latin typeface="Times New Roman" panose="02020603050405020304" pitchFamily="18" charset="0"/>
                <a:cs typeface="Times New Roman" panose="02020603050405020304" pitchFamily="18" charset="0"/>
                <a:sym typeface="Calibri"/>
              </a:rPr>
              <a:t>CARIBE WAVE </a:t>
            </a:r>
            <a:r>
              <a:rPr lang="en-US" sz="2800" b="0" i="0" u="none" strike="noStrike" cap="none" dirty="0" smtClean="0">
                <a:solidFill>
                  <a:schemeClr val="lt1"/>
                </a:solidFill>
                <a:latin typeface="Times New Roman" panose="02020603050405020304" pitchFamily="18" charset="0"/>
                <a:cs typeface="Times New Roman" panose="02020603050405020304" pitchFamily="18" charset="0"/>
                <a:sym typeface="Calibri"/>
              </a:rPr>
              <a:t>Task </a:t>
            </a:r>
            <a:r>
              <a:rPr lang="en-US" sz="2800" b="0" i="0" u="none" strike="noStrike" cap="none" dirty="0">
                <a:solidFill>
                  <a:schemeClr val="lt1"/>
                </a:solidFill>
                <a:latin typeface="Times New Roman" panose="02020603050405020304" pitchFamily="18" charset="0"/>
                <a:cs typeface="Times New Roman" panose="02020603050405020304" pitchFamily="18" charset="0"/>
                <a:sym typeface="Calibri"/>
              </a:rPr>
              <a:t>Team </a:t>
            </a:r>
          </a:p>
        </p:txBody>
      </p:sp>
      <p:graphicFrame>
        <p:nvGraphicFramePr>
          <p:cNvPr id="3" name="Table 2"/>
          <p:cNvGraphicFramePr>
            <a:graphicFrameLocks noGrp="1"/>
          </p:cNvGraphicFramePr>
          <p:nvPr>
            <p:extLst>
              <p:ext uri="{D42A27DB-BD31-4B8C-83A1-F6EECF244321}">
                <p14:modId xmlns:p14="http://schemas.microsoft.com/office/powerpoint/2010/main" val="309667712"/>
              </p:ext>
            </p:extLst>
          </p:nvPr>
        </p:nvGraphicFramePr>
        <p:xfrm>
          <a:off x="304798" y="914400"/>
          <a:ext cx="8531350" cy="5822749"/>
        </p:xfrm>
        <a:graphic>
          <a:graphicData uri="http://schemas.openxmlformats.org/drawingml/2006/table">
            <a:tbl>
              <a:tblPr bandRow="1">
                <a:tableStyleId>{653A267D-39BB-4FBB-B25F-E84E55EBC16C}</a:tableStyleId>
              </a:tblPr>
              <a:tblGrid>
                <a:gridCol w="4092865">
                  <a:extLst>
                    <a:ext uri="{9D8B030D-6E8A-4147-A177-3AD203B41FA5}">
                      <a16:colId xmlns:a16="http://schemas.microsoft.com/office/drawing/2014/main" xmlns="" val="64417999"/>
                    </a:ext>
                  </a:extLst>
                </a:gridCol>
                <a:gridCol w="1413899">
                  <a:extLst>
                    <a:ext uri="{9D8B030D-6E8A-4147-A177-3AD203B41FA5}">
                      <a16:colId xmlns:a16="http://schemas.microsoft.com/office/drawing/2014/main" xmlns="" val="3786438992"/>
                    </a:ext>
                  </a:extLst>
                </a:gridCol>
                <a:gridCol w="3024586">
                  <a:extLst>
                    <a:ext uri="{9D8B030D-6E8A-4147-A177-3AD203B41FA5}">
                      <a16:colId xmlns:a16="http://schemas.microsoft.com/office/drawing/2014/main" xmlns="" val="3911710296"/>
                    </a:ext>
                  </a:extLst>
                </a:gridCol>
              </a:tblGrid>
              <a:tr h="227692">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cs typeface="Times New Roman" panose="02020603050405020304" pitchFamily="18" charset="0"/>
                        </a:rPr>
                        <a:t>Person</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lnL w="12700" cap="flat" cmpd="sng">
                      <a:noFill/>
                      <a:prstDash val="solid"/>
                      <a:round/>
                      <a:headEnd type="none" w="med" len="med"/>
                      <a:tailEnd type="none" w="med" len="med"/>
                    </a:lnL>
                    <a:lnR w="12700"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cs typeface="Times New Roman" panose="02020603050405020304" pitchFamily="18" charset="0"/>
                        </a:rPr>
                        <a:t>Telephone #</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lnL w="12700" cap="flat" cmpd="sng">
                      <a:noFill/>
                      <a:prstDash val="solid"/>
                      <a:round/>
                      <a:headEnd type="none" w="med" len="med"/>
                      <a:tailEnd type="none" w="med" len="med"/>
                    </a:lnL>
                    <a:lnR w="12700"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cs typeface="Times New Roman" panose="02020603050405020304" pitchFamily="18" charset="0"/>
                        </a:rPr>
                        <a:t>Email</a:t>
                      </a:r>
                      <a:endPar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lnL w="12700" cap="flat" cmpd="sng">
                      <a:noFill/>
                      <a:prstDash val="solid"/>
                      <a:round/>
                      <a:headEnd type="none" w="med" len="med"/>
                      <a:tailEnd type="none" w="med" len="med"/>
                    </a:lnL>
                    <a:lnR w="12700" cap="flat" cmpd="sng">
                      <a:noFill/>
                      <a:prstDash val="solid"/>
                      <a:round/>
                      <a:headEnd type="none" w="med" len="med"/>
                      <a:tailEnd type="none" w="med" len="med"/>
                    </a:lnR>
                    <a:lnT w="12700" cap="flat" cmpd="sng">
                      <a:noFill/>
                      <a:prstDash val="solid"/>
                      <a:round/>
                      <a:headEnd type="none" w="med" len="med"/>
                      <a:tailEnd type="none" w="med" len="med"/>
                    </a:lnT>
                    <a:lnB w="12700" cap="flat" cmpd="sng">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804690538"/>
                  </a:ext>
                </a:extLst>
              </a:tr>
              <a:tr h="336349">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Elizabeth Vanacore, PRSN</a:t>
                      </a: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CARIBE WAVE Chair</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lnT w="12700" cap="flat" cmpd="sng">
                      <a:noFill/>
                      <a:prstDash val="solid"/>
                      <a:round/>
                      <a:headEnd type="none" w="med" len="med"/>
                      <a:tailEnd type="none" w="med" len="med"/>
                    </a:lnT>
                  </a:tcP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1-787-833-8433</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lnT w="12700" cap="flat" cmpd="sng">
                      <a:noFill/>
                      <a:prstDash val="solid"/>
                      <a:round/>
                      <a:headEnd type="none" w="med" len="med"/>
                      <a:tailEnd type="none" w="med" len="med"/>
                    </a:lnT>
                  </a:tcP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elizabeth.vanacore@upr.edu</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lnT w="12700" cap="flat" cmpd="sng">
                      <a:noFill/>
                      <a:prstDash val="solid"/>
                      <a:round/>
                      <a:headEnd type="none" w="med" len="med"/>
                      <a:tailEnd type="none" w="med" len="med"/>
                    </a:lnT>
                  </a:tcPr>
                </a:tc>
                <a:extLst>
                  <a:ext uri="{0D108BD9-81ED-4DB2-BD59-A6C34878D82A}">
                    <a16:rowId xmlns:a16="http://schemas.microsoft.com/office/drawing/2014/main" xmlns="" val="88345032"/>
                  </a:ext>
                </a:extLst>
              </a:tr>
              <a:tr h="336349">
                <a:tc>
                  <a:txBody>
                    <a:bodyPr/>
                    <a:lstStyle/>
                    <a:p>
                      <a:pPr marL="0" marR="0" algn="ctr">
                        <a:lnSpc>
                          <a:spcPct val="107000"/>
                        </a:lnSpc>
                        <a:spcBef>
                          <a:spcPts val="0"/>
                        </a:spcBef>
                        <a:spcAft>
                          <a:spcPts val="0"/>
                        </a:spcAft>
                      </a:pPr>
                      <a:r>
                        <a:rPr lang="es-PR" sz="1000" dirty="0">
                          <a:solidFill>
                            <a:schemeClr val="tx1"/>
                          </a:solidFill>
                          <a:effectLst/>
                          <a:latin typeface="Times New Roman" panose="02020603050405020304" pitchFamily="18" charset="0"/>
                          <a:cs typeface="Times New Roman" panose="02020603050405020304" pitchFamily="18" charset="0"/>
                        </a:rPr>
                        <a:t>Silvia Chacón-Barrantes, </a:t>
                      </a:r>
                      <a:endParaRPr lang="en-US" sz="1000" dirty="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s-PR" sz="1000" b="1" dirty="0">
                          <a:solidFill>
                            <a:schemeClr val="tx1"/>
                          </a:solidFill>
                          <a:effectLst/>
                          <a:latin typeface="Times New Roman" panose="02020603050405020304" pitchFamily="18" charset="0"/>
                          <a:cs typeface="Times New Roman" panose="02020603050405020304" pitchFamily="18" charset="0"/>
                        </a:rPr>
                        <a:t>CARIBE EWS Chair; SINAMOT Costa Rica</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506-830-96690</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a:solidFill>
                            <a:schemeClr val="tx1"/>
                          </a:solidFill>
                          <a:effectLst/>
                          <a:latin typeface="Times New Roman" panose="02020603050405020304" pitchFamily="18" charset="0"/>
                          <a:cs typeface="Times New Roman" panose="02020603050405020304" pitchFamily="18" charset="0"/>
                        </a:rPr>
                        <a:t>silviach@una.ac.cr</a:t>
                      </a:r>
                      <a:endParaRPr lang="en-US"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extLst>
                  <a:ext uri="{0D108BD9-81ED-4DB2-BD59-A6C34878D82A}">
                    <a16:rowId xmlns:a16="http://schemas.microsoft.com/office/drawing/2014/main" xmlns="" val="399880010"/>
                  </a:ext>
                </a:extLst>
              </a:tr>
              <a:tr h="336349">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Dan McNamara</a:t>
                      </a: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Chair WG 1 Monitoring and Detection Systems</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303-273-8550</a:t>
                      </a: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mcnamara@usgs.gov</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extLst>
                  <a:ext uri="{0D108BD9-81ED-4DB2-BD59-A6C34878D82A}">
                    <a16:rowId xmlns:a16="http://schemas.microsoft.com/office/drawing/2014/main" xmlns="" val="3233751127"/>
                  </a:ext>
                </a:extLst>
              </a:tr>
              <a:tr h="336349">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Nicolas Arcos</a:t>
                      </a: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Chair WG 2 Hazard Assessment</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1-303-497-3158</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a:solidFill>
                            <a:schemeClr val="tx1"/>
                          </a:solidFill>
                          <a:effectLst/>
                          <a:latin typeface="Times New Roman" panose="02020603050405020304" pitchFamily="18" charset="0"/>
                          <a:cs typeface="Times New Roman" panose="02020603050405020304" pitchFamily="18" charset="0"/>
                        </a:rPr>
                        <a:t>nicolas.arcos@noaa.gov</a:t>
                      </a:r>
                      <a:endParaRPr lang="en-US"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extLst>
                  <a:ext uri="{0D108BD9-81ED-4DB2-BD59-A6C34878D82A}">
                    <a16:rowId xmlns:a16="http://schemas.microsoft.com/office/drawing/2014/main" xmlns="" val="493280099"/>
                  </a:ext>
                </a:extLst>
              </a:tr>
              <a:tr h="336349">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Emilio Talavera</a:t>
                      </a: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Chair WG 3 Tsunami Related Services</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505-224-92761 ext. 102</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a:solidFill>
                            <a:schemeClr val="tx1"/>
                          </a:solidFill>
                          <a:effectLst/>
                          <a:latin typeface="Times New Roman" panose="02020603050405020304" pitchFamily="18" charset="0"/>
                          <a:cs typeface="Times New Roman" panose="02020603050405020304" pitchFamily="18" charset="0"/>
                        </a:rPr>
                        <a:t>emilio.talavera@gf.ineter.gob.ni</a:t>
                      </a:r>
                      <a:endParaRPr lang="en-US"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extLst>
                  <a:ext uri="{0D108BD9-81ED-4DB2-BD59-A6C34878D82A}">
                    <a16:rowId xmlns:a16="http://schemas.microsoft.com/office/drawing/2014/main" xmlns="" val="926393345"/>
                  </a:ext>
                </a:extLst>
              </a:tr>
              <a:tr h="556911">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Christa von Hillebrandt-Andrade</a:t>
                      </a: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Chair WG 4  Preparedness, Readiness and Resilience</a:t>
                      </a: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Deputy Director ITIC-CAR</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1-787-249-8307</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a:solidFill>
                            <a:schemeClr val="tx1"/>
                          </a:solidFill>
                          <a:effectLst/>
                          <a:latin typeface="Times New Roman" panose="02020603050405020304" pitchFamily="18" charset="0"/>
                          <a:cs typeface="Times New Roman" panose="02020603050405020304" pitchFamily="18" charset="0"/>
                        </a:rPr>
                        <a:t>christa.vonh@noaa.gov</a:t>
                      </a:r>
                      <a:endParaRPr lang="en-US"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extLst>
                  <a:ext uri="{0D108BD9-81ED-4DB2-BD59-A6C34878D82A}">
                    <a16:rowId xmlns:a16="http://schemas.microsoft.com/office/drawing/2014/main" xmlns="" val="370526709"/>
                  </a:ext>
                </a:extLst>
              </a:tr>
              <a:tr h="336349">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Alberto López</a:t>
                      </a:r>
                      <a:endParaRPr lang="en-US" sz="1000" baseline="0" dirty="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Scientific Experts – Muertos Trough Scenario</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highlight>
                            <a:srgbClr val="FFFF00"/>
                          </a:highlight>
                          <a:latin typeface="Times New Roman" panose="02020603050405020304" pitchFamily="18" charset="0"/>
                          <a:cs typeface="Times New Roman" panose="02020603050405020304" pitchFamily="18" charset="0"/>
                        </a:rPr>
                        <a:t> </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alberto.lopez3@upr.edu</a:t>
                      </a:r>
                      <a:r>
                        <a:rPr lang="en-US" sz="10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40321" marR="40321" marT="0" marB="0" anchor="ctr"/>
                </a:tc>
                <a:extLst>
                  <a:ext uri="{0D108BD9-81ED-4DB2-BD59-A6C34878D82A}">
                    <a16:rowId xmlns:a16="http://schemas.microsoft.com/office/drawing/2014/main" xmlns="" val="1157064470"/>
                  </a:ext>
                </a:extLst>
              </a:tr>
              <a:tr h="383819">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Natalia Zamora</a:t>
                      </a:r>
                      <a:endParaRPr lang="en-US" sz="1000" baseline="0" dirty="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s-PR" sz="1000" b="1" dirty="0">
                          <a:solidFill>
                            <a:schemeClr val="tx1"/>
                          </a:solidFill>
                          <a:effectLst/>
                          <a:latin typeface="Times New Roman" panose="02020603050405020304" pitchFamily="18" charset="0"/>
                          <a:cs typeface="Times New Roman" panose="02020603050405020304" pitchFamily="18" charset="0"/>
                        </a:rPr>
                        <a:t>Scientific Expert – Northern Panama  Scenario</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s-PR" sz="1000">
                          <a:solidFill>
                            <a:schemeClr val="tx1"/>
                          </a:solidFill>
                          <a:effectLst/>
                          <a:highlight>
                            <a:srgbClr val="FFFF00"/>
                          </a:highlight>
                          <a:latin typeface="Times New Roman" panose="02020603050405020304" pitchFamily="18" charset="0"/>
                          <a:cs typeface="Times New Roman" panose="02020603050405020304" pitchFamily="18" charset="0"/>
                        </a:rPr>
                        <a:t> </a:t>
                      </a:r>
                      <a:endParaRPr lang="en-US"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algn="ctr"/>
                      <a:r>
                        <a:rPr lang="es-PR" sz="1000" b="0" i="0" u="none" strike="noStrike" cap="none" dirty="0">
                          <a:solidFill>
                            <a:schemeClr val="dk1"/>
                          </a:solidFill>
                          <a:effectLst/>
                          <a:latin typeface="Times New Roman" panose="02020603050405020304" pitchFamily="18" charset="0"/>
                          <a:ea typeface="Calibri"/>
                          <a:cs typeface="Times New Roman" panose="02020603050405020304" pitchFamily="18" charset="0"/>
                          <a:sym typeface="Arial"/>
                        </a:rPr>
                        <a:t>natalia.zamora@bsc.es</a:t>
                      </a:r>
                      <a:endParaRPr lang="en-US" sz="1000" b="0" i="0" u="none" strike="noStrike" cap="none" dirty="0">
                        <a:solidFill>
                          <a:schemeClr val="dk1"/>
                        </a:solidFill>
                        <a:effectLst/>
                        <a:latin typeface="Times New Roman" panose="02020603050405020304" pitchFamily="18" charset="0"/>
                        <a:ea typeface="Calibri"/>
                        <a:cs typeface="Times New Roman" panose="02020603050405020304" pitchFamily="18" charset="0"/>
                        <a:sym typeface="Arial"/>
                      </a:endParaRPr>
                    </a:p>
                  </a:txBody>
                  <a:tcPr marL="40321" marR="40321" marT="0" marB="0" anchor="ctr"/>
                </a:tc>
                <a:extLst>
                  <a:ext uri="{0D108BD9-81ED-4DB2-BD59-A6C34878D82A}">
                    <a16:rowId xmlns:a16="http://schemas.microsoft.com/office/drawing/2014/main" xmlns="" val="1025907501"/>
                  </a:ext>
                </a:extLst>
              </a:tr>
              <a:tr h="336349">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Elizabeth</a:t>
                      </a:r>
                      <a:r>
                        <a:rPr lang="en-US" sz="1000" baseline="0" dirty="0">
                          <a:solidFill>
                            <a:schemeClr val="tx1"/>
                          </a:solidFill>
                          <a:effectLst/>
                          <a:latin typeface="Times New Roman" panose="02020603050405020304" pitchFamily="18" charset="0"/>
                          <a:cs typeface="Times New Roman" panose="02020603050405020304" pitchFamily="18" charset="0"/>
                        </a:rPr>
                        <a:t> Riley</a:t>
                      </a:r>
                      <a:endParaRPr lang="en-US" sz="1000" dirty="0">
                        <a:solidFill>
                          <a:schemeClr val="tx1"/>
                        </a:solidFill>
                        <a:effectLst/>
                        <a:latin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Director A/I CDEMA</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246-425-0386</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Elizabeth.Riley@cdema.org</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extLst>
                  <a:ext uri="{0D108BD9-81ED-4DB2-BD59-A6C34878D82A}">
                    <a16:rowId xmlns:a16="http://schemas.microsoft.com/office/drawing/2014/main" xmlns="" val="4226270901"/>
                  </a:ext>
                </a:extLst>
              </a:tr>
              <a:tr h="336349">
                <a:tc>
                  <a:txBody>
                    <a:bodyPr/>
                    <a:lstStyle/>
                    <a:p>
                      <a:pPr marL="0" marR="0" algn="ctr">
                        <a:lnSpc>
                          <a:spcPct val="107000"/>
                        </a:lnSpc>
                        <a:spcBef>
                          <a:spcPts val="0"/>
                        </a:spcBef>
                        <a:spcAft>
                          <a:spcPts val="0"/>
                        </a:spcAft>
                      </a:pPr>
                      <a:r>
                        <a:rPr lang="en-US" sz="1000" b="0" dirty="0">
                          <a:solidFill>
                            <a:schemeClr val="tx1"/>
                          </a:solidFill>
                          <a:effectLst/>
                          <a:latin typeface="Times New Roman" panose="02020603050405020304" pitchFamily="18" charset="0"/>
                          <a:cs typeface="Times New Roman" panose="02020603050405020304" pitchFamily="18" charset="0"/>
                        </a:rPr>
                        <a:t>Claudia Herrera Melgar</a:t>
                      </a: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Executive Secretary CEPREDENAC</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502-2390-0200</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iajche@cepredenac.org</a:t>
                      </a:r>
                    </a:p>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memendez@cepredenac.org</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extLst>
                  <a:ext uri="{0D108BD9-81ED-4DB2-BD59-A6C34878D82A}">
                    <a16:rowId xmlns:a16="http://schemas.microsoft.com/office/drawing/2014/main" xmlns="" val="2355889228"/>
                  </a:ext>
                </a:extLst>
              </a:tr>
              <a:tr h="336349">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Major Roselly Pepin</a:t>
                      </a: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Deputy Chief EMIZ Antilles</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596-59-05-81</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roselly.pepin@martinique.pref.gouv.fr</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extLst>
                  <a:ext uri="{0D108BD9-81ED-4DB2-BD59-A6C34878D82A}">
                    <a16:rowId xmlns:a16="http://schemas.microsoft.com/office/drawing/2014/main" xmlns="" val="4155303078"/>
                  </a:ext>
                </a:extLst>
              </a:tr>
              <a:tr h="336349">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Bernardo Aliaga</a:t>
                      </a: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Technical Secretary UNESCO</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a:solidFill>
                            <a:schemeClr val="tx1"/>
                          </a:solidFill>
                          <a:effectLst/>
                          <a:latin typeface="Times New Roman" panose="02020603050405020304" pitchFamily="18" charset="0"/>
                          <a:cs typeface="Times New Roman" panose="02020603050405020304" pitchFamily="18" charset="0"/>
                        </a:rPr>
                        <a:t>33-1-45683980</a:t>
                      </a:r>
                      <a:endParaRPr lang="en-US"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b.aliaga@unesco.org</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extLst>
                  <a:ext uri="{0D108BD9-81ED-4DB2-BD59-A6C34878D82A}">
                    <a16:rowId xmlns:a16="http://schemas.microsoft.com/office/drawing/2014/main" xmlns="" val="3800076744"/>
                  </a:ext>
                </a:extLst>
              </a:tr>
              <a:tr h="510386">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Charles McCreery</a:t>
                      </a:r>
                    </a:p>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Cindi Preller</a:t>
                      </a: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Director PTWC </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1-808-689-8207</a:t>
                      </a:r>
                    </a:p>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1-808-725-6306</a:t>
                      </a: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charles.mccreery@noaa.gov</a:t>
                      </a:r>
                    </a:p>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cindi.preller@noaa.gov</a:t>
                      </a:r>
                    </a:p>
                  </a:txBody>
                  <a:tcPr marL="40321" marR="40321" marT="0" marB="0" anchor="ctr"/>
                </a:tc>
                <a:extLst>
                  <a:ext uri="{0D108BD9-81ED-4DB2-BD59-A6C34878D82A}">
                    <a16:rowId xmlns:a16="http://schemas.microsoft.com/office/drawing/2014/main" xmlns="" val="3714161943"/>
                  </a:ext>
                </a:extLst>
              </a:tr>
              <a:tr h="444102">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David Wald, USGS</a:t>
                      </a:r>
                    </a:p>
                    <a:p>
                      <a:pPr marL="0" marR="0" algn="ctr">
                        <a:lnSpc>
                          <a:spcPct val="107000"/>
                        </a:lnSpc>
                        <a:spcBef>
                          <a:spcPts val="0"/>
                        </a:spcBef>
                        <a:spcAft>
                          <a:spcPts val="0"/>
                        </a:spcAft>
                      </a:pPr>
                      <a:r>
                        <a:rPr lang="en-US" sz="1000" b="1" dirty="0">
                          <a:solidFill>
                            <a:schemeClr val="tx1"/>
                          </a:solidFill>
                          <a:effectLst/>
                          <a:latin typeface="Times New Roman" panose="02020603050405020304" pitchFamily="18" charset="0"/>
                          <a:cs typeface="Times New Roman" panose="02020603050405020304" pitchFamily="18" charset="0"/>
                        </a:rPr>
                        <a:t>Scientific Expert –  Earthquake Impact Products</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a:solidFill>
                            <a:schemeClr val="tx1"/>
                          </a:solidFill>
                          <a:effectLst/>
                          <a:latin typeface="Times New Roman" panose="02020603050405020304" pitchFamily="18" charset="0"/>
                          <a:cs typeface="Times New Roman" panose="02020603050405020304" pitchFamily="18" charset="0"/>
                        </a:rPr>
                        <a:t>1-303-273-8441</a:t>
                      </a:r>
                      <a:endParaRPr lang="en-US"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wald@usgs.gov</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extLst>
                  <a:ext uri="{0D108BD9-81ED-4DB2-BD59-A6C34878D82A}">
                    <a16:rowId xmlns:a16="http://schemas.microsoft.com/office/drawing/2014/main" xmlns="" val="418016551"/>
                  </a:ext>
                </a:extLst>
              </a:tr>
              <a:tr h="336349">
                <a:tc>
                  <a:txBody>
                    <a:bodyPr/>
                    <a:lstStyle/>
                    <a:p>
                      <a:pPr marL="0" marR="0" algn="ctr">
                        <a:lnSpc>
                          <a:spcPct val="107000"/>
                        </a:lnSpc>
                        <a:spcBef>
                          <a:spcPts val="0"/>
                        </a:spcBef>
                        <a:spcAft>
                          <a:spcPts val="0"/>
                        </a:spcAft>
                      </a:pPr>
                      <a:r>
                        <a:rPr lang="en-US" sz="1000" strike="noStrike" dirty="0">
                          <a:solidFill>
                            <a:schemeClr val="tx1"/>
                          </a:solidFill>
                          <a:effectLst/>
                          <a:latin typeface="Times New Roman" panose="02020603050405020304" pitchFamily="18" charset="0"/>
                          <a:cs typeface="Times New Roman" panose="02020603050405020304" pitchFamily="18" charset="0"/>
                        </a:rPr>
                        <a:t>Alison </a:t>
                      </a:r>
                      <a:r>
                        <a:rPr lang="en-US" sz="1000" strike="noStrike" dirty="0" smtClean="0">
                          <a:solidFill>
                            <a:schemeClr val="tx1"/>
                          </a:solidFill>
                          <a:effectLst/>
                          <a:latin typeface="Times New Roman" panose="02020603050405020304" pitchFamily="18" charset="0"/>
                          <a:cs typeface="Times New Roman" panose="02020603050405020304" pitchFamily="18" charset="0"/>
                        </a:rPr>
                        <a:t>Brome</a:t>
                      </a:r>
                    </a:p>
                    <a:p>
                      <a:pPr marL="0" marR="0" algn="ctr">
                        <a:lnSpc>
                          <a:spcPct val="107000"/>
                        </a:lnSpc>
                        <a:spcBef>
                          <a:spcPts val="0"/>
                        </a:spcBef>
                        <a:spcAft>
                          <a:spcPts val="0"/>
                        </a:spcAft>
                      </a:pPr>
                      <a:r>
                        <a:rPr lang="en-US" sz="1000" b="1" strike="noStrike" dirty="0" err="1" smtClean="0">
                          <a:solidFill>
                            <a:schemeClr val="tx1"/>
                          </a:solidFill>
                          <a:effectLst/>
                          <a:latin typeface="Times New Roman" panose="02020603050405020304" pitchFamily="18" charset="0"/>
                          <a:cs typeface="Times New Roman" panose="02020603050405020304" pitchFamily="18" charset="0"/>
                        </a:rPr>
                        <a:t>Programme</a:t>
                      </a:r>
                      <a:r>
                        <a:rPr lang="en-US" sz="1000" b="1" strike="noStrike" dirty="0" smtClean="0">
                          <a:solidFill>
                            <a:schemeClr val="tx1"/>
                          </a:solidFill>
                          <a:effectLst/>
                          <a:latin typeface="Times New Roman" panose="02020603050405020304" pitchFamily="18" charset="0"/>
                          <a:cs typeface="Times New Roman" panose="02020603050405020304" pitchFamily="18" charset="0"/>
                        </a:rPr>
                        <a:t> Officer</a:t>
                      </a:r>
                      <a:r>
                        <a:rPr lang="en-US" sz="1000" b="1" strike="noStrike" dirty="0" smtClean="0">
                          <a:solidFill>
                            <a:srgbClr val="0070C0"/>
                          </a:solidFill>
                          <a:effectLst/>
                          <a:latin typeface="Times New Roman" panose="02020603050405020304" pitchFamily="18" charset="0"/>
                          <a:cs typeface="Times New Roman" panose="02020603050405020304" pitchFamily="18" charset="0"/>
                        </a:rPr>
                        <a:t>, </a:t>
                      </a:r>
                      <a:r>
                        <a:rPr lang="en-US" sz="1000" b="1" dirty="0" smtClean="0">
                          <a:solidFill>
                            <a:schemeClr val="tx1"/>
                          </a:solidFill>
                          <a:effectLst/>
                          <a:latin typeface="Times New Roman" panose="02020603050405020304" pitchFamily="18" charset="0"/>
                          <a:cs typeface="Times New Roman" panose="02020603050405020304" pitchFamily="18" charset="0"/>
                        </a:rPr>
                        <a:t>CTIC</a:t>
                      </a:r>
                      <a:endParaRPr lang="en-US" sz="1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a:solidFill>
                            <a:schemeClr val="tx1"/>
                          </a:solidFill>
                          <a:effectLst/>
                          <a:latin typeface="Times New Roman" panose="02020603050405020304" pitchFamily="18" charset="0"/>
                          <a:cs typeface="Times New Roman" panose="02020603050405020304" pitchFamily="18" charset="0"/>
                        </a:rPr>
                        <a:t>246-243-7626</a:t>
                      </a:r>
                      <a:endParaRPr lang="en-US" sz="1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tc>
                  <a:txBody>
                    <a:bodyPr/>
                    <a:lstStyle/>
                    <a:p>
                      <a:pPr marL="0" marR="0" algn="ctr">
                        <a:lnSpc>
                          <a:spcPct val="107000"/>
                        </a:lnSpc>
                        <a:spcBef>
                          <a:spcPts val="0"/>
                        </a:spcBef>
                        <a:spcAft>
                          <a:spcPts val="0"/>
                        </a:spcAft>
                      </a:pPr>
                      <a:r>
                        <a:rPr lang="en-US" sz="1000" dirty="0">
                          <a:solidFill>
                            <a:schemeClr val="tx1"/>
                          </a:solidFill>
                          <a:effectLst/>
                          <a:latin typeface="Times New Roman" panose="02020603050405020304" pitchFamily="18" charset="0"/>
                          <a:cs typeface="Times New Roman" panose="02020603050405020304" pitchFamily="18" charset="0"/>
                        </a:rPr>
                        <a:t>a.brome@unesco.org</a:t>
                      </a:r>
                      <a:endParaRPr lang="en-US" sz="1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321" marR="40321" marT="0" marB="0" anchor="ctr"/>
                </a:tc>
                <a:extLst>
                  <a:ext uri="{0D108BD9-81ED-4DB2-BD59-A6C34878D82A}">
                    <a16:rowId xmlns:a16="http://schemas.microsoft.com/office/drawing/2014/main" xmlns="" val="2658576479"/>
                  </a:ext>
                </a:extLst>
              </a:tr>
            </a:tbl>
          </a:graphicData>
        </a:graphic>
      </p:graphicFrame>
    </p:spTree>
    <p:extLst>
      <p:ext uri="{BB962C8B-B14F-4D97-AF65-F5344CB8AC3E}">
        <p14:creationId xmlns:p14="http://schemas.microsoft.com/office/powerpoint/2010/main" val="4162236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7112" y="2127801"/>
            <a:ext cx="3811523" cy="3225996"/>
          </a:xfrm>
          <a:prstGeom prst="rect">
            <a:avLst/>
          </a:prstGeom>
        </p:spPr>
      </p:pic>
      <p:sp>
        <p:nvSpPr>
          <p:cNvPr id="534" name="Shape 534"/>
          <p:cNvSpPr txBox="1">
            <a:spLocks noGrp="1"/>
          </p:cNvSpPr>
          <p:nvPr>
            <p:ph type="title"/>
          </p:nvPr>
        </p:nvSpPr>
        <p:spPr>
          <a:xfrm>
            <a:off x="304800" y="117450"/>
            <a:ext cx="8532874" cy="8589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800" b="0" i="0" u="none" strike="noStrike" cap="none" dirty="0">
                <a:solidFill>
                  <a:schemeClr val="lt1"/>
                </a:solidFill>
                <a:latin typeface="Times New Roman" panose="02020603050405020304" pitchFamily="18" charset="0"/>
                <a:cs typeface="Times New Roman" panose="02020603050405020304" pitchFamily="18" charset="0"/>
                <a:sym typeface="Calibri"/>
              </a:rPr>
              <a:t>Member State Participation   </a:t>
            </a:r>
            <a:br>
              <a:rPr lang="en-US" sz="2800" b="0" i="0" u="none" strike="noStrike" cap="none" dirty="0">
                <a:solidFill>
                  <a:schemeClr val="lt1"/>
                </a:solidFill>
                <a:latin typeface="Times New Roman" panose="02020603050405020304" pitchFamily="18" charset="0"/>
                <a:cs typeface="Times New Roman" panose="02020603050405020304" pitchFamily="18" charset="0"/>
                <a:sym typeface="Calibri"/>
              </a:rPr>
            </a:br>
            <a:r>
              <a:rPr lang="en-US" sz="2800" b="0" i="0" u="none" strike="noStrike" cap="none" dirty="0">
                <a:solidFill>
                  <a:schemeClr val="lt1"/>
                </a:solidFill>
                <a:latin typeface="Times New Roman" panose="02020603050405020304" pitchFamily="18" charset="0"/>
                <a:cs typeface="Times New Roman" panose="02020603050405020304" pitchFamily="18" charset="0"/>
                <a:sym typeface="Calibri"/>
              </a:rPr>
              <a:t>The </a:t>
            </a:r>
            <a:r>
              <a:rPr lang="en-US" sz="2800" b="0" i="1" u="none" strike="noStrike" cap="none" dirty="0">
                <a:solidFill>
                  <a:schemeClr val="lt1"/>
                </a:solidFill>
                <a:latin typeface="Times New Roman" panose="02020603050405020304" pitchFamily="18" charset="0"/>
                <a:cs typeface="Times New Roman" panose="02020603050405020304" pitchFamily="18" charset="0"/>
                <a:sym typeface="Calibri"/>
              </a:rPr>
              <a:t>Tsunami</a:t>
            </a:r>
            <a:r>
              <a:rPr lang="en-US" sz="2800" b="0" i="0" u="none" strike="noStrike" cap="none" dirty="0">
                <a:solidFill>
                  <a:schemeClr val="lt1"/>
                </a:solidFill>
                <a:latin typeface="Times New Roman" panose="02020603050405020304" pitchFamily="18" charset="0"/>
                <a:cs typeface="Times New Roman" panose="02020603050405020304" pitchFamily="18" charset="0"/>
                <a:sym typeface="Calibri"/>
              </a:rPr>
              <a:t>Zone Registration</a:t>
            </a:r>
          </a:p>
        </p:txBody>
      </p:sp>
      <p:sp>
        <p:nvSpPr>
          <p:cNvPr id="535" name="Shape 535"/>
          <p:cNvSpPr txBox="1">
            <a:spLocks noGrp="1"/>
          </p:cNvSpPr>
          <p:nvPr>
            <p:ph type="body" idx="1"/>
          </p:nvPr>
        </p:nvSpPr>
        <p:spPr>
          <a:xfrm>
            <a:off x="303277" y="1109040"/>
            <a:ext cx="8534397" cy="715847"/>
          </a:xfrm>
          <a:prstGeom prst="rect">
            <a:avLst/>
          </a:prstGeom>
          <a:noFill/>
          <a:ln w="28575" cap="flat" cmpd="sng">
            <a:solidFill>
              <a:schemeClr val="accent1">
                <a:lumMod val="75000"/>
              </a:schemeClr>
            </a:solidFill>
            <a:prstDash val="solid"/>
            <a:round/>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000" b="0" i="0" u="none" strike="noStrike" cap="none" dirty="0">
                <a:solidFill>
                  <a:schemeClr val="dk1"/>
                </a:solidFill>
                <a:latin typeface="Times New Roman" panose="02020603050405020304" pitchFamily="18" charset="0"/>
                <a:cs typeface="Times New Roman" panose="02020603050405020304" pitchFamily="18" charset="0"/>
                <a:sym typeface="Calibri"/>
              </a:rPr>
              <a:t>TsunamiZone </a:t>
            </a:r>
            <a:r>
              <a:rPr lang="en-US" sz="2000" dirty="0">
                <a:latin typeface="Times New Roman" panose="02020603050405020304" pitchFamily="18" charset="0"/>
                <a:cs typeface="Times New Roman" panose="02020603050405020304" pitchFamily="18" charset="0"/>
              </a:rPr>
              <a:t>r</a:t>
            </a:r>
            <a:r>
              <a:rPr lang="en-US" sz="2000" b="0" i="0" u="none" strike="noStrike" cap="none" dirty="0">
                <a:solidFill>
                  <a:schemeClr val="dk1"/>
                </a:solidFill>
                <a:latin typeface="Times New Roman" panose="02020603050405020304" pitchFamily="18" charset="0"/>
                <a:cs typeface="Times New Roman" panose="02020603050405020304" pitchFamily="18" charset="0"/>
                <a:sym typeface="Calibri"/>
              </a:rPr>
              <a:t>egistration is used to track th</a:t>
            </a:r>
            <a:r>
              <a:rPr lang="en-US" sz="2000" dirty="0">
                <a:latin typeface="Times New Roman" panose="02020603050405020304" pitchFamily="18" charset="0"/>
                <a:cs typeface="Times New Roman" panose="02020603050405020304" pitchFamily="18" charset="0"/>
              </a:rPr>
              <a:t>e number of people and organizations participating in the exercise. </a:t>
            </a:r>
            <a:endParaRPr lang="en-US" sz="2000" b="0" i="0" u="none" strike="noStrike" cap="none" dirty="0">
              <a:solidFill>
                <a:schemeClr val="dk1"/>
              </a:solidFill>
              <a:latin typeface="Times New Roman" panose="02020603050405020304" pitchFamily="18" charset="0"/>
              <a:cs typeface="Times New Roman" panose="02020603050405020304" pitchFamily="18" charset="0"/>
              <a:sym typeface="Calibri"/>
            </a:endParaRPr>
          </a:p>
        </p:txBody>
      </p:sp>
      <p:sp>
        <p:nvSpPr>
          <p:cNvPr id="536" name="Shape 536"/>
          <p:cNvSpPr/>
          <p:nvPr/>
        </p:nvSpPr>
        <p:spPr>
          <a:xfrm>
            <a:off x="303277" y="5943600"/>
            <a:ext cx="8534397" cy="762000"/>
          </a:xfrm>
          <a:prstGeom prst="rect">
            <a:avLst/>
          </a:prstGeom>
          <a:noFill/>
          <a:ln w="28575" cap="flat" cmpd="sng">
            <a:solidFill>
              <a:schemeClr val="accent1">
                <a:lumMod val="75000"/>
              </a:schemeClr>
            </a:solidFill>
            <a:prstDash val="solid"/>
            <a:round/>
            <a:headEnd type="none" w="med" len="med"/>
            <a:tailEnd type="none" w="med" len="med"/>
          </a:ln>
        </p:spPr>
        <p:txBody>
          <a:bodyPr wrap="square" lIns="91425" tIns="45700" rIns="91425" bIns="45700" anchor="ctr" anchorCtr="0">
            <a:noAutofit/>
          </a:bodyPr>
          <a:lstStyle/>
          <a:p>
            <a:pPr marR="0" lvl="0" algn="ctr" rtl="0">
              <a:lnSpc>
                <a:spcPct val="100000"/>
              </a:lnSpc>
              <a:spcBef>
                <a:spcPts val="0"/>
              </a:spcBef>
              <a:spcAft>
                <a:spcPts val="0"/>
              </a:spcAft>
              <a:buClr>
                <a:srgbClr val="000000"/>
              </a:buClr>
              <a:buSzPct val="31000"/>
            </a:pPr>
            <a:r>
              <a:rPr lang="en-US" sz="18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TWFP and NTWC </a:t>
            </a:r>
            <a:r>
              <a:rPr lang="en-US" sz="1800" dirty="0">
                <a:solidFill>
                  <a:schemeClr val="dk1"/>
                </a:solidFill>
                <a:latin typeface="Times New Roman" panose="02020603050405020304" pitchFamily="18" charset="0"/>
                <a:ea typeface="Calibri"/>
                <a:cs typeface="Times New Roman" panose="02020603050405020304" pitchFamily="18" charset="0"/>
                <a:sym typeface="Calibri"/>
              </a:rPr>
              <a:t>should register </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on TsunamiZone to be part of the statistical count. Independent of registering, they will </a:t>
            </a:r>
            <a:r>
              <a:rPr lang="en-US" sz="1800" dirty="0">
                <a:solidFill>
                  <a:schemeClr val="dk1"/>
                </a:solidFill>
                <a:latin typeface="Times New Roman" panose="02020603050405020304" pitchFamily="18" charset="0"/>
                <a:ea typeface="Calibri"/>
                <a:cs typeface="Times New Roman" panose="02020603050405020304" pitchFamily="18" charset="0"/>
                <a:sym typeface="Calibri"/>
              </a:rPr>
              <a:t>receive</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the simulated bulletins from PTWC.</a:t>
            </a:r>
            <a:r>
              <a:rPr lang="en-US" sz="1800" dirty="0">
                <a:solidFill>
                  <a:schemeClr val="dk1"/>
                </a:solidFill>
                <a:latin typeface="Times New Roman" panose="02020603050405020304" pitchFamily="18" charset="0"/>
                <a:ea typeface="Calibri"/>
                <a:cs typeface="Times New Roman" panose="02020603050405020304" pitchFamily="18" charset="0"/>
                <a:sym typeface="Calibri"/>
              </a:rPr>
              <a:t> </a:t>
            </a:r>
          </a:p>
        </p:txBody>
      </p:sp>
      <p:sp>
        <p:nvSpPr>
          <p:cNvPr id="539" name="Shape 539"/>
          <p:cNvSpPr txBox="1"/>
          <p:nvPr/>
        </p:nvSpPr>
        <p:spPr>
          <a:xfrm>
            <a:off x="1742800" y="0"/>
            <a:ext cx="1428000" cy="268800"/>
          </a:xfrm>
          <a:prstGeom prst="rect">
            <a:avLst/>
          </a:prstGeom>
          <a:noFill/>
          <a:ln>
            <a:noFill/>
          </a:ln>
        </p:spPr>
        <p:txBody>
          <a:bodyPr wrap="square" lIns="91425" tIns="91425" rIns="91425" bIns="91425" anchor="t" anchorCtr="0">
            <a:noAutofit/>
          </a:bodyPr>
          <a:lstStyle/>
          <a:p>
            <a:pPr lvl="0">
              <a:spcBef>
                <a:spcPts val="0"/>
              </a:spcBef>
              <a:buNone/>
            </a:pPr>
            <a:endParaRPr lang="es-PR" dirty="0">
              <a:solidFill>
                <a:schemeClr val="accent3"/>
              </a:solidFill>
            </a:endParaRPr>
          </a:p>
        </p:txBody>
      </p:sp>
      <p:pic>
        <p:nvPicPr>
          <p:cNvPr id="3" name="Picture 2"/>
          <p:cNvPicPr>
            <a:picLocks noChangeAspect="1"/>
          </p:cNvPicPr>
          <p:nvPr/>
        </p:nvPicPr>
        <p:blipFill>
          <a:blip r:embed="rId4"/>
          <a:stretch>
            <a:fillRect/>
          </a:stretch>
        </p:blipFill>
        <p:spPr>
          <a:xfrm>
            <a:off x="108805" y="2331350"/>
            <a:ext cx="3688642" cy="2818899"/>
          </a:xfrm>
          <a:prstGeom prst="rect">
            <a:avLst/>
          </a:prstGeom>
        </p:spPr>
      </p:pic>
      <p:pic>
        <p:nvPicPr>
          <p:cNvPr id="5" name="Picture 4"/>
          <p:cNvPicPr>
            <a:picLocks noChangeAspect="1"/>
          </p:cNvPicPr>
          <p:nvPr/>
        </p:nvPicPr>
        <p:blipFill>
          <a:blip r:embed="rId5"/>
          <a:stretch>
            <a:fillRect/>
          </a:stretch>
        </p:blipFill>
        <p:spPr>
          <a:xfrm>
            <a:off x="7397867" y="1950203"/>
            <a:ext cx="1439807" cy="1842298"/>
          </a:xfrm>
          <a:prstGeom prst="rect">
            <a:avLst/>
          </a:prstGeom>
        </p:spPr>
      </p:pic>
      <p:pic>
        <p:nvPicPr>
          <p:cNvPr id="6" name="Picture 5"/>
          <p:cNvPicPr>
            <a:picLocks noChangeAspect="1"/>
          </p:cNvPicPr>
          <p:nvPr/>
        </p:nvPicPr>
        <p:blipFill>
          <a:blip r:embed="rId6"/>
          <a:stretch>
            <a:fillRect/>
          </a:stretch>
        </p:blipFill>
        <p:spPr>
          <a:xfrm>
            <a:off x="7410157" y="3792501"/>
            <a:ext cx="1439807" cy="1653289"/>
          </a:xfrm>
          <a:prstGeom prst="rect">
            <a:avLst/>
          </a:prstGeom>
        </p:spPr>
      </p:pic>
    </p:spTree>
    <p:extLst>
      <p:ext uri="{BB962C8B-B14F-4D97-AF65-F5344CB8AC3E}">
        <p14:creationId xmlns:p14="http://schemas.microsoft.com/office/powerpoint/2010/main" val="1365388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22"/>
          <p:cNvSpPr txBox="1">
            <a:spLocks/>
          </p:cNvSpPr>
          <p:nvPr/>
        </p:nvSpPr>
        <p:spPr>
          <a:xfrm>
            <a:off x="304800" y="381000"/>
            <a:ext cx="8531400" cy="914400"/>
          </a:xfrm>
          <a:prstGeom prst="rect">
            <a:avLst/>
          </a:prstGeom>
          <a:solidFill>
            <a:srgbClr val="366092"/>
          </a:solidFill>
          <a:ln>
            <a:noFill/>
          </a:ln>
        </p:spPr>
        <p:txBody>
          <a:bodyPr wrap="square" lIns="91425" tIns="45700" rIns="91425" bIns="457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lt1"/>
              </a:buClr>
              <a:buSzPct val="25000"/>
              <a:buFont typeface="Calibri"/>
              <a:buNone/>
            </a:pPr>
            <a:r>
              <a:rPr lang="es-PR" sz="3200" dirty="0">
                <a:solidFill>
                  <a:schemeClr val="lt1"/>
                </a:solidFill>
                <a:latin typeface="Times New Roman" panose="02020603050405020304" pitchFamily="18" charset="0"/>
                <a:ea typeface="Calibri"/>
                <a:cs typeface="Times New Roman" panose="02020603050405020304" pitchFamily="18" charset="0"/>
                <a:sym typeface="Calibri"/>
              </a:rPr>
              <a:t>Sea </a:t>
            </a:r>
            <a:r>
              <a:rPr lang="es-PR" sz="3200" dirty="0" err="1">
                <a:solidFill>
                  <a:schemeClr val="lt1"/>
                </a:solidFill>
                <a:latin typeface="Times New Roman" panose="02020603050405020304" pitchFamily="18" charset="0"/>
                <a:ea typeface="Calibri"/>
                <a:cs typeface="Times New Roman" panose="02020603050405020304" pitchFamily="18" charset="0"/>
                <a:sym typeface="Calibri"/>
              </a:rPr>
              <a:t>Level</a:t>
            </a:r>
            <a:r>
              <a:rPr lang="es-PR" sz="3200" dirty="0">
                <a:solidFill>
                  <a:schemeClr val="lt1"/>
                </a:solidFill>
                <a:latin typeface="Times New Roman" panose="02020603050405020304" pitchFamily="18" charset="0"/>
                <a:ea typeface="Calibri"/>
                <a:cs typeface="Times New Roman" panose="02020603050405020304" pitchFamily="18" charset="0"/>
                <a:sym typeface="Calibri"/>
              </a:rPr>
              <a:t> </a:t>
            </a:r>
            <a:r>
              <a:rPr lang="es-PR" sz="3200" dirty="0" err="1" smtClean="0">
                <a:solidFill>
                  <a:schemeClr val="lt1"/>
                </a:solidFill>
                <a:latin typeface="Times New Roman" panose="02020603050405020304" pitchFamily="18" charset="0"/>
                <a:ea typeface="Calibri"/>
                <a:cs typeface="Times New Roman" panose="02020603050405020304" pitchFamily="18" charset="0"/>
                <a:sym typeface="Calibri"/>
              </a:rPr>
              <a:t>Monitoring</a:t>
            </a:r>
            <a:endParaRPr lang="es-PR" sz="3200" dirty="0">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3" name="Rectangle 2"/>
          <p:cNvSpPr/>
          <p:nvPr/>
        </p:nvSpPr>
        <p:spPr>
          <a:xfrm>
            <a:off x="304800" y="1348054"/>
            <a:ext cx="85314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80000"/>
              </a:lnSpc>
              <a:buClr>
                <a:schemeClr val="dk1"/>
              </a:buClr>
              <a:buSzPct val="25000"/>
            </a:pPr>
            <a:r>
              <a:rPr lang="en-US" sz="2000" dirty="0">
                <a:solidFill>
                  <a:schemeClr val="dk1"/>
                </a:solidFill>
                <a:latin typeface="Times New Roman" panose="02020603050405020304" pitchFamily="18" charset="0"/>
                <a:ea typeface="Calibri"/>
                <a:cs typeface="Times New Roman" panose="02020603050405020304" pitchFamily="18" charset="0"/>
                <a:sym typeface="Calibri"/>
              </a:rPr>
              <a:t>As good practice for the exercise, corresponding authorities are encouraged to check out sea level readings in real time on the IOC Sea Level Monitoring Facility and Tide Tool which can also be run with the earthquake parameters. </a:t>
            </a:r>
          </a:p>
        </p:txBody>
      </p:sp>
      <p:sp>
        <p:nvSpPr>
          <p:cNvPr id="4" name="Rectangle 3"/>
          <p:cNvSpPr/>
          <p:nvPr/>
        </p:nvSpPr>
        <p:spPr>
          <a:xfrm>
            <a:off x="304800" y="2895600"/>
            <a:ext cx="42657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24400" y="2895600"/>
            <a:ext cx="41118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800" y="3029634"/>
            <a:ext cx="4265700" cy="646331"/>
          </a:xfrm>
          <a:prstGeom prst="rect">
            <a:avLst/>
          </a:prstGeom>
        </p:spPr>
        <p:txBody>
          <a:bodyPr wrap="square">
            <a:spAutoFit/>
          </a:bodyPr>
          <a:lstStyle/>
          <a:p>
            <a:pPr lvl="0" algn="ctr">
              <a:buClr>
                <a:schemeClr val="dk1"/>
              </a:buClr>
              <a:buSzPct val="25000"/>
            </a:pPr>
            <a:r>
              <a:rPr lang="es-PR" b="1" dirty="0">
                <a:solidFill>
                  <a:schemeClr val="dk1"/>
                </a:solidFill>
                <a:latin typeface="Times New Roman" panose="02020603050405020304" pitchFamily="18" charset="0"/>
                <a:ea typeface="Calibri"/>
                <a:cs typeface="Times New Roman" panose="02020603050405020304" pitchFamily="18" charset="0"/>
                <a:sym typeface="Calibri"/>
              </a:rPr>
              <a:t>IOC Sea Level Monitoring Facility</a:t>
            </a:r>
          </a:p>
          <a:p>
            <a:pPr lvl="0" algn="ctr">
              <a:buClr>
                <a:schemeClr val="dk1"/>
              </a:buClr>
              <a:buSzPct val="25000"/>
            </a:pPr>
            <a:r>
              <a:rPr lang="es-PR" dirty="0">
                <a:solidFill>
                  <a:schemeClr val="dk1"/>
                </a:solidFill>
                <a:latin typeface="Times New Roman" panose="02020603050405020304" pitchFamily="18" charset="0"/>
                <a:ea typeface="Calibri"/>
                <a:cs typeface="Times New Roman" panose="02020603050405020304" pitchFamily="18" charset="0"/>
                <a:sym typeface="Calibri"/>
              </a:rPr>
              <a:t>http://www.ioc-sealevelmonitoring.org/</a:t>
            </a:r>
          </a:p>
        </p:txBody>
      </p:sp>
      <p:sp>
        <p:nvSpPr>
          <p:cNvPr id="7" name="Rectangle 6"/>
          <p:cNvSpPr/>
          <p:nvPr/>
        </p:nvSpPr>
        <p:spPr>
          <a:xfrm>
            <a:off x="4800600" y="3029633"/>
            <a:ext cx="4035600" cy="646331"/>
          </a:xfrm>
          <a:prstGeom prst="rect">
            <a:avLst/>
          </a:prstGeom>
        </p:spPr>
        <p:txBody>
          <a:bodyPr wrap="square">
            <a:spAutoFit/>
          </a:bodyPr>
          <a:lstStyle/>
          <a:p>
            <a:pPr lvl="0" algn="ctr">
              <a:buClr>
                <a:schemeClr val="dk1"/>
              </a:buClr>
              <a:buSzPct val="25000"/>
            </a:pPr>
            <a:r>
              <a:rPr lang="es-PR" b="1" dirty="0">
                <a:solidFill>
                  <a:schemeClr val="dk1"/>
                </a:solidFill>
                <a:latin typeface="Times New Roman" panose="02020603050405020304" pitchFamily="18" charset="0"/>
                <a:ea typeface="Calibri"/>
                <a:cs typeface="Times New Roman" panose="02020603050405020304" pitchFamily="18" charset="0"/>
                <a:sym typeface="Calibri"/>
              </a:rPr>
              <a:t>Tide Tool </a:t>
            </a:r>
          </a:p>
          <a:p>
            <a:pPr lvl="0" algn="ctr">
              <a:buClr>
                <a:schemeClr val="dk1"/>
              </a:buClr>
              <a:buSzPct val="25000"/>
            </a:pPr>
            <a:r>
              <a:rPr lang="es-PR" dirty="0">
                <a:solidFill>
                  <a:schemeClr val="dk1"/>
                </a:solidFill>
                <a:latin typeface="Times New Roman" panose="02020603050405020304" pitchFamily="18" charset="0"/>
                <a:ea typeface="Calibri"/>
                <a:cs typeface="Times New Roman" panose="02020603050405020304" pitchFamily="18" charset="0"/>
                <a:sym typeface="Calibri"/>
              </a:rPr>
              <a:t>stuart.weinstein@noaa.gov</a:t>
            </a:r>
          </a:p>
        </p:txBody>
      </p:sp>
      <p:pic>
        <p:nvPicPr>
          <p:cNvPr id="8" name="Shape 524"/>
          <p:cNvPicPr preferRelativeResize="0"/>
          <p:nvPr/>
        </p:nvPicPr>
        <p:blipFill rotWithShape="1">
          <a:blip r:embed="rId2">
            <a:alphaModFix/>
          </a:blip>
          <a:srcRect/>
          <a:stretch/>
        </p:blipFill>
        <p:spPr>
          <a:xfrm>
            <a:off x="685800" y="3880145"/>
            <a:ext cx="3847349" cy="2197490"/>
          </a:xfrm>
          <a:prstGeom prst="rect">
            <a:avLst/>
          </a:prstGeom>
          <a:noFill/>
          <a:ln>
            <a:noFill/>
          </a:ln>
        </p:spPr>
      </p:pic>
      <p:pic>
        <p:nvPicPr>
          <p:cNvPr id="9" name="Shape 525"/>
          <p:cNvPicPr preferRelativeResize="0"/>
          <p:nvPr/>
        </p:nvPicPr>
        <p:blipFill rotWithShape="1">
          <a:blip r:embed="rId3">
            <a:alphaModFix/>
          </a:blip>
          <a:srcRect/>
          <a:stretch/>
        </p:blipFill>
        <p:spPr>
          <a:xfrm>
            <a:off x="4876800" y="3914661"/>
            <a:ext cx="3505466" cy="1958793"/>
          </a:xfrm>
          <a:prstGeom prst="rect">
            <a:avLst/>
          </a:prstGeom>
          <a:noFill/>
          <a:ln>
            <a:noFill/>
          </a:ln>
        </p:spPr>
      </p:pic>
      <p:sp>
        <p:nvSpPr>
          <p:cNvPr id="10" name="TextBox 9"/>
          <p:cNvSpPr txBox="1"/>
          <p:nvPr/>
        </p:nvSpPr>
        <p:spPr>
          <a:xfrm>
            <a:off x="80130" y="5978115"/>
            <a:ext cx="8980740" cy="738664"/>
          </a:xfrm>
          <a:prstGeom prst="rect">
            <a:avLst/>
          </a:prstGeom>
          <a:noFill/>
        </p:spPr>
        <p:txBody>
          <a:bodyPr wrap="square" rtlCol="0">
            <a:spAutoFit/>
          </a:bodyPr>
          <a:lstStyle/>
          <a:p>
            <a:r>
              <a:rPr lang="en-US" b="1" dirty="0" smtClean="0"/>
              <a:t>For CW 21 60</a:t>
            </a:r>
            <a:r>
              <a:rPr lang="en-US" b="1" dirty="0"/>
              <a:t>% of </a:t>
            </a:r>
            <a:r>
              <a:rPr lang="en-US" b="1" dirty="0" smtClean="0"/>
              <a:t>the sea </a:t>
            </a:r>
            <a:r>
              <a:rPr lang="en-US" b="1" dirty="0"/>
              <a:t>level stations </a:t>
            </a:r>
            <a:r>
              <a:rPr lang="en-US" b="1" dirty="0" smtClean="0"/>
              <a:t>that were listed in the PTWC simulated messages were </a:t>
            </a:r>
            <a:r>
              <a:rPr lang="en-US" b="1" dirty="0"/>
              <a:t>online </a:t>
            </a:r>
            <a:r>
              <a:rPr lang="en-US" b="1" dirty="0" smtClean="0"/>
              <a:t>with data on </a:t>
            </a:r>
            <a:r>
              <a:rPr lang="en-US" b="1" dirty="0"/>
              <a:t>the IOC Sea Level facility </a:t>
            </a:r>
            <a:r>
              <a:rPr lang="en-US" b="1" dirty="0" smtClean="0"/>
              <a:t>during the </a:t>
            </a:r>
            <a:r>
              <a:rPr lang="en-US" b="1" dirty="0"/>
              <a:t>exercise </a:t>
            </a:r>
            <a:r>
              <a:rPr lang="en-US" b="1" dirty="0" smtClean="0"/>
              <a:t>period.  Similarly</a:t>
            </a:r>
            <a:r>
              <a:rPr lang="en-US" b="1" dirty="0"/>
              <a:t>, the Tide Tool system </a:t>
            </a:r>
            <a:r>
              <a:rPr lang="en-US" b="1" dirty="0" smtClean="0"/>
              <a:t>46</a:t>
            </a:r>
            <a:r>
              <a:rPr lang="en-US" b="1" dirty="0"/>
              <a:t>% of stations </a:t>
            </a:r>
            <a:r>
              <a:rPr lang="en-US" b="1" dirty="0" smtClean="0"/>
              <a:t>listed in the PTWC messages had data available.</a:t>
            </a:r>
            <a:endParaRPr lang="en-US" b="1" dirty="0"/>
          </a:p>
        </p:txBody>
      </p:sp>
    </p:spTree>
    <p:extLst>
      <p:ext uri="{BB962C8B-B14F-4D97-AF65-F5344CB8AC3E}">
        <p14:creationId xmlns:p14="http://schemas.microsoft.com/office/powerpoint/2010/main" val="3066803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Shape 592"/>
          <p:cNvSpPr txBox="1">
            <a:spLocks noGrp="1"/>
          </p:cNvSpPr>
          <p:nvPr>
            <p:ph type="title"/>
          </p:nvPr>
        </p:nvSpPr>
        <p:spPr>
          <a:xfrm>
            <a:off x="304800" y="152400"/>
            <a:ext cx="8531352" cy="9144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200" b="0" i="0" u="none" strike="noStrike" cap="none" dirty="0">
                <a:solidFill>
                  <a:schemeClr val="lt1"/>
                </a:solidFill>
                <a:latin typeface="Times New Roman" panose="02020603050405020304" pitchFamily="18" charset="0"/>
                <a:cs typeface="Times New Roman" panose="02020603050405020304" pitchFamily="18" charset="0"/>
                <a:sym typeface="Calibri"/>
              </a:rPr>
              <a:t>COVID </a:t>
            </a:r>
            <a:r>
              <a:rPr lang="en-US" sz="3200" b="0" i="0" u="none" strike="noStrike" cap="none" dirty="0" smtClean="0">
                <a:solidFill>
                  <a:schemeClr val="lt1"/>
                </a:solidFill>
                <a:latin typeface="Times New Roman" panose="02020603050405020304" pitchFamily="18" charset="0"/>
                <a:cs typeface="Times New Roman" panose="02020603050405020304" pitchFamily="18" charset="0"/>
                <a:sym typeface="Calibri"/>
              </a:rPr>
              <a:t>Considerations (2020 – present)</a:t>
            </a:r>
            <a:endParaRPr lang="en-US" sz="3200" b="0" i="0" u="none" strike="noStrike" cap="none" dirty="0">
              <a:solidFill>
                <a:schemeClr val="lt1"/>
              </a:solidFill>
              <a:latin typeface="Times New Roman" panose="02020603050405020304" pitchFamily="18" charset="0"/>
              <a:cs typeface="Times New Roman" panose="02020603050405020304" pitchFamily="18" charset="0"/>
              <a:sym typeface="Calibri"/>
            </a:endParaRPr>
          </a:p>
        </p:txBody>
      </p:sp>
      <p:sp>
        <p:nvSpPr>
          <p:cNvPr id="593" name="Shape 593"/>
          <p:cNvSpPr txBox="1">
            <a:spLocks noGrp="1"/>
          </p:cNvSpPr>
          <p:nvPr>
            <p:ph type="body" idx="1"/>
          </p:nvPr>
        </p:nvSpPr>
        <p:spPr>
          <a:xfrm>
            <a:off x="304800" y="1295400"/>
            <a:ext cx="4343400" cy="5105400"/>
          </a:xfrm>
          <a:prstGeom prst="rect">
            <a:avLst/>
          </a:prstGeom>
          <a:noFill/>
          <a:ln w="19050" cap="flat" cmpd="sng">
            <a:solidFill>
              <a:schemeClr val="accent1">
                <a:lumMod val="75000"/>
              </a:schemeClr>
            </a:solidFill>
            <a:prstDash val="solid"/>
            <a:round/>
            <a:headEnd type="none" w="med" len="med"/>
            <a:tailEnd type="none" w="med" len="med"/>
          </a:ln>
        </p:spPr>
        <p:txBody>
          <a:bodyPr wrap="square" lIns="91425" tIns="45700" rIns="91425" bIns="45700" anchor="ctr" anchorCtr="0">
            <a:noAutofit/>
          </a:bodyPr>
          <a:lstStyle/>
          <a:p>
            <a:pPr marL="342900" indent="-342900" algn="just">
              <a:lnSpc>
                <a:spcPct val="200000"/>
              </a:lnSpc>
              <a:spcBef>
                <a:spcPts val="0"/>
              </a:spcBef>
            </a:pPr>
            <a:endParaRPr lang="es-PR" sz="2400" b="0" i="0" u="none" strike="noStrike" cap="none" dirty="0">
              <a:solidFill>
                <a:schemeClr val="dk1"/>
              </a:solidFill>
              <a:latin typeface="Times New Roman" panose="02020603050405020304" pitchFamily="18" charset="0"/>
              <a:cs typeface="Times New Roman" panose="02020603050405020304" pitchFamily="18" charset="0"/>
              <a:sym typeface="Calibri"/>
            </a:endParaRPr>
          </a:p>
          <a:p>
            <a:pPr marL="342900" marR="0" lvl="0" indent="-342900" algn="just" rtl="0">
              <a:spcBef>
                <a:spcPts val="560"/>
              </a:spcBef>
              <a:spcAft>
                <a:spcPts val="0"/>
              </a:spcAft>
              <a:buClr>
                <a:schemeClr val="dk1"/>
              </a:buClr>
              <a:buSzPct val="100000"/>
              <a:buFont typeface="Arial"/>
              <a:buChar char="•"/>
            </a:pP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Note that social/physical distancing and quarantine/lock down measure may stil</a:t>
            </a:r>
            <a:r>
              <a:rPr lang="en-US" sz="1800" dirty="0">
                <a:latin typeface="Times New Roman" panose="02020603050405020304" pitchFamily="18" charset="0"/>
                <a:cs typeface="Times New Roman" panose="02020603050405020304" pitchFamily="18" charset="0"/>
              </a:rPr>
              <a:t>l be in effect.</a:t>
            </a:r>
            <a:endPar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endParaRPr>
          </a:p>
          <a:p>
            <a:pPr marL="342900" marR="0" lvl="0" indent="-342900" algn="just" rtl="0">
              <a:spcBef>
                <a:spcPts val="560"/>
              </a:spcBef>
              <a:spcAft>
                <a:spcPts val="0"/>
              </a:spcAft>
              <a:buClr>
                <a:schemeClr val="dk1"/>
              </a:buClr>
              <a:buSzPct val="100000"/>
              <a:buFont typeface="Arial"/>
              <a:buChar char="•"/>
            </a:pPr>
            <a:r>
              <a:rPr lang="en-US" sz="1800" dirty="0">
                <a:latin typeface="Times New Roman" panose="02020603050405020304" pitchFamily="18" charset="0"/>
                <a:cs typeface="Times New Roman" panose="02020603050405020304" pitchFamily="18" charset="0"/>
              </a:rPr>
              <a:t>It is encouraged that MS consider on-line/virtual events or activities to engage the public.</a:t>
            </a:r>
            <a:endPar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endParaRPr>
          </a:p>
          <a:p>
            <a:pPr marL="342900" indent="-342900" algn="just"/>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Participation by the public does not need to be a full tsunami walk, encourage people to check their emergency plan/tsunami route/supplies and register on tsunamizone.org</a:t>
            </a:r>
          </a:p>
          <a:p>
            <a:pPr marL="342900" indent="-342900" algn="just"/>
            <a:r>
              <a:rPr lang="en-US" sz="1800" dirty="0">
                <a:latin typeface="Times New Roman" panose="02020603050405020304" pitchFamily="18" charset="0"/>
                <a:ea typeface="Arial"/>
                <a:cs typeface="Times New Roman" panose="02020603050405020304" pitchFamily="18" charset="0"/>
              </a:rPr>
              <a:t>Note the CARIBE EWS guidance for Tsunamis - </a:t>
            </a:r>
            <a:r>
              <a:rPr lang="en-US" sz="1400" dirty="0">
                <a:latin typeface="Times New Roman" panose="02020603050405020304" pitchFamily="18" charset="0"/>
                <a:ea typeface="Arial"/>
                <a:cs typeface="Times New Roman" panose="02020603050405020304" pitchFamily="18" charset="0"/>
                <a:hlinkClick r:id="rId3"/>
              </a:rPr>
              <a:t>http://www.ioc-tsunami.org/index.php?option=com_oe&amp;task=viewDocumentRecord&amp;docID=26796</a:t>
            </a:r>
            <a:r>
              <a:rPr lang="en-US" sz="1400" dirty="0">
                <a:latin typeface="Times New Roman" panose="02020603050405020304" pitchFamily="18" charset="0"/>
                <a:ea typeface="Arial"/>
                <a:cs typeface="Times New Roman" panose="02020603050405020304" pitchFamily="18" charset="0"/>
              </a:rPr>
              <a:t> </a:t>
            </a:r>
            <a:endParaRPr lang="en-US" sz="1400" dirty="0">
              <a:solidFill>
                <a:srgbClr val="FF0000"/>
              </a:solidFill>
              <a:latin typeface="Times New Roman" panose="02020603050405020304" pitchFamily="18" charset="0"/>
              <a:ea typeface="Arial"/>
              <a:cs typeface="Times New Roman" panose="02020603050405020304" pitchFamily="18" charset="0"/>
              <a:sym typeface="Arial"/>
            </a:endParaRPr>
          </a:p>
          <a:p>
            <a:pPr marL="342900" marR="0" lvl="0" indent="-342900" algn="just" rtl="0">
              <a:lnSpc>
                <a:spcPct val="90000"/>
              </a:lnSpc>
              <a:spcBef>
                <a:spcPts val="560"/>
              </a:spcBef>
              <a:spcAft>
                <a:spcPts val="0"/>
              </a:spcAft>
              <a:buClr>
                <a:schemeClr val="dk1"/>
              </a:buClr>
              <a:buSzPct val="25000"/>
              <a:buFont typeface="Arial"/>
              <a:buNone/>
            </a:pPr>
            <a:endParaRPr dirty="0"/>
          </a:p>
          <a:p>
            <a:pPr marL="342900" marR="0" lvl="0" indent="-342900" algn="just" rtl="0">
              <a:lnSpc>
                <a:spcPct val="90000"/>
              </a:lnSpc>
              <a:spcBef>
                <a:spcPts val="560"/>
              </a:spcBef>
              <a:spcAft>
                <a:spcPts val="0"/>
              </a:spcAft>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4876800" y="1232981"/>
            <a:ext cx="3886200" cy="5167819"/>
          </a:xfrm>
          <a:prstGeom prst="rect">
            <a:avLst/>
          </a:prstGeom>
          <a:ln>
            <a:solidFill>
              <a:schemeClr val="tx1"/>
            </a:solidFill>
          </a:ln>
        </p:spPr>
      </p:pic>
    </p:spTree>
    <p:extLst>
      <p:ext uri="{BB962C8B-B14F-4D97-AF65-F5344CB8AC3E}">
        <p14:creationId xmlns:p14="http://schemas.microsoft.com/office/powerpoint/2010/main" val="806710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04800" y="304800"/>
            <a:ext cx="8531352" cy="914400"/>
          </a:xfrm>
          <a:prstGeom prst="rect">
            <a:avLst/>
          </a:prstGeom>
          <a:solidFill>
            <a:srgbClr val="366092"/>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s-PR" sz="3200" b="0" i="0" u="none" strike="noStrike" cap="none" dirty="0">
                <a:solidFill>
                  <a:schemeClr val="lt1"/>
                </a:solidFill>
                <a:latin typeface="Times New Roman" panose="02020603050405020304" pitchFamily="18" charset="0"/>
                <a:cs typeface="Times New Roman" panose="02020603050405020304" pitchFamily="18" charset="0"/>
                <a:sym typeface="Calibri"/>
              </a:rPr>
              <a:t>CARIBE WAVE 2021</a:t>
            </a:r>
          </a:p>
        </p:txBody>
      </p:sp>
      <p:sp>
        <p:nvSpPr>
          <p:cNvPr id="98" name="Shape 98"/>
          <p:cNvSpPr txBox="1">
            <a:spLocks noGrp="1"/>
          </p:cNvSpPr>
          <p:nvPr>
            <p:ph type="body" idx="1"/>
          </p:nvPr>
        </p:nvSpPr>
        <p:spPr>
          <a:xfrm>
            <a:off x="304800" y="1363662"/>
            <a:ext cx="8493252" cy="5356751"/>
          </a:xfrm>
          <a:prstGeom prst="rect">
            <a:avLst/>
          </a:prstGeom>
          <a:noFill/>
          <a:ln w="19050" cap="flat" cmpd="sng">
            <a:solidFill>
              <a:srgbClr val="366092"/>
            </a:solidFill>
            <a:prstDash val="solid"/>
            <a:round/>
            <a:headEnd type="none" w="med" len="med"/>
            <a:tailEnd type="none" w="med" len="med"/>
          </a:ln>
        </p:spPr>
        <p:txBody>
          <a:bodyPr wrap="square" lIns="91425" tIns="45700" rIns="91425" bIns="45700" anchor="t" anchorCtr="0">
            <a:noAutofit/>
          </a:bodyPr>
          <a:lstStyle/>
          <a:p>
            <a:pPr marL="0" marR="0" lvl="0" indent="0" algn="just" rtl="0">
              <a:lnSpc>
                <a:spcPct val="90000"/>
              </a:lnSpc>
              <a:spcBef>
                <a:spcPts val="0"/>
              </a:spcBef>
              <a:spcAft>
                <a:spcPts val="0"/>
              </a:spcAft>
              <a:buClr>
                <a:schemeClr val="dk1"/>
              </a:buClr>
              <a:buSzPct val="98849"/>
              <a:buNone/>
            </a:pP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CARIBE WAVE 21 was held under the circumstances </a:t>
            </a:r>
            <a:r>
              <a:rPr lang="en-US" sz="1800" dirty="0">
                <a:latin typeface="Times New Roman" panose="02020603050405020304" pitchFamily="18" charset="0"/>
                <a:cs typeface="Times New Roman" panose="02020603050405020304" pitchFamily="18" charset="0"/>
              </a:rPr>
              <a:t>of a pandemic on 11 March 2021. It was left up to the Member States and Territories to determine if any additional activity would be carried out and whether to use the simulated messages for one of the two scenarios. </a:t>
            </a:r>
          </a:p>
          <a:p>
            <a:pPr marL="0" marR="0" lvl="0" indent="0" algn="just" rtl="0">
              <a:lnSpc>
                <a:spcPct val="90000"/>
              </a:lnSpc>
              <a:spcBef>
                <a:spcPts val="0"/>
              </a:spcBef>
              <a:spcAft>
                <a:spcPts val="0"/>
              </a:spcAft>
              <a:buClr>
                <a:schemeClr val="dk1"/>
              </a:buClr>
              <a:buSzPct val="98849"/>
              <a:buNone/>
            </a:pPr>
            <a:endPar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endParaRPr>
          </a:p>
          <a:p>
            <a:pPr marL="0" marR="0" lvl="0" indent="0" rtl="0">
              <a:lnSpc>
                <a:spcPct val="90000"/>
              </a:lnSpc>
              <a:spcBef>
                <a:spcPts val="0"/>
              </a:spcBef>
              <a:spcAft>
                <a:spcPts val="0"/>
              </a:spcAft>
              <a:buClr>
                <a:schemeClr val="dk1"/>
              </a:buClr>
              <a:buSzPct val="98849"/>
              <a:buNone/>
            </a:pP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In the Caribbean and Adjacent Regions, </a:t>
            </a:r>
            <a:r>
              <a:rPr lang="en-US" sz="1800" b="1" i="0" u="none" strike="noStrike" cap="none" dirty="0">
                <a:solidFill>
                  <a:schemeClr val="dk1"/>
                </a:solidFill>
                <a:latin typeface="Times New Roman" panose="02020603050405020304" pitchFamily="18" charset="0"/>
                <a:cs typeface="Times New Roman" panose="02020603050405020304" pitchFamily="18" charset="0"/>
                <a:sym typeface="Calibri"/>
              </a:rPr>
              <a:t>47</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 Member States and Territories participated in this exercise with a total of over </a:t>
            </a:r>
            <a:r>
              <a:rPr lang="en-US" sz="1800" b="1" i="0" u="none" strike="noStrike" cap="none" dirty="0">
                <a:solidFill>
                  <a:schemeClr val="dk1"/>
                </a:solidFill>
                <a:latin typeface="Times New Roman" panose="02020603050405020304" pitchFamily="18" charset="0"/>
                <a:cs typeface="Times New Roman" panose="02020603050405020304" pitchFamily="18" charset="0"/>
                <a:sym typeface="Calibri"/>
              </a:rPr>
              <a:t>300</a:t>
            </a:r>
            <a:r>
              <a:rPr lang="en-US" sz="1800" b="1" dirty="0">
                <a:latin typeface="Times New Roman" panose="02020603050405020304" pitchFamily="18" charset="0"/>
                <a:cs typeface="Times New Roman" panose="02020603050405020304" pitchFamily="18" charset="0"/>
              </a:rPr>
              <a:t>,000</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 people</a:t>
            </a:r>
            <a:r>
              <a:rPr lang="en-US" sz="1800" dirty="0">
                <a:latin typeface="Times New Roman" panose="02020603050405020304" pitchFamily="18" charset="0"/>
                <a:cs typeface="Times New Roman" panose="02020603050405020304" pitchFamily="18" charset="0"/>
              </a:rPr>
              <a:t>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engaged.</a:t>
            </a:r>
            <a:r>
              <a:rPr lang="en-US" sz="1800" b="0" i="0" u="none" strike="noStrike" cap="none" dirty="0">
                <a:solidFill>
                  <a:schemeClr val="dk1"/>
                </a:solidFill>
                <a:highlight>
                  <a:srgbClr val="FFFF00"/>
                </a:highlight>
                <a:latin typeface="Times New Roman" panose="02020603050405020304" pitchFamily="18" charset="0"/>
                <a:cs typeface="Times New Roman" panose="02020603050405020304" pitchFamily="18" charset="0"/>
                <a:sym typeface="Calibri"/>
              </a:rPr>
              <a:t/>
            </a:r>
            <a:br>
              <a:rPr lang="en-US" sz="1800" b="0" i="0" u="none" strike="noStrike" cap="none" dirty="0">
                <a:solidFill>
                  <a:schemeClr val="dk1"/>
                </a:solidFill>
                <a:highlight>
                  <a:srgbClr val="FFFF00"/>
                </a:highlight>
                <a:latin typeface="Times New Roman" panose="02020603050405020304" pitchFamily="18" charset="0"/>
                <a:cs typeface="Times New Roman" panose="02020603050405020304" pitchFamily="18" charset="0"/>
                <a:sym typeface="Calibri"/>
              </a:rPr>
            </a:br>
            <a:endParaRPr lang="en-US" sz="1800" b="0" i="0" u="none" strike="noStrike" cap="none" dirty="0">
              <a:solidFill>
                <a:schemeClr val="dk1"/>
              </a:solidFill>
              <a:highlight>
                <a:srgbClr val="FFFF00"/>
              </a:highlight>
              <a:latin typeface="Times New Roman" panose="02020603050405020304" pitchFamily="18" charset="0"/>
              <a:cs typeface="Times New Roman" panose="02020603050405020304" pitchFamily="18" charset="0"/>
              <a:sym typeface="Calibri"/>
            </a:endParaRPr>
          </a:p>
          <a:p>
            <a:pPr marL="342900" indent="-342900" algn="just">
              <a:lnSpc>
                <a:spcPct val="90000"/>
              </a:lnSpc>
              <a:spcBef>
                <a:spcPts val="0"/>
              </a:spcBef>
              <a:buSzPct val="98849"/>
            </a:pP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Th</a:t>
            </a:r>
            <a:r>
              <a:rPr lang="en-US" sz="1800" dirty="0">
                <a:latin typeface="Times New Roman" panose="02020603050405020304" pitchFamily="18" charset="0"/>
                <a:cs typeface="Times New Roman" panose="02020603050405020304" pitchFamily="18" charset="0"/>
              </a:rPr>
              <a:t>e participation of </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MS represents a rate of </a:t>
            </a:r>
            <a:r>
              <a:rPr lang="en-US" sz="1800" b="1" i="0" u="none" strike="noStrike" cap="none" dirty="0">
                <a:solidFill>
                  <a:schemeClr val="dk1"/>
                </a:solidFill>
                <a:latin typeface="Times New Roman" panose="02020603050405020304" pitchFamily="18" charset="0"/>
                <a:cs typeface="Times New Roman" panose="02020603050405020304" pitchFamily="18" charset="0"/>
                <a:sym typeface="Calibri"/>
              </a:rPr>
              <a:t>98%</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 (up from </a:t>
            </a:r>
            <a:r>
              <a:rPr lang="en-US" sz="1800" dirty="0">
                <a:latin typeface="Times New Roman" panose="02020603050405020304" pitchFamily="18" charset="0"/>
                <a:cs typeface="Times New Roman" panose="02020603050405020304" pitchFamily="18" charset="0"/>
              </a:rPr>
              <a:t>92</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Calibri"/>
              </a:rPr>
              <a:t>% in 2020).</a:t>
            </a:r>
          </a:p>
        </p:txBody>
      </p:sp>
      <p:sp>
        <p:nvSpPr>
          <p:cNvPr id="99" name="Shape 99" descr="Displaying TS6.jpg"/>
          <p:cNvSpPr/>
          <p:nvPr/>
        </p:nvSpPr>
        <p:spPr>
          <a:xfrm>
            <a:off x="155575" y="-144463"/>
            <a:ext cx="304799" cy="30480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 name="Shape 100" descr="Displaying TS6.jpg"/>
          <p:cNvSpPr/>
          <p:nvPr/>
        </p:nvSpPr>
        <p:spPr>
          <a:xfrm>
            <a:off x="307975" y="7937"/>
            <a:ext cx="304799" cy="304801"/>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xmlns="" id="{1D08E154-0E3B-024F-A312-BAA80FDBAA68}"/>
              </a:ext>
            </a:extLst>
          </p:cNvPr>
          <p:cNvSpPr txBox="1"/>
          <p:nvPr/>
        </p:nvSpPr>
        <p:spPr>
          <a:xfrm>
            <a:off x="3899643" y="5951172"/>
            <a:ext cx="2456360" cy="769441"/>
          </a:xfrm>
          <a:prstGeom prst="rect">
            <a:avLst/>
          </a:prstGeom>
          <a:no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CARIBE WAVE 21: British Virgin Islands (a) , Trinidad and Tobago (b) , and Mexico (c), France (d), Venezuela (e) Hot-wash (f), Colombia (g).</a:t>
            </a:r>
          </a:p>
        </p:txBody>
      </p:sp>
      <p:sp>
        <p:nvSpPr>
          <p:cNvPr id="4" name="TextBox 3">
            <a:extLst>
              <a:ext uri="{FF2B5EF4-FFF2-40B4-BE49-F238E27FC236}">
                <a16:creationId xmlns:a16="http://schemas.microsoft.com/office/drawing/2014/main" xmlns="" id="{96534AB3-0324-C74B-8F81-EC12E87E4E55}"/>
              </a:ext>
            </a:extLst>
          </p:cNvPr>
          <p:cNvSpPr txBox="1"/>
          <p:nvPr/>
        </p:nvSpPr>
        <p:spPr>
          <a:xfrm>
            <a:off x="4216555" y="5965061"/>
            <a:ext cx="381000" cy="307777"/>
          </a:xfrm>
          <a:prstGeom prst="rect">
            <a:avLst/>
          </a:prstGeom>
          <a:noFill/>
        </p:spPr>
        <p:txBody>
          <a:bodyPr wrap="square" rtlCol="0">
            <a:spAutoFit/>
          </a:bodyPr>
          <a:lstStyle/>
          <a:p>
            <a:r>
              <a:rPr lang="en-US" dirty="0">
                <a:solidFill>
                  <a:schemeClr val="bg1"/>
                </a:solidFill>
              </a:rPr>
              <a:t>a</a:t>
            </a:r>
          </a:p>
        </p:txBody>
      </p:sp>
      <p:sp>
        <p:nvSpPr>
          <p:cNvPr id="14" name="TextBox 13">
            <a:extLst>
              <a:ext uri="{FF2B5EF4-FFF2-40B4-BE49-F238E27FC236}">
                <a16:creationId xmlns:a16="http://schemas.microsoft.com/office/drawing/2014/main" xmlns="" id="{375F2848-AC0B-4F4F-AE47-1D8F1BEFBD59}"/>
              </a:ext>
            </a:extLst>
          </p:cNvPr>
          <p:cNvSpPr txBox="1"/>
          <p:nvPr/>
        </p:nvSpPr>
        <p:spPr>
          <a:xfrm>
            <a:off x="6356003" y="4722506"/>
            <a:ext cx="381000" cy="307777"/>
          </a:xfrm>
          <a:prstGeom prst="rect">
            <a:avLst/>
          </a:prstGeom>
          <a:noFill/>
        </p:spPr>
        <p:txBody>
          <a:bodyPr wrap="square" rtlCol="0">
            <a:spAutoFit/>
          </a:bodyPr>
          <a:lstStyle/>
          <a:p>
            <a:r>
              <a:rPr lang="en-US" dirty="0">
                <a:solidFill>
                  <a:schemeClr val="bg1"/>
                </a:solidFill>
              </a:rPr>
              <a:t>b</a:t>
            </a:r>
          </a:p>
        </p:txBody>
      </p:sp>
      <p:pic>
        <p:nvPicPr>
          <p:cNvPr id="1028" name="Picture 4" descr="page12image53978672">
            <a:extLst>
              <a:ext uri="{FF2B5EF4-FFF2-40B4-BE49-F238E27FC236}">
                <a16:creationId xmlns:a16="http://schemas.microsoft.com/office/drawing/2014/main" xmlns="" id="{D54D3753-6CC7-284D-AEFA-B9F52E31C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50" y="3661328"/>
            <a:ext cx="3347912" cy="30509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981517" y="3933535"/>
            <a:ext cx="2431344" cy="1583951"/>
          </a:xfrm>
          <a:prstGeom prst="rect">
            <a:avLst/>
          </a:prstGeom>
        </p:spPr>
      </p:pic>
      <p:pic>
        <p:nvPicPr>
          <p:cNvPr id="5" name="Picture 4"/>
          <p:cNvPicPr>
            <a:picLocks noChangeAspect="1"/>
          </p:cNvPicPr>
          <p:nvPr/>
        </p:nvPicPr>
        <p:blipFill>
          <a:blip r:embed="rId5"/>
          <a:stretch>
            <a:fillRect/>
          </a:stretch>
        </p:blipFill>
        <p:spPr>
          <a:xfrm>
            <a:off x="6360712" y="3933535"/>
            <a:ext cx="2424172" cy="158395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304800" y="304800"/>
            <a:ext cx="8531400" cy="914400"/>
          </a:xfrm>
          <a:prstGeom prst="rect">
            <a:avLst/>
          </a:prstGeom>
          <a:solidFill>
            <a:srgbClr val="366092"/>
          </a:solidFill>
          <a:ln>
            <a:noFill/>
          </a:ln>
        </p:spPr>
        <p:txBody>
          <a:bodyPr wrap="square" lIns="91425" tIns="45700" rIns="91425" bIns="45700" anchor="ctr" anchorCtr="0">
            <a:noAutofit/>
          </a:bodyPr>
          <a:lstStyle/>
          <a:p>
            <a:pPr lvl="0">
              <a:buSzPct val="25000"/>
            </a:pPr>
            <a:r>
              <a:rPr lang="en-US" sz="3200" b="0" i="0" u="none" strike="noStrike" cap="none" dirty="0">
                <a:solidFill>
                  <a:schemeClr val="lt1"/>
                </a:solidFill>
                <a:latin typeface="Times New Roman" panose="02020603050405020304" pitchFamily="18" charset="0"/>
                <a:cs typeface="Times New Roman" panose="02020603050405020304" pitchFamily="18" charset="0"/>
                <a:sym typeface="Calibri"/>
              </a:rPr>
              <a:t>Goals / </a:t>
            </a:r>
            <a:r>
              <a:rPr lang="en-US" sz="3200" dirty="0">
                <a:latin typeface="Times New Roman" panose="02020603050405020304" pitchFamily="18" charset="0"/>
                <a:cs typeface="Times New Roman" panose="02020603050405020304" pitchFamily="18" charset="0"/>
              </a:rPr>
              <a:t>Metrics - Success/Evaluation Criteria</a:t>
            </a:r>
            <a:endParaRPr lang="en-US" sz="3200" b="0" i="0" u="none" strike="noStrike" cap="none" dirty="0">
              <a:solidFill>
                <a:schemeClr val="lt1"/>
              </a:solidFill>
              <a:latin typeface="Times New Roman" panose="02020603050405020304" pitchFamily="18" charset="0"/>
              <a:cs typeface="Times New Roman" panose="02020603050405020304" pitchFamily="18" charset="0"/>
              <a:sym typeface="Calibri"/>
            </a:endParaRPr>
          </a:p>
        </p:txBody>
      </p:sp>
      <p:graphicFrame>
        <p:nvGraphicFramePr>
          <p:cNvPr id="2" name="Table 1">
            <a:extLst>
              <a:ext uri="{FF2B5EF4-FFF2-40B4-BE49-F238E27FC236}">
                <a16:creationId xmlns:a16="http://schemas.microsoft.com/office/drawing/2014/main" xmlns="" id="{9B4E43DF-D025-4C48-A754-DB116FA9F130}"/>
              </a:ext>
            </a:extLst>
          </p:cNvPr>
          <p:cNvGraphicFramePr>
            <a:graphicFrameLocks noGrp="1"/>
          </p:cNvGraphicFramePr>
          <p:nvPr>
            <p:extLst/>
          </p:nvPr>
        </p:nvGraphicFramePr>
        <p:xfrm>
          <a:off x="304800" y="1371600"/>
          <a:ext cx="8531398" cy="5257800"/>
        </p:xfrm>
        <a:graphic>
          <a:graphicData uri="http://schemas.openxmlformats.org/drawingml/2006/table">
            <a:tbl>
              <a:tblPr firstRow="1" bandRow="1">
                <a:tableStyleId>{653A267D-39BB-4FBB-B25F-E84E55EBC16C}</a:tableStyleId>
              </a:tblPr>
              <a:tblGrid>
                <a:gridCol w="1958027">
                  <a:extLst>
                    <a:ext uri="{9D8B030D-6E8A-4147-A177-3AD203B41FA5}">
                      <a16:colId xmlns:a16="http://schemas.microsoft.com/office/drawing/2014/main" xmlns="" val="3174998136"/>
                    </a:ext>
                  </a:extLst>
                </a:gridCol>
                <a:gridCol w="939053">
                  <a:extLst>
                    <a:ext uri="{9D8B030D-6E8A-4147-A177-3AD203B41FA5}">
                      <a16:colId xmlns:a16="http://schemas.microsoft.com/office/drawing/2014/main" xmlns="" val="2406816321"/>
                    </a:ext>
                  </a:extLst>
                </a:gridCol>
                <a:gridCol w="939053">
                  <a:extLst>
                    <a:ext uri="{9D8B030D-6E8A-4147-A177-3AD203B41FA5}">
                      <a16:colId xmlns:a16="http://schemas.microsoft.com/office/drawing/2014/main" xmlns="" val="3668223000"/>
                    </a:ext>
                  </a:extLst>
                </a:gridCol>
                <a:gridCol w="939053">
                  <a:extLst>
                    <a:ext uri="{9D8B030D-6E8A-4147-A177-3AD203B41FA5}">
                      <a16:colId xmlns:a16="http://schemas.microsoft.com/office/drawing/2014/main" xmlns="" val="3268741004"/>
                    </a:ext>
                  </a:extLst>
                </a:gridCol>
                <a:gridCol w="939053">
                  <a:extLst>
                    <a:ext uri="{9D8B030D-6E8A-4147-A177-3AD203B41FA5}">
                      <a16:colId xmlns:a16="http://schemas.microsoft.com/office/drawing/2014/main" xmlns="" val="3939254031"/>
                    </a:ext>
                  </a:extLst>
                </a:gridCol>
                <a:gridCol w="939053">
                  <a:extLst>
                    <a:ext uri="{9D8B030D-6E8A-4147-A177-3AD203B41FA5}">
                      <a16:colId xmlns:a16="http://schemas.microsoft.com/office/drawing/2014/main" xmlns="" val="1967644396"/>
                    </a:ext>
                  </a:extLst>
                </a:gridCol>
                <a:gridCol w="939053">
                  <a:extLst>
                    <a:ext uri="{9D8B030D-6E8A-4147-A177-3AD203B41FA5}">
                      <a16:colId xmlns:a16="http://schemas.microsoft.com/office/drawing/2014/main" xmlns="" val="3510868266"/>
                    </a:ext>
                  </a:extLst>
                </a:gridCol>
                <a:gridCol w="939053">
                  <a:extLst>
                    <a:ext uri="{9D8B030D-6E8A-4147-A177-3AD203B41FA5}">
                      <a16:colId xmlns:a16="http://schemas.microsoft.com/office/drawing/2014/main" xmlns="" val="1110993134"/>
                    </a:ext>
                  </a:extLst>
                </a:gridCol>
              </a:tblGrid>
              <a:tr h="577097">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Goals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2016 </a:t>
                      </a:r>
                      <a:endParaRPr lang="en-US" sz="11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Results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2017</a:t>
                      </a:r>
                      <a:endParaRPr lang="en-US" sz="11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Results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2018</a:t>
                      </a:r>
                      <a:endParaRPr lang="en-US" sz="11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Results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2019</a:t>
                      </a:r>
                      <a:endParaRPr lang="en-US" sz="11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Results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2020</a:t>
                      </a:r>
                      <a:endParaRPr lang="en-US" sz="110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Results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2021</a:t>
                      </a:r>
                      <a:endParaRPr lang="en-US" sz="1100" dirty="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Results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2022</a:t>
                      </a:r>
                      <a:endParaRPr lang="en-US" sz="1100" dirty="0">
                        <a:effectLst/>
                        <a:latin typeface="Times New Roman" panose="02020603050405020304" pitchFamily="18" charset="0"/>
                        <a:cs typeface="Times New Roman" panose="02020603050405020304" pitchFamily="18" charset="0"/>
                      </a:endParaRPr>
                    </a:p>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Metrics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3034911782"/>
                  </a:ext>
                </a:extLst>
              </a:tr>
              <a:tr h="492745">
                <a:tc>
                  <a:txBody>
                    <a:bodyPr/>
                    <a:lstStyle/>
                    <a:p>
                      <a:pPr marL="0" marR="0" algn="ctr">
                        <a:lnSpc>
                          <a:spcPct val="106000"/>
                        </a:lnSpc>
                        <a:spcBef>
                          <a:spcPts val="0"/>
                        </a:spcBef>
                        <a:spcAft>
                          <a:spcPts val="0"/>
                        </a:spcAft>
                      </a:pPr>
                      <a:r>
                        <a:rPr lang="en-US" sz="1100">
                          <a:effectLst/>
                          <a:latin typeface="Times New Roman" panose="02020603050405020304" pitchFamily="18" charset="0"/>
                          <a:cs typeface="Times New Roman" panose="02020603050405020304" pitchFamily="18" charset="0"/>
                        </a:rPr>
                        <a:t>TWFP receive the dummy message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84%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95%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100%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89%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97%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97%</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100%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1730239357"/>
                  </a:ext>
                </a:extLst>
              </a:tr>
              <a:tr h="1067489">
                <a:tc>
                  <a:txBody>
                    <a:bodyPr/>
                    <a:lstStyle/>
                    <a:p>
                      <a:pPr marL="0" marR="0" algn="ctr">
                        <a:lnSpc>
                          <a:spcPct val="106000"/>
                        </a:lnSpc>
                        <a:spcBef>
                          <a:spcPts val="0"/>
                        </a:spcBef>
                        <a:spcAft>
                          <a:spcPts val="0"/>
                        </a:spcAft>
                      </a:pPr>
                      <a:r>
                        <a:rPr lang="en-US" sz="1100">
                          <a:effectLst/>
                          <a:latin typeface="Times New Roman" panose="02020603050405020304" pitchFamily="18" charset="0"/>
                          <a:cs typeface="Times New Roman" panose="02020603050405020304" pitchFamily="18" charset="0"/>
                        </a:rPr>
                        <a:t>Participation of Member States of ICG/CARIBE-EWS with designated focal warning point</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100%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100%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97%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100%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92%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98%</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100%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2637230799"/>
                  </a:ext>
                </a:extLst>
              </a:tr>
              <a:tr h="875908">
                <a:tc>
                  <a:txBody>
                    <a:bodyPr/>
                    <a:lstStyle/>
                    <a:p>
                      <a:pPr marL="0" marR="0" algn="ctr">
                        <a:lnSpc>
                          <a:spcPct val="106000"/>
                        </a:lnSpc>
                        <a:spcBef>
                          <a:spcPts val="0"/>
                        </a:spcBef>
                        <a:spcAft>
                          <a:spcPts val="0"/>
                        </a:spcAft>
                      </a:pPr>
                      <a:r>
                        <a:rPr lang="en-US" sz="1100">
                          <a:effectLst/>
                          <a:latin typeface="Times New Roman" panose="02020603050405020304" pitchFamily="18" charset="0"/>
                          <a:cs typeface="Times New Roman" panose="02020603050405020304" pitchFamily="18" charset="0"/>
                        </a:rPr>
                        <a:t>Community involvement (including agencies beyond TWFP)</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73%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82%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77%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66%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38%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56%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95%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1494094347"/>
                  </a:ext>
                </a:extLst>
              </a:tr>
              <a:tr h="492745">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Number of participants*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332,812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15000"/>
                        </a:lnSpc>
                        <a:spcBef>
                          <a:spcPts val="0"/>
                        </a:spcBef>
                        <a:spcAft>
                          <a:spcPts val="0"/>
                        </a:spcAft>
                      </a:pPr>
                      <a:r>
                        <a:rPr lang="es-PR" sz="1100">
                          <a:effectLst/>
                          <a:latin typeface="Times New Roman" panose="02020603050405020304" pitchFamily="18" charset="0"/>
                          <a:cs typeface="Times New Roman" panose="02020603050405020304" pitchFamily="18" charset="0"/>
                        </a:rPr>
                        <a:t>679,985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643,403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793,353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4,622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333,518</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+10%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2731830342"/>
                  </a:ext>
                </a:extLst>
              </a:tr>
              <a:tr h="875908">
                <a:tc>
                  <a:txBody>
                    <a:bodyPr/>
                    <a:lstStyle/>
                    <a:p>
                      <a:pPr marL="0" marR="0" algn="ctr">
                        <a:lnSpc>
                          <a:spcPct val="106000"/>
                        </a:lnSpc>
                        <a:spcBef>
                          <a:spcPts val="0"/>
                        </a:spcBef>
                        <a:spcAft>
                          <a:spcPts val="0"/>
                        </a:spcAft>
                      </a:pPr>
                      <a:r>
                        <a:rPr lang="en-US" sz="1100">
                          <a:effectLst/>
                          <a:latin typeface="Times New Roman" panose="02020603050405020304" pitchFamily="18" charset="0"/>
                          <a:cs typeface="Times New Roman" panose="02020603050405020304" pitchFamily="18" charset="0"/>
                        </a:rPr>
                        <a:t>Countries who participate submit exercise questionnaire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100%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100%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91%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82%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lnSpc>
                          <a:spcPct val="106000"/>
                        </a:lnSpc>
                        <a:spcBef>
                          <a:spcPts val="0"/>
                        </a:spcBef>
                        <a:spcAft>
                          <a:spcPts val="0"/>
                        </a:spcAft>
                      </a:pPr>
                      <a:r>
                        <a:rPr lang="es-PR" sz="1100">
                          <a:effectLst/>
                          <a:latin typeface="Times New Roman" panose="02020603050405020304" pitchFamily="18" charset="0"/>
                          <a:cs typeface="Times New Roman" panose="02020603050405020304" pitchFamily="18" charset="0"/>
                        </a:rPr>
                        <a:t>92%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95%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lnSpc>
                          <a:spcPct val="106000"/>
                        </a:lnSpc>
                        <a:spcBef>
                          <a:spcPts val="0"/>
                        </a:spcBef>
                        <a:spcAft>
                          <a:spcPts val="0"/>
                        </a:spcAft>
                      </a:pPr>
                      <a:r>
                        <a:rPr lang="es-PR" sz="1100" dirty="0">
                          <a:effectLst/>
                          <a:latin typeface="Times New Roman" panose="02020603050405020304" pitchFamily="18" charset="0"/>
                          <a:cs typeface="Times New Roman" panose="02020603050405020304" pitchFamily="18" charset="0"/>
                        </a:rPr>
                        <a:t>100%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3363444530"/>
                  </a:ext>
                </a:extLst>
              </a:tr>
              <a:tr h="875908">
                <a:tc>
                  <a:txBody>
                    <a:bodyPr/>
                    <a:lstStyle/>
                    <a:p>
                      <a:pPr marL="0" marR="0" algn="ctr">
                        <a:lnSpc>
                          <a:spcPct val="106000"/>
                        </a:lnSpc>
                        <a:spcBef>
                          <a:spcPts val="0"/>
                        </a:spcBef>
                        <a:spcAft>
                          <a:spcPts val="0"/>
                        </a:spcAft>
                      </a:pPr>
                      <a:r>
                        <a:rPr lang="en-US" sz="1100">
                          <a:effectLst/>
                          <a:latin typeface="Times New Roman" panose="02020603050405020304" pitchFamily="18" charset="0"/>
                          <a:cs typeface="Times New Roman" panose="02020603050405020304" pitchFamily="18" charset="0"/>
                        </a:rPr>
                        <a:t>Members State and territories are satisfied with exercise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0010" marR="80010" marT="40005" marB="40005" anchor="ctr"/>
                </a:tc>
                <a:tc>
                  <a:txBody>
                    <a:bodyPr/>
                    <a:lstStyle/>
                    <a:p>
                      <a:endParaRPr lang="en-US" sz="1100">
                        <a:effectLst/>
                        <a:latin typeface="Times New Roman" panose="02020603050405020304" pitchFamily="18" charset="0"/>
                        <a:cs typeface="Times New Roman" panose="02020603050405020304" pitchFamily="18" charset="0"/>
                      </a:endParaRPr>
                    </a:p>
                  </a:txBody>
                  <a:tcPr marL="36195" marR="36195" marT="40005" marB="40005" anchor="ctr"/>
                </a:tc>
                <a:tc>
                  <a:txBody>
                    <a:bodyPr/>
                    <a:lstStyle/>
                    <a:p>
                      <a:endParaRPr lang="en-US" sz="1100">
                        <a:effectLst/>
                        <a:latin typeface="Times New Roman" panose="02020603050405020304" pitchFamily="18" charset="0"/>
                        <a:cs typeface="Times New Roman" panose="02020603050405020304" pitchFamily="18" charset="0"/>
                      </a:endParaRPr>
                    </a:p>
                  </a:txBody>
                  <a:tcPr marL="36195" marR="36195" marT="40005" marB="40005" anchor="ctr"/>
                </a:tc>
                <a:tc>
                  <a:txBody>
                    <a:bodyPr/>
                    <a:lstStyle/>
                    <a:p>
                      <a:endParaRPr lang="en-US" sz="1100">
                        <a:effectLst/>
                        <a:latin typeface="Times New Roman" panose="02020603050405020304" pitchFamily="18" charset="0"/>
                        <a:cs typeface="Times New Roman" panose="02020603050405020304" pitchFamily="18" charset="0"/>
                      </a:endParaRPr>
                    </a:p>
                  </a:txBody>
                  <a:tcPr marL="36195" marR="36195" marT="40005" marB="40005"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82%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9525" marB="0"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76%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96%</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marL="0" marR="0" algn="ctr">
                        <a:spcBef>
                          <a:spcPts val="0"/>
                        </a:spcBef>
                        <a:spcAft>
                          <a:spcPts val="0"/>
                        </a:spcAft>
                      </a:pPr>
                      <a:r>
                        <a:rPr lang="en-US" sz="1100" dirty="0">
                          <a:effectLst/>
                          <a:latin typeface="Times New Roman" panose="02020603050405020304" pitchFamily="18" charset="0"/>
                          <a:cs typeface="Times New Roman" panose="02020603050405020304" pitchFamily="18" charset="0"/>
                        </a:rPr>
                        <a:t>100%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xmlns="" val="265773642"/>
                  </a:ext>
                </a:extLst>
              </a:tr>
            </a:tbl>
          </a:graphicData>
        </a:graphic>
      </p:graphicFrame>
    </p:spTree>
    <p:extLst>
      <p:ext uri="{BB962C8B-B14F-4D97-AF65-F5344CB8AC3E}">
        <p14:creationId xmlns:p14="http://schemas.microsoft.com/office/powerpoint/2010/main" val="4270457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CARIBE WAVE Exercise Best Practices</a:t>
            </a:r>
          </a:p>
        </p:txBody>
      </p:sp>
      <p:sp>
        <p:nvSpPr>
          <p:cNvPr id="3" name="Text Placeholder 2"/>
          <p:cNvSpPr>
            <a:spLocks noGrp="1"/>
          </p:cNvSpPr>
          <p:nvPr>
            <p:ph type="body" idx="1"/>
          </p:nvPr>
        </p:nvSpPr>
        <p:spPr>
          <a:xfrm>
            <a:off x="76200" y="1265237"/>
            <a:ext cx="8988552" cy="5592763"/>
          </a:xfrm>
        </p:spPr>
        <p:txBody>
          <a:bodyPr/>
          <a:lstStyle/>
          <a:p>
            <a:pPr marL="812800" indent="-457200">
              <a:buAutoNum type="arabicPeriod"/>
            </a:pPr>
            <a:r>
              <a:rPr lang="en-US" sz="2000" dirty="0" smtClean="0"/>
              <a:t>Co-Design - Consulting </a:t>
            </a:r>
            <a:r>
              <a:rPr lang="en-US" sz="2000" dirty="0"/>
              <a:t>with local </a:t>
            </a:r>
            <a:r>
              <a:rPr lang="en-US" sz="2000" dirty="0" smtClean="0"/>
              <a:t>scientists, experts technical agencies on tsunami sources and development </a:t>
            </a:r>
            <a:r>
              <a:rPr lang="en-US" sz="2000" dirty="0"/>
              <a:t>of Exercise Handbook </a:t>
            </a:r>
            <a:endParaRPr lang="en-US" sz="2000" dirty="0" smtClean="0"/>
          </a:p>
          <a:p>
            <a:pPr marL="812800" indent="-457200">
              <a:buAutoNum type="arabicPeriod"/>
            </a:pPr>
            <a:r>
              <a:rPr lang="en-US" sz="2000" dirty="0" smtClean="0"/>
              <a:t>Online </a:t>
            </a:r>
            <a:r>
              <a:rPr lang="en-US" sz="2000" dirty="0"/>
              <a:t>registration system – facilitates registration by authorities and </a:t>
            </a:r>
            <a:r>
              <a:rPr lang="en-US" sz="2000" dirty="0" smtClean="0"/>
              <a:t>public -  creates </a:t>
            </a:r>
            <a:r>
              <a:rPr lang="en-US" sz="2000" dirty="0"/>
              <a:t>greater awareness </a:t>
            </a:r>
            <a:r>
              <a:rPr lang="en-US" sz="2000" dirty="0" smtClean="0"/>
              <a:t>beyond NTWCs/TWFPs </a:t>
            </a:r>
          </a:p>
          <a:p>
            <a:pPr marL="812800" indent="-457200">
              <a:buAutoNum type="arabicPeriod"/>
            </a:pPr>
            <a:r>
              <a:rPr lang="en-US" sz="2000" dirty="0"/>
              <a:t>Online evaluation surveys - help </a:t>
            </a:r>
            <a:r>
              <a:rPr lang="en-US" sz="2000" dirty="0" smtClean="0"/>
              <a:t>create graphs and gather critical information on strengths and weaknesses at regional and national levels - 1 </a:t>
            </a:r>
            <a:r>
              <a:rPr lang="en-US" sz="2000" dirty="0"/>
              <a:t>per </a:t>
            </a:r>
            <a:r>
              <a:rPr lang="en-US" sz="2000" dirty="0" smtClean="0"/>
              <a:t>country</a:t>
            </a:r>
            <a:endParaRPr lang="en-US" sz="2000" dirty="0"/>
          </a:p>
          <a:p>
            <a:pPr marL="812800" indent="-457200">
              <a:buAutoNum type="arabicPeriod"/>
            </a:pPr>
            <a:r>
              <a:rPr lang="en-US" sz="2000" dirty="0" smtClean="0"/>
              <a:t>2 </a:t>
            </a:r>
            <a:r>
              <a:rPr lang="en-US" sz="2000" dirty="0"/>
              <a:t>Webinars  in the three main languages  - each with different focus (</a:t>
            </a:r>
            <a:r>
              <a:rPr lang="en-US" sz="2000" dirty="0" err="1"/>
              <a:t>eg</a:t>
            </a:r>
            <a:r>
              <a:rPr lang="en-US" sz="2000" dirty="0"/>
              <a:t>. overview in first and </a:t>
            </a:r>
            <a:r>
              <a:rPr lang="en-US" sz="2000" dirty="0" err="1"/>
              <a:t>comms</a:t>
            </a:r>
            <a:r>
              <a:rPr lang="en-US" sz="2000" dirty="0"/>
              <a:t> and surveys in second</a:t>
            </a:r>
            <a:r>
              <a:rPr lang="en-US" sz="2000" dirty="0" smtClean="0"/>
              <a:t>) – </a:t>
            </a:r>
            <a:r>
              <a:rPr lang="en-US" sz="2000" dirty="0" smtClean="0">
                <a:solidFill>
                  <a:schemeClr val="tx1"/>
                </a:solidFill>
              </a:rPr>
              <a:t>if translation were available could have just one delivery of each webinar</a:t>
            </a:r>
            <a:endParaRPr lang="en-US" sz="2000" dirty="0">
              <a:solidFill>
                <a:schemeClr val="tx1"/>
              </a:solidFill>
            </a:endParaRPr>
          </a:p>
          <a:p>
            <a:pPr marL="812800" indent="-457200">
              <a:buAutoNum type="arabicPeriod"/>
            </a:pPr>
            <a:r>
              <a:rPr lang="en-US" sz="2000" dirty="0" smtClean="0"/>
              <a:t>PTWC issues simulated exercise </a:t>
            </a:r>
            <a:r>
              <a:rPr lang="en-US" sz="2000" dirty="0"/>
              <a:t>products in real </a:t>
            </a:r>
            <a:r>
              <a:rPr lang="en-US" sz="2000" dirty="0" smtClean="0"/>
              <a:t>time - helps engagement, creates </a:t>
            </a:r>
            <a:r>
              <a:rPr lang="en-US" sz="2000" dirty="0"/>
              <a:t>awareness on </a:t>
            </a:r>
            <a:r>
              <a:rPr lang="en-US" sz="2000" dirty="0" smtClean="0"/>
              <a:t>products, identifies </a:t>
            </a:r>
            <a:r>
              <a:rPr lang="en-US" sz="2000" dirty="0"/>
              <a:t>gaps/issues with </a:t>
            </a:r>
            <a:r>
              <a:rPr lang="en-US" sz="2000" dirty="0" err="1"/>
              <a:t>comm</a:t>
            </a:r>
            <a:r>
              <a:rPr lang="en-US" sz="2000" dirty="0"/>
              <a:t> </a:t>
            </a:r>
            <a:r>
              <a:rPr lang="en-US" sz="2000" dirty="0" smtClean="0"/>
              <a:t>systems, </a:t>
            </a:r>
            <a:r>
              <a:rPr lang="en-US" sz="2000" dirty="0" smtClean="0">
                <a:solidFill>
                  <a:schemeClr val="tx1"/>
                </a:solidFill>
              </a:rPr>
              <a:t>now including Central American Tsunami Advisory Center (CATAC) for 2022</a:t>
            </a:r>
            <a:endParaRPr lang="en-US" sz="2000" dirty="0">
              <a:solidFill>
                <a:schemeClr val="tx1"/>
              </a:solidFill>
            </a:endParaRPr>
          </a:p>
          <a:p>
            <a:pPr marL="812800" indent="-457200">
              <a:buAutoNum type="arabicPeriod"/>
            </a:pPr>
            <a:r>
              <a:rPr lang="en-US" sz="2000" dirty="0" smtClean="0"/>
              <a:t>Annual </a:t>
            </a:r>
            <a:r>
              <a:rPr lang="en-US" sz="2000" dirty="0"/>
              <a:t>frequency </a:t>
            </a:r>
            <a:r>
              <a:rPr lang="en-US" sz="2000" dirty="0" smtClean="0"/>
              <a:t>- supports TR </a:t>
            </a:r>
            <a:r>
              <a:rPr lang="en-US" sz="2000" dirty="0"/>
              <a:t>nomination and renewal requirements and timing allows for reporting to ICG/CARIBE EWS and takes cognizance of Atlantic Hurricane Season which would negatively impact MS </a:t>
            </a:r>
            <a:r>
              <a:rPr lang="en-US" sz="2000" dirty="0" smtClean="0"/>
              <a:t>participation</a:t>
            </a:r>
          </a:p>
          <a:p>
            <a:pPr marL="812800" indent="-457200">
              <a:buAutoNum type="arabicPeriod"/>
            </a:pPr>
            <a:r>
              <a:rPr lang="en-US" sz="2000" dirty="0" smtClean="0"/>
              <a:t>Consideration of co-occurring events - Inclusion of impact of main event, EQ</a:t>
            </a:r>
            <a:endParaRPr lang="en-US" sz="2000" dirty="0"/>
          </a:p>
        </p:txBody>
      </p:sp>
    </p:spTree>
    <p:extLst>
      <p:ext uri="{BB962C8B-B14F-4D97-AF65-F5344CB8AC3E}">
        <p14:creationId xmlns:p14="http://schemas.microsoft.com/office/powerpoint/2010/main" val="18374002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53241</TotalTime>
  <Words>1185</Words>
  <Application>Microsoft Office PowerPoint</Application>
  <PresentationFormat>On-screen Show (4:3)</PresentationFormat>
  <Paragraphs>256</Paragraphs>
  <Slides>13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PowerPoint Presentation</vt:lpstr>
      <vt:lpstr>CARIBE WAVE Exercise Objectives</vt:lpstr>
      <vt:lpstr>CARIBE WAVE Task Team </vt:lpstr>
      <vt:lpstr>Member State Participation    The TsunamiZone Registration</vt:lpstr>
      <vt:lpstr>PowerPoint Presentation</vt:lpstr>
      <vt:lpstr>COVID Considerations (2020 – present)</vt:lpstr>
      <vt:lpstr>CARIBE WAVE 2021</vt:lpstr>
      <vt:lpstr>Goals / Metrics - Success/Evaluation Criteria</vt:lpstr>
      <vt:lpstr>CARIBE WAVE Exercise Best Practices</vt:lpstr>
      <vt:lpstr>CARIBE WAVE Exercise Lessons Learned/Future Directions</vt:lpstr>
      <vt:lpstr>CARIBE WAVE 22 Earthquake and Tsunami Scenarios</vt:lpstr>
      <vt:lpstr>Timeline </vt:lpstr>
      <vt:lpstr>Questions, Comments Thank You Alison, Christa and Elizabeth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CTWP.SAD</dc:creator>
  <cp:lastModifiedBy>Alejandro Rojas</cp:lastModifiedBy>
  <cp:revision>642</cp:revision>
  <dcterms:modified xsi:type="dcterms:W3CDTF">2022-02-18T15:14:05Z</dcterms:modified>
</cp:coreProperties>
</file>