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8" r:id="rId2"/>
    <p:sldId id="460" r:id="rId3"/>
    <p:sldId id="462" r:id="rId4"/>
    <p:sldId id="463" r:id="rId5"/>
    <p:sldId id="449" r:id="rId6"/>
    <p:sldId id="454" r:id="rId7"/>
    <p:sldId id="470" r:id="rId8"/>
    <p:sldId id="455" r:id="rId9"/>
    <p:sldId id="456" r:id="rId10"/>
    <p:sldId id="457" r:id="rId11"/>
    <p:sldId id="458" r:id="rId12"/>
    <p:sldId id="459" r:id="rId13"/>
    <p:sldId id="464" r:id="rId14"/>
    <p:sldId id="469" r:id="rId15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7" userDrawn="1">
          <p15:clr>
            <a:srgbClr val="A4A3A4"/>
          </p15:clr>
        </p15:guide>
        <p15:guide id="3" orient="horz" pos="9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ía-Inés Pérez" initials="MP" lastIdx="1" clrIdx="0">
    <p:extLst>
      <p:ext uri="{19B8F6BF-5375-455C-9EA6-DF929625EA0E}">
        <p15:presenceInfo xmlns:p15="http://schemas.microsoft.com/office/powerpoint/2012/main" userId="6b560019ed15d90d" providerId="Windows Live"/>
      </p:ext>
    </p:extLst>
  </p:cmAuthor>
  <p:cmAuthor id="2" name="Jorge" initials="JG" lastIdx="3" clrIdx="1">
    <p:extLst>
      <p:ext uri="{19B8F6BF-5375-455C-9EA6-DF929625EA0E}">
        <p15:presenceInfo xmlns:p15="http://schemas.microsoft.com/office/powerpoint/2012/main" userId="Jorg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9F1"/>
    <a:srgbClr val="66FF33"/>
    <a:srgbClr val="66FF66"/>
    <a:srgbClr val="162440"/>
    <a:srgbClr val="1C3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0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02" y="162"/>
      </p:cViewPr>
      <p:guideLst>
        <p:guide orient="horz" pos="2160"/>
        <p:guide pos="2857"/>
        <p:guide orient="horz" pos="9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6A4AE1-6BB1-4A0B-A06F-1914E0CAE819}" type="datetimeFigureOut">
              <a:rPr lang="es-CL" smtClean="0"/>
              <a:t>19-01-2022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23CA77D-A99C-4FC3-9B28-569C804EE50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6830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871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996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49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038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14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903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2658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4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0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636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701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BF020-6BEA-4640-BD7D-E4F41ACCB61E}" type="datetimeFigureOut">
              <a:rPr lang="es-ES" smtClean="0"/>
              <a:t>19/01/2022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4953A-48B9-D548-8E78-C7AAF999D8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498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-746150" y="3283678"/>
            <a:ext cx="10753343" cy="801017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err="1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es-E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s-ES" sz="2800" b="1" dirty="0" err="1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es-E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utoShape 2">
            <a:extLst>
              <a:ext uri="{FF2B5EF4-FFF2-40B4-BE49-F238E27FC236}">
                <a16:creationId xmlns:a16="http://schemas.microsoft.com/office/drawing/2014/main" id="{6816E21C-CBA4-4034-BFC8-008CF14D3C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4" y="172569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2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Tsunami Warning and Mitigation </a:t>
            </a:r>
            <a:endParaRPr lang="en-US" sz="32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32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WG - South </a:t>
            </a:r>
            <a:r>
              <a:rPr lang="en-US" sz="32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East Pacific Region</a:t>
            </a:r>
            <a:endParaRPr lang="es-ES" sz="32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800" b="1" dirty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8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3200" b="1" dirty="0" smtClean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22585" t="4815" b="11048"/>
          <a:stretch/>
        </p:blipFill>
        <p:spPr>
          <a:xfrm>
            <a:off x="3104674" y="5783766"/>
            <a:ext cx="3037057" cy="83262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068" t="35056" r="76996" b="5647"/>
          <a:stretch/>
        </p:blipFill>
        <p:spPr>
          <a:xfrm>
            <a:off x="2011855" y="387889"/>
            <a:ext cx="760781" cy="51206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/>
          <a:srcRect l="25113" t="34209" r="52951" b="6494"/>
          <a:stretch/>
        </p:blipFill>
        <p:spPr>
          <a:xfrm>
            <a:off x="3414189" y="387890"/>
            <a:ext cx="760781" cy="51206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4"/>
          <a:srcRect l="50846" t="35056" r="27218" b="5647"/>
          <a:stretch/>
        </p:blipFill>
        <p:spPr>
          <a:xfrm>
            <a:off x="4815527" y="387891"/>
            <a:ext cx="760781" cy="512065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4"/>
          <a:srcRect l="76157" t="35056" r="1907" b="5647"/>
          <a:stretch/>
        </p:blipFill>
        <p:spPr>
          <a:xfrm>
            <a:off x="6216865" y="387888"/>
            <a:ext cx="7607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3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76944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Eruption </a:t>
            </a:r>
            <a:r>
              <a:rPr lang="es-ES_tradnl" sz="20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2022</a:t>
            </a:r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, </a:t>
            </a:r>
            <a:r>
              <a:rPr lang="es-ES_tradnl" sz="20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Iquique Dart </a:t>
            </a:r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Buoy vs coastal Amplitudes</a:t>
            </a:r>
            <a:endParaRPr lang="es-ES" sz="200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342926"/>
            <a:ext cx="9144000" cy="515074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sp>
        <p:nvSpPr>
          <p:cNvPr id="12" name="Proceso alternativo 7">
            <a:extLst>
              <a:ext uri="{FF2B5EF4-FFF2-40B4-BE49-F238E27FC236}">
                <a16:creationId xmlns:a16="http://schemas.microsoft.com/office/drawing/2014/main" id="{D55218EE-51B4-4F20-B032-A3EB87DA4B51}"/>
              </a:ext>
            </a:extLst>
          </p:cNvPr>
          <p:cNvSpPr/>
          <p:nvPr/>
        </p:nvSpPr>
        <p:spPr>
          <a:xfrm flipV="1">
            <a:off x="0" y="6286789"/>
            <a:ext cx="9144000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endParaRPr lang="es-CL" kern="0" dirty="0">
              <a:solidFill>
                <a:sysClr val="window" lastClr="FFFFFF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3" name="Agrupar 17">
            <a:extLst>
              <a:ext uri="{FF2B5EF4-FFF2-40B4-BE49-F238E27FC236}">
                <a16:creationId xmlns:a16="http://schemas.microsoft.com/office/drawing/2014/main" id="{CE83BCFE-969C-4CE3-ADF7-E08F87A53B9A}"/>
              </a:ext>
            </a:extLst>
          </p:cNvPr>
          <p:cNvGrpSpPr/>
          <p:nvPr/>
        </p:nvGrpSpPr>
        <p:grpSpPr>
          <a:xfrm>
            <a:off x="0" y="6311265"/>
            <a:ext cx="9144000" cy="546735"/>
            <a:chOff x="0" y="6311265"/>
            <a:chExt cx="9144000" cy="546735"/>
          </a:xfrm>
        </p:grpSpPr>
        <p:sp>
          <p:nvSpPr>
            <p:cNvPr id="14" name="Rectángulo 14">
              <a:extLst>
                <a:ext uri="{FF2B5EF4-FFF2-40B4-BE49-F238E27FC236}">
                  <a16:creationId xmlns:a16="http://schemas.microsoft.com/office/drawing/2014/main" id="{C8B05D01-77D5-48E9-8FB8-351364752FEB}"/>
                </a:ext>
              </a:extLst>
            </p:cNvPr>
            <p:cNvSpPr/>
            <p:nvPr/>
          </p:nvSpPr>
          <p:spPr>
            <a:xfrm>
              <a:off x="3606883" y="6332508"/>
              <a:ext cx="193023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Arial"/>
                  <a:cs typeface="Arial"/>
                </a:rPr>
                <a:t>P A T R I O T I S M O</a:t>
              </a:r>
            </a:p>
          </p:txBody>
        </p:sp>
        <p:sp>
          <p:nvSpPr>
            <p:cNvPr id="15" name="Rectángulo 15">
              <a:extLst>
                <a:ext uri="{FF2B5EF4-FFF2-40B4-BE49-F238E27FC236}">
                  <a16:creationId xmlns:a16="http://schemas.microsoft.com/office/drawing/2014/main" id="{525E813C-6F1E-4E4B-91F1-1A7376946AA6}"/>
                </a:ext>
              </a:extLst>
            </p:cNvPr>
            <p:cNvSpPr/>
            <p:nvPr/>
          </p:nvSpPr>
          <p:spPr>
            <a:xfrm>
              <a:off x="932229" y="6596390"/>
              <a:ext cx="70973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HONOR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6" name="Rectángulo 16">
              <a:extLst>
                <a:ext uri="{FF2B5EF4-FFF2-40B4-BE49-F238E27FC236}">
                  <a16:creationId xmlns:a16="http://schemas.microsoft.com/office/drawing/2014/main" id="{9DABA75E-DC98-4B79-9F0C-12E3EC457D99}"/>
                </a:ext>
              </a:extLst>
            </p:cNvPr>
            <p:cNvSpPr/>
            <p:nvPr/>
          </p:nvSpPr>
          <p:spPr>
            <a:xfrm>
              <a:off x="2436066" y="6596390"/>
              <a:ext cx="790939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LEALTAD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7" name="Rectángulo 19">
              <a:extLst>
                <a:ext uri="{FF2B5EF4-FFF2-40B4-BE49-F238E27FC236}">
                  <a16:creationId xmlns:a16="http://schemas.microsoft.com/office/drawing/2014/main" id="{2F185DF0-1D34-4393-9BC2-2E296CDD376A}"/>
                </a:ext>
              </a:extLst>
            </p:cNvPr>
            <p:cNvSpPr/>
            <p:nvPr/>
          </p:nvSpPr>
          <p:spPr>
            <a:xfrm>
              <a:off x="4133419" y="6596390"/>
              <a:ext cx="877163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VALENTÍA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8" name="Rectángulo 20">
              <a:extLst>
                <a:ext uri="{FF2B5EF4-FFF2-40B4-BE49-F238E27FC236}">
                  <a16:creationId xmlns:a16="http://schemas.microsoft.com/office/drawing/2014/main" id="{7A3EDF22-C19C-4420-9ACA-1D9E94A718F7}"/>
                </a:ext>
              </a:extLst>
            </p:cNvPr>
            <p:cNvSpPr/>
            <p:nvPr/>
          </p:nvSpPr>
          <p:spPr>
            <a:xfrm>
              <a:off x="5692380" y="6596390"/>
              <a:ext cx="105460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INTEGRIDAD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19" name="Rectángulo 21">
              <a:extLst>
                <a:ext uri="{FF2B5EF4-FFF2-40B4-BE49-F238E27FC236}">
                  <a16:creationId xmlns:a16="http://schemas.microsoft.com/office/drawing/2014/main" id="{C49BDC20-73C9-44B6-A444-6CB6F119091F}"/>
                </a:ext>
              </a:extLst>
            </p:cNvPr>
            <p:cNvSpPr/>
            <p:nvPr/>
          </p:nvSpPr>
          <p:spPr>
            <a:xfrm>
              <a:off x="7541095" y="6596390"/>
              <a:ext cx="670676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CL" sz="1100" dirty="0">
                  <a:solidFill>
                    <a:schemeClr val="bg1"/>
                  </a:solidFill>
                  <a:latin typeface="Arial"/>
                  <a:cs typeface="Arial"/>
                </a:rPr>
                <a:t>DEBER</a:t>
              </a:r>
              <a:endParaRPr lang="es-ES" sz="11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20" name="Conector recto 22">
              <a:extLst>
                <a:ext uri="{FF2B5EF4-FFF2-40B4-BE49-F238E27FC236}">
                  <a16:creationId xmlns:a16="http://schemas.microsoft.com/office/drawing/2014/main" id="{885157D7-7504-4F74-AE47-D9278C294A4A}"/>
                </a:ext>
              </a:extLst>
            </p:cNvPr>
            <p:cNvCxnSpPr/>
            <p:nvPr/>
          </p:nvCxnSpPr>
          <p:spPr>
            <a:xfrm>
              <a:off x="0" y="6311265"/>
              <a:ext cx="9144000" cy="0"/>
            </a:xfrm>
            <a:prstGeom prst="line">
              <a:avLst/>
            </a:prstGeom>
            <a:ln>
              <a:solidFill>
                <a:srgbClr val="FEB81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48225" y="1100446"/>
            <a:ext cx="38100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600" smtClean="0">
                <a:solidFill>
                  <a:schemeClr val="bg1">
                    <a:lumMod val="95000"/>
                  </a:schemeClr>
                </a:solidFill>
              </a:rPr>
              <a:t>Start of recording: 15-01-2022 17:00 UTC.</a:t>
            </a:r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smtClean="0">
                <a:solidFill>
                  <a:schemeClr val="bg1">
                    <a:lumMod val="95000"/>
                  </a:schemeClr>
                </a:solidFill>
              </a:rPr>
              <a:t>Observed Height ~ 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15 cm a </a:t>
            </a:r>
            <a:r>
              <a:rPr lang="es-MX" sz="1600" smtClean="0">
                <a:solidFill>
                  <a:schemeClr val="bg1">
                    <a:lumMod val="95000"/>
                  </a:schemeClr>
                </a:solidFill>
              </a:rPr>
              <a:t>las 19:40 UTC</a:t>
            </a:r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smtClean="0">
                <a:solidFill>
                  <a:schemeClr val="bg1">
                    <a:lumMod val="95000"/>
                  </a:schemeClr>
                </a:solidFill>
              </a:rPr>
              <a:t>22:36 UTC Alert Tsunami Threat Level for the following regions.</a:t>
            </a:r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rgbClr val="FFFF00"/>
                </a:solidFill>
              </a:rPr>
              <a:t> </a:t>
            </a:r>
            <a:r>
              <a:rPr lang="es-MX" sz="1600" dirty="0" smtClean="0">
                <a:solidFill>
                  <a:srgbClr val="FFFF00"/>
                </a:solidFill>
              </a:rPr>
              <a:t>     Arica y Parinacota</a:t>
            </a:r>
          </a:p>
          <a:p>
            <a:pPr algn="just"/>
            <a:r>
              <a:rPr lang="es-MX" sz="1600" dirty="0">
                <a:solidFill>
                  <a:srgbClr val="FFFF00"/>
                </a:solidFill>
              </a:rPr>
              <a:t> </a:t>
            </a:r>
            <a:r>
              <a:rPr lang="es-MX" sz="1600" dirty="0" smtClean="0">
                <a:solidFill>
                  <a:srgbClr val="FFFF00"/>
                </a:solidFill>
              </a:rPr>
              <a:t>     Tarapacá. </a:t>
            </a:r>
            <a:endParaRPr lang="es-CL" sz="1600" dirty="0">
              <a:solidFill>
                <a:srgbClr val="FFFF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798981"/>
              </p:ext>
            </p:extLst>
          </p:nvPr>
        </p:nvGraphicFramePr>
        <p:xfrm>
          <a:off x="1024652" y="5021035"/>
          <a:ext cx="7549205" cy="115536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1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0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Location 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Start of recording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Initial Height (m</a:t>
                      </a:r>
                      <a:r>
                        <a:rPr lang="es-CL" sz="1100" b="1" u="none" strike="noStrike" dirty="0" smtClean="0">
                          <a:effectLst/>
                        </a:rPr>
                        <a:t>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Max Height</a:t>
                      </a:r>
                      <a:r>
                        <a:rPr lang="es-CL" sz="1100" b="1" u="none" strike="noStrike" baseline="0" smtClean="0">
                          <a:effectLst/>
                        </a:rPr>
                        <a:t> (m)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Time Max Height</a:t>
                      </a:r>
                      <a:r>
                        <a:rPr lang="es-CL" sz="1100" b="1" u="none" strike="noStrike" baseline="0" smtClean="0">
                          <a:effectLst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Arica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15-01-2022 </a:t>
                      </a:r>
                      <a:r>
                        <a:rPr lang="es-CL" sz="1100" u="none" strike="noStrike" dirty="0" smtClean="0">
                          <a:effectLst/>
                        </a:rPr>
                        <a:t>12:29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0.40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1.379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15-01-2022 </a:t>
                      </a:r>
                      <a:r>
                        <a:rPr lang="es-CL" sz="1100" u="none" strike="noStrike" smtClean="0">
                          <a:effectLst/>
                        </a:rPr>
                        <a:t>22:29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Pisagua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15-01-2022 </a:t>
                      </a:r>
                      <a:r>
                        <a:rPr lang="es-CL" sz="1100" u="none" strike="noStrike" dirty="0" smtClean="0">
                          <a:effectLst/>
                        </a:rPr>
                        <a:t>11:31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0.15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0.5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smtClean="0">
                          <a:effectLst/>
                        </a:rPr>
                        <a:t>16-01-2022 00:03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Iquique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15-01-2022 </a:t>
                      </a:r>
                      <a:r>
                        <a:rPr lang="es-CL" sz="1100" u="none" strike="noStrike" dirty="0" smtClean="0">
                          <a:effectLst/>
                        </a:rPr>
                        <a:t>11:21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0.10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1.09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15-01-2022 </a:t>
                      </a:r>
                      <a:r>
                        <a:rPr lang="es-CL" sz="1100" u="none" strike="noStrike" smtClean="0">
                          <a:effectLst/>
                        </a:rPr>
                        <a:t>22:07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Patache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15-01-2022 </a:t>
                      </a:r>
                      <a:r>
                        <a:rPr lang="es-CL" sz="1100" u="none" strike="noStrike" dirty="0" smtClean="0">
                          <a:effectLst/>
                        </a:rPr>
                        <a:t>12:34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>
                          <a:effectLst/>
                        </a:rPr>
                        <a:t>0.15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1.26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>
                          <a:effectLst/>
                        </a:rPr>
                        <a:t>15-01-2022 </a:t>
                      </a:r>
                      <a:r>
                        <a:rPr lang="es-CL" sz="1100" u="none" strike="noStrike" smtClean="0">
                          <a:effectLst/>
                        </a:rPr>
                        <a:t>21:40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984"/>
            <a:ext cx="5334000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94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76944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_tradnl" sz="20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</a:t>
            </a:r>
            <a:r>
              <a:rPr lang="es-ES_tradnl" sz="20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Eruption</a:t>
            </a:r>
            <a:r>
              <a:rPr lang="es-ES_tradnl" sz="20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2022, </a:t>
            </a:r>
            <a:r>
              <a:rPr lang="es-CL" sz="20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Atmosferic</a:t>
            </a:r>
            <a:r>
              <a:rPr lang="es-CL" sz="20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Pressure</a:t>
            </a:r>
            <a:r>
              <a:rPr lang="es-CL" sz="20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vs Sea </a:t>
            </a:r>
            <a:r>
              <a:rPr lang="es-CL" sz="20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Level</a:t>
            </a:r>
            <a:endParaRPr lang="es-ES" sz="20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5" name="24 Grupo"/>
          <p:cNvGrpSpPr/>
          <p:nvPr/>
        </p:nvGrpSpPr>
        <p:grpSpPr>
          <a:xfrm>
            <a:off x="-1" y="871846"/>
            <a:ext cx="3227005" cy="1846861"/>
            <a:chOff x="-1" y="871846"/>
            <a:chExt cx="4229099" cy="1846861"/>
          </a:xfrm>
        </p:grpSpPr>
        <p:grpSp>
          <p:nvGrpSpPr>
            <p:cNvPr id="7" name="6 Grupo"/>
            <p:cNvGrpSpPr/>
            <p:nvPr/>
          </p:nvGrpSpPr>
          <p:grpSpPr>
            <a:xfrm>
              <a:off x="-1" y="871846"/>
              <a:ext cx="4229099" cy="1846861"/>
              <a:chOff x="-1" y="871846"/>
              <a:chExt cx="4229099" cy="1846861"/>
            </a:xfrm>
          </p:grpSpPr>
          <p:pic>
            <p:nvPicPr>
              <p:cNvPr id="14339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871846"/>
                <a:ext cx="4229099" cy="18468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5" name="4 Conector recto de flecha"/>
              <p:cNvCxnSpPr/>
              <p:nvPr/>
            </p:nvCxnSpPr>
            <p:spPr>
              <a:xfrm>
                <a:off x="480030" y="1077686"/>
                <a:ext cx="0" cy="7175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23 CuadroTexto"/>
            <p:cNvSpPr txBox="1"/>
            <p:nvPr/>
          </p:nvSpPr>
          <p:spPr>
            <a:xfrm>
              <a:off x="2288967" y="1159329"/>
              <a:ext cx="861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mtClean="0"/>
                <a:t>Arica</a:t>
              </a:r>
              <a:endParaRPr lang="es-CL" dirty="0"/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9965" y="4517861"/>
            <a:ext cx="3217039" cy="1768928"/>
            <a:chOff x="9965" y="4517861"/>
            <a:chExt cx="4219133" cy="1768928"/>
          </a:xfrm>
        </p:grpSpPr>
        <p:grpSp>
          <p:nvGrpSpPr>
            <p:cNvPr id="23" name="22 Grupo"/>
            <p:cNvGrpSpPr/>
            <p:nvPr/>
          </p:nvGrpSpPr>
          <p:grpSpPr>
            <a:xfrm>
              <a:off x="9965" y="4517861"/>
              <a:ext cx="4219133" cy="1768928"/>
              <a:chOff x="9965" y="4517861"/>
              <a:chExt cx="4219133" cy="1768928"/>
            </a:xfrm>
          </p:grpSpPr>
          <p:pic>
            <p:nvPicPr>
              <p:cNvPr id="1434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65" y="4517861"/>
                <a:ext cx="4219133" cy="17689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7" name="26 Conector recto de flecha"/>
              <p:cNvCxnSpPr/>
              <p:nvPr/>
            </p:nvCxnSpPr>
            <p:spPr>
              <a:xfrm>
                <a:off x="343959" y="4552950"/>
                <a:ext cx="0" cy="7175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32 CuadroTexto"/>
            <p:cNvSpPr txBox="1"/>
            <p:nvPr/>
          </p:nvSpPr>
          <p:spPr>
            <a:xfrm>
              <a:off x="2266647" y="4727079"/>
              <a:ext cx="1263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mtClean="0"/>
                <a:t>Coliumo</a:t>
              </a:r>
              <a:endParaRPr lang="es-CL" dirty="0"/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-1" y="2718707"/>
            <a:ext cx="3227006" cy="1834243"/>
            <a:chOff x="-2" y="2718707"/>
            <a:chExt cx="4229099" cy="1834243"/>
          </a:xfrm>
        </p:grpSpPr>
        <p:grpSp>
          <p:nvGrpSpPr>
            <p:cNvPr id="21" name="20 Grupo"/>
            <p:cNvGrpSpPr/>
            <p:nvPr/>
          </p:nvGrpSpPr>
          <p:grpSpPr>
            <a:xfrm>
              <a:off x="-2" y="2718707"/>
              <a:ext cx="4229099" cy="1834243"/>
              <a:chOff x="-2" y="2718707"/>
              <a:chExt cx="4229099" cy="1834243"/>
            </a:xfrm>
          </p:grpSpPr>
          <p:pic>
            <p:nvPicPr>
              <p:cNvPr id="1434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2718707"/>
                <a:ext cx="4229099" cy="18342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6" name="25 Conector recto de flecha"/>
              <p:cNvCxnSpPr/>
              <p:nvPr/>
            </p:nvCxnSpPr>
            <p:spPr>
              <a:xfrm>
                <a:off x="372232" y="2789464"/>
                <a:ext cx="0" cy="71759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33 CuadroTexto"/>
            <p:cNvSpPr txBox="1"/>
            <p:nvPr/>
          </p:nvSpPr>
          <p:spPr>
            <a:xfrm>
              <a:off x="2253380" y="2963550"/>
              <a:ext cx="13261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mtClean="0"/>
                <a:t>Chañaral</a:t>
              </a:r>
              <a:endParaRPr lang="es-CL" dirty="0"/>
            </a:p>
          </p:txBody>
        </p:sp>
      </p:grp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03" y="871845"/>
            <a:ext cx="5916995" cy="269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01" y="3567792"/>
            <a:ext cx="5916995" cy="2741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605996"/>
              </p:ext>
            </p:extLst>
          </p:nvPr>
        </p:nvGraphicFramePr>
        <p:xfrm>
          <a:off x="806183" y="622108"/>
          <a:ext cx="7390958" cy="22853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6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48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5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err="1" smtClean="0">
                          <a:effectLst/>
                        </a:rPr>
                        <a:t>Start</a:t>
                      </a:r>
                      <a:r>
                        <a:rPr lang="es-CL" sz="1100" b="1" u="none" strike="noStrike" dirty="0" smtClean="0">
                          <a:effectLst/>
                        </a:rPr>
                        <a:t> of Tsunami </a:t>
                      </a:r>
                      <a:r>
                        <a:rPr lang="es-CL" sz="1100" b="1" u="none" strike="noStrike" dirty="0" err="1" smtClean="0">
                          <a:effectLst/>
                        </a:rPr>
                        <a:t>Recording</a:t>
                      </a:r>
                      <a:r>
                        <a:rPr lang="es-CL" sz="1100" b="1" u="none" strike="noStrike" dirty="0" smtClean="0">
                          <a:effectLst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Atmospheric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Pressure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-10580" y="3878795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20 cm</a:t>
            </a:r>
            <a:endParaRPr lang="es-CL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36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7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7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7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7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0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76944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Eruption </a:t>
            </a:r>
            <a:r>
              <a:rPr lang="es-ES_tradnl" sz="20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2022</a:t>
            </a:r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, </a:t>
            </a:r>
            <a:r>
              <a:rPr lang="es-C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Atmosferic Pressure vs Sea Level</a:t>
            </a:r>
            <a:endParaRPr lang="es-ES" sz="20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8" name="3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263738"/>
              </p:ext>
            </p:extLst>
          </p:nvPr>
        </p:nvGraphicFramePr>
        <p:xfrm>
          <a:off x="4663443" y="2479703"/>
          <a:ext cx="3846961" cy="16524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238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6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2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9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err="1" smtClean="0">
                          <a:effectLst/>
                        </a:rPr>
                        <a:t>Location</a:t>
                      </a:r>
                      <a:r>
                        <a:rPr lang="es-CL" sz="1100" b="1" u="none" strike="noStrike" dirty="0" smtClean="0">
                          <a:effectLst/>
                        </a:rPr>
                        <a:t> 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dirty="0" err="1" smtClean="0">
                          <a:effectLst/>
                        </a:rPr>
                        <a:t>Start</a:t>
                      </a:r>
                      <a:r>
                        <a:rPr lang="es-CL" sz="1100" b="1" u="none" strike="noStrike" dirty="0" smtClean="0">
                          <a:effectLst/>
                        </a:rPr>
                        <a:t> of Tsunami </a:t>
                      </a:r>
                      <a:r>
                        <a:rPr lang="es-CL" sz="1100" b="1" u="none" strike="noStrike" dirty="0" err="1" smtClean="0">
                          <a:effectLst/>
                        </a:rPr>
                        <a:t>Recording</a:t>
                      </a:r>
                      <a:r>
                        <a:rPr lang="es-CL" sz="1100" b="1" u="none" strike="noStrike" dirty="0" smtClean="0">
                          <a:effectLst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Atmospheric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Pressure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s-CL" sz="1100" b="1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Peak</a:t>
                      </a:r>
                      <a:r>
                        <a:rPr lang="es-CL" sz="1100" b="1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5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u="none" strike="noStrike" dirty="0">
                          <a:effectLst/>
                        </a:rPr>
                        <a:t>Arica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15-01-2022 </a:t>
                      </a:r>
                      <a:r>
                        <a:rPr lang="es-CL" sz="1200" u="none" strike="noStrike" dirty="0" smtClean="0">
                          <a:effectLst/>
                        </a:rPr>
                        <a:t>15:27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15-01-2022 14:07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Chañaral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smtClean="0">
                          <a:effectLst/>
                        </a:rPr>
                        <a:t>15-01-2022 14:03</a:t>
                      </a:r>
                      <a:endParaRPr lang="es-CL" sz="1200" u="none" strike="noStrike" dirty="0" smtClean="0"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smtClean="0">
                          <a:effectLst/>
                        </a:rPr>
                        <a:t>15-01-2022 13:43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5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Coliumo</a:t>
                      </a:r>
                      <a:endParaRPr lang="es-C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u="none" strike="noStrike" dirty="0" smtClean="0">
                          <a:effectLst/>
                        </a:rPr>
                        <a:t>12-03-2011 13:47</a:t>
                      </a:r>
                      <a:endParaRPr lang="es-CL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u="none" strike="noStrike" dirty="0" smtClean="0">
                          <a:effectLst/>
                        </a:rPr>
                        <a:t>15-01-2022 12:59</a:t>
                      </a:r>
                      <a:endParaRPr lang="es-CL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2" y="726510"/>
            <a:ext cx="4435682" cy="179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5" y="2516538"/>
            <a:ext cx="4435685" cy="17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2440"/>
            <a:ext cx="4419600" cy="188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4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9482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Conclusions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3788" y="968375"/>
            <a:ext cx="868223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>
                <a:solidFill>
                  <a:schemeClr val="bg1"/>
                </a:solidFill>
              </a:rPr>
              <a:t>Importance</a:t>
            </a:r>
            <a:r>
              <a:rPr lang="es-CL" dirty="0" smtClean="0">
                <a:solidFill>
                  <a:schemeClr val="bg1"/>
                </a:solidFill>
              </a:rPr>
              <a:t> to </a:t>
            </a:r>
            <a:r>
              <a:rPr lang="es-CL" dirty="0" err="1" smtClean="0">
                <a:solidFill>
                  <a:schemeClr val="bg1"/>
                </a:solidFill>
              </a:rPr>
              <a:t>count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with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fully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funcioning</a:t>
            </a:r>
            <a:r>
              <a:rPr lang="es-CL" dirty="0" smtClean="0">
                <a:solidFill>
                  <a:schemeClr val="bg1"/>
                </a:solidFill>
              </a:rPr>
              <a:t> DART </a:t>
            </a:r>
            <a:r>
              <a:rPr lang="es-CL" dirty="0" err="1" smtClean="0">
                <a:solidFill>
                  <a:schemeClr val="bg1"/>
                </a:solidFill>
              </a:rPr>
              <a:t>systems</a:t>
            </a:r>
            <a:r>
              <a:rPr lang="es-CL" dirty="0" smtClean="0">
                <a:solidFill>
                  <a:schemeClr val="bg1"/>
                </a:solidFill>
              </a:rPr>
              <a:t> and </a:t>
            </a:r>
            <a:r>
              <a:rPr lang="es-CL" dirty="0" err="1" smtClean="0">
                <a:solidFill>
                  <a:schemeClr val="bg1"/>
                </a:solidFill>
              </a:rPr>
              <a:t>sharing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information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from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Seal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Level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Stations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dirty="0" err="1" smtClean="0">
                <a:solidFill>
                  <a:schemeClr val="bg1"/>
                </a:solidFill>
              </a:rPr>
              <a:t>Usefulness</a:t>
            </a:r>
            <a:r>
              <a:rPr lang="es-CL" dirty="0" smtClean="0">
                <a:solidFill>
                  <a:schemeClr val="bg1"/>
                </a:solidFill>
              </a:rPr>
              <a:t> of </a:t>
            </a:r>
            <a:r>
              <a:rPr lang="es-CL" dirty="0" err="1" smtClean="0">
                <a:solidFill>
                  <a:schemeClr val="bg1"/>
                </a:solidFill>
              </a:rPr>
              <a:t>keeping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fully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documented</a:t>
            </a:r>
            <a:r>
              <a:rPr lang="es-CL" dirty="0" smtClean="0">
                <a:solidFill>
                  <a:schemeClr val="bg1"/>
                </a:solidFill>
              </a:rPr>
              <a:t> records of </a:t>
            </a:r>
            <a:r>
              <a:rPr lang="es-CL" dirty="0" err="1" smtClean="0">
                <a:solidFill>
                  <a:schemeClr val="bg1"/>
                </a:solidFill>
              </a:rPr>
              <a:t>past</a:t>
            </a:r>
            <a:r>
              <a:rPr lang="es-CL" dirty="0" smtClean="0">
                <a:solidFill>
                  <a:schemeClr val="bg1"/>
                </a:solidFill>
              </a:rPr>
              <a:t> Tsunami </a:t>
            </a:r>
            <a:r>
              <a:rPr lang="es-CL" dirty="0" err="1" smtClean="0">
                <a:solidFill>
                  <a:schemeClr val="bg1"/>
                </a:solidFill>
              </a:rPr>
              <a:t>events</a:t>
            </a:r>
            <a:r>
              <a:rPr lang="es-CL" dirty="0" smtClean="0">
                <a:solidFill>
                  <a:schemeClr val="bg1"/>
                </a:solidFill>
              </a:rPr>
              <a:t>, </a:t>
            </a:r>
            <a:r>
              <a:rPr lang="es-CL" dirty="0" err="1" smtClean="0">
                <a:solidFill>
                  <a:schemeClr val="bg1"/>
                </a:solidFill>
              </a:rPr>
              <a:t>that</a:t>
            </a:r>
            <a:r>
              <a:rPr lang="es-CL" dirty="0" smtClean="0">
                <a:solidFill>
                  <a:schemeClr val="bg1"/>
                </a:solidFill>
              </a:rPr>
              <a:t> can be </a:t>
            </a:r>
            <a:r>
              <a:rPr lang="es-CL" dirty="0" err="1" smtClean="0">
                <a:solidFill>
                  <a:schemeClr val="bg1"/>
                </a:solidFill>
              </a:rPr>
              <a:t>consulted</a:t>
            </a:r>
            <a:r>
              <a:rPr lang="es-CL" dirty="0" smtClean="0">
                <a:solidFill>
                  <a:schemeClr val="bg1"/>
                </a:solidFill>
              </a:rPr>
              <a:t> in </a:t>
            </a:r>
            <a:r>
              <a:rPr lang="es-CL" dirty="0" err="1" smtClean="0">
                <a:solidFill>
                  <a:schemeClr val="bg1"/>
                </a:solidFill>
              </a:rPr>
              <a:t>emergencies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where</a:t>
            </a:r>
            <a:r>
              <a:rPr lang="es-CL" dirty="0" smtClean="0">
                <a:solidFill>
                  <a:schemeClr val="bg1"/>
                </a:solidFill>
              </a:rPr>
              <a:t> Tsunami </a:t>
            </a:r>
            <a:r>
              <a:rPr lang="es-CL" dirty="0" err="1" smtClean="0">
                <a:solidFill>
                  <a:schemeClr val="bg1"/>
                </a:solidFill>
              </a:rPr>
              <a:t>Models</a:t>
            </a:r>
            <a:r>
              <a:rPr lang="es-CL" dirty="0" smtClean="0">
                <a:solidFill>
                  <a:schemeClr val="bg1"/>
                </a:solidFill>
              </a:rPr>
              <a:t> can </a:t>
            </a:r>
            <a:r>
              <a:rPr lang="es-CL" dirty="0" err="1" smtClean="0">
                <a:solidFill>
                  <a:schemeClr val="bg1"/>
                </a:solidFill>
              </a:rPr>
              <a:t>not</a:t>
            </a:r>
            <a:r>
              <a:rPr lang="es-CL" dirty="0" smtClean="0">
                <a:solidFill>
                  <a:schemeClr val="bg1"/>
                </a:solidFill>
              </a:rPr>
              <a:t> be run </a:t>
            </a:r>
            <a:r>
              <a:rPr lang="es-CL" dirty="0" err="1" smtClean="0">
                <a:solidFill>
                  <a:schemeClr val="bg1"/>
                </a:solidFill>
              </a:rPr>
              <a:t>based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on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seismic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parameters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err="1" smtClean="0">
                <a:solidFill>
                  <a:schemeClr val="bg1"/>
                </a:solidFill>
              </a:rPr>
              <a:t>National</a:t>
            </a:r>
            <a:r>
              <a:rPr lang="es-CL" dirty="0" smtClean="0">
                <a:solidFill>
                  <a:schemeClr val="bg1"/>
                </a:solidFill>
              </a:rPr>
              <a:t> Tsunami Focal </a:t>
            </a:r>
            <a:r>
              <a:rPr lang="es-CL" dirty="0" err="1" smtClean="0">
                <a:solidFill>
                  <a:schemeClr val="bg1"/>
                </a:solidFill>
              </a:rPr>
              <a:t>Points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should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always</a:t>
            </a:r>
            <a:r>
              <a:rPr lang="es-CL" dirty="0" smtClean="0">
                <a:solidFill>
                  <a:schemeClr val="bg1"/>
                </a:solidFill>
              </a:rPr>
              <a:t> be </a:t>
            </a:r>
            <a:r>
              <a:rPr lang="es-CL" dirty="0" err="1" smtClean="0">
                <a:solidFill>
                  <a:schemeClr val="bg1"/>
                </a:solidFill>
              </a:rPr>
              <a:t>reachable</a:t>
            </a:r>
            <a:r>
              <a:rPr lang="es-CL" dirty="0" smtClean="0">
                <a:solidFill>
                  <a:schemeClr val="bg1"/>
                </a:solidFill>
              </a:rPr>
              <a:t>, </a:t>
            </a:r>
            <a:r>
              <a:rPr lang="es-CL" dirty="0" err="1" smtClean="0">
                <a:solidFill>
                  <a:schemeClr val="bg1"/>
                </a:solidFill>
              </a:rPr>
              <a:t>highlighting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the</a:t>
            </a:r>
            <a:endParaRPr lang="es-CL" dirty="0" smtClean="0">
              <a:solidFill>
                <a:schemeClr val="bg1"/>
              </a:solidFill>
            </a:endParaRPr>
          </a:p>
          <a:p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smtClean="0">
                <a:solidFill>
                  <a:schemeClr val="bg1"/>
                </a:solidFill>
              </a:rPr>
              <a:t>     </a:t>
            </a:r>
            <a:r>
              <a:rPr lang="es-CL" dirty="0" err="1" smtClean="0">
                <a:solidFill>
                  <a:schemeClr val="bg1"/>
                </a:solidFill>
              </a:rPr>
              <a:t>Importance</a:t>
            </a:r>
            <a:r>
              <a:rPr lang="es-CL" dirty="0" smtClean="0">
                <a:solidFill>
                  <a:schemeClr val="bg1"/>
                </a:solidFill>
              </a:rPr>
              <a:t> of </a:t>
            </a:r>
            <a:r>
              <a:rPr lang="es-CL" dirty="0" err="1" smtClean="0">
                <a:solidFill>
                  <a:schemeClr val="bg1"/>
                </a:solidFill>
              </a:rPr>
              <a:t>allways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having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their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information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updated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</a:p>
          <a:p>
            <a:endParaRPr lang="es-C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Direct telephone </a:t>
            </a:r>
            <a:r>
              <a:rPr lang="en-US" dirty="0">
                <a:solidFill>
                  <a:schemeClr val="bg1"/>
                </a:solidFill>
              </a:rPr>
              <a:t>communications with PTWC helped to better analyze the tsunami threat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rgbClr val="FFFF00"/>
                </a:solidFill>
              </a:rPr>
              <a:t>(Thanks)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err="1">
                <a:solidFill>
                  <a:schemeClr val="bg1"/>
                </a:solidFill>
              </a:rPr>
              <a:t>Interesting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atmospheric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pressure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recordings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with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early</a:t>
            </a:r>
            <a:r>
              <a:rPr lang="es-CL" dirty="0">
                <a:solidFill>
                  <a:schemeClr val="bg1"/>
                </a:solidFill>
              </a:rPr>
              <a:t> Tsunami </a:t>
            </a:r>
            <a:r>
              <a:rPr lang="es-CL" dirty="0" err="1">
                <a:solidFill>
                  <a:schemeClr val="bg1"/>
                </a:solidFill>
              </a:rPr>
              <a:t>readings</a:t>
            </a:r>
            <a:r>
              <a:rPr lang="es-CL" dirty="0">
                <a:solidFill>
                  <a:schemeClr val="bg1"/>
                </a:solidFill>
              </a:rPr>
              <a:t>, </a:t>
            </a:r>
            <a:r>
              <a:rPr lang="es-CL" dirty="0" err="1">
                <a:solidFill>
                  <a:schemeClr val="bg1"/>
                </a:solidFill>
              </a:rPr>
              <a:t>were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registered</a:t>
            </a:r>
            <a:r>
              <a:rPr lang="es-CL" dirty="0">
                <a:solidFill>
                  <a:schemeClr val="bg1"/>
                </a:solidFill>
              </a:rPr>
              <a:t> in </a:t>
            </a:r>
            <a:r>
              <a:rPr lang="es-CL" dirty="0" err="1">
                <a:solidFill>
                  <a:schemeClr val="bg1"/>
                </a:solidFill>
              </a:rPr>
              <a:t>most</a:t>
            </a:r>
            <a:r>
              <a:rPr lang="es-CL" dirty="0">
                <a:solidFill>
                  <a:schemeClr val="bg1"/>
                </a:solidFill>
              </a:rPr>
              <a:t> of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Sea </a:t>
            </a:r>
            <a:r>
              <a:rPr lang="es-CL" dirty="0" err="1">
                <a:solidFill>
                  <a:schemeClr val="bg1"/>
                </a:solidFill>
              </a:rPr>
              <a:t>Level</a:t>
            </a:r>
            <a:r>
              <a:rPr lang="es-CL" dirty="0">
                <a:solidFill>
                  <a:schemeClr val="bg1"/>
                </a:solidFill>
              </a:rPr>
              <a:t> </a:t>
            </a:r>
            <a:r>
              <a:rPr lang="es-CL" dirty="0" err="1">
                <a:solidFill>
                  <a:schemeClr val="bg1"/>
                </a:solidFill>
              </a:rPr>
              <a:t>Stations</a:t>
            </a:r>
            <a:r>
              <a:rPr lang="es-CL" dirty="0">
                <a:solidFill>
                  <a:schemeClr val="bg1"/>
                </a:solidFill>
              </a:rPr>
              <a:t> of </a:t>
            </a:r>
            <a:r>
              <a:rPr lang="es-CL" dirty="0" err="1">
                <a:solidFill>
                  <a:schemeClr val="bg1"/>
                </a:solidFill>
              </a:rPr>
              <a:t>the</a:t>
            </a:r>
            <a:r>
              <a:rPr lang="es-CL" dirty="0">
                <a:solidFill>
                  <a:schemeClr val="bg1"/>
                </a:solidFill>
              </a:rPr>
              <a:t> SEP-WG. </a:t>
            </a:r>
            <a:endParaRPr lang="es-CL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bg1"/>
                </a:solidFill>
              </a:rPr>
              <a:t>Social Media </a:t>
            </a:r>
            <a:r>
              <a:rPr lang="es-CL" dirty="0" err="1" smtClean="0">
                <a:solidFill>
                  <a:schemeClr val="bg1"/>
                </a:solidFill>
              </a:rPr>
              <a:t>for</a:t>
            </a:r>
            <a:r>
              <a:rPr lang="es-CL" dirty="0" smtClean="0">
                <a:solidFill>
                  <a:schemeClr val="bg1"/>
                </a:solidFill>
              </a:rPr>
              <a:t> </a:t>
            </a:r>
            <a:r>
              <a:rPr lang="es-CL" dirty="0" err="1" smtClean="0">
                <a:solidFill>
                  <a:schemeClr val="bg1"/>
                </a:solidFill>
              </a:rPr>
              <a:t>early</a:t>
            </a:r>
            <a:r>
              <a:rPr lang="es-CL" dirty="0" smtClean="0">
                <a:solidFill>
                  <a:schemeClr val="bg1"/>
                </a:solidFill>
              </a:rPr>
              <a:t> Tsunami </a:t>
            </a:r>
            <a:r>
              <a:rPr lang="es-CL" dirty="0" err="1" smtClean="0">
                <a:solidFill>
                  <a:schemeClr val="bg1"/>
                </a:solidFill>
              </a:rPr>
              <a:t>awareness</a:t>
            </a:r>
            <a:r>
              <a:rPr lang="es-CL" dirty="0" smtClean="0">
                <a:solidFill>
                  <a:schemeClr val="bg1"/>
                </a:solidFill>
              </a:rPr>
              <a:t>.</a:t>
            </a:r>
            <a:endParaRPr lang="es-CL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3396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-33866" y="1980576"/>
            <a:ext cx="9143999" cy="1242174"/>
          </a:xfrm>
          <a:prstGeom prst="roundRect">
            <a:avLst>
              <a:gd name="adj" fmla="val 0"/>
            </a:avLst>
          </a:prstGeom>
          <a:noFill/>
          <a:ln w="9525">
            <a:noFill/>
            <a:round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 smtClean="0">
                <a:ln w="50800"/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ATTENTION</a:t>
            </a:r>
            <a:endParaRPr lang="es-CL" sz="3600" b="1" dirty="0">
              <a:ln w="50800"/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9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9482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Content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894761" y="1088440"/>
            <a:ext cx="7541873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General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Actions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and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Emergency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Responses.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Some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observations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to 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be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remarked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Use of Tsunami DART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Buoy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Network Data and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Historical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err="1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Maximum</a:t>
            </a:r>
            <a:r>
              <a:rPr lang="es-CL" sz="2000" dirty="0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Tsunami Amplitudes at Sea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Level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 err="1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Stations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in SEP.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Atmosferic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000" dirty="0" err="1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Pressure</a:t>
            </a:r>
            <a:r>
              <a:rPr lang="es-CL" sz="2000" dirty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vs Sea </a:t>
            </a:r>
            <a:r>
              <a:rPr lang="es-CL" sz="2000" dirty="0" err="1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Level</a:t>
            </a:r>
            <a:r>
              <a:rPr lang="es-CL" sz="2000" dirty="0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 Observations.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000" dirty="0" err="1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Conclusions</a:t>
            </a:r>
            <a:r>
              <a:rPr lang="es-ES" sz="2000" dirty="0" smtClean="0">
                <a:solidFill>
                  <a:schemeClr val="bg1"/>
                </a:solidFill>
                <a:latin typeface="Arial"/>
                <a:ea typeface="Avenir Roman"/>
                <a:cs typeface="Arial"/>
              </a:rPr>
              <a:t>.</a:t>
            </a:r>
            <a:endParaRPr lang="es-ES" sz="2000" dirty="0">
              <a:solidFill>
                <a:schemeClr val="bg1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283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9482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General </a:t>
            </a:r>
            <a:r>
              <a:rPr lang="es-ES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Actions</a:t>
            </a:r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and </a:t>
            </a:r>
            <a:r>
              <a:rPr lang="es-ES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Emergency</a:t>
            </a:r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Response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3788" y="963403"/>
            <a:ext cx="852861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A </a:t>
            </a:r>
            <a:r>
              <a:rPr lang="es-CL" sz="1600" dirty="0">
                <a:solidFill>
                  <a:schemeClr val="bg1"/>
                </a:solidFill>
              </a:rPr>
              <a:t>total of </a:t>
            </a:r>
            <a:r>
              <a:rPr lang="es-CL" sz="1600" dirty="0" smtClean="0">
                <a:solidFill>
                  <a:srgbClr val="FFFF00"/>
                </a:solidFill>
              </a:rPr>
              <a:t>43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>
                <a:solidFill>
                  <a:schemeClr val="bg1"/>
                </a:solidFill>
              </a:rPr>
              <a:t>Sea </a:t>
            </a:r>
            <a:r>
              <a:rPr lang="es-CL" sz="1600" dirty="0" err="1">
                <a:solidFill>
                  <a:schemeClr val="bg1"/>
                </a:solidFill>
              </a:rPr>
              <a:t>Level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Stations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registered</a:t>
            </a:r>
            <a:r>
              <a:rPr lang="es-CL" sz="1600" dirty="0">
                <a:solidFill>
                  <a:schemeClr val="bg1"/>
                </a:solidFill>
              </a:rPr>
              <a:t> Tsunami </a:t>
            </a:r>
            <a:r>
              <a:rPr lang="es-CL" sz="1600" dirty="0" err="1">
                <a:solidFill>
                  <a:schemeClr val="bg1"/>
                </a:solidFill>
              </a:rPr>
              <a:t>readings</a:t>
            </a:r>
            <a:r>
              <a:rPr lang="es-CL" sz="1600" dirty="0">
                <a:solidFill>
                  <a:schemeClr val="bg1"/>
                </a:solidFill>
              </a:rPr>
              <a:t>, </a:t>
            </a:r>
            <a:r>
              <a:rPr lang="es-CL" sz="1600" dirty="0" err="1">
                <a:solidFill>
                  <a:schemeClr val="bg1"/>
                </a:solidFill>
              </a:rPr>
              <a:t>helping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update</a:t>
            </a:r>
            <a:r>
              <a:rPr lang="es-CL" sz="1600" dirty="0">
                <a:solidFill>
                  <a:schemeClr val="bg1"/>
                </a:solidFill>
              </a:rPr>
              <a:t> and cancel </a:t>
            </a:r>
            <a:r>
              <a:rPr lang="es-CL" sz="1600" dirty="0" smtClean="0">
                <a:solidFill>
                  <a:schemeClr val="bg1"/>
                </a:solidFill>
              </a:rPr>
              <a:t>Tsunami </a:t>
            </a:r>
            <a:r>
              <a:rPr lang="es-CL" sz="1600" dirty="0" err="1" smtClean="0">
                <a:solidFill>
                  <a:schemeClr val="bg1"/>
                </a:solidFill>
              </a:rPr>
              <a:t>Threat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Levels</a:t>
            </a:r>
            <a:r>
              <a:rPr lang="es-CL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Continuos </a:t>
            </a:r>
            <a:r>
              <a:rPr lang="es-CL" sz="1600" dirty="0" err="1" smtClean="0">
                <a:solidFill>
                  <a:schemeClr val="bg1"/>
                </a:solidFill>
              </a:rPr>
              <a:t>comunications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were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stablished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between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most</a:t>
            </a:r>
            <a:r>
              <a:rPr lang="es-CL" sz="1600" dirty="0" smtClean="0">
                <a:solidFill>
                  <a:schemeClr val="bg1"/>
                </a:solidFill>
              </a:rPr>
              <a:t> of </a:t>
            </a:r>
            <a:r>
              <a:rPr lang="es-CL" sz="1600" dirty="0" err="1" smtClean="0">
                <a:solidFill>
                  <a:schemeClr val="bg1"/>
                </a:solidFill>
              </a:rPr>
              <a:t>the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National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>
                <a:solidFill>
                  <a:schemeClr val="bg1"/>
                </a:solidFill>
              </a:rPr>
              <a:t>Tsunami </a:t>
            </a:r>
            <a:r>
              <a:rPr lang="es-CL" sz="1600" dirty="0" err="1" smtClean="0">
                <a:solidFill>
                  <a:schemeClr val="bg1"/>
                </a:solidFill>
              </a:rPr>
              <a:t>Warning</a:t>
            </a:r>
            <a:r>
              <a:rPr lang="es-CL" sz="1600" dirty="0" smtClean="0">
                <a:solidFill>
                  <a:schemeClr val="bg1"/>
                </a:solidFill>
              </a:rPr>
              <a:t> Centers </a:t>
            </a:r>
            <a:r>
              <a:rPr lang="es-CL" sz="1600" dirty="0" err="1" smtClean="0">
                <a:solidFill>
                  <a:schemeClr val="bg1"/>
                </a:solidFill>
              </a:rPr>
              <a:t>from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the</a:t>
            </a:r>
            <a:r>
              <a:rPr lang="es-CL" sz="1600" dirty="0" smtClean="0">
                <a:solidFill>
                  <a:schemeClr val="bg1"/>
                </a:solidFill>
              </a:rPr>
              <a:t> Regional </a:t>
            </a:r>
            <a:r>
              <a:rPr lang="es-CL" sz="1600" dirty="0" err="1" smtClean="0">
                <a:solidFill>
                  <a:schemeClr val="bg1"/>
                </a:solidFill>
              </a:rPr>
              <a:t>Working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Group</a:t>
            </a:r>
            <a:r>
              <a:rPr lang="es-CL" sz="1600" dirty="0" smtClean="0">
                <a:solidFill>
                  <a:schemeClr val="bg1"/>
                </a:solidFill>
              </a:rPr>
              <a:t>:</a:t>
            </a:r>
          </a:p>
          <a:p>
            <a:endParaRPr lang="es-CL" sz="1600" dirty="0" smtClean="0">
              <a:solidFill>
                <a:schemeClr val="bg1"/>
              </a:solidFill>
            </a:endParaRPr>
          </a:p>
          <a:p>
            <a:pPr marL="1200150" lvl="2" indent="-285750">
              <a:buFontTx/>
              <a:buChar char="-"/>
            </a:pPr>
            <a:r>
              <a:rPr lang="es-CL" sz="1600" dirty="0" err="1" smtClean="0">
                <a:solidFill>
                  <a:schemeClr val="bg1"/>
                </a:solidFill>
              </a:rPr>
              <a:t>Every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Bulletin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sent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by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all</a:t>
            </a:r>
            <a:r>
              <a:rPr lang="es-CL" sz="1600" dirty="0" smtClean="0">
                <a:solidFill>
                  <a:schemeClr val="bg1"/>
                </a:solidFill>
              </a:rPr>
              <a:t> of </a:t>
            </a:r>
            <a:r>
              <a:rPr lang="es-CL" sz="1600" dirty="0" err="1" smtClean="0">
                <a:solidFill>
                  <a:schemeClr val="bg1"/>
                </a:solidFill>
              </a:rPr>
              <a:t>the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different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NTWC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were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shared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rgbClr val="FFFF00"/>
                </a:solidFill>
              </a:rPr>
              <a:t>e-mail.</a:t>
            </a:r>
          </a:p>
          <a:p>
            <a:pPr marL="1200150" lvl="2" indent="-285750">
              <a:buFontTx/>
              <a:buChar char="-"/>
            </a:pPr>
            <a:r>
              <a:rPr lang="es-CL" sz="1600" dirty="0" err="1">
                <a:solidFill>
                  <a:schemeClr val="bg1"/>
                </a:solidFill>
              </a:rPr>
              <a:t>Every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Bulletin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sent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by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all</a:t>
            </a:r>
            <a:r>
              <a:rPr lang="es-CL" sz="1600" dirty="0">
                <a:solidFill>
                  <a:schemeClr val="bg1"/>
                </a:solidFill>
              </a:rPr>
              <a:t> of </a:t>
            </a:r>
            <a:r>
              <a:rPr lang="es-CL" sz="1600" dirty="0" err="1">
                <a:solidFill>
                  <a:schemeClr val="bg1"/>
                </a:solidFill>
              </a:rPr>
              <a:t>the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different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NTWC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were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published</a:t>
            </a:r>
            <a:r>
              <a:rPr lang="es-CL" sz="1600" dirty="0" smtClean="0">
                <a:solidFill>
                  <a:schemeClr val="bg1"/>
                </a:solidFill>
              </a:rPr>
              <a:t> in</a:t>
            </a:r>
            <a:r>
              <a:rPr lang="es-CL" sz="1600" dirty="0">
                <a:solidFill>
                  <a:schemeClr val="bg1"/>
                </a:solidFill>
              </a:rPr>
              <a:t> a </a:t>
            </a:r>
            <a:r>
              <a:rPr lang="es-CL" sz="1600" dirty="0" err="1" smtClean="0">
                <a:solidFill>
                  <a:srgbClr val="FFFF00"/>
                </a:solidFill>
              </a:rPr>
              <a:t>dedicated</a:t>
            </a:r>
            <a:r>
              <a:rPr lang="es-CL" sz="1600" dirty="0" smtClean="0">
                <a:solidFill>
                  <a:srgbClr val="FFFF00"/>
                </a:solidFill>
              </a:rPr>
              <a:t> </a:t>
            </a:r>
            <a:r>
              <a:rPr lang="es-CL" sz="1600" dirty="0" err="1" smtClean="0">
                <a:solidFill>
                  <a:srgbClr val="FFFF00"/>
                </a:solidFill>
              </a:rPr>
              <a:t>Platform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created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by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the</a:t>
            </a:r>
            <a:r>
              <a:rPr lang="es-CL" sz="1600" dirty="0" smtClean="0">
                <a:solidFill>
                  <a:schemeClr val="bg1"/>
                </a:solidFill>
              </a:rPr>
              <a:t> SEP </a:t>
            </a:r>
            <a:r>
              <a:rPr lang="es-CL" sz="1600" dirty="0">
                <a:solidFill>
                  <a:schemeClr val="bg1"/>
                </a:solidFill>
              </a:rPr>
              <a:t>Regional </a:t>
            </a:r>
            <a:r>
              <a:rPr lang="es-CL" sz="1600" dirty="0" err="1">
                <a:solidFill>
                  <a:schemeClr val="bg1"/>
                </a:solidFill>
              </a:rPr>
              <a:t>Working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Group</a:t>
            </a:r>
            <a:r>
              <a:rPr lang="es-CL" sz="1600" dirty="0" smtClean="0">
                <a:solidFill>
                  <a:schemeClr val="bg1"/>
                </a:solidFill>
              </a:rPr>
              <a:t>.</a:t>
            </a:r>
          </a:p>
          <a:p>
            <a:pPr marL="1200150" lvl="2" indent="-285750">
              <a:buFontTx/>
              <a:buChar char="-"/>
            </a:pPr>
            <a:r>
              <a:rPr lang="es-CL" sz="1600" dirty="0" err="1" smtClean="0">
                <a:solidFill>
                  <a:schemeClr val="bg1"/>
                </a:solidFill>
              </a:rPr>
              <a:t>Dedicated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rgbClr val="FFFF00"/>
                </a:solidFill>
              </a:rPr>
              <a:t>Chat </a:t>
            </a:r>
            <a:r>
              <a:rPr lang="es-CL" sz="1600" dirty="0" err="1">
                <a:solidFill>
                  <a:schemeClr val="bg1"/>
                </a:solidFill>
              </a:rPr>
              <a:t>used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by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the</a:t>
            </a:r>
            <a:r>
              <a:rPr lang="es-CL" sz="1600" dirty="0">
                <a:solidFill>
                  <a:schemeClr val="bg1"/>
                </a:solidFill>
              </a:rPr>
              <a:t> SEP Regional </a:t>
            </a:r>
            <a:r>
              <a:rPr lang="es-CL" sz="1600" dirty="0" err="1">
                <a:solidFill>
                  <a:schemeClr val="bg1"/>
                </a:solidFill>
              </a:rPr>
              <a:t>Working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Group</a:t>
            </a:r>
            <a:r>
              <a:rPr lang="es-CL" sz="1600" dirty="0" smtClean="0">
                <a:solidFill>
                  <a:schemeClr val="bg1"/>
                </a:solidFill>
              </a:rPr>
              <a:t>, </a:t>
            </a:r>
            <a:r>
              <a:rPr lang="es-CL" sz="1600" dirty="0" err="1" smtClean="0">
                <a:solidFill>
                  <a:schemeClr val="bg1"/>
                </a:solidFill>
              </a:rPr>
              <a:t>was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used</a:t>
            </a:r>
            <a:r>
              <a:rPr lang="es-CL" sz="1600" dirty="0" smtClean="0">
                <a:solidFill>
                  <a:schemeClr val="bg1"/>
                </a:solidFill>
              </a:rPr>
              <a:t> to share </a:t>
            </a:r>
            <a:r>
              <a:rPr lang="es-CL" sz="1600" dirty="0" err="1" smtClean="0">
                <a:solidFill>
                  <a:schemeClr val="bg1"/>
                </a:solidFill>
              </a:rPr>
              <a:t>information</a:t>
            </a:r>
            <a:r>
              <a:rPr lang="es-CL" sz="1600" dirty="0" smtClean="0">
                <a:solidFill>
                  <a:schemeClr val="bg1"/>
                </a:solidFill>
              </a:rPr>
              <a:t> and </a:t>
            </a:r>
            <a:r>
              <a:rPr lang="es-CL" sz="1600" dirty="0" err="1" smtClean="0">
                <a:solidFill>
                  <a:schemeClr val="bg1"/>
                </a:solidFill>
              </a:rPr>
              <a:t>solve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doubts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regarding</a:t>
            </a:r>
            <a:r>
              <a:rPr lang="es-CL" sz="1600" dirty="0" smtClean="0">
                <a:solidFill>
                  <a:schemeClr val="bg1"/>
                </a:solidFill>
              </a:rPr>
              <a:t> to </a:t>
            </a:r>
            <a:r>
              <a:rPr lang="es-CL" sz="1600" dirty="0" err="1" smtClean="0">
                <a:solidFill>
                  <a:schemeClr val="bg1"/>
                </a:solidFill>
              </a:rPr>
              <a:t>the</a:t>
            </a:r>
            <a:r>
              <a:rPr lang="es-CL" sz="1600" dirty="0" smtClean="0">
                <a:solidFill>
                  <a:schemeClr val="bg1"/>
                </a:solidFill>
              </a:rPr>
              <a:t> tsunami </a:t>
            </a:r>
            <a:r>
              <a:rPr lang="es-CL" sz="1600" dirty="0" err="1" smtClean="0">
                <a:solidFill>
                  <a:schemeClr val="bg1"/>
                </a:solidFill>
              </a:rPr>
              <a:t>Emergency</a:t>
            </a:r>
            <a:r>
              <a:rPr lang="es-CL" sz="1600" dirty="0" smtClean="0">
                <a:solidFill>
                  <a:schemeClr val="bg1"/>
                </a:solidFill>
              </a:rPr>
              <a:t>.  </a:t>
            </a:r>
          </a:p>
          <a:p>
            <a:pPr marL="1200150" lvl="2" indent="-285750">
              <a:buFontTx/>
              <a:buChar char="-"/>
            </a:pPr>
            <a:endParaRPr lang="es-CL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Direct </a:t>
            </a:r>
            <a:r>
              <a:rPr lang="en-US" sz="1600" dirty="0">
                <a:solidFill>
                  <a:schemeClr val="bg1"/>
                </a:solidFill>
              </a:rPr>
              <a:t>telephone communications with PTWC helped to better analyze the tsunami threat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Tsunami Threat Evaluations from the different NTWC that were sent to the National Emergency Agencies, successfully triggered the activation of the National Tsunami Emergency Plans. 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57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oceso alternativo 5">
            <a:extLst>
              <a:ext uri="{FF2B5EF4-FFF2-40B4-BE49-F238E27FC236}">
                <a16:creationId xmlns:a16="http://schemas.microsoft.com/office/drawing/2014/main" id="{A9B50D0E-EF3B-4F81-8D1C-45E23C4F8FF5}"/>
              </a:ext>
            </a:extLst>
          </p:cNvPr>
          <p:cNvSpPr/>
          <p:nvPr/>
        </p:nvSpPr>
        <p:spPr>
          <a:xfrm>
            <a:off x="1047730" y="562937"/>
            <a:ext cx="7048541" cy="31227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682" y="94826"/>
            <a:ext cx="7722637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" sz="2400" dirty="0" err="1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Some</a:t>
            </a:r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ES" sz="2400" dirty="0" err="1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observations</a:t>
            </a:r>
            <a:r>
              <a:rPr lang="es-ES" sz="2400" dirty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to </a:t>
            </a:r>
            <a:r>
              <a:rPr lang="es-ES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be </a:t>
            </a:r>
            <a:r>
              <a:rPr lang="es-ES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remarked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7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83788" y="983143"/>
            <a:ext cx="8528615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 err="1">
                <a:solidFill>
                  <a:schemeClr val="bg1"/>
                </a:solidFill>
              </a:rPr>
              <a:t>First</a:t>
            </a:r>
            <a:r>
              <a:rPr lang="es-CL" sz="1600" dirty="0">
                <a:solidFill>
                  <a:schemeClr val="bg1"/>
                </a:solidFill>
              </a:rPr>
              <a:t> 06 PTWC </a:t>
            </a:r>
            <a:r>
              <a:rPr lang="es-CL" sz="1600" dirty="0" err="1">
                <a:solidFill>
                  <a:schemeClr val="bg1"/>
                </a:solidFill>
              </a:rPr>
              <a:t>Bulletins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about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the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Emergency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were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not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able</a:t>
            </a:r>
            <a:r>
              <a:rPr lang="es-CL" sz="1600" dirty="0">
                <a:solidFill>
                  <a:schemeClr val="bg1"/>
                </a:solidFill>
              </a:rPr>
              <a:t> to </a:t>
            </a:r>
            <a:r>
              <a:rPr lang="es-CL" sz="1600" dirty="0" err="1">
                <a:solidFill>
                  <a:schemeClr val="bg1"/>
                </a:solidFill>
              </a:rPr>
              <a:t>reach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some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>
                <a:solidFill>
                  <a:schemeClr val="bg1"/>
                </a:solidFill>
              </a:rPr>
              <a:t>Tsunami </a:t>
            </a:r>
            <a:r>
              <a:rPr lang="es-CL" sz="1600" dirty="0" err="1">
                <a:solidFill>
                  <a:schemeClr val="bg1"/>
                </a:solidFill>
              </a:rPr>
              <a:t>National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Warning</a:t>
            </a:r>
            <a:r>
              <a:rPr lang="es-CL" sz="1600" dirty="0">
                <a:solidFill>
                  <a:schemeClr val="bg1"/>
                </a:solidFill>
              </a:rPr>
              <a:t> Centers, </a:t>
            </a:r>
            <a:r>
              <a:rPr lang="es-CL" sz="1600" dirty="0" err="1">
                <a:solidFill>
                  <a:schemeClr val="bg1"/>
                </a:solidFill>
              </a:rPr>
              <a:t>because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chemeClr val="bg1"/>
                </a:solidFill>
              </a:rPr>
              <a:t>of non-</a:t>
            </a:r>
            <a:r>
              <a:rPr lang="es-CL" sz="1600" dirty="0" err="1" smtClean="0">
                <a:solidFill>
                  <a:schemeClr val="bg1"/>
                </a:solidFill>
              </a:rPr>
              <a:t>earthquake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sources</a:t>
            </a:r>
            <a:r>
              <a:rPr lang="es-CL" sz="1600" dirty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PTWC </a:t>
            </a:r>
            <a:r>
              <a:rPr lang="es-CL" sz="1600" dirty="0" err="1" smtClean="0">
                <a:solidFill>
                  <a:schemeClr val="bg1"/>
                </a:solidFill>
              </a:rPr>
              <a:t>manually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>
                <a:solidFill>
                  <a:schemeClr val="bg1"/>
                </a:solidFill>
              </a:rPr>
              <a:t>re-</a:t>
            </a:r>
            <a:r>
              <a:rPr lang="es-CL" sz="1600" dirty="0" err="1">
                <a:solidFill>
                  <a:schemeClr val="bg1"/>
                </a:solidFill>
              </a:rPr>
              <a:t>sent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its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Bulletins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>
                <a:solidFill>
                  <a:schemeClr val="bg1"/>
                </a:solidFill>
              </a:rPr>
              <a:t>to as </a:t>
            </a:r>
            <a:r>
              <a:rPr lang="es-CL" sz="1600" dirty="0" err="1">
                <a:solidFill>
                  <a:schemeClr val="bg1"/>
                </a:solidFill>
              </a:rPr>
              <a:t>many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National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chemeClr val="bg1"/>
                </a:solidFill>
              </a:rPr>
              <a:t>Tsunami Focal </a:t>
            </a:r>
            <a:r>
              <a:rPr lang="es-CL" sz="1600" dirty="0" err="1" smtClean="0">
                <a:solidFill>
                  <a:schemeClr val="bg1"/>
                </a:solidFill>
              </a:rPr>
              <a:t>Points</a:t>
            </a:r>
            <a:r>
              <a:rPr lang="es-CL" sz="1600" dirty="0" smtClean="0">
                <a:solidFill>
                  <a:schemeClr val="bg1"/>
                </a:solidFill>
              </a:rPr>
              <a:t> as </a:t>
            </a:r>
            <a:r>
              <a:rPr lang="es-CL" sz="1600" dirty="0" err="1" smtClean="0">
                <a:solidFill>
                  <a:schemeClr val="bg1"/>
                </a:solidFill>
              </a:rPr>
              <a:t>possible</a:t>
            </a:r>
            <a:r>
              <a:rPr lang="es-CL" sz="1600" dirty="0" smtClean="0">
                <a:solidFill>
                  <a:schemeClr val="bg1"/>
                </a:solidFill>
              </a:rPr>
              <a:t>, </a:t>
            </a:r>
            <a:r>
              <a:rPr lang="es-CL" sz="1600" dirty="0" err="1">
                <a:solidFill>
                  <a:schemeClr val="bg1"/>
                </a:solidFill>
              </a:rPr>
              <a:t>which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helped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smtClean="0">
                <a:solidFill>
                  <a:schemeClr val="bg1"/>
                </a:solidFill>
              </a:rPr>
              <a:t>to </a:t>
            </a:r>
            <a:r>
              <a:rPr lang="es-CL" sz="1600" dirty="0" err="1" smtClean="0">
                <a:solidFill>
                  <a:schemeClr val="bg1"/>
                </a:solidFill>
              </a:rPr>
              <a:t>start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early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monitoring</a:t>
            </a:r>
            <a:r>
              <a:rPr lang="es-CL" sz="1600" dirty="0">
                <a:solidFill>
                  <a:schemeClr val="bg1"/>
                </a:solidFill>
              </a:rPr>
              <a:t> of Sea </a:t>
            </a:r>
            <a:r>
              <a:rPr lang="es-CL" sz="1600" dirty="0" err="1">
                <a:solidFill>
                  <a:schemeClr val="bg1"/>
                </a:solidFill>
              </a:rPr>
              <a:t>Level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Stations</a:t>
            </a:r>
            <a:r>
              <a:rPr lang="es-CL" sz="1600" dirty="0">
                <a:solidFill>
                  <a:schemeClr val="bg1"/>
                </a:solidFill>
              </a:rPr>
              <a:t> and DART </a:t>
            </a:r>
            <a:r>
              <a:rPr lang="es-CL" sz="1600" dirty="0" err="1">
                <a:solidFill>
                  <a:schemeClr val="bg1"/>
                </a:solidFill>
              </a:rPr>
              <a:t>systems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close</a:t>
            </a:r>
            <a:r>
              <a:rPr lang="es-CL" sz="1600" dirty="0">
                <a:solidFill>
                  <a:schemeClr val="bg1"/>
                </a:solidFill>
              </a:rPr>
              <a:t> to </a:t>
            </a:r>
            <a:r>
              <a:rPr lang="es-CL" sz="1600" dirty="0" err="1">
                <a:solidFill>
                  <a:schemeClr val="bg1"/>
                </a:solidFill>
              </a:rPr>
              <a:t>the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Volcanic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Event</a:t>
            </a:r>
            <a:r>
              <a:rPr lang="es-CL" sz="1600" dirty="0">
                <a:solidFill>
                  <a:schemeClr val="bg1"/>
                </a:solidFill>
              </a:rPr>
              <a:t> in Tonga</a:t>
            </a:r>
            <a:r>
              <a:rPr lang="es-CL" sz="1600" dirty="0" smtClean="0">
                <a:solidFill>
                  <a:schemeClr val="bg1"/>
                </a:solidFill>
              </a:rPr>
              <a:t>. </a:t>
            </a:r>
            <a:r>
              <a:rPr lang="es-CL" sz="1400" dirty="0">
                <a:solidFill>
                  <a:srgbClr val="FFFF00"/>
                </a:solidFill>
              </a:rPr>
              <a:t>(</a:t>
            </a:r>
            <a:r>
              <a:rPr lang="es-CL" sz="1400" dirty="0" err="1" smtClean="0">
                <a:solidFill>
                  <a:srgbClr val="FFFF00"/>
                </a:solidFill>
              </a:rPr>
              <a:t>Some</a:t>
            </a:r>
            <a:r>
              <a:rPr lang="es-CL" sz="1400" dirty="0" smtClean="0">
                <a:solidFill>
                  <a:srgbClr val="FFFF00"/>
                </a:solidFill>
              </a:rPr>
              <a:t> </a:t>
            </a:r>
            <a:r>
              <a:rPr lang="es-CL" sz="1400" dirty="0">
                <a:solidFill>
                  <a:srgbClr val="FFFF00"/>
                </a:solidFill>
              </a:rPr>
              <a:t>focal </a:t>
            </a:r>
            <a:r>
              <a:rPr lang="es-CL" sz="1400" dirty="0" err="1">
                <a:solidFill>
                  <a:srgbClr val="FFFF00"/>
                </a:solidFill>
              </a:rPr>
              <a:t>points</a:t>
            </a:r>
            <a:r>
              <a:rPr lang="es-CL" sz="1400" dirty="0">
                <a:solidFill>
                  <a:srgbClr val="FFFF00"/>
                </a:solidFill>
              </a:rPr>
              <a:t> </a:t>
            </a:r>
            <a:r>
              <a:rPr lang="es-CL" sz="1400" dirty="0" err="1">
                <a:solidFill>
                  <a:srgbClr val="FFFF00"/>
                </a:solidFill>
              </a:rPr>
              <a:t>not</a:t>
            </a:r>
            <a:r>
              <a:rPr lang="es-CL" sz="1400" dirty="0">
                <a:solidFill>
                  <a:srgbClr val="FFFF00"/>
                </a:solidFill>
              </a:rPr>
              <a:t> </a:t>
            </a:r>
            <a:r>
              <a:rPr lang="es-CL" sz="1400" dirty="0" err="1">
                <a:solidFill>
                  <a:srgbClr val="FFFF00"/>
                </a:solidFill>
              </a:rPr>
              <a:t>updated</a:t>
            </a:r>
            <a:r>
              <a:rPr lang="es-CL" sz="1400" dirty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 err="1" smtClean="0">
                <a:solidFill>
                  <a:schemeClr val="bg1"/>
                </a:solidFill>
              </a:rPr>
              <a:t>Based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on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PTWC´s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Bulletin</a:t>
            </a:r>
            <a:r>
              <a:rPr lang="es-CL" sz="1600" dirty="0" smtClean="0">
                <a:solidFill>
                  <a:schemeClr val="bg1"/>
                </a:solidFill>
              </a:rPr>
              <a:t> N°4 and </a:t>
            </a:r>
            <a:r>
              <a:rPr lang="es-ES" sz="1600" dirty="0">
                <a:solidFill>
                  <a:schemeClr val="bg1"/>
                </a:solidFill>
              </a:rPr>
              <a:t>Tsunami amplitudes </a:t>
            </a:r>
            <a:r>
              <a:rPr lang="es-ES" sz="1600" dirty="0" err="1">
                <a:solidFill>
                  <a:schemeClr val="bg1"/>
                </a:solidFill>
              </a:rPr>
              <a:t>detected</a:t>
            </a:r>
            <a:r>
              <a:rPr lang="es-ES" sz="1600" dirty="0">
                <a:solidFill>
                  <a:schemeClr val="bg1"/>
                </a:solidFill>
              </a:rPr>
              <a:t> at </a:t>
            </a:r>
            <a:r>
              <a:rPr lang="es-ES" sz="1600" dirty="0" err="1">
                <a:solidFill>
                  <a:schemeClr val="bg1"/>
                </a:solidFill>
              </a:rPr>
              <a:t>Rikitea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Island at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>
                <a:solidFill>
                  <a:schemeClr val="bg1"/>
                </a:solidFill>
              </a:rPr>
              <a:t>French </a:t>
            </a:r>
            <a:r>
              <a:rPr lang="es-ES" sz="1600" dirty="0" err="1">
                <a:solidFill>
                  <a:schemeClr val="bg1"/>
                </a:solidFill>
              </a:rPr>
              <a:t>Polynesia</a:t>
            </a:r>
            <a:r>
              <a:rPr lang="es-CL" sz="1600" dirty="0" smtClean="0">
                <a:solidFill>
                  <a:schemeClr val="bg1"/>
                </a:solidFill>
              </a:rPr>
              <a:t> , Chile </a:t>
            </a:r>
            <a:r>
              <a:rPr lang="es-CL" sz="1600" dirty="0" err="1" smtClean="0">
                <a:solidFill>
                  <a:schemeClr val="bg1"/>
                </a:solidFill>
              </a:rPr>
              <a:t>issued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its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Bulletin</a:t>
            </a:r>
            <a:r>
              <a:rPr lang="es-CL" sz="1600" dirty="0" smtClean="0">
                <a:solidFill>
                  <a:schemeClr val="bg1"/>
                </a:solidFill>
              </a:rPr>
              <a:t> N°1 </a:t>
            </a:r>
            <a:r>
              <a:rPr lang="es-CL" sz="1600" dirty="0" err="1" smtClean="0">
                <a:solidFill>
                  <a:schemeClr val="bg1"/>
                </a:solidFill>
              </a:rPr>
              <a:t>with</a:t>
            </a:r>
            <a:r>
              <a:rPr lang="es-CL" sz="1600" dirty="0" smtClean="0">
                <a:solidFill>
                  <a:schemeClr val="bg1"/>
                </a:solidFill>
              </a:rPr>
              <a:t> a </a:t>
            </a:r>
            <a:r>
              <a:rPr lang="es-CL" sz="1600" dirty="0" err="1" smtClean="0">
                <a:solidFill>
                  <a:schemeClr val="bg1"/>
                </a:solidFill>
              </a:rPr>
              <a:t>Threat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CL" sz="1600" dirty="0" err="1" smtClean="0">
                <a:solidFill>
                  <a:schemeClr val="bg1"/>
                </a:solidFill>
              </a:rPr>
              <a:t>Message</a:t>
            </a:r>
            <a:r>
              <a:rPr lang="es-CL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to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National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Emergency</a:t>
            </a:r>
            <a:r>
              <a:rPr lang="es-ES" sz="1600" dirty="0">
                <a:solidFill>
                  <a:schemeClr val="bg1"/>
                </a:solidFill>
              </a:rPr>
              <a:t> Management Agency (ONEMI) </a:t>
            </a:r>
            <a:r>
              <a:rPr lang="es-ES" sz="1600" dirty="0" err="1">
                <a:solidFill>
                  <a:schemeClr val="bg1"/>
                </a:solidFill>
              </a:rPr>
              <a:t>establishing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smtClean="0">
                <a:solidFill>
                  <a:schemeClr val="bg1"/>
                </a:solidFill>
              </a:rPr>
              <a:t>“</a:t>
            </a:r>
            <a:r>
              <a:rPr lang="es-ES" sz="1600" dirty="0" err="1" smtClean="0">
                <a:solidFill>
                  <a:schemeClr val="bg1"/>
                </a:solidFill>
              </a:rPr>
              <a:t>Caution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L</a:t>
            </a:r>
            <a:r>
              <a:rPr lang="es-ES" sz="1600" dirty="0" err="1" smtClean="0">
                <a:solidFill>
                  <a:schemeClr val="bg1"/>
                </a:solidFill>
              </a:rPr>
              <a:t>evel</a:t>
            </a:r>
            <a:r>
              <a:rPr lang="es-ES" sz="1600" dirty="0" smtClean="0">
                <a:solidFill>
                  <a:schemeClr val="bg1"/>
                </a:solidFill>
              </a:rPr>
              <a:t>” </a:t>
            </a:r>
            <a:r>
              <a:rPr lang="es-ES" sz="1600" dirty="0" err="1">
                <a:solidFill>
                  <a:schemeClr val="bg1"/>
                </a:solidFill>
              </a:rPr>
              <a:t>for</a:t>
            </a:r>
            <a:r>
              <a:rPr lang="es-ES" sz="1600" dirty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all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its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Islands</a:t>
            </a:r>
            <a:r>
              <a:rPr lang="es-ES" sz="1600" dirty="0" smtClean="0">
                <a:solidFill>
                  <a:schemeClr val="bg1"/>
                </a:solidFill>
              </a:rPr>
              <a:t> in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Pacific</a:t>
            </a:r>
            <a:r>
              <a:rPr lang="es-ES" sz="1600" dirty="0" smtClean="0">
                <a:solidFill>
                  <a:schemeClr val="bg1"/>
                </a:solidFill>
              </a:rPr>
              <a:t> as </a:t>
            </a:r>
            <a:r>
              <a:rPr lang="es-ES" sz="1600" dirty="0" err="1">
                <a:solidFill>
                  <a:schemeClr val="bg1"/>
                </a:solidFill>
              </a:rPr>
              <a:t>well</a:t>
            </a:r>
            <a:r>
              <a:rPr lang="es-ES" sz="1600" dirty="0">
                <a:solidFill>
                  <a:schemeClr val="bg1"/>
                </a:solidFill>
              </a:rPr>
              <a:t> as </a:t>
            </a:r>
            <a:r>
              <a:rPr lang="es-ES" sz="1600" dirty="0" err="1" smtClean="0">
                <a:solidFill>
                  <a:schemeClr val="bg1"/>
                </a:solidFill>
              </a:rPr>
              <a:t>the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Antartic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>
                <a:solidFill>
                  <a:schemeClr val="bg1"/>
                </a:solidFill>
              </a:rPr>
              <a:t>Peninsula</a:t>
            </a:r>
            <a:r>
              <a:rPr lang="es-ES" sz="1600" dirty="0">
                <a:solidFill>
                  <a:schemeClr val="bg1"/>
                </a:solidFill>
              </a:rPr>
              <a:t>. </a:t>
            </a:r>
            <a:endParaRPr lang="es-CL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L" sz="1600" dirty="0" smtClean="0">
                <a:solidFill>
                  <a:schemeClr val="bg1"/>
                </a:solidFill>
              </a:rPr>
              <a:t>New </a:t>
            </a:r>
            <a:r>
              <a:rPr lang="es-CL" sz="1600" dirty="0" err="1">
                <a:solidFill>
                  <a:schemeClr val="bg1"/>
                </a:solidFill>
              </a:rPr>
              <a:t>statements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had</a:t>
            </a:r>
            <a:r>
              <a:rPr lang="es-CL" sz="1600" dirty="0">
                <a:solidFill>
                  <a:schemeClr val="bg1"/>
                </a:solidFill>
              </a:rPr>
              <a:t> to be </a:t>
            </a:r>
            <a:r>
              <a:rPr lang="es-CL" sz="1600" dirty="0" err="1">
                <a:solidFill>
                  <a:schemeClr val="bg1"/>
                </a:solidFill>
              </a:rPr>
              <a:t>created</a:t>
            </a:r>
            <a:r>
              <a:rPr lang="es-CL" sz="1600" dirty="0">
                <a:solidFill>
                  <a:schemeClr val="bg1"/>
                </a:solidFill>
              </a:rPr>
              <a:t> to </a:t>
            </a:r>
            <a:r>
              <a:rPr lang="es-CL" sz="1600" dirty="0" err="1">
                <a:solidFill>
                  <a:schemeClr val="bg1"/>
                </a:solidFill>
              </a:rPr>
              <a:t>include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b="1" dirty="0">
                <a:solidFill>
                  <a:srgbClr val="FF0000"/>
                </a:solidFill>
              </a:rPr>
              <a:t>N</a:t>
            </a:r>
            <a:r>
              <a:rPr lang="es-CL" b="1" dirty="0" smtClean="0">
                <a:solidFill>
                  <a:srgbClr val="FF0000"/>
                </a:solidFill>
              </a:rPr>
              <a:t>on </a:t>
            </a:r>
            <a:r>
              <a:rPr lang="es-CL" b="1" dirty="0" err="1">
                <a:solidFill>
                  <a:srgbClr val="FF0000"/>
                </a:solidFill>
              </a:rPr>
              <a:t>S</a:t>
            </a:r>
            <a:r>
              <a:rPr lang="es-CL" b="1" dirty="0" err="1" smtClean="0">
                <a:solidFill>
                  <a:srgbClr val="FF0000"/>
                </a:solidFill>
              </a:rPr>
              <a:t>eismic</a:t>
            </a:r>
            <a:r>
              <a:rPr lang="es-CL" b="1" dirty="0" smtClean="0">
                <a:solidFill>
                  <a:srgbClr val="FF0000"/>
                </a:solidFill>
              </a:rPr>
              <a:t> Variables </a:t>
            </a:r>
            <a:r>
              <a:rPr lang="es-CL" sz="1600" dirty="0">
                <a:solidFill>
                  <a:schemeClr val="bg1"/>
                </a:solidFill>
              </a:rPr>
              <a:t>in </a:t>
            </a:r>
            <a:r>
              <a:rPr lang="es-CL" sz="1600" dirty="0" err="1">
                <a:solidFill>
                  <a:schemeClr val="bg1"/>
                </a:solidFill>
              </a:rPr>
              <a:t>the</a:t>
            </a:r>
            <a:r>
              <a:rPr lang="es-CL" sz="1600" dirty="0">
                <a:solidFill>
                  <a:schemeClr val="bg1"/>
                </a:solidFill>
              </a:rPr>
              <a:t> Tsunami </a:t>
            </a:r>
            <a:r>
              <a:rPr lang="es-CL" sz="1600" dirty="0" err="1">
                <a:solidFill>
                  <a:schemeClr val="bg1"/>
                </a:solidFill>
              </a:rPr>
              <a:t>Warnings</a:t>
            </a:r>
            <a:r>
              <a:rPr lang="es-CL" sz="1600" dirty="0">
                <a:solidFill>
                  <a:schemeClr val="bg1"/>
                </a:solidFill>
              </a:rPr>
              <a:t> </a:t>
            </a:r>
            <a:r>
              <a:rPr lang="es-CL" sz="1600" dirty="0" err="1">
                <a:solidFill>
                  <a:schemeClr val="bg1"/>
                </a:solidFill>
              </a:rPr>
              <a:t>Bulletins</a:t>
            </a:r>
            <a:r>
              <a:rPr lang="es-CL" sz="1600" dirty="0">
                <a:solidFill>
                  <a:schemeClr val="bg1"/>
                </a:solidFill>
              </a:rPr>
              <a:t>. </a:t>
            </a:r>
            <a:r>
              <a:rPr lang="es-CL" sz="1400" dirty="0" smtClean="0">
                <a:solidFill>
                  <a:srgbClr val="FFFF00"/>
                </a:solidFill>
              </a:rPr>
              <a:t>(</a:t>
            </a:r>
            <a:r>
              <a:rPr lang="es-CL" sz="1400" dirty="0" err="1" smtClean="0">
                <a:solidFill>
                  <a:srgbClr val="FFFF00"/>
                </a:solidFill>
              </a:rPr>
              <a:t>Sources</a:t>
            </a:r>
            <a:r>
              <a:rPr lang="es-CL" sz="1400" dirty="0" smtClean="0">
                <a:solidFill>
                  <a:srgbClr val="FFFF00"/>
                </a:solidFill>
              </a:rPr>
              <a:t>: </a:t>
            </a:r>
            <a:r>
              <a:rPr lang="es-CL" sz="1400" dirty="0" err="1" smtClean="0">
                <a:solidFill>
                  <a:srgbClr val="FFFF00"/>
                </a:solidFill>
              </a:rPr>
              <a:t>Land</a:t>
            </a:r>
            <a:r>
              <a:rPr lang="es-CL" sz="1400" dirty="0" smtClean="0">
                <a:solidFill>
                  <a:srgbClr val="FFFF00"/>
                </a:solidFill>
              </a:rPr>
              <a:t> </a:t>
            </a:r>
            <a:r>
              <a:rPr lang="es-CL" sz="1400" dirty="0" err="1" smtClean="0">
                <a:solidFill>
                  <a:srgbClr val="FFFF00"/>
                </a:solidFill>
              </a:rPr>
              <a:t>slides</a:t>
            </a:r>
            <a:r>
              <a:rPr lang="es-CL" sz="1400" dirty="0" smtClean="0">
                <a:solidFill>
                  <a:srgbClr val="FFFF00"/>
                </a:solidFill>
              </a:rPr>
              <a:t>/</a:t>
            </a:r>
            <a:r>
              <a:rPr lang="es-CL" sz="1400" dirty="0" err="1" smtClean="0">
                <a:solidFill>
                  <a:srgbClr val="FFFF00"/>
                </a:solidFill>
              </a:rPr>
              <a:t>Meteor</a:t>
            </a:r>
            <a:r>
              <a:rPr lang="es-CL" sz="1400" dirty="0" smtClean="0">
                <a:solidFill>
                  <a:srgbClr val="FFFF00"/>
                </a:solidFill>
              </a:rPr>
              <a:t>/</a:t>
            </a:r>
            <a:r>
              <a:rPr lang="es-CL" sz="1400" dirty="0" err="1" smtClean="0">
                <a:solidFill>
                  <a:srgbClr val="FFFF00"/>
                </a:solidFill>
              </a:rPr>
              <a:t>Seismic</a:t>
            </a:r>
            <a:r>
              <a:rPr lang="es-CL" sz="1400" dirty="0" smtClean="0">
                <a:solidFill>
                  <a:srgbClr val="FFFF00"/>
                </a:solidFill>
              </a:rPr>
              <a:t>/</a:t>
            </a:r>
            <a:r>
              <a:rPr lang="es-CL" sz="1400" dirty="0" err="1" smtClean="0">
                <a:solidFill>
                  <a:srgbClr val="FFFF00"/>
                </a:solidFill>
              </a:rPr>
              <a:t>Volcanic</a:t>
            </a:r>
            <a:r>
              <a:rPr lang="es-CL" sz="1400" dirty="0" smtClean="0">
                <a:solidFill>
                  <a:srgbClr val="FFFF0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L" sz="1600" dirty="0">
              <a:solidFill>
                <a:srgbClr val="FFFF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Some countries did not have their sea level data fully available online, which could have been used to help better advise if a tsunami was identified near their coast. </a:t>
            </a:r>
            <a:endParaRPr lang="es-CL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2188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830997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CL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Maximum</a:t>
            </a:r>
            <a:r>
              <a:rPr lang="es-CL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Tsunami Amplitudes at Sea </a:t>
            </a:r>
            <a:r>
              <a:rPr lang="es-CL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Level</a:t>
            </a:r>
            <a:r>
              <a:rPr lang="es-CL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</a:t>
            </a:r>
            <a:r>
              <a:rPr lang="es-CL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Stations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1" y="1029978"/>
            <a:ext cx="2324099" cy="156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3" y="2736902"/>
            <a:ext cx="2304288" cy="16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808902"/>
              </p:ext>
            </p:extLst>
          </p:nvPr>
        </p:nvGraphicFramePr>
        <p:xfrm>
          <a:off x="2475710" y="993697"/>
          <a:ext cx="3781904" cy="1968851"/>
        </p:xfrm>
        <a:graphic>
          <a:graphicData uri="http://schemas.openxmlformats.org/drawingml/2006/table">
            <a:tbl>
              <a:tblPr/>
              <a:tblGrid>
                <a:gridCol w="1188033">
                  <a:extLst>
                    <a:ext uri="{9D8B030D-6E8A-4147-A177-3AD203B41FA5}">
                      <a16:colId xmlns:a16="http://schemas.microsoft.com/office/drawing/2014/main" val="1407721154"/>
                    </a:ext>
                  </a:extLst>
                </a:gridCol>
                <a:gridCol w="11880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Country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ENM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Max </a:t>
                      </a:r>
                      <a:r>
                        <a:rPr lang="es-CL" sz="9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Amplitude</a:t>
                      </a:r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(m)</a:t>
                      </a: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301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CHILE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Arica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1.40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Iquique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1.10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Chañaral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Coquimbo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1.50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Punta de Choros</a:t>
                      </a: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1.00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301">
                <a:tc rowSpan="2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COLOMBIA</a:t>
                      </a:r>
                      <a:endParaRPr lang="es-CL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Tumaco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Bahía Málaga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0.06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301">
                <a:tc rowSpan="3"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s-CL" sz="9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ECUADOR</a:t>
                      </a:r>
                      <a:endParaRPr lang="es-CL" sz="9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8681" marR="8681" marT="86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Baltra,</a:t>
                      </a:r>
                      <a:r>
                        <a:rPr lang="es-C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Galápagos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0.50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Santa Cruz,</a:t>
                      </a:r>
                      <a:r>
                        <a:rPr lang="es-C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Galápagos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0.90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301">
                <a:tc vMerge="1">
                  <a:txBody>
                    <a:bodyPr/>
                    <a:lstStyle/>
                    <a:p>
                      <a:pPr algn="l" fontAlgn="b"/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La Libertad,</a:t>
                      </a:r>
                      <a:r>
                        <a:rPr lang="es-CL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Galápagos</a:t>
                      </a:r>
                      <a:endParaRPr lang="es-C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0.30</a:t>
                      </a:r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681" marR="8681" marT="86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8" y="4487422"/>
            <a:ext cx="2317843" cy="16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ángulo 20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5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5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5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5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grpSp>
        <p:nvGrpSpPr>
          <p:cNvPr id="28" name="Grupo 27"/>
          <p:cNvGrpSpPr/>
          <p:nvPr/>
        </p:nvGrpSpPr>
        <p:grpSpPr>
          <a:xfrm>
            <a:off x="6348264" y="1056781"/>
            <a:ext cx="2644206" cy="1498851"/>
            <a:chOff x="116773" y="933955"/>
            <a:chExt cx="4302885" cy="1990989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50" t="6896" r="7476" b="28142"/>
            <a:stretch/>
          </p:blipFill>
          <p:spPr>
            <a:xfrm>
              <a:off x="116773" y="933955"/>
              <a:ext cx="4302885" cy="1990989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1" name="Rectángulo 30"/>
            <p:cNvSpPr/>
            <p:nvPr/>
          </p:nvSpPr>
          <p:spPr>
            <a:xfrm>
              <a:off x="2268214" y="1412776"/>
              <a:ext cx="28756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6342200" y="2878206"/>
            <a:ext cx="2656336" cy="1601226"/>
            <a:chOff x="4548308" y="939617"/>
            <a:chExt cx="4536504" cy="2047448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8" t="8187" r="7475" b="29093"/>
            <a:stretch/>
          </p:blipFill>
          <p:spPr>
            <a:xfrm>
              <a:off x="4548308" y="939617"/>
              <a:ext cx="4536504" cy="204744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34" name="Rectángulo 33"/>
            <p:cNvSpPr/>
            <p:nvPr/>
          </p:nvSpPr>
          <p:spPr>
            <a:xfrm>
              <a:off x="6672779" y="1635405"/>
              <a:ext cx="287562" cy="4320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CuadroTexto 34"/>
          <p:cNvSpPr txBox="1"/>
          <p:nvPr/>
        </p:nvSpPr>
        <p:spPr>
          <a:xfrm>
            <a:off x="781062" y="820761"/>
            <a:ext cx="88389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Arica, Chile</a:t>
            </a:r>
            <a:endParaRPr lang="es-CL" sz="1200" dirty="0"/>
          </a:p>
        </p:txBody>
      </p:sp>
      <p:sp>
        <p:nvSpPr>
          <p:cNvPr id="36" name="CuadroTexto 35"/>
          <p:cNvSpPr txBox="1"/>
          <p:nvPr/>
        </p:nvSpPr>
        <p:spPr>
          <a:xfrm>
            <a:off x="739850" y="2624537"/>
            <a:ext cx="103906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Iquique, Chile</a:t>
            </a:r>
            <a:endParaRPr lang="es-CL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654666" y="4424698"/>
            <a:ext cx="120943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Coquimbo, Chile</a:t>
            </a:r>
            <a:endParaRPr lang="es-CL" sz="1200" dirty="0"/>
          </a:p>
        </p:txBody>
      </p:sp>
      <p:sp>
        <p:nvSpPr>
          <p:cNvPr id="38" name="CuadroTexto 37"/>
          <p:cNvSpPr txBox="1"/>
          <p:nvPr/>
        </p:nvSpPr>
        <p:spPr>
          <a:xfrm>
            <a:off x="7049806" y="781321"/>
            <a:ext cx="1338059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Tumaco, Colombia</a:t>
            </a:r>
            <a:endParaRPr lang="es-CL" sz="1200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856556" y="2624537"/>
            <a:ext cx="1690206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Bahía Málaga, Colombia</a:t>
            </a:r>
            <a:endParaRPr lang="es-CL" sz="1200" dirty="0"/>
          </a:p>
        </p:txBody>
      </p:sp>
      <p:sp>
        <p:nvSpPr>
          <p:cNvPr id="40" name="CuadroTexto 39"/>
          <p:cNvSpPr txBox="1"/>
          <p:nvPr/>
        </p:nvSpPr>
        <p:spPr>
          <a:xfrm>
            <a:off x="3665012" y="3136408"/>
            <a:ext cx="127874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Libertad, Ecuador</a:t>
            </a:r>
            <a:endParaRPr lang="es-CL" sz="1200" dirty="0"/>
          </a:p>
        </p:txBody>
      </p:sp>
      <p:sp>
        <p:nvSpPr>
          <p:cNvPr id="41" name="CuadroTexto 40"/>
          <p:cNvSpPr txBox="1"/>
          <p:nvPr/>
        </p:nvSpPr>
        <p:spPr>
          <a:xfrm>
            <a:off x="6756429" y="4594588"/>
            <a:ext cx="182787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Baltra-Galápagos, Ecuador</a:t>
            </a:r>
            <a:endParaRPr lang="es-CL" sz="1200" dirty="0"/>
          </a:p>
        </p:txBody>
      </p:sp>
      <p:sp>
        <p:nvSpPr>
          <p:cNvPr id="42" name="CuadroTexto 41"/>
          <p:cNvSpPr txBox="1"/>
          <p:nvPr/>
        </p:nvSpPr>
        <p:spPr>
          <a:xfrm>
            <a:off x="3319426" y="4658262"/>
            <a:ext cx="211788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CL" sz="1200" dirty="0" smtClean="0"/>
              <a:t>Santa Cruz-Galápagos, Ecuador</a:t>
            </a:r>
            <a:endParaRPr lang="es-CL" sz="1200" dirty="0"/>
          </a:p>
        </p:txBody>
      </p:sp>
      <p:pic>
        <p:nvPicPr>
          <p:cNvPr id="1026" name="Imagen 1" descr="image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041" y="4866683"/>
            <a:ext cx="2668429" cy="12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agen 5" descr="image00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00" y="4900348"/>
            <a:ext cx="2583961" cy="126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4" descr="image00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625" y="3372318"/>
            <a:ext cx="2637509" cy="1222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12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18" y="106256"/>
            <a:ext cx="8728364" cy="461665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CL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Use of Tsunami DART </a:t>
            </a:r>
            <a:r>
              <a:rPr lang="es-CL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Buoy</a:t>
            </a:r>
            <a:r>
              <a:rPr lang="es-CL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Network Data and </a:t>
            </a:r>
            <a:r>
              <a:rPr lang="es-CL" sz="24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Historical</a:t>
            </a:r>
            <a:r>
              <a:rPr lang="es-CL" sz="24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data</a:t>
            </a:r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0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67921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2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2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  <p:pic>
        <p:nvPicPr>
          <p:cNvPr id="30" name="20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778314"/>
            <a:ext cx="4388212" cy="2600660"/>
          </a:xfrm>
          <a:prstGeom prst="rect">
            <a:avLst/>
          </a:prstGeom>
        </p:spPr>
      </p:pic>
      <p:pic>
        <p:nvPicPr>
          <p:cNvPr id="31" name="22 Imagen"/>
          <p:cNvPicPr/>
          <p:nvPr/>
        </p:nvPicPr>
        <p:blipFill>
          <a:blip r:embed="rId4"/>
          <a:stretch>
            <a:fillRect/>
          </a:stretch>
        </p:blipFill>
        <p:spPr>
          <a:xfrm>
            <a:off x="4637315" y="778314"/>
            <a:ext cx="4506686" cy="2600660"/>
          </a:xfrm>
          <a:prstGeom prst="rect">
            <a:avLst/>
          </a:prstGeom>
        </p:spPr>
      </p:pic>
      <p:pic>
        <p:nvPicPr>
          <p:cNvPr id="32" name="23 Imagen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3485398"/>
            <a:ext cx="4388212" cy="2669721"/>
          </a:xfrm>
          <a:prstGeom prst="rect">
            <a:avLst/>
          </a:prstGeom>
        </p:spPr>
      </p:pic>
      <p:pic>
        <p:nvPicPr>
          <p:cNvPr id="33" name="25 Imagen"/>
          <p:cNvPicPr/>
          <p:nvPr/>
        </p:nvPicPr>
        <p:blipFill>
          <a:blip r:embed="rId6"/>
          <a:stretch>
            <a:fillRect/>
          </a:stretch>
        </p:blipFill>
        <p:spPr>
          <a:xfrm>
            <a:off x="4637314" y="3485398"/>
            <a:ext cx="4506685" cy="26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76944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Eruption 2022, </a:t>
            </a:r>
            <a:r>
              <a:rPr lang="es-C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Caldera DART Buoy </a:t>
            </a:r>
            <a:r>
              <a:rPr lang="es-ES_tradnl" sz="20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vs </a:t>
            </a:r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coastal </a:t>
            </a:r>
            <a:r>
              <a:rPr lang="es-ES_tradnl" sz="20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Amplitudes</a:t>
            </a:r>
            <a:endParaRPr lang="es-ES" sz="20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33999" y="2136364"/>
            <a:ext cx="381000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Start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Recording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: 15-01-2022 17:00 UTC.</a:t>
            </a:r>
          </a:p>
          <a:p>
            <a:pPr algn="just"/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err="1" smtClean="0">
                <a:solidFill>
                  <a:schemeClr val="bg1"/>
                </a:solidFill>
              </a:rPr>
              <a:t>Observed</a:t>
            </a:r>
            <a:r>
              <a:rPr lang="es-MX" sz="1600" dirty="0" smtClean="0">
                <a:solidFill>
                  <a:schemeClr val="bg1"/>
                </a:solidFill>
              </a:rPr>
              <a:t> </a:t>
            </a:r>
            <a:r>
              <a:rPr lang="es-MX" sz="1600" dirty="0" err="1" smtClean="0">
                <a:solidFill>
                  <a:schemeClr val="bg1"/>
                </a:solidFill>
              </a:rPr>
              <a:t>Height</a:t>
            </a:r>
            <a:r>
              <a:rPr lang="es-MX" sz="1600" dirty="0" smtClean="0">
                <a:solidFill>
                  <a:schemeClr val="bg1"/>
                </a:solidFill>
              </a:rPr>
              <a:t> </a:t>
            </a:r>
            <a:r>
              <a:rPr lang="es-MX" sz="1600" dirty="0" smtClean="0">
                <a:solidFill>
                  <a:srgbClr val="FF0000"/>
                </a:solidFill>
              </a:rPr>
              <a:t>~ </a:t>
            </a:r>
            <a:r>
              <a:rPr lang="es-MX" b="1" dirty="0" smtClean="0">
                <a:solidFill>
                  <a:srgbClr val="FF0000"/>
                </a:solidFill>
              </a:rPr>
              <a:t>15 cm </a:t>
            </a:r>
            <a:r>
              <a:rPr lang="es-MX" sz="1600" dirty="0" smtClean="0">
                <a:solidFill>
                  <a:schemeClr val="bg1"/>
                </a:solidFill>
              </a:rPr>
              <a:t>a las 19:40 UTC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MX" sz="1600" dirty="0" smtClean="0">
                <a:solidFill>
                  <a:srgbClr val="FFFF00"/>
                </a:solidFill>
              </a:rPr>
              <a:t>      </a:t>
            </a:r>
            <a:endParaRPr lang="es-CL" sz="1600" dirty="0">
              <a:solidFill>
                <a:srgbClr val="FFFF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984"/>
            <a:ext cx="5334000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4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76944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Japan 2011 Tsunami, Iquique Dart Buoy vs coastal amplitudes</a:t>
            </a:r>
            <a:endParaRPr lang="es-ES" sz="2000" dirty="0" smtClean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31217" y="966864"/>
            <a:ext cx="330327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>
                <a:solidFill>
                  <a:schemeClr val="bg1">
                    <a:lumMod val="95000"/>
                  </a:schemeClr>
                </a:solidFill>
              </a:rPr>
              <a:t>Start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es-MX" dirty="0" err="1">
                <a:solidFill>
                  <a:schemeClr val="bg1">
                    <a:lumMod val="95000"/>
                  </a:schemeClr>
                </a:solidFill>
              </a:rPr>
              <a:t>Recording</a:t>
            </a:r>
            <a:r>
              <a:rPr lang="es-MX" dirty="0">
                <a:solidFill>
                  <a:schemeClr val="bg1">
                    <a:lumMod val="95000"/>
                  </a:schemeClr>
                </a:solidFill>
              </a:rPr>
              <a:t>: </a:t>
            </a: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13-03-2011 02:17 UTC</a:t>
            </a:r>
          </a:p>
          <a:p>
            <a:endParaRPr lang="es-MX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MX" dirty="0" err="1" smtClean="0">
                <a:solidFill>
                  <a:schemeClr val="bg1">
                    <a:lumMod val="95000"/>
                  </a:schemeClr>
                </a:solidFill>
              </a:rPr>
              <a:t>Observed</a:t>
            </a: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dirty="0" err="1" smtClean="0">
                <a:solidFill>
                  <a:schemeClr val="bg1">
                    <a:lumMod val="95000"/>
                  </a:schemeClr>
                </a:solidFill>
              </a:rPr>
              <a:t>Height</a:t>
            </a: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 ~ </a:t>
            </a:r>
            <a:r>
              <a:rPr lang="es-MX" sz="2000" b="1" dirty="0" smtClean="0">
                <a:solidFill>
                  <a:srgbClr val="FF0000"/>
                </a:solidFill>
              </a:rPr>
              <a:t>20 cm </a:t>
            </a:r>
            <a:r>
              <a:rPr lang="es-MX" dirty="0" smtClean="0">
                <a:solidFill>
                  <a:schemeClr val="bg1">
                    <a:lumMod val="95000"/>
                  </a:schemeClr>
                </a:solidFill>
              </a:rPr>
              <a:t>at 03:55 UTC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9" y="871846"/>
            <a:ext cx="5334000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5" name="2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39467"/>
              </p:ext>
            </p:extLst>
          </p:nvPr>
        </p:nvGraphicFramePr>
        <p:xfrm>
          <a:off x="1823165" y="5151663"/>
          <a:ext cx="5997991" cy="103802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04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8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1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40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10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Location 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Start of Tsunami Recording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Max Height (m</a:t>
                      </a:r>
                      <a:r>
                        <a:rPr lang="es-CL" sz="1100" b="1" u="none" strike="noStrike" dirty="0" smtClean="0">
                          <a:effectLst/>
                        </a:rPr>
                        <a:t>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Time Max Height</a:t>
                      </a:r>
                      <a:r>
                        <a:rPr lang="es-CL" sz="1100" b="1" u="none" strike="noStrike" baseline="0" smtClean="0">
                          <a:effectLst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Arica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12-03-2011 03:28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2.2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smtClean="0">
                          <a:effectLst/>
                        </a:rPr>
                        <a:t>12-02-2011 08:09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Pisagua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smtClean="0">
                          <a:effectLst/>
                        </a:rPr>
                        <a:t>12-03-2011 03:13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0.8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smtClean="0">
                          <a:effectLst/>
                        </a:rPr>
                        <a:t>12-02-2011 04:44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1" u="none" strike="noStrike" dirty="0">
                          <a:effectLst/>
                        </a:rPr>
                        <a:t>Iquique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smtClean="0">
                          <a:effectLst/>
                        </a:rPr>
                        <a:t>12-03-2011 03:14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1.0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u="none" strike="noStrike" dirty="0" smtClean="0">
                          <a:effectLst/>
                        </a:rPr>
                        <a:t>12-02-2011 07:59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4549329" y="5151663"/>
            <a:ext cx="1556747" cy="10380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812" y="3567553"/>
            <a:ext cx="2694079" cy="523220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CL" sz="2800" dirty="0" err="1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Historical</a:t>
            </a:r>
            <a:r>
              <a:rPr lang="es-CL" sz="2800" dirty="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 data</a:t>
            </a:r>
            <a:endParaRPr lang="es-ES" sz="28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4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 rotWithShape="1">
          <a:blip r:embed="rId3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9 Rectángulo">
            <a:extLst>
              <a:ext uri="{FF2B5EF4-FFF2-40B4-BE49-F238E27FC236}">
                <a16:creationId xmlns:a16="http://schemas.microsoft.com/office/drawing/2014/main" id="{A28FF564-BC61-4223-B11E-CE6A1824BF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30" y="78987"/>
            <a:ext cx="7722637" cy="769441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/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Tonga Eruption 2022, </a:t>
            </a:r>
            <a:r>
              <a:rPr lang="es-C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Caldera DART Buoy </a:t>
            </a:r>
            <a:r>
              <a:rPr lang="es-ES_tradnl" sz="20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vs </a:t>
            </a:r>
            <a:r>
              <a:rPr lang="es-ES_tradnl" sz="2000" smtClean="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coastal </a:t>
            </a:r>
            <a:r>
              <a:rPr lang="es-ES_tradnl" sz="2000">
                <a:solidFill>
                  <a:srgbClr val="FFFF00"/>
                </a:solidFill>
                <a:latin typeface="Arial"/>
                <a:ea typeface="Avenir Roman"/>
                <a:cs typeface="Arial"/>
              </a:rPr>
              <a:t>Amplitudes</a:t>
            </a:r>
            <a:endParaRPr lang="es-ES" sz="20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  <a:p>
            <a:pPr algn="ctr"/>
            <a:endParaRPr lang="es-ES" sz="2400" dirty="0">
              <a:solidFill>
                <a:srgbClr val="FFFF00"/>
              </a:solidFill>
              <a:latin typeface="Arial"/>
              <a:ea typeface="Avenir Roman"/>
              <a:cs typeface="Arial"/>
            </a:endParaRPr>
          </a:p>
        </p:txBody>
      </p:sp>
      <p:sp>
        <p:nvSpPr>
          <p:cNvPr id="22" name="Proceso alternativo 5">
            <a:extLst>
              <a:ext uri="{FF2B5EF4-FFF2-40B4-BE49-F238E27FC236}">
                <a16:creationId xmlns:a16="http://schemas.microsoft.com/office/drawing/2014/main" id="{27EE00D4-26AB-4728-897F-537791BF97C1}"/>
              </a:ext>
            </a:extLst>
          </p:cNvPr>
          <p:cNvSpPr/>
          <p:nvPr/>
        </p:nvSpPr>
        <p:spPr>
          <a:xfrm>
            <a:off x="1045532" y="522202"/>
            <a:ext cx="7052936" cy="45719"/>
          </a:xfrm>
          <a:prstGeom prst="flowChartAlternateProcess">
            <a:avLst/>
          </a:prstGeom>
          <a:solidFill>
            <a:srgbClr val="957001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68580" tIns="34290" rIns="68580" bIns="3429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348225" y="1100446"/>
            <a:ext cx="3810001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Start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of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Recording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: 15-01-2022 17:00 UTC.</a:t>
            </a:r>
          </a:p>
          <a:p>
            <a:pPr algn="just"/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err="1" smtClean="0">
                <a:solidFill>
                  <a:schemeClr val="bg1"/>
                </a:solidFill>
              </a:rPr>
              <a:t>Observed</a:t>
            </a:r>
            <a:r>
              <a:rPr lang="es-MX" sz="1600" dirty="0" smtClean="0">
                <a:solidFill>
                  <a:schemeClr val="bg1"/>
                </a:solidFill>
              </a:rPr>
              <a:t> </a:t>
            </a:r>
            <a:r>
              <a:rPr lang="es-MX" sz="1600" dirty="0" err="1" smtClean="0">
                <a:solidFill>
                  <a:schemeClr val="bg1"/>
                </a:solidFill>
              </a:rPr>
              <a:t>Height</a:t>
            </a:r>
            <a:r>
              <a:rPr lang="es-MX" sz="1600" dirty="0" smtClean="0">
                <a:solidFill>
                  <a:schemeClr val="bg1"/>
                </a:solidFill>
              </a:rPr>
              <a:t> </a:t>
            </a:r>
            <a:r>
              <a:rPr lang="es-MX" sz="1600" dirty="0" smtClean="0">
                <a:solidFill>
                  <a:srgbClr val="FF0000"/>
                </a:solidFill>
              </a:rPr>
              <a:t>~ </a:t>
            </a:r>
            <a:r>
              <a:rPr lang="es-MX" b="1" dirty="0" smtClean="0">
                <a:solidFill>
                  <a:srgbClr val="FF0000"/>
                </a:solidFill>
              </a:rPr>
              <a:t>15 cm </a:t>
            </a:r>
            <a:r>
              <a:rPr lang="es-MX" sz="1600" dirty="0" smtClean="0">
                <a:solidFill>
                  <a:schemeClr val="bg1"/>
                </a:solidFill>
              </a:rPr>
              <a:t>a las 19:40 UTC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dirty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21:22 UTC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Alert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Tsunami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Threat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level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for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following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MX" sz="1600" dirty="0" err="1" smtClean="0">
                <a:solidFill>
                  <a:schemeClr val="bg1">
                    <a:lumMod val="95000"/>
                  </a:schemeClr>
                </a:solidFill>
              </a:rPr>
              <a:t>region</a:t>
            </a:r>
            <a:r>
              <a:rPr lang="es-MX" sz="16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1600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/>
            <a:r>
              <a:rPr lang="es-MX" sz="1600" dirty="0">
                <a:solidFill>
                  <a:srgbClr val="FFFF00"/>
                </a:solidFill>
              </a:rPr>
              <a:t> </a:t>
            </a:r>
            <a:r>
              <a:rPr lang="es-MX" sz="1600" dirty="0" smtClean="0">
                <a:solidFill>
                  <a:srgbClr val="FFFF00"/>
                </a:solidFill>
              </a:rPr>
              <a:t>     Atacama Norte</a:t>
            </a:r>
          </a:p>
          <a:p>
            <a:pPr algn="just"/>
            <a:r>
              <a:rPr lang="es-MX" sz="1600" dirty="0">
                <a:solidFill>
                  <a:srgbClr val="FFFF00"/>
                </a:solidFill>
              </a:rPr>
              <a:t> </a:t>
            </a:r>
            <a:r>
              <a:rPr lang="es-MX" sz="1600" dirty="0" smtClean="0">
                <a:solidFill>
                  <a:srgbClr val="FFFF00"/>
                </a:solidFill>
              </a:rPr>
              <a:t>     </a:t>
            </a:r>
            <a:endParaRPr lang="es-CL" sz="1600" dirty="0">
              <a:solidFill>
                <a:srgbClr val="FFFF00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9984"/>
            <a:ext cx="5334000" cy="400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09630"/>
              </p:ext>
            </p:extLst>
          </p:nvPr>
        </p:nvGraphicFramePr>
        <p:xfrm>
          <a:off x="802428" y="5159828"/>
          <a:ext cx="7738772" cy="69321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7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7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01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42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10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Location 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Start of recording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Initial Height (m</a:t>
                      </a:r>
                      <a:r>
                        <a:rPr lang="es-CL" sz="1100" b="1" u="none" strike="noStrike" dirty="0" smtClean="0">
                          <a:effectLst/>
                        </a:rPr>
                        <a:t>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Max Height</a:t>
                      </a:r>
                      <a:r>
                        <a:rPr lang="es-CL" sz="1100" b="1" u="none" strike="noStrike" baseline="0" smtClean="0">
                          <a:effectLst/>
                        </a:rPr>
                        <a:t> (m)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u="none" strike="noStrike" smtClean="0">
                          <a:effectLst/>
                        </a:rPr>
                        <a:t>Time Max Height</a:t>
                      </a:r>
                      <a:r>
                        <a:rPr lang="es-CL" sz="1100" b="1" u="none" strike="noStrike" baseline="0" smtClean="0">
                          <a:effectLst/>
                        </a:rPr>
                        <a:t> (UTC)</a:t>
                      </a:r>
                      <a:endParaRPr lang="es-CL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Chañaral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15-01-2022 </a:t>
                      </a:r>
                      <a:r>
                        <a:rPr lang="es-C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14:07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15-01-2022 </a:t>
                      </a:r>
                      <a:r>
                        <a:rPr lang="es-C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22:14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107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Caldera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15-01-2022 </a:t>
                      </a:r>
                      <a:r>
                        <a:rPr lang="es-C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13:49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15-01-2022 </a:t>
                      </a:r>
                      <a:r>
                        <a:rPr lang="es-CL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23:32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Rectángulo 20"/>
          <p:cNvSpPr/>
          <p:nvPr/>
        </p:nvSpPr>
        <p:spPr>
          <a:xfrm>
            <a:off x="5182622" y="5161753"/>
            <a:ext cx="1497726" cy="7065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9799A75F-7AFD-48E3-A1A6-DB8D3CD1A621}"/>
              </a:ext>
            </a:extLst>
          </p:cNvPr>
          <p:cNvSpPr/>
          <p:nvPr/>
        </p:nvSpPr>
        <p:spPr>
          <a:xfrm>
            <a:off x="0" y="6232360"/>
            <a:ext cx="9144000" cy="62564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s-CL" sz="1100" dirty="0">
              <a:latin typeface="Century" panose="02040604050505020304" pitchFamily="18" charset="0"/>
            </a:endParaRPr>
          </a:p>
        </p:txBody>
      </p:sp>
      <p:cxnSp>
        <p:nvCxnSpPr>
          <p:cNvPr id="24" name="Conector recto 22">
            <a:extLst>
              <a:ext uri="{FF2B5EF4-FFF2-40B4-BE49-F238E27FC236}">
                <a16:creationId xmlns:a16="http://schemas.microsoft.com/office/drawing/2014/main" id="{885157D7-7504-4F74-AE47-D9278C294A4A}"/>
              </a:ext>
            </a:extLst>
          </p:cNvPr>
          <p:cNvCxnSpPr/>
          <p:nvPr/>
        </p:nvCxnSpPr>
        <p:spPr>
          <a:xfrm>
            <a:off x="0" y="6194222"/>
            <a:ext cx="9144000" cy="0"/>
          </a:xfrm>
          <a:prstGeom prst="line">
            <a:avLst/>
          </a:prstGeom>
          <a:ln>
            <a:solidFill>
              <a:srgbClr val="FEB81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3"/>
          <a:srcRect l="1068" t="35056" r="76996" b="5647"/>
          <a:stretch/>
        </p:blipFill>
        <p:spPr>
          <a:xfrm>
            <a:off x="1024301" y="6280098"/>
            <a:ext cx="760781" cy="512065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3"/>
          <a:srcRect l="25113" t="34209" r="52951" b="6494"/>
          <a:stretch/>
        </p:blipFill>
        <p:spPr>
          <a:xfrm>
            <a:off x="3011852" y="6280099"/>
            <a:ext cx="760781" cy="51206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3"/>
          <a:srcRect l="50846" t="35056" r="27218" b="5647"/>
          <a:stretch/>
        </p:blipFill>
        <p:spPr>
          <a:xfrm>
            <a:off x="5056923" y="6280100"/>
            <a:ext cx="760781" cy="51206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3"/>
          <a:srcRect l="76157" t="35056" r="1907" b="5647"/>
          <a:stretch/>
        </p:blipFill>
        <p:spPr>
          <a:xfrm>
            <a:off x="7065425" y="6280097"/>
            <a:ext cx="760781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0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9197</TotalTime>
  <Words>927</Words>
  <Application>Microsoft Office PowerPoint</Application>
  <PresentationFormat>Presentación en pantalla (4:3)</PresentationFormat>
  <Paragraphs>218</Paragraphs>
  <Slides>14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ＭＳ Ｐゴシック</vt:lpstr>
      <vt:lpstr>Arial</vt:lpstr>
      <vt:lpstr>Avenir Roman</vt:lpstr>
      <vt:lpstr>Calibri</vt:lpstr>
      <vt:lpstr>Century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 Aliaga</dc:creator>
  <cp:lastModifiedBy>Bravo, Fausto - Jefe Departamento Oceanografia - OCE</cp:lastModifiedBy>
  <cp:revision>340</cp:revision>
  <cp:lastPrinted>2022-01-19T21:12:36Z</cp:lastPrinted>
  <dcterms:created xsi:type="dcterms:W3CDTF">2019-01-21T15:22:27Z</dcterms:created>
  <dcterms:modified xsi:type="dcterms:W3CDTF">2022-01-20T18:31:21Z</dcterms:modified>
</cp:coreProperties>
</file>