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1" r:id="rId2"/>
  </p:sldMasterIdLst>
  <p:notesMasterIdLst>
    <p:notesMasterId r:id="rId9"/>
  </p:notesMasterIdLst>
  <p:sldIdLst>
    <p:sldId id="256" r:id="rId3"/>
    <p:sldId id="258" r:id="rId4"/>
    <p:sldId id="259" r:id="rId5"/>
    <p:sldId id="262" r:id="rId6"/>
    <p:sldId id="260" r:id="rId7"/>
    <p:sldId id="261" r:id="rId8"/>
  </p:sldIdLst>
  <p:sldSz cx="9144000" cy="6858000" type="screen4x3"/>
  <p:notesSz cx="6669088"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hUweEYJCL+g0SfxN/lGZzNQRSz3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82" autoAdjust="0"/>
    <p:restoredTop sz="76961" autoAdjust="0"/>
  </p:normalViewPr>
  <p:slideViewPr>
    <p:cSldViewPr snapToGrid="0">
      <p:cViewPr varScale="1">
        <p:scale>
          <a:sx n="101" d="100"/>
          <a:sy n="101" d="100"/>
        </p:scale>
        <p:origin x="184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customschemas.google.com/relationships/presentationmetadata" Target="metadata"/><Relationship Id="rId3" Type="http://schemas.openxmlformats.org/officeDocument/2006/relationships/slide" Target="slides/slide1.xml"/><Relationship Id="rId7"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890458" cy="496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778631" y="0"/>
            <a:ext cx="2890457" cy="496650"/>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429991"/>
            <a:ext cx="2890458" cy="496649"/>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778631" y="9429991"/>
            <a:ext cx="2890457" cy="496649"/>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7161045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sldNum" idx="12"/>
          </p:nvPr>
        </p:nvSpPr>
        <p:spPr>
          <a:xfrm>
            <a:off x="3778631" y="9429991"/>
            <a:ext cx="2890457" cy="496649"/>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108" name="Google Shape;108;p1: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9" name="Google Shape;109;p1:notes"/>
          <p:cNvSpPr txBox="1">
            <a:spLocks noGrp="1"/>
          </p:cNvSpPr>
          <p:nvPr>
            <p:ph type="body" idx="1"/>
          </p:nvPr>
        </p:nvSpPr>
        <p:spPr>
          <a:xfrm>
            <a:off x="889732" y="4715788"/>
            <a:ext cx="4889626" cy="446667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5b204c3975_0_0: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5b204c3975_0_0: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dirty="0"/>
          </a:p>
        </p:txBody>
      </p:sp>
      <p:sp>
        <p:nvSpPr>
          <p:cNvPr id="121" name="Google Shape;121;g5b204c3975_0_0: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b204c3975_0_8: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b204c3975_0_8: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dirty="0"/>
          </a:p>
        </p:txBody>
      </p:sp>
      <p:sp>
        <p:nvSpPr>
          <p:cNvPr id="128" name="Google Shape;128;g5b204c3975_0_8: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b204c3975_0_8: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b204c3975_0_8: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8" name="Google Shape;128;g5b204c3975_0_8: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4</a:t>
            </a:fld>
            <a:endParaRPr/>
          </a:p>
        </p:txBody>
      </p:sp>
    </p:spTree>
    <p:extLst>
      <p:ext uri="{BB962C8B-B14F-4D97-AF65-F5344CB8AC3E}">
        <p14:creationId xmlns:p14="http://schemas.microsoft.com/office/powerpoint/2010/main" val="1789009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dirty="0"/>
          </a:p>
        </p:txBody>
      </p:sp>
      <p:sp>
        <p:nvSpPr>
          <p:cNvPr id="134" name="Google Shape;134;p3: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40" name="Google Shape;140;p4: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sp>
        <p:nvSpPr>
          <p:cNvPr id="21" name="Google Shape;21;p7"/>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2" name="Google Shape;22;p7"/>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a:lnSpc>
                <a:spcPct val="100000"/>
              </a:lnSpc>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a:lnSpc>
                <a:spcPct val="100000"/>
              </a:lnSpc>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a:lnSpc>
                <a:spcPct val="100000"/>
              </a:lnSpc>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9" name="Google Shape;89;p18"/>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90" name="Google Shape;90;p1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91" name="Google Shape;91;p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2" name="Google Shape;92;p1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3" name="Google Shape;93;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96" name="Google Shape;96;p19"/>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7" name="Google Shape;97;p1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8" name="Google Shape;98;p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9" name="Google Shape;99;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102" name="Google Shape;102;p2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3" name="Google Shape;103;p2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4" name="Google Shape;104;p2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5" name="Google Shape;105;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5" name="Google Shape;25;p10"/>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Google Shape;26;p1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7" name="Google Shape;27;p1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39" name="Google Shape;39;p9"/>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Google Shape;40;p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1" name="Google Shape;41;p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Google Shape;42;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a:lnSpc>
                <a:spcPct val="100000"/>
              </a:lnSpc>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51" name="Google Shape;51;p12"/>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a:lnSpc>
                <a:spcPct val="100000"/>
              </a:lnSpc>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52" name="Google Shape;52;p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3" name="Google Shape;53;p1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4" name="Google Shape;5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57" name="Google Shape;57;p13"/>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8" name="Google Shape;58;p13"/>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9" name="Google Shape;59;p13"/>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0" name="Google Shape;60;p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1" name="Google Shape;61;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64" name="Google Shape;64;p14"/>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5" name="Google Shape;65;p14"/>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6" name="Google Shape;66;p14"/>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7" name="Google Shape;67;p14"/>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8" name="Google Shape;68;p1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0" name="Google Shape;70;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73" name="Google Shape;73;p1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Google Shape;74;p1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Google Shape;75;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1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8" name="Google Shape;78;p1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9" name="Google Shape;79;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2" name="Google Shape;82;p17"/>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3" name="Google Shape;83;p17"/>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84" name="Google Shape;84;p1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5" name="Google Shape;85;p1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6" name="Google Shape;86;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0"/>
          </a:schemeClr>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6"/>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6"/>
          <p:cNvSpPr/>
          <p:nvPr/>
        </p:nvSpPr>
        <p:spPr>
          <a:xfrm>
            <a:off x="0" y="0"/>
            <a:ext cx="9144000" cy="3287486"/>
          </a:xfrm>
          <a:custGeom>
            <a:avLst/>
            <a:gdLst/>
            <a:ahLst/>
            <a:cxnLst/>
            <a:rect l="l" t="t" r="r" b="b"/>
            <a:pathLst>
              <a:path w="21600" h="30049" extrusionOk="0">
                <a:moveTo>
                  <a:pt x="0" y="0"/>
                </a:moveTo>
                <a:lnTo>
                  <a:pt x="21600" y="0"/>
                </a:lnTo>
                <a:lnTo>
                  <a:pt x="21600" y="17322"/>
                </a:lnTo>
                <a:cubicBezTo>
                  <a:pt x="13887" y="8682"/>
                  <a:pt x="8113" y="30049"/>
                  <a:pt x="0" y="20172"/>
                </a:cubicBezTo>
                <a:lnTo>
                  <a:pt x="0" y="0"/>
                </a:lnTo>
                <a:close/>
              </a:path>
            </a:pathLst>
          </a:custGeom>
          <a:gradFill>
            <a:gsLst>
              <a:gs pos="0">
                <a:srgbClr val="5E9EFF"/>
              </a:gs>
              <a:gs pos="39999">
                <a:srgbClr val="85C2FF"/>
              </a:gs>
              <a:gs pos="70000">
                <a:srgbClr val="C4D6EB"/>
              </a:gs>
              <a:gs pos="100000">
                <a:srgbClr val="FFEBFA"/>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 name="Google Shape;16;p6"/>
          <p:cNvSpPr/>
          <p:nvPr/>
        </p:nvSpPr>
        <p:spPr>
          <a:xfrm rot="10800000">
            <a:off x="0" y="4948238"/>
            <a:ext cx="9144000" cy="2705100"/>
          </a:xfrm>
          <a:custGeom>
            <a:avLst/>
            <a:gdLst/>
            <a:ahLst/>
            <a:cxnLst/>
            <a:rect l="l" t="t" r="r" b="b"/>
            <a:pathLst>
              <a:path w="21600" h="67609" extrusionOk="0">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6"/>
          <p:cNvSpPr txBox="1"/>
          <p:nvPr/>
        </p:nvSpPr>
        <p:spPr>
          <a:xfrm>
            <a:off x="0" y="6592888"/>
            <a:ext cx="3348038"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17365D"/>
              </a:solidFill>
              <a:latin typeface="Arial"/>
              <a:ea typeface="Arial"/>
              <a:cs typeface="Arial"/>
              <a:sym typeface="Arial"/>
            </a:endParaRPr>
          </a:p>
        </p:txBody>
      </p:sp>
      <p:pic>
        <p:nvPicPr>
          <p:cNvPr id="18" name="Google Shape;18;p6" descr="dbcp_light_text.png"/>
          <p:cNvPicPr preferRelativeResize="0"/>
          <p:nvPr/>
        </p:nvPicPr>
        <p:blipFill rotWithShape="1">
          <a:blip r:embed="rId4">
            <a:alphaModFix/>
          </a:blip>
          <a:srcRect/>
          <a:stretch/>
        </p:blipFill>
        <p:spPr>
          <a:xfrm>
            <a:off x="684213" y="188913"/>
            <a:ext cx="2087562" cy="2087562"/>
          </a:xfrm>
          <a:prstGeom prst="rect">
            <a:avLst/>
          </a:prstGeom>
          <a:noFill/>
          <a:ln>
            <a:noFill/>
          </a:ln>
          <a:effectLst>
            <a:outerShdw blurRad="292100" dist="139700" dir="2700000" algn="tl" rotWithShape="0">
              <a:srgbClr val="333333">
                <a:alpha val="64313"/>
              </a:srgbClr>
            </a:outerShdw>
          </a:effectLst>
        </p:spPr>
      </p:pic>
      <p:pic>
        <p:nvPicPr>
          <p:cNvPr id="19" name="Google Shape;19;p6" descr="ioc_wmo.gif"/>
          <p:cNvPicPr preferRelativeResize="0"/>
          <p:nvPr/>
        </p:nvPicPr>
        <p:blipFill rotWithShape="1">
          <a:blip r:embed="rId5">
            <a:alphaModFix/>
          </a:blip>
          <a:srcRect/>
          <a:stretch/>
        </p:blipFill>
        <p:spPr>
          <a:xfrm>
            <a:off x="6344194" y="174171"/>
            <a:ext cx="2636520" cy="1203960"/>
          </a:xfrm>
          <a:prstGeom prst="rect">
            <a:avLst/>
          </a:prstGeom>
          <a:noFill/>
          <a:ln>
            <a:noFill/>
          </a:ln>
          <a:effectLst>
            <a:outerShdw blurRad="292100" dist="139700" dir="2700000" algn="tl" rotWithShape="0">
              <a:srgbClr val="333333">
                <a:alpha val="64313"/>
              </a:srgbClr>
            </a:outerShdw>
          </a:effectLst>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1" name="Google Shape;31;p8"/>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2" name="Google Shape;32;p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4" name="Google Shape;3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5" name="Google Shape;35;p8"/>
          <p:cNvSpPr/>
          <p:nvPr/>
        </p:nvSpPr>
        <p:spPr>
          <a:xfrm rot="10800000">
            <a:off x="0" y="4948238"/>
            <a:ext cx="9144000" cy="2705100"/>
          </a:xfrm>
          <a:custGeom>
            <a:avLst/>
            <a:gdLst/>
            <a:ahLst/>
            <a:cxnLst/>
            <a:rect l="l" t="t" r="r" b="b"/>
            <a:pathLst>
              <a:path w="21600" h="67609" extrusionOk="0">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36" name="Google Shape;36;p8" descr="dbcp_light_text.png"/>
          <p:cNvPicPr preferRelativeResize="0"/>
          <p:nvPr/>
        </p:nvPicPr>
        <p:blipFill rotWithShape="1">
          <a:blip r:embed="rId12">
            <a:alphaModFix/>
          </a:blip>
          <a:srcRect/>
          <a:stretch/>
        </p:blipFill>
        <p:spPr>
          <a:xfrm>
            <a:off x="205242" y="199800"/>
            <a:ext cx="970416" cy="970416"/>
          </a:xfrm>
          <a:prstGeom prst="rect">
            <a:avLst/>
          </a:prstGeom>
          <a:noFill/>
          <a:ln>
            <a:noFill/>
          </a:ln>
          <a:effectLst>
            <a:outerShdw blurRad="292100" dist="139700" dir="2700000" algn="tl" rotWithShape="0">
              <a:srgbClr val="333333">
                <a:alpha val="64313"/>
              </a:srgbClr>
            </a:outerShdw>
          </a:effectLst>
        </p:spPr>
      </p:pic>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
          <p:cNvSpPr txBox="1"/>
          <p:nvPr/>
        </p:nvSpPr>
        <p:spPr>
          <a:xfrm>
            <a:off x="0" y="2786744"/>
            <a:ext cx="9144000" cy="2123658"/>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rgbClr val="000000"/>
              </a:buClr>
              <a:buSzPts val="4000"/>
              <a:buFont typeface="Arial"/>
              <a:buNone/>
            </a:pPr>
            <a:r>
              <a:rPr lang="en-US" sz="4000" b="1" i="0" u="none" strike="noStrike" cap="none" dirty="0">
                <a:solidFill>
                  <a:srgbClr val="0000CC"/>
                </a:solidFill>
                <a:latin typeface="Calibri" panose="020F0502020204030204" pitchFamily="34" charset="0"/>
                <a:cs typeface="Calibri" panose="020F0502020204030204" pitchFamily="34" charset="0"/>
                <a:sym typeface="Arial"/>
              </a:rPr>
              <a:t>Task Team Data Management</a:t>
            </a:r>
            <a:endParaRPr sz="1400" b="0" i="0" u="none" strike="noStrike" cap="none" dirty="0">
              <a:solidFill>
                <a:srgbClr val="000000"/>
              </a:solidFill>
              <a:latin typeface="Calibri" panose="020F0502020204030204" pitchFamily="34" charset="0"/>
              <a:cs typeface="Calibri" panose="020F0502020204030204" pitchFamily="34" charset="0"/>
              <a:sym typeface="Arial"/>
            </a:endParaRPr>
          </a:p>
          <a:p>
            <a:pPr marL="0" marR="0" lvl="0" indent="0" algn="ctr" rtl="0">
              <a:lnSpc>
                <a:spcPct val="150000"/>
              </a:lnSpc>
              <a:spcBef>
                <a:spcPts val="0"/>
              </a:spcBef>
              <a:spcAft>
                <a:spcPts val="0"/>
              </a:spcAft>
              <a:buClr>
                <a:srgbClr val="000000"/>
              </a:buClr>
              <a:buSzPts val="2400"/>
              <a:buFont typeface="Arial"/>
              <a:buNone/>
            </a:pPr>
            <a:r>
              <a:rPr lang="en-US" sz="2400" b="1" i="0" u="none" strike="noStrike" cap="none" dirty="0">
                <a:solidFill>
                  <a:srgbClr val="000000"/>
                </a:solidFill>
                <a:latin typeface="Calibri" panose="020F0502020204030204" pitchFamily="34" charset="0"/>
                <a:cs typeface="Calibri" panose="020F0502020204030204" pitchFamily="34" charset="0"/>
                <a:sym typeface="Arial"/>
              </a:rPr>
              <a:t>Chair/s:</a:t>
            </a:r>
          </a:p>
          <a:p>
            <a:pPr marL="0" marR="0" lvl="0" indent="0" algn="ctr" rtl="0">
              <a:lnSpc>
                <a:spcPct val="150000"/>
              </a:lnSpc>
              <a:spcBef>
                <a:spcPts val="0"/>
              </a:spcBef>
              <a:spcAft>
                <a:spcPts val="0"/>
              </a:spcAft>
              <a:buClr>
                <a:srgbClr val="000000"/>
              </a:buClr>
              <a:buSzPts val="2400"/>
              <a:buFont typeface="Arial"/>
              <a:buNone/>
            </a:pPr>
            <a:r>
              <a:rPr lang="en-US" sz="2000" b="1" dirty="0">
                <a:latin typeface="Calibri" panose="020F0502020204030204" pitchFamily="34" charset="0"/>
                <a:cs typeface="Calibri" panose="020F0502020204030204" pitchFamily="34" charset="0"/>
              </a:rPr>
              <a:t>Lancelot Braasch</a:t>
            </a:r>
            <a:r>
              <a:rPr lang="en-US" sz="2000" b="1" baseline="-25000" dirty="0">
                <a:latin typeface="Calibri" panose="020F0502020204030204" pitchFamily="34" charset="0"/>
                <a:cs typeface="Calibri" panose="020F0502020204030204" pitchFamily="34" charset="0"/>
              </a:rPr>
              <a:t>1 </a:t>
            </a:r>
            <a:r>
              <a:rPr lang="en-US" sz="2000" b="1" dirty="0">
                <a:latin typeface="Calibri" panose="020F0502020204030204" pitchFamily="34" charset="0"/>
                <a:cs typeface="Calibri" panose="020F0502020204030204" pitchFamily="34" charset="0"/>
              </a:rPr>
              <a:t>and </a:t>
            </a:r>
            <a:r>
              <a:rPr lang="en-US" sz="2000" b="1" i="0" u="none" strike="noStrike" cap="none" dirty="0">
                <a:solidFill>
                  <a:srgbClr val="000000"/>
                </a:solidFill>
                <a:latin typeface="Calibri" panose="020F0502020204030204" pitchFamily="34" charset="0"/>
                <a:cs typeface="Calibri" panose="020F0502020204030204" pitchFamily="34" charset="0"/>
                <a:sym typeface="Arial"/>
              </a:rPr>
              <a:t>Mayra Pazos</a:t>
            </a:r>
            <a:r>
              <a:rPr lang="en-US" sz="2000" b="1" i="0" u="none" strike="noStrike" cap="none" baseline="-25000" dirty="0">
                <a:solidFill>
                  <a:srgbClr val="000000"/>
                </a:solidFill>
                <a:latin typeface="Calibri" panose="020F0502020204030204" pitchFamily="34" charset="0"/>
                <a:cs typeface="Calibri" panose="020F0502020204030204" pitchFamily="34" charset="0"/>
                <a:sym typeface="Arial"/>
              </a:rPr>
              <a:t>2</a:t>
            </a:r>
            <a:r>
              <a:rPr lang="en-US" sz="2000" b="1" i="0" u="none" strike="noStrike" cap="none" dirty="0">
                <a:solidFill>
                  <a:srgbClr val="000000"/>
                </a:solidFill>
                <a:latin typeface="Calibri" panose="020F0502020204030204" pitchFamily="34" charset="0"/>
                <a:cs typeface="Calibri" panose="020F0502020204030204" pitchFamily="34" charset="0"/>
                <a:sym typeface="Arial"/>
              </a:rPr>
              <a:t> </a:t>
            </a:r>
          </a:p>
          <a:p>
            <a:pPr marL="0" marR="0" lvl="0" indent="0" algn="ctr" rtl="0">
              <a:lnSpc>
                <a:spcPct val="150000"/>
              </a:lnSpc>
              <a:spcBef>
                <a:spcPts val="0"/>
              </a:spcBef>
              <a:spcAft>
                <a:spcPts val="0"/>
              </a:spcAft>
              <a:buClr>
                <a:srgbClr val="000000"/>
              </a:buClr>
              <a:buSzPts val="2400"/>
              <a:buFont typeface="Arial"/>
              <a:buNone/>
            </a:pPr>
            <a:r>
              <a:rPr lang="en-US" sz="2400" b="1" dirty="0">
                <a:latin typeface="Calibri" panose="020F0502020204030204" pitchFamily="34" charset="0"/>
                <a:cs typeface="Calibri" panose="020F0502020204030204" pitchFamily="34" charset="0"/>
              </a:rPr>
              <a:t>Rapporteur:</a:t>
            </a:r>
          </a:p>
          <a:p>
            <a:pPr marL="0" marR="0" lvl="0" indent="0" algn="ctr" rtl="0">
              <a:lnSpc>
                <a:spcPct val="150000"/>
              </a:lnSpc>
              <a:spcBef>
                <a:spcPts val="0"/>
              </a:spcBef>
              <a:spcAft>
                <a:spcPts val="0"/>
              </a:spcAft>
              <a:buClr>
                <a:srgbClr val="000000"/>
              </a:buClr>
              <a:buSzPts val="2400"/>
              <a:buFont typeface="Arial"/>
              <a:buNone/>
            </a:pPr>
            <a:r>
              <a:rPr lang="en-US" sz="1800" b="1" dirty="0">
                <a:latin typeface="Calibri" panose="020F0502020204030204" pitchFamily="34" charset="0"/>
                <a:cs typeface="Calibri" panose="020F0502020204030204" pitchFamily="34" charset="0"/>
              </a:rPr>
              <a:t>Lancelot Braasch</a:t>
            </a:r>
          </a:p>
          <a:p>
            <a:pPr marL="0" marR="0" lvl="0" indent="0" algn="ctr" rtl="0">
              <a:lnSpc>
                <a:spcPct val="150000"/>
              </a:lnSpc>
              <a:spcBef>
                <a:spcPts val="0"/>
              </a:spcBef>
              <a:spcAft>
                <a:spcPts val="0"/>
              </a:spcAft>
              <a:buClr>
                <a:srgbClr val="000000"/>
              </a:buClr>
              <a:buSzPts val="2400"/>
              <a:buFont typeface="Arial"/>
              <a:buNone/>
            </a:pPr>
            <a:r>
              <a:rPr lang="en-US" sz="2400" b="1" i="0" u="none" strike="noStrike" cap="none" dirty="0">
                <a:solidFill>
                  <a:srgbClr val="000000"/>
                </a:solidFill>
                <a:latin typeface="Calibri" panose="020F0502020204030204" pitchFamily="34" charset="0"/>
                <a:cs typeface="Calibri" panose="020F0502020204030204" pitchFamily="34" charset="0"/>
                <a:sym typeface="Arial"/>
              </a:rPr>
              <a:t>DBCP 37</a:t>
            </a:r>
          </a:p>
          <a:p>
            <a:pPr marL="0" marR="0" lvl="0" indent="0" algn="ctr" rtl="0">
              <a:lnSpc>
                <a:spcPct val="150000"/>
              </a:lnSpc>
              <a:spcBef>
                <a:spcPts val="0"/>
              </a:spcBef>
              <a:spcAft>
                <a:spcPts val="0"/>
              </a:spcAft>
              <a:buClr>
                <a:srgbClr val="000000"/>
              </a:buClr>
              <a:buSzPts val="2400"/>
              <a:buFont typeface="Arial"/>
              <a:buNone/>
            </a:pPr>
            <a:endParaRPr sz="3600" b="1" i="0" u="none" strike="noStrike" cap="none" dirty="0">
              <a:solidFill>
                <a:schemeClr val="dk1"/>
              </a:solidFill>
              <a:latin typeface="Calibri" panose="020F0502020204030204" pitchFamily="34" charset="0"/>
              <a:cs typeface="Calibri" panose="020F0502020204030204" pitchFamily="34" charset="0"/>
              <a:sym typeface="Arial"/>
            </a:endParaRPr>
          </a:p>
        </p:txBody>
      </p:sp>
      <p:sp>
        <p:nvSpPr>
          <p:cNvPr id="2" name="TextBox 1">
            <a:extLst>
              <a:ext uri="{FF2B5EF4-FFF2-40B4-BE49-F238E27FC236}">
                <a16:creationId xmlns:a16="http://schemas.microsoft.com/office/drawing/2014/main" id="{34BB234B-F10F-4AEB-9A24-94BD7C7F4C01}"/>
              </a:ext>
            </a:extLst>
          </p:cNvPr>
          <p:cNvSpPr txBox="1"/>
          <p:nvPr/>
        </p:nvSpPr>
        <p:spPr>
          <a:xfrm>
            <a:off x="6277510" y="6519446"/>
            <a:ext cx="2866490" cy="338554"/>
          </a:xfrm>
          <a:prstGeom prst="rect">
            <a:avLst/>
          </a:prstGeom>
          <a:noFill/>
        </p:spPr>
        <p:txBody>
          <a:bodyPr wrap="none" rtlCol="0">
            <a:spAutoFit/>
          </a:bodyPr>
          <a:lstStyle/>
          <a:p>
            <a:pPr marL="342900" indent="-342900" algn="just">
              <a:buAutoNum type="arabicPeriod"/>
            </a:pPr>
            <a:r>
              <a:rPr lang="en-US" sz="800" b="1" dirty="0">
                <a:latin typeface="Calibri" panose="020F0502020204030204" pitchFamily="34" charset="0"/>
                <a:cs typeface="Calibri" panose="020F0502020204030204" pitchFamily="34" charset="0"/>
              </a:rPr>
              <a:t>Scripps Institution of Oceanography</a:t>
            </a:r>
          </a:p>
          <a:p>
            <a:pPr marL="342900" indent="-342900" algn="just">
              <a:buAutoNum type="arabicPeriod"/>
            </a:pPr>
            <a:r>
              <a:rPr lang="en-US" sz="800" b="1" i="0" u="none" strike="noStrike" cap="none" dirty="0">
                <a:solidFill>
                  <a:srgbClr val="000000"/>
                </a:solidFill>
                <a:latin typeface="Calibri" panose="020F0502020204030204" pitchFamily="34" charset="0"/>
                <a:cs typeface="Calibri" panose="020F0502020204030204" pitchFamily="34" charset="0"/>
                <a:sym typeface="Arial"/>
              </a:rPr>
              <a:t>Atlantic Oceanographic and Meteorological Laboratory</a:t>
            </a:r>
            <a:endParaRPr lang="en-US" sz="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5b204c3975_0_0"/>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a:t>1. Statistics</a:t>
            </a:r>
            <a:endParaRPr b="1"/>
          </a:p>
        </p:txBody>
      </p:sp>
      <p:sp>
        <p:nvSpPr>
          <p:cNvPr id="124" name="Google Shape;124;g5b204c3975_0_0"/>
          <p:cNvSpPr txBox="1">
            <a:spLocks noGrp="1"/>
          </p:cNvSpPr>
          <p:nvPr>
            <p:ph type="body" idx="1"/>
          </p:nvPr>
        </p:nvSpPr>
        <p:spPr>
          <a:xfrm>
            <a:off x="457200" y="1417638"/>
            <a:ext cx="8229600" cy="4526100"/>
          </a:xfrm>
          <a:prstGeom prst="rect">
            <a:avLst/>
          </a:prstGeom>
        </p:spPr>
        <p:txBody>
          <a:bodyPr spcFirstLastPara="1" wrap="square" lIns="91425" tIns="91425" rIns="91425" bIns="91425" anchor="t" anchorCtr="0">
            <a:noAutofit/>
          </a:bodyPr>
          <a:lstStyle/>
          <a:p>
            <a:pPr marL="25400" lvl="0" indent="0" algn="l" rtl="0">
              <a:lnSpc>
                <a:spcPct val="115000"/>
              </a:lnSpc>
              <a:spcBef>
                <a:spcPts val="600"/>
              </a:spcBef>
              <a:spcAft>
                <a:spcPts val="0"/>
              </a:spcAft>
              <a:buSzPts val="3200"/>
              <a:buNone/>
            </a:pPr>
            <a:endParaRPr lang="en-US" sz="2400" dirty="0"/>
          </a:p>
          <a:p>
            <a:pPr marL="939800" lvl="1" indent="-457200">
              <a:lnSpc>
                <a:spcPct val="115000"/>
              </a:lnSpc>
              <a:spcBef>
                <a:spcPts val="600"/>
              </a:spcBef>
              <a:buSzPts val="3200"/>
              <a:buFont typeface="+mj-lt"/>
              <a:buAutoNum type="arabicPeriod"/>
            </a:pPr>
            <a:r>
              <a:rPr lang="en-US" sz="2400" dirty="0"/>
              <a:t>How many meetings did you have this year ? </a:t>
            </a:r>
            <a:r>
              <a:rPr lang="en-US" sz="2400" dirty="0">
                <a:solidFill>
                  <a:srgbClr val="FF0000"/>
                </a:solidFill>
              </a:rPr>
              <a:t>5</a:t>
            </a:r>
          </a:p>
          <a:p>
            <a:pPr marL="939800" lvl="1" indent="-457200">
              <a:lnSpc>
                <a:spcPct val="115000"/>
              </a:lnSpc>
              <a:spcBef>
                <a:spcPts val="600"/>
              </a:spcBef>
              <a:buSzPts val="3200"/>
              <a:buFont typeface="+mj-lt"/>
              <a:buAutoNum type="arabicPeriod"/>
            </a:pPr>
            <a:r>
              <a:rPr lang="en-US" sz="2400" dirty="0"/>
              <a:t>How many actions do you have ? </a:t>
            </a:r>
            <a:r>
              <a:rPr lang="en-US" sz="2400" dirty="0">
                <a:solidFill>
                  <a:srgbClr val="FF0000"/>
                </a:solidFill>
              </a:rPr>
              <a:t>4</a:t>
            </a:r>
          </a:p>
          <a:p>
            <a:pPr marL="939800" lvl="1" indent="-457200">
              <a:lnSpc>
                <a:spcPct val="115000"/>
              </a:lnSpc>
              <a:spcBef>
                <a:spcPts val="600"/>
              </a:spcBef>
              <a:buSzPts val="3200"/>
              <a:buFont typeface="+mj-lt"/>
              <a:buAutoNum type="arabicPeriod"/>
            </a:pPr>
            <a:r>
              <a:rPr lang="en-US" sz="2400" dirty="0"/>
              <a:t>How many actions have been completed or will be completed this year ? </a:t>
            </a:r>
            <a:r>
              <a:rPr lang="en-US" sz="2400" dirty="0">
                <a:solidFill>
                  <a:srgbClr val="FF0000"/>
                </a:solidFill>
              </a:rPr>
              <a:t>3</a:t>
            </a:r>
          </a:p>
          <a:p>
            <a:pPr marL="939800" lvl="1" indent="-457200">
              <a:lnSpc>
                <a:spcPct val="114999"/>
              </a:lnSpc>
              <a:spcBef>
                <a:spcPts val="600"/>
              </a:spcBef>
              <a:buSzPts val="3200"/>
              <a:buAutoNum type="arabicPeriod"/>
            </a:pPr>
            <a:r>
              <a:rPr lang="en-US" sz="2400" dirty="0"/>
              <a:t>How many actions have not progressed ? </a:t>
            </a:r>
            <a:r>
              <a:rPr lang="en-US" sz="2400" dirty="0">
                <a:solidFill>
                  <a:srgbClr val="FF0000"/>
                </a:solidFill>
              </a:rPr>
              <a:t>0</a:t>
            </a:r>
          </a:p>
          <a:p>
            <a:pPr marL="939800" lvl="1" indent="-457200">
              <a:lnSpc>
                <a:spcPct val="115000"/>
              </a:lnSpc>
              <a:spcBef>
                <a:spcPts val="600"/>
              </a:spcBef>
              <a:buSzPts val="3200"/>
              <a:buFont typeface="+mj-lt"/>
              <a:buAutoNum type="arabicPeriod"/>
            </a:pPr>
            <a:r>
              <a:rPr lang="en-US" sz="2400" dirty="0"/>
              <a:t>How many new actions have been added? </a:t>
            </a:r>
            <a:r>
              <a:rPr lang="en-US" sz="2400" dirty="0">
                <a:solidFill>
                  <a:srgbClr val="FF0000"/>
                </a:solidFill>
              </a:rPr>
              <a:t>0</a:t>
            </a:r>
          </a:p>
          <a:p>
            <a:pPr marL="457200" lvl="0" indent="-431800" algn="l" rtl="0">
              <a:lnSpc>
                <a:spcPct val="115000"/>
              </a:lnSpc>
              <a:spcBef>
                <a:spcPts val="600"/>
              </a:spcBef>
              <a:spcAft>
                <a:spcPts val="0"/>
              </a:spcAft>
              <a:buSzPts val="3200"/>
              <a:buChar char="•"/>
            </a:pPr>
            <a:endParaRPr lang="en-US" sz="2400" dirty="0"/>
          </a:p>
          <a:p>
            <a:pPr marL="457200" lvl="0" indent="-431800" algn="l" rtl="0">
              <a:lnSpc>
                <a:spcPct val="115000"/>
              </a:lnSpc>
              <a:spcBef>
                <a:spcPts val="600"/>
              </a:spcBef>
              <a:spcAft>
                <a:spcPts val="0"/>
              </a:spcAft>
              <a:buSzPts val="3200"/>
              <a:buChar char="•"/>
            </a:pPr>
            <a:endParaRPr lang="en-US" sz="2400" dirty="0"/>
          </a:p>
          <a:p>
            <a:pPr marL="457200" lvl="0" indent="-431800" algn="l" rtl="0">
              <a:lnSpc>
                <a:spcPct val="115000"/>
              </a:lnSpc>
              <a:spcBef>
                <a:spcPts val="600"/>
              </a:spcBef>
              <a:spcAft>
                <a:spcPts val="0"/>
              </a:spcAft>
              <a:buSzPts val="3200"/>
              <a:buChar char="•"/>
            </a:pPr>
            <a:endParaRP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5b204c3975_0_8"/>
          <p:cNvSpPr txBox="1">
            <a:spLocks noGrp="1"/>
          </p:cNvSpPr>
          <p:nvPr>
            <p:ph type="title"/>
          </p:nvPr>
        </p:nvSpPr>
        <p:spPr>
          <a:xfrm>
            <a:off x="-31898" y="75140"/>
            <a:ext cx="10504967" cy="1143000"/>
          </a:xfrm>
          <a:prstGeom prst="rect">
            <a:avLst/>
          </a:prstGeom>
        </p:spPr>
        <p:txBody>
          <a:bodyPr spcFirstLastPara="1" wrap="square" lIns="91425" tIns="91425" rIns="91425" bIns="91425" anchor="ctr" anchorCtr="0">
            <a:noAutofit/>
          </a:bodyPr>
          <a:lstStyle/>
          <a:p>
            <a:r>
              <a:rPr lang="en-US" sz="3600" b="1"/>
              <a:t>2. Realignment of </a:t>
            </a:r>
            <a:r>
              <a:rPr lang="en-US" sz="3600" b="1" err="1"/>
              <a:t>ToRs</a:t>
            </a:r>
            <a:r>
              <a:rPr lang="en-US" sz="3600" b="1"/>
              <a:t> to DBCP strategy* </a:t>
            </a:r>
            <a:endParaRPr sz="3600" b="1"/>
          </a:p>
        </p:txBody>
      </p:sp>
      <p:sp>
        <p:nvSpPr>
          <p:cNvPr id="2" name="TextBox 1">
            <a:extLst>
              <a:ext uri="{FF2B5EF4-FFF2-40B4-BE49-F238E27FC236}">
                <a16:creationId xmlns:a16="http://schemas.microsoft.com/office/drawing/2014/main" id="{F55F6617-9C06-4EF3-9ECC-611EB20E7FE7}"/>
              </a:ext>
            </a:extLst>
          </p:cNvPr>
          <p:cNvSpPr txBox="1"/>
          <p:nvPr/>
        </p:nvSpPr>
        <p:spPr>
          <a:xfrm>
            <a:off x="414668" y="5947635"/>
            <a:ext cx="7090733" cy="307777"/>
          </a:xfrm>
          <a:prstGeom prst="rect">
            <a:avLst/>
          </a:prstGeom>
          <a:noFill/>
        </p:spPr>
        <p:txBody>
          <a:bodyPr wrap="square" lIns="91440" tIns="45720" rIns="91440" bIns="45720" rtlCol="0" anchor="t">
            <a:spAutoFit/>
          </a:bodyPr>
          <a:lstStyle/>
          <a:p>
            <a:r>
              <a:rPr lang="en-US" i="1" dirty="0"/>
              <a:t>*  refer to the DBCP Strategy – for Q4 you can use the ID numbers in the Strategy.</a:t>
            </a:r>
          </a:p>
        </p:txBody>
      </p:sp>
      <p:sp>
        <p:nvSpPr>
          <p:cNvPr id="6" name="TextBox 5">
            <a:extLst>
              <a:ext uri="{FF2B5EF4-FFF2-40B4-BE49-F238E27FC236}">
                <a16:creationId xmlns:a16="http://schemas.microsoft.com/office/drawing/2014/main" id="{35594A23-EC9D-4B48-86BA-FBDCD6250DCE}"/>
              </a:ext>
            </a:extLst>
          </p:cNvPr>
          <p:cNvSpPr txBox="1"/>
          <p:nvPr/>
        </p:nvSpPr>
        <p:spPr>
          <a:xfrm>
            <a:off x="414667" y="1126872"/>
            <a:ext cx="8375371"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AutoNum type="arabicPeriod"/>
            </a:pPr>
            <a:r>
              <a:rPr lang="en-GB" sz="1800" dirty="0"/>
              <a:t>How many Strategic Pillars does your TT align to? </a:t>
            </a:r>
          </a:p>
          <a:p>
            <a:r>
              <a:rPr lang="en-GB" sz="1800" dirty="0">
                <a:solidFill>
                  <a:srgbClr val="FF0000"/>
                </a:solidFill>
              </a:rPr>
              <a:t>1, 2, 5, and 6</a:t>
            </a:r>
          </a:p>
          <a:p>
            <a:endParaRPr lang="en-GB" sz="1800" dirty="0"/>
          </a:p>
          <a:p>
            <a:r>
              <a:rPr lang="en-GB" sz="1800" dirty="0"/>
              <a:t>2. How many Strategic Actions does your TT align to? </a:t>
            </a:r>
          </a:p>
          <a:p>
            <a:r>
              <a:rPr lang="en-GB" sz="1800" dirty="0">
                <a:solidFill>
                  <a:srgbClr val="FF0000"/>
                </a:solidFill>
              </a:rPr>
              <a:t>1.7, 1.8, 2.2, 2.3, 5.1</a:t>
            </a:r>
          </a:p>
          <a:p>
            <a:endParaRPr lang="en-GB" sz="1800" dirty="0"/>
          </a:p>
          <a:p>
            <a:r>
              <a:rPr lang="en-GB" sz="1800" dirty="0"/>
              <a:t>3. Which is/are the Key Strategic Pillar/s for your TT?</a:t>
            </a:r>
            <a:r>
              <a:rPr lang="en-GB" sz="1800" dirty="0">
                <a:solidFill>
                  <a:srgbClr val="FF0000"/>
                </a:solidFill>
              </a:rPr>
              <a:t> </a:t>
            </a:r>
          </a:p>
          <a:p>
            <a:r>
              <a:rPr lang="en-GB" sz="1800" dirty="0">
                <a:solidFill>
                  <a:srgbClr val="FF0000"/>
                </a:solidFill>
              </a:rPr>
              <a:t>1 and 2</a:t>
            </a:r>
          </a:p>
          <a:p>
            <a:endParaRPr lang="en-GB" sz="1800" dirty="0"/>
          </a:p>
          <a:p>
            <a:r>
              <a:rPr lang="en-GB" sz="1800" dirty="0"/>
              <a:t>4. Which is/are the Key Strategic Action/s for your TT?</a:t>
            </a:r>
          </a:p>
          <a:p>
            <a:r>
              <a:rPr lang="en-GB" sz="1800" dirty="0">
                <a:solidFill>
                  <a:srgbClr val="FF0000"/>
                </a:solidFill>
              </a:rPr>
              <a:t>1.7, 1.8, 2.2, 2.3, 5.1</a:t>
            </a:r>
          </a:p>
          <a:p>
            <a:endParaRPr lang="en-GB" sz="1800" dirty="0"/>
          </a:p>
          <a:p>
            <a:r>
              <a:rPr lang="en-GB" sz="1800" dirty="0"/>
              <a:t>5. What is/are the indicator(s) measuring success of your TT?</a:t>
            </a:r>
          </a:p>
          <a:p>
            <a:r>
              <a:rPr lang="en-GB" sz="1800" dirty="0">
                <a:solidFill>
                  <a:srgbClr val="FF0000"/>
                </a:solidFill>
              </a:rPr>
              <a:t>Metadata and Data accuracy, availability, and timeliness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5b204c3975_0_8"/>
          <p:cNvSpPr txBox="1">
            <a:spLocks noGrp="1"/>
          </p:cNvSpPr>
          <p:nvPr>
            <p:ph type="title"/>
          </p:nvPr>
        </p:nvSpPr>
        <p:spPr>
          <a:xfrm>
            <a:off x="914400" y="160200"/>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600" b="1"/>
              <a:t>3. 2-3 Key highlights this year*</a:t>
            </a:r>
            <a:endParaRPr sz="3600" b="1"/>
          </a:p>
        </p:txBody>
      </p:sp>
      <p:sp>
        <p:nvSpPr>
          <p:cNvPr id="131" name="Google Shape;131;g5b204c3975_0_8"/>
          <p:cNvSpPr txBox="1">
            <a:spLocks noGrp="1"/>
          </p:cNvSpPr>
          <p:nvPr>
            <p:ph type="body" idx="1"/>
          </p:nvPr>
        </p:nvSpPr>
        <p:spPr>
          <a:xfrm>
            <a:off x="486508" y="1449258"/>
            <a:ext cx="8229600" cy="4066947"/>
          </a:xfrm>
          <a:prstGeom prst="rect">
            <a:avLst/>
          </a:prstGeom>
        </p:spPr>
        <p:txBody>
          <a:bodyPr spcFirstLastPara="1" wrap="square" lIns="91425" tIns="91425" rIns="91425" bIns="91425" anchor="t" anchorCtr="0">
            <a:noAutofit/>
          </a:bodyPr>
          <a:lstStyle/>
          <a:p>
            <a:pPr marL="514350" lvl="0" indent="-514350" algn="l" rtl="0">
              <a:lnSpc>
                <a:spcPct val="80000"/>
              </a:lnSpc>
              <a:spcBef>
                <a:spcPts val="0"/>
              </a:spcBef>
              <a:spcAft>
                <a:spcPts val="1800"/>
              </a:spcAft>
              <a:buClr>
                <a:schemeClr val="dk1"/>
              </a:buClr>
              <a:buSzPct val="100000"/>
              <a:buFont typeface="+mj-lt"/>
              <a:buAutoNum type="arabicPeriod"/>
            </a:pPr>
            <a:r>
              <a:rPr lang="en-AU" sz="2700" dirty="0"/>
              <a:t>MEDs identified an internal need for archival of wave buoy spectral data received via GTS (TM315010). (1.7, 3.4)</a:t>
            </a:r>
          </a:p>
          <a:p>
            <a:pPr marL="514350" lvl="0" indent="-514350" algn="l" rtl="0">
              <a:lnSpc>
                <a:spcPct val="80000"/>
              </a:lnSpc>
              <a:spcBef>
                <a:spcPts val="0"/>
              </a:spcBef>
              <a:spcAft>
                <a:spcPts val="1800"/>
              </a:spcAft>
              <a:buClr>
                <a:schemeClr val="dk1"/>
              </a:buClr>
              <a:buSzPct val="100000"/>
              <a:buFont typeface="+mj-lt"/>
              <a:buAutoNum type="arabicPeriod"/>
            </a:pPr>
            <a:r>
              <a:rPr lang="en-AU" sz="2700" dirty="0" err="1"/>
              <a:t>Météo</a:t>
            </a:r>
            <a:r>
              <a:rPr lang="en-AU" sz="2700" dirty="0"/>
              <a:t>-France receives BUFR TM315009 messages with added sequence TM315010 (wave spectrum) from header IOWX02 KWBC. (1.7, 3.4)</a:t>
            </a:r>
          </a:p>
          <a:p>
            <a:pPr marL="514350" lvl="0" indent="-514350" algn="l" rtl="0">
              <a:lnSpc>
                <a:spcPct val="80000"/>
              </a:lnSpc>
              <a:spcBef>
                <a:spcPts val="0"/>
              </a:spcBef>
              <a:spcAft>
                <a:spcPts val="1800"/>
              </a:spcAft>
              <a:buClr>
                <a:schemeClr val="dk1"/>
              </a:buClr>
              <a:buSzPct val="100000"/>
              <a:buFont typeface="+mj-lt"/>
              <a:buAutoNum type="arabicPeriod"/>
            </a:pPr>
            <a:r>
              <a:rPr lang="en-AU" sz="2700" dirty="0"/>
              <a:t>Despite unprecedented hardships as a result of COVID-19, operational centres reported minimal disruption with respect to data management for both real-time and delayed mode datasets. (1.8)</a:t>
            </a:r>
            <a:endParaRPr sz="2700" dirty="0"/>
          </a:p>
          <a:p>
            <a:pPr marL="0" lvl="0" indent="0" algn="l" rtl="0">
              <a:spcBef>
                <a:spcPts val="640"/>
              </a:spcBef>
              <a:spcAft>
                <a:spcPts val="1800"/>
              </a:spcAft>
              <a:buNone/>
            </a:pPr>
            <a:endParaRPr dirty="0"/>
          </a:p>
        </p:txBody>
      </p:sp>
      <p:sp>
        <p:nvSpPr>
          <p:cNvPr id="2" name="TextBox 1">
            <a:extLst>
              <a:ext uri="{FF2B5EF4-FFF2-40B4-BE49-F238E27FC236}">
                <a16:creationId xmlns:a16="http://schemas.microsoft.com/office/drawing/2014/main" id="{EE7C12A7-01EC-416F-A515-C250CA028A0C}"/>
              </a:ext>
            </a:extLst>
          </p:cNvPr>
          <p:cNvSpPr txBox="1"/>
          <p:nvPr/>
        </p:nvSpPr>
        <p:spPr>
          <a:xfrm>
            <a:off x="71120" y="5842000"/>
            <a:ext cx="7568097" cy="738664"/>
          </a:xfrm>
          <a:prstGeom prst="rect">
            <a:avLst/>
          </a:prstGeom>
          <a:noFill/>
        </p:spPr>
        <p:txBody>
          <a:bodyPr wrap="none" lIns="91440" tIns="45720" rIns="91440" bIns="45720" rtlCol="0" anchor="t">
            <a:spAutoFit/>
          </a:bodyPr>
          <a:lstStyle/>
          <a:p>
            <a:r>
              <a:rPr lang="en-AU"/>
              <a:t>* This can include particular achievements/successes, dealing with issues, progress et cetera</a:t>
            </a:r>
          </a:p>
          <a:p>
            <a:r>
              <a:rPr lang="en-AU" baseline="30000"/>
              <a:t>#  </a:t>
            </a:r>
            <a:r>
              <a:rPr lang="en-AU"/>
              <a:t>You must show that these align to the strategic pillars</a:t>
            </a:r>
            <a:r>
              <a:rPr lang="en-AU" dirty="0"/>
              <a:t>, actions</a:t>
            </a:r>
            <a:r>
              <a:rPr lang="en-AU"/>
              <a:t> and </a:t>
            </a:r>
            <a:r>
              <a:rPr lang="en-AU" dirty="0"/>
              <a:t>success measures</a:t>
            </a:r>
            <a:endParaRPr lang="en-AU"/>
          </a:p>
          <a:p>
            <a:endParaRPr lang="en-AU"/>
          </a:p>
        </p:txBody>
      </p:sp>
    </p:spTree>
    <p:extLst>
      <p:ext uri="{BB962C8B-B14F-4D97-AF65-F5344CB8AC3E}">
        <p14:creationId xmlns:p14="http://schemas.microsoft.com/office/powerpoint/2010/main" val="40131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txBox="1">
            <a:spLocks noGrp="1"/>
          </p:cNvSpPr>
          <p:nvPr>
            <p:ph type="title"/>
          </p:nvPr>
        </p:nvSpPr>
        <p:spPr>
          <a:xfrm>
            <a:off x="914400" y="1603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a:t>4. 2-3 Key focus areas for next year</a:t>
            </a:r>
            <a:endParaRPr sz="3600" b="1" i="0" u="none" strike="noStrike" cap="none">
              <a:solidFill>
                <a:schemeClr val="dk1"/>
              </a:solidFill>
              <a:latin typeface="Calibri"/>
              <a:ea typeface="Calibri"/>
              <a:cs typeface="Calibri"/>
              <a:sym typeface="Calibri"/>
            </a:endParaRPr>
          </a:p>
        </p:txBody>
      </p:sp>
      <p:sp>
        <p:nvSpPr>
          <p:cNvPr id="4" name="Google Shape;131;g5b204c3975_0_8">
            <a:extLst>
              <a:ext uri="{FF2B5EF4-FFF2-40B4-BE49-F238E27FC236}">
                <a16:creationId xmlns:a16="http://schemas.microsoft.com/office/drawing/2014/main" id="{351EC804-A8D5-4101-A44A-58C6173F6384}"/>
              </a:ext>
            </a:extLst>
          </p:cNvPr>
          <p:cNvSpPr txBox="1">
            <a:spLocks noGrp="1"/>
          </p:cNvSpPr>
          <p:nvPr>
            <p:ph type="body" idx="1"/>
          </p:nvPr>
        </p:nvSpPr>
        <p:spPr>
          <a:xfrm>
            <a:off x="557007" y="1537181"/>
            <a:ext cx="8229600" cy="4115793"/>
          </a:xfrm>
          <a:prstGeom prst="rect">
            <a:avLst/>
          </a:prstGeom>
        </p:spPr>
        <p:txBody>
          <a:bodyPr spcFirstLastPara="1" wrap="square" lIns="91425" tIns="91425" rIns="91425" bIns="91425" anchor="t" anchorCtr="0">
            <a:noAutofit/>
          </a:bodyPr>
          <a:lstStyle/>
          <a:p>
            <a:pPr marL="514350" lvl="0" indent="-514350" algn="l" rtl="0">
              <a:lnSpc>
                <a:spcPct val="80000"/>
              </a:lnSpc>
              <a:spcBef>
                <a:spcPts val="0"/>
              </a:spcBef>
              <a:spcAft>
                <a:spcPts val="1800"/>
              </a:spcAft>
              <a:buClr>
                <a:schemeClr val="dk1"/>
              </a:buClr>
              <a:buSzPct val="100000"/>
              <a:buFont typeface="+mj-lt"/>
              <a:buAutoNum type="arabicPeriod"/>
            </a:pPr>
            <a:r>
              <a:rPr lang="en-AU" sz="2700" dirty="0"/>
              <a:t>M2M Metadata transfer to </a:t>
            </a:r>
            <a:r>
              <a:rPr lang="en-AU" sz="2700" dirty="0" err="1"/>
              <a:t>OceanOps</a:t>
            </a:r>
            <a:r>
              <a:rPr lang="en-AU" sz="2700" dirty="0"/>
              <a:t> to improve cross-network metadata harmonization for all OCG networks. (1.8, 5.1) </a:t>
            </a:r>
          </a:p>
          <a:p>
            <a:pPr marL="514350" lvl="0" indent="-514350" algn="l" rtl="0">
              <a:lnSpc>
                <a:spcPct val="80000"/>
              </a:lnSpc>
              <a:spcBef>
                <a:spcPts val="0"/>
              </a:spcBef>
              <a:spcAft>
                <a:spcPts val="1800"/>
              </a:spcAft>
              <a:buClr>
                <a:schemeClr val="dk1"/>
              </a:buClr>
              <a:buSzPct val="100000"/>
              <a:buFont typeface="+mj-lt"/>
              <a:buAutoNum type="arabicPeriod"/>
            </a:pPr>
            <a:r>
              <a:rPr lang="en-AU" sz="2700" dirty="0"/>
              <a:t>Ensure data flow diagrams, such as those submitted as part of the GOOS OCG effort, are accurate with respect to the actors, their activities, and their deliverables for mapping the movement of data and metadata through the DBCP network. (1.7)</a:t>
            </a:r>
          </a:p>
          <a:p>
            <a:pPr marL="514350" lvl="0" indent="-514350" algn="l" rtl="0">
              <a:lnSpc>
                <a:spcPct val="80000"/>
              </a:lnSpc>
              <a:spcBef>
                <a:spcPts val="0"/>
              </a:spcBef>
              <a:spcAft>
                <a:spcPts val="1800"/>
              </a:spcAft>
              <a:buClr>
                <a:schemeClr val="dk1"/>
              </a:buClr>
              <a:buSzPct val="100000"/>
              <a:buFont typeface="+mj-lt"/>
              <a:buAutoNum type="arabicPeriod"/>
            </a:pPr>
            <a:r>
              <a:rPr lang="en-AU" sz="2700" dirty="0"/>
              <a:t>Enable M2M access of </a:t>
            </a:r>
            <a:r>
              <a:rPr lang="en-AU" sz="2700" dirty="0" err="1"/>
              <a:t>OceanOps</a:t>
            </a:r>
            <a:r>
              <a:rPr lang="en-AU" sz="2700" dirty="0"/>
              <a:t> metadata for verification of receipt and accuracy of both historical archives and real-time submissions. </a:t>
            </a:r>
            <a:r>
              <a:rPr lang="en-AU" sz="2700"/>
              <a:t>(1.7, 1.8</a:t>
            </a:r>
            <a:r>
              <a:rPr lang="en-AU" sz="2700" dirty="0"/>
              <a:t>, 5.1) </a:t>
            </a:r>
          </a:p>
        </p:txBody>
      </p:sp>
      <p:sp>
        <p:nvSpPr>
          <p:cNvPr id="3" name="TextBox 2">
            <a:extLst>
              <a:ext uri="{FF2B5EF4-FFF2-40B4-BE49-F238E27FC236}">
                <a16:creationId xmlns:a16="http://schemas.microsoft.com/office/drawing/2014/main" id="{879C0C06-4FE0-4764-8A00-73865D60EF4F}"/>
              </a:ext>
            </a:extLst>
          </p:cNvPr>
          <p:cNvSpPr txBox="1"/>
          <p:nvPr/>
        </p:nvSpPr>
        <p:spPr>
          <a:xfrm>
            <a:off x="223283" y="6007395"/>
            <a:ext cx="610308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a:t>#  You must show  alignment to the strategic pillars and actions</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
          <p:cNvSpPr txBox="1">
            <a:spLocks noGrp="1"/>
          </p:cNvSpPr>
          <p:nvPr>
            <p:ph type="title"/>
          </p:nvPr>
        </p:nvSpPr>
        <p:spPr>
          <a:xfrm>
            <a:off x="1124173" y="1603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a:latin typeface="Calibri" panose="020F0502020204030204" pitchFamily="34" charset="0"/>
                <a:cs typeface="Calibri" panose="020F0502020204030204" pitchFamily="34" charset="0"/>
              </a:rPr>
              <a:t>5. Key take-home messages*</a:t>
            </a:r>
            <a:endParaRPr sz="3600" b="0" i="0" u="none" strike="noStrike" cap="none">
              <a:solidFill>
                <a:schemeClr val="dk1"/>
              </a:solidFill>
              <a:latin typeface="Calibri" panose="020F0502020204030204" pitchFamily="34" charset="0"/>
              <a:cs typeface="Calibri" panose="020F0502020204030204" pitchFamily="34" charset="0"/>
              <a:sym typeface="Calibri"/>
            </a:endParaRPr>
          </a:p>
        </p:txBody>
      </p:sp>
      <p:sp>
        <p:nvSpPr>
          <p:cNvPr id="143" name="Google Shape;143;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indent="-457200">
              <a:lnSpc>
                <a:spcPct val="115000"/>
              </a:lnSpc>
              <a:spcBef>
                <a:spcPts val="0"/>
              </a:spcBef>
              <a:buSzPct val="100000"/>
              <a:buFont typeface="Arial" panose="020B0604020202020204" pitchFamily="34" charset="0"/>
              <a:buChar char="•"/>
            </a:pPr>
            <a:r>
              <a:rPr lang="en-US" sz="2800" dirty="0">
                <a:solidFill>
                  <a:schemeClr val="tx1"/>
                </a:solidFill>
                <a:latin typeface="Calibri" panose="020F0502020204030204" pitchFamily="34" charset="0"/>
                <a:cs typeface="Calibri" panose="020F0502020204030204" pitchFamily="34" charset="0"/>
                <a:sym typeface="Arial"/>
              </a:rPr>
              <a:t>Migration to M2M interfaces for purpose of data exchange is in progress and their developments, although not reported in detail, are well underway.</a:t>
            </a:r>
          </a:p>
          <a:p>
            <a:pPr indent="-457200">
              <a:lnSpc>
                <a:spcPct val="115000"/>
              </a:lnSpc>
              <a:spcBef>
                <a:spcPts val="0"/>
              </a:spcBef>
              <a:buSzPct val="100000"/>
              <a:buFont typeface="Arial" panose="020B0604020202020204" pitchFamily="34" charset="0"/>
              <a:buChar char="•"/>
            </a:pPr>
            <a:r>
              <a:rPr lang="en-US" sz="2800" dirty="0">
                <a:solidFill>
                  <a:schemeClr val="tx1"/>
                </a:solidFill>
                <a:latin typeface="Calibri" panose="020F0502020204030204" pitchFamily="34" charset="0"/>
                <a:cs typeface="Calibri" panose="020F0502020204030204" pitchFamily="34" charset="0"/>
                <a:sym typeface="Arial"/>
              </a:rPr>
              <a:t>TT-DM continues to work expeditiously through it’s actions and thanks the panel for their participation and input during the intersessional period. </a:t>
            </a:r>
          </a:p>
          <a:p>
            <a:pPr indent="-457200">
              <a:lnSpc>
                <a:spcPct val="115000"/>
              </a:lnSpc>
              <a:spcBef>
                <a:spcPts val="0"/>
              </a:spcBef>
              <a:buSzPct val="100000"/>
              <a:buFont typeface="Arial" panose="020B0604020202020204" pitchFamily="34" charset="0"/>
              <a:buChar char="•"/>
            </a:pPr>
            <a:r>
              <a:rPr lang="en-US" sz="2800" dirty="0">
                <a:solidFill>
                  <a:schemeClr val="tx1"/>
                </a:solidFill>
                <a:latin typeface="Calibri" panose="020F0502020204030204" pitchFamily="34" charset="0"/>
                <a:cs typeface="Calibri" panose="020F0502020204030204" pitchFamily="34" charset="0"/>
                <a:sym typeface="Arial"/>
              </a:rPr>
              <a:t>THANK YOU to Mayra Pazos for her dedicated service to the DBCP and as co-chair of TT-DM and a warm welcome to Shaun Dolk as her replacement. </a:t>
            </a:r>
          </a:p>
        </p:txBody>
      </p:sp>
      <p:sp>
        <p:nvSpPr>
          <p:cNvPr id="2" name="TextBox 1">
            <a:extLst>
              <a:ext uri="{FF2B5EF4-FFF2-40B4-BE49-F238E27FC236}">
                <a16:creationId xmlns:a16="http://schemas.microsoft.com/office/drawing/2014/main" id="{C87A3FD6-DEA8-4D8E-B1F9-C0DDDFE619AD}"/>
              </a:ext>
            </a:extLst>
          </p:cNvPr>
          <p:cNvSpPr txBox="1"/>
          <p:nvPr/>
        </p:nvSpPr>
        <p:spPr>
          <a:xfrm>
            <a:off x="247427" y="6359174"/>
            <a:ext cx="8896573" cy="555537"/>
          </a:xfrm>
          <a:prstGeom prst="rect">
            <a:avLst/>
          </a:prstGeom>
          <a:noFill/>
        </p:spPr>
        <p:txBody>
          <a:bodyPr wrap="square" rtlCol="0">
            <a:spAutoFit/>
          </a:bodyPr>
          <a:lstStyle/>
          <a:p>
            <a:pPr>
              <a:lnSpc>
                <a:spcPct val="115000"/>
              </a:lnSpc>
              <a:buSzPct val="100000"/>
            </a:pPr>
            <a:r>
              <a:rPr lang="en-AU" dirty="0"/>
              <a:t>*</a:t>
            </a:r>
            <a:r>
              <a:rPr lang="en-AU" dirty="0">
                <a:latin typeface="Calibri" panose="020F0502020204030204" pitchFamily="34" charset="0"/>
                <a:cs typeface="Calibri" panose="020F0502020204030204" pitchFamily="34" charset="0"/>
              </a:rPr>
              <a:t>include</a:t>
            </a:r>
            <a:r>
              <a:rPr lang="en-AU" dirty="0"/>
              <a:t> </a:t>
            </a:r>
            <a:r>
              <a:rPr lang="en-AU" dirty="0">
                <a:solidFill>
                  <a:schemeClr val="tx1"/>
                </a:solidFill>
                <a:latin typeface="Calibri" panose="020F0502020204030204" pitchFamily="34" charset="0"/>
                <a:cs typeface="Calibri" panose="020F0502020204030204" pitchFamily="34" charset="0"/>
              </a:rPr>
              <a:t>what help you need from the DBCP community, if any? and/or any recommendations you have for the DBCP?</a:t>
            </a:r>
            <a:endParaRPr lang="en-AU" sz="1200" dirty="0">
              <a:latin typeface="Calibri" panose="020F0502020204030204" pitchFamily="34" charset="0"/>
              <a:cs typeface="Calibri" panose="020F0502020204030204" pitchFamily="34" charset="0"/>
            </a:endParaRPr>
          </a:p>
          <a:p>
            <a:endParaRPr lang="en-AU"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558</Words>
  <Application>Microsoft Office PowerPoint</Application>
  <PresentationFormat>On-screen Show (4:3)</PresentationFormat>
  <Paragraphs>52</Paragraphs>
  <Slides>6</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Office Theme</vt:lpstr>
      <vt:lpstr>Custom Design</vt:lpstr>
      <vt:lpstr>PowerPoint Presentation</vt:lpstr>
      <vt:lpstr>1. Statistics</vt:lpstr>
      <vt:lpstr>2. Realignment of ToRs to DBCP strategy* </vt:lpstr>
      <vt:lpstr>3. 2-3 Key highlights this year*</vt:lpstr>
      <vt:lpstr>4. 2-3 Key focus areas for next year</vt:lpstr>
      <vt:lpstr>5. Key take-home 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Boris Kelly-Gerreyn</dc:creator>
  <cp:lastModifiedBy>Lance Braasch</cp:lastModifiedBy>
  <cp:revision>44</cp:revision>
  <dcterms:modified xsi:type="dcterms:W3CDTF">2021-10-25T22:59:07Z</dcterms:modified>
</cp:coreProperties>
</file>