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971" r:id="rId2"/>
  </p:sldMasterIdLst>
  <p:notesMasterIdLst>
    <p:notesMasterId r:id="rId15"/>
  </p:notesMasterIdLst>
  <p:handoutMasterIdLst>
    <p:handoutMasterId r:id="rId16"/>
  </p:handoutMasterIdLst>
  <p:sldIdLst>
    <p:sldId id="506" r:id="rId3"/>
    <p:sldId id="917" r:id="rId4"/>
    <p:sldId id="532" r:id="rId5"/>
    <p:sldId id="910" r:id="rId6"/>
    <p:sldId id="533" r:id="rId7"/>
    <p:sldId id="257" r:id="rId8"/>
    <p:sldId id="911" r:id="rId9"/>
    <p:sldId id="912" r:id="rId10"/>
    <p:sldId id="913" r:id="rId11"/>
    <p:sldId id="914" r:id="rId12"/>
    <p:sldId id="915" r:id="rId13"/>
    <p:sldId id="916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840"/>
    <p:restoredTop sz="95470" autoAdjust="0"/>
  </p:normalViewPr>
  <p:slideViewPr>
    <p:cSldViewPr>
      <p:cViewPr varScale="1">
        <p:scale>
          <a:sx n="133" d="100"/>
          <a:sy n="133" d="100"/>
        </p:scale>
        <p:origin x="33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89" y="1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0873E9-8E92-0640-B367-DA664790AA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906DAB-35E6-C346-A90B-C273A2AA84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C76EBE4-96C7-6E45-B892-F9FE039EF051}" type="datetimeFigureOut">
              <a:rPr lang="en-US" altLang="en-US"/>
              <a:pPr>
                <a:defRPr/>
              </a:pPr>
              <a:t>6/4/19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B056B-05FA-CF44-A042-2CA99F43DB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7E9D10-6609-DF47-BFEA-2A6396B2C0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6168C96-8900-6A48-AECD-6785B62E06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2F9B62C-03E5-C442-9F01-7999B190E5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D048DBB-F2C8-5544-9B1E-D5B4E5F94E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B354EE6-5114-CB41-83EF-48B981E6D90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714CF5F2-BF00-FF4F-826F-A7724CE8E5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53981E32-85B0-8947-948E-82496440C43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69B1F492-955F-1446-9FCA-8D862F359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05412C4-182E-5D48-ABA1-D5905E140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ＭＳ Ｐゴシック" pitchFamily="-1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+mn-cs"/>
      </a:defRPr>
    </a:lvl5pPr>
    <a:lvl6pPr marL="2285978" algn="l" defTabSz="457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457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457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457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367901C0-7B76-4848-9533-97E5A84A88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107950"/>
            <a:ext cx="6096000" cy="3429000"/>
          </a:xfrm>
          <a:ln/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EFEFD034-F19B-5146-96D6-356EA326E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138" y="3708400"/>
            <a:ext cx="577215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2E4B5B31-2CB7-CA4B-BE9B-9C54B7E74C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8AF045-BB28-4149-8E59-337640AC19CB}" type="slidenum">
              <a:rPr lang="en-US" altLang="en-US" sz="1200" smtClean="0">
                <a:solidFill>
                  <a:srgbClr val="000000"/>
                </a:solidFill>
              </a:rPr>
              <a:pPr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96" indent="0" algn="ctr">
              <a:buNone/>
              <a:defRPr/>
            </a:lvl2pPr>
            <a:lvl3pPr marL="914391" indent="0" algn="ctr">
              <a:buNone/>
              <a:defRPr/>
            </a:lvl3pPr>
            <a:lvl4pPr marL="1371587" indent="0" algn="ctr">
              <a:buNone/>
              <a:defRPr/>
            </a:lvl4pPr>
            <a:lvl5pPr marL="1828782" indent="0" algn="ctr">
              <a:buNone/>
              <a:defRPr/>
            </a:lvl5pPr>
            <a:lvl6pPr marL="2285978" indent="0" algn="ctr">
              <a:buNone/>
              <a:defRPr/>
            </a:lvl6pPr>
            <a:lvl7pPr marL="2743173" indent="0" algn="ctr">
              <a:buNone/>
              <a:defRPr/>
            </a:lvl7pPr>
            <a:lvl8pPr marL="3200368" indent="0" algn="ctr">
              <a:buNone/>
              <a:defRPr/>
            </a:lvl8pPr>
            <a:lvl9pPr marL="36575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4F9A9E-E0C0-6748-B7C5-DF995ED23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ECD85A-54AD-DE4E-8D48-1A842C03A5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B4E173-0E4F-3647-9572-B6046C7010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52CF6-D5AB-DF4C-B095-492B2918CC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97564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A4F21A-3173-744B-B7D1-A439C366EB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C7B263-6920-7546-A650-065E9175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A35928-3501-8041-9EC8-D0EFE13D1C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CFBA9-E1F7-7E4D-8462-B3FE961D2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91032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304801"/>
            <a:ext cx="25908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304801"/>
            <a:ext cx="7569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830EC9-B965-DB40-AD3C-7DB949E94D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BFBE2B-9784-2043-A9C0-153044DD38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6533DC-6C0B-9947-87AA-6D21842C01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5906A-80FE-104F-AF59-310651309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55138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72C280-65D8-4E52-BFA7-FC56A644C6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37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B4698-80AB-4C46-BEA3-A8863B9453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24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D8160-20B2-4AFE-A0DB-DC6841CBC3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12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86039-CB06-4491-8BBA-E1B19753F4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88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14342-E1A6-4208-BFFE-87BF7C741D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75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0C071-47B4-48F4-A1BC-5F253AA0D6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15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F929C-9B8A-4E54-A933-B26795B87F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175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617EC-26D3-43DF-AAC4-032A71C61C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0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1614E4-9AA2-0C47-9B19-C19C79F3F3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D587EE-F74D-5645-AF6F-CC8BCDC282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282A6F-BF43-A843-BA47-7DF0F13C59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57B6-149F-3643-AB42-8B42922F65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364440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215FA-090A-42A6-B85C-0F34388220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71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B9484-02E0-41FE-B507-B1547BD451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49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54DAB-4447-44FC-9184-B9253A3322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584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DCBAFAD-358E-4E5F-BAA7-A7E9235B58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666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EF94732-019A-4B65-B99B-78028EF335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399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381000"/>
            <a:ext cx="109728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1679F3E-6757-4B27-9D50-610F8E923C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6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6" indent="0">
              <a:buNone/>
              <a:defRPr sz="1800"/>
            </a:lvl2pPr>
            <a:lvl3pPr marL="914391" indent="0">
              <a:buNone/>
              <a:defRPr sz="1600"/>
            </a:lvl3pPr>
            <a:lvl4pPr marL="1371587" indent="0">
              <a:buNone/>
              <a:defRPr sz="1400"/>
            </a:lvl4pPr>
            <a:lvl5pPr marL="1828782" indent="0">
              <a:buNone/>
              <a:defRPr sz="1400"/>
            </a:lvl5pPr>
            <a:lvl6pPr marL="2285978" indent="0">
              <a:buNone/>
              <a:defRPr sz="1400"/>
            </a:lvl6pPr>
            <a:lvl7pPr marL="2743173" indent="0">
              <a:buNone/>
              <a:defRPr sz="1400"/>
            </a:lvl7pPr>
            <a:lvl8pPr marL="3200368" indent="0">
              <a:buNone/>
              <a:defRPr sz="1400"/>
            </a:lvl8pPr>
            <a:lvl9pPr marL="36575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6B2A8D-0404-C742-8F3A-5AD8D845D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A0DA42-F50A-ED44-8C54-5666E38146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FCE390-C314-BD4B-8014-ABB9553E4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426F-9ECE-0440-A083-B37498AD5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61727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76401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76401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B43FC2-793B-1941-962C-B127C5AD64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076A87-F66A-894C-B3FE-C382841D86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1887E9-A066-3644-81BE-00F42118D2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0B94-CFD5-144D-91BC-DD3F1FCE84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8825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464624-E0DF-9244-BED0-C1F3923EA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F097511-16B3-DB42-B170-841C6C4557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F3CD741-3026-B549-8302-2BB6F75A6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0383C-91F5-4B47-91D7-D41633582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364769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14DE28-78CD-6A40-ACC1-1D408FBFE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0FC1D7E-343D-3442-ADC4-30FFBBF50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B9F480-F0FA-8A4C-A9D7-6DF8BE72E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FC9C2-AD03-5241-AF08-EAD0B0A13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42881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AB874B-D1AE-D549-8B69-9DF109B65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0096CC-B70A-BA41-8424-287D9B8B8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849C6FF-57CC-CC49-A60D-80DE56D2A7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D12C0-620D-064E-90F4-48F166483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1597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897086-848F-9040-A3AC-56877C28EF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81148F-0EBE-1F43-ACAB-F838D697C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803AFC-BA1E-6C46-999D-34BD560A9B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18AF7-E1E2-0C49-A726-668BFBE53F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84254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2" indent="0">
              <a:buNone/>
              <a:defRPr sz="2000"/>
            </a:lvl5pPr>
            <a:lvl6pPr marL="2285978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746943-FF27-774C-98D3-3B0AC85E60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31D424-4026-2847-B2F7-A5C23F7163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07F04B-9E10-824E-9161-9D48BDAFFA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F6E0A-9EBA-AD48-952E-134D09C1C2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10803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FB18ED7-C726-7B49-A3C3-1F5155DA4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D8EC2D0-8CBA-604E-A85A-15C14E4F6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76400"/>
            <a:ext cx="1036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43B891-ACAC-0A41-A02D-9760ACECDA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0436D1D-E25B-6942-97B7-62B6462280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64D3D5D-FB53-384B-A4FB-AEF93E3792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512464E-5796-4D40-B091-66833CA63B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5pPr>
      <a:lvl6pPr marL="457196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6pPr>
      <a:lvl7pPr marL="914391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7pPr>
      <a:lvl8pPr marL="1371587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8pPr>
      <a:lvl9pPr marL="1828782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575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770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8966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161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0D50C4B-5DD7-4354-8323-234A0E5BBA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2502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  <p:sldLayoutId id="2147483983" r:id="rId12"/>
    <p:sldLayoutId id="2147483984" r:id="rId13"/>
    <p:sldLayoutId id="2147483985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B66D6B13-1436-9144-937C-6572BF00A7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51089" y="4443413"/>
            <a:ext cx="6961187" cy="1217612"/>
          </a:xfrm>
        </p:spPr>
        <p:txBody>
          <a:bodyPr/>
          <a:lstStyle/>
          <a:p>
            <a:pPr eaLnBrk="1" hangingPunct="1"/>
            <a:endParaRPr lang="en-US" altLang="en-US" sz="1600" b="1" i="1" dirty="0"/>
          </a:p>
          <a:p>
            <a:pPr eaLnBrk="1" hangingPunct="1"/>
            <a:endParaRPr lang="en-US" altLang="en-US" sz="1600" b="1" i="1" dirty="0"/>
          </a:p>
          <a:p>
            <a:pPr eaLnBrk="1" hangingPunct="1"/>
            <a:endParaRPr lang="en-US" altLang="en-US" sz="1600" b="1" i="1" dirty="0"/>
          </a:p>
          <a:p>
            <a:pPr eaLnBrk="1" hangingPunct="1"/>
            <a:r>
              <a:rPr lang="en-US" altLang="en-US" sz="1400" i="1"/>
              <a:t>4 June 2019</a:t>
            </a:r>
            <a:endParaRPr lang="en-US" altLang="en-US" sz="1400" i="1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E096F77-3E8C-7F42-9282-1A8756134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6" y="333376"/>
            <a:ext cx="3311525" cy="574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4" name="TextBox 1">
            <a:extLst>
              <a:ext uri="{FF2B5EF4-FFF2-40B4-BE49-F238E27FC236}">
                <a16:creationId xmlns:a16="http://schemas.microsoft.com/office/drawing/2014/main" id="{2EB6EA3B-0085-084F-87DD-09EA72585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056" y="406405"/>
            <a:ext cx="46621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fr-FR" sz="1800" dirty="0">
                <a:solidFill>
                  <a:srgbClr val="000000"/>
                </a:solidFill>
              </a:rPr>
              <a:t>The Global Ocean Observing System</a:t>
            </a:r>
          </a:p>
          <a:p>
            <a:pPr algn="r"/>
            <a:r>
              <a:rPr lang="en-US" altLang="fr-FR" sz="1800" i="1" dirty="0" err="1">
                <a:solidFill>
                  <a:srgbClr val="000000"/>
                </a:solidFill>
              </a:rPr>
              <a:t>goosocean.org</a:t>
            </a:r>
            <a:endParaRPr lang="en-US" altLang="fr-FR" sz="1800" i="1" dirty="0">
              <a:solidFill>
                <a:srgbClr val="000000"/>
              </a:solidFill>
            </a:endParaRPr>
          </a:p>
        </p:txBody>
      </p:sp>
      <p:sp>
        <p:nvSpPr>
          <p:cNvPr id="15365" name="Title 3">
            <a:extLst>
              <a:ext uri="{FF2B5EF4-FFF2-40B4-BE49-F238E27FC236}">
                <a16:creationId xmlns:a16="http://schemas.microsoft.com/office/drawing/2014/main" id="{62F764C6-93A7-224D-B3D4-4F8A03E9BD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7568" y="2202657"/>
            <a:ext cx="7416824" cy="1470025"/>
          </a:xfrm>
        </p:spPr>
        <p:txBody>
          <a:bodyPr/>
          <a:lstStyle/>
          <a:p>
            <a:pPr algn="ctr"/>
            <a:r>
              <a:rPr lang="en-US" altLang="fr-FR" sz="3200" dirty="0"/>
              <a:t>Global Ocean Observing System</a:t>
            </a:r>
            <a:br>
              <a:rPr lang="en-US" altLang="fr-FR" sz="3200" dirty="0"/>
            </a:br>
            <a:r>
              <a:rPr lang="en-US" altLang="fr-FR" sz="3200" b="1" dirty="0"/>
              <a:t>SC-8 major actions</a:t>
            </a:r>
            <a:br>
              <a:rPr lang="en-US" altLang="fr-FR" sz="3200" b="1" dirty="0"/>
            </a:br>
            <a:r>
              <a:rPr lang="en-US" altLang="fr-FR" sz="3200" dirty="0"/>
              <a:t>updated with more details after Exec</a:t>
            </a:r>
            <a:endParaRPr lang="en-US" altLang="fr-FR" sz="32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806912-27FD-984D-93B4-A77691F77D90}"/>
              </a:ext>
            </a:extLst>
          </p:cNvPr>
          <p:cNvSpPr/>
          <p:nvPr/>
        </p:nvSpPr>
        <p:spPr bwMode="auto">
          <a:xfrm>
            <a:off x="3863976" y="6092826"/>
            <a:ext cx="4392613" cy="76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-1" charset="0"/>
              <a:ea typeface="ＭＳ Ｐゴシック" pitchFamily="-1" charset="-128"/>
            </a:endParaRPr>
          </a:p>
        </p:txBody>
      </p:sp>
      <p:pic>
        <p:nvPicPr>
          <p:cNvPr id="15367" name="Picture 3">
            <a:extLst>
              <a:ext uri="{FF2B5EF4-FFF2-40B4-BE49-F238E27FC236}">
                <a16:creationId xmlns:a16="http://schemas.microsoft.com/office/drawing/2014/main" id="{9E183756-6BC5-0A43-B6ED-9CBA2FA34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6021389"/>
            <a:ext cx="46609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39670-612C-794B-AEB6-228E2010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TT- Capacity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D5C97-4BCE-314E-9E85-B7EA9F866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24744"/>
            <a:ext cx="10363200" cy="5400600"/>
          </a:xfrm>
        </p:spPr>
        <p:txBody>
          <a:bodyPr/>
          <a:lstStyle/>
          <a:p>
            <a:r>
              <a:rPr lang="en-US" sz="1800" dirty="0"/>
              <a:t>Terms of reference</a:t>
            </a:r>
          </a:p>
          <a:p>
            <a:pPr lvl="1"/>
            <a:r>
              <a:rPr lang="en-US" sz="1600" b="1" dirty="0"/>
              <a:t>capacity development </a:t>
            </a:r>
            <a:r>
              <a:rPr lang="en-US" sz="1600" dirty="0"/>
              <a:t>(focused on national </a:t>
            </a:r>
            <a:r>
              <a:rPr lang="en-US" sz="1600" dirty="0" err="1"/>
              <a:t>obs</a:t>
            </a:r>
            <a:r>
              <a:rPr lang="en-US" sz="1600" dirty="0"/>
              <a:t> systems and other organizations working in capacity development, training on implementation, OTGA)</a:t>
            </a:r>
          </a:p>
          <a:p>
            <a:pPr lvl="1"/>
            <a:r>
              <a:rPr lang="en-US" sz="1600" dirty="0"/>
              <a:t>engage with IODE and IOC on surveys; improve joined-up thinking; gap analysis in GRAs / networks</a:t>
            </a:r>
          </a:p>
          <a:p>
            <a:pPr lvl="1"/>
            <a:r>
              <a:rPr lang="en-US" sz="1600" dirty="0"/>
              <a:t>end user perspective: (GOA-ON, Commonwealth OA and OO group, )</a:t>
            </a:r>
          </a:p>
          <a:p>
            <a:pPr lvl="1"/>
            <a:r>
              <a:rPr lang="en-US" sz="1600" dirty="0"/>
              <a:t>SO9: support development of ideas for this in the IP? GOOS supporting, partners lead? – developing partnership?</a:t>
            </a:r>
          </a:p>
          <a:p>
            <a:pPr lvl="1"/>
            <a:r>
              <a:rPr lang="en-US" sz="1600" b="1" dirty="0"/>
              <a:t>Capture main partners above including IOC/IODE, POGO, GOA-ON, etc.</a:t>
            </a:r>
          </a:p>
          <a:p>
            <a:pPr lvl="1"/>
            <a:r>
              <a:rPr lang="en-US" sz="1600" b="1" dirty="0"/>
              <a:t>What is the mechanism to ask for help? (matching)</a:t>
            </a:r>
          </a:p>
          <a:p>
            <a:pPr lvl="1"/>
            <a:r>
              <a:rPr lang="en-US" sz="1600" b="1" dirty="0"/>
              <a:t>What does GOOS have to offer?</a:t>
            </a:r>
          </a:p>
          <a:p>
            <a:r>
              <a:rPr lang="en-US" sz="1800" dirty="0"/>
              <a:t>Lead (SC): [Glenn, Venkat, </a:t>
            </a:r>
            <a:r>
              <a:rPr lang="en-US" sz="1800" dirty="0" err="1"/>
              <a:t>Nic</a:t>
            </a:r>
            <a:r>
              <a:rPr lang="en-US" sz="1800" dirty="0"/>
              <a:t>] [Francis?] [new regional member?]</a:t>
            </a:r>
          </a:p>
          <a:p>
            <a:r>
              <a:rPr lang="en-US" sz="1800" dirty="0"/>
              <a:t>Lead (secretariat): [Patricia] [to negotiate amongst secretariat]</a:t>
            </a:r>
          </a:p>
          <a:p>
            <a:r>
              <a:rPr lang="en-US" sz="1800" dirty="0"/>
              <a:t>Actions / deadlines</a:t>
            </a:r>
          </a:p>
          <a:p>
            <a:pPr lvl="1"/>
            <a:r>
              <a:rPr lang="en-US" sz="1600" dirty="0"/>
              <a:t>identify all the present activities of GOOS in CD, promote putting them on the OTGA platform as a resource</a:t>
            </a:r>
          </a:p>
          <a:p>
            <a:pPr lvl="1"/>
            <a:r>
              <a:rPr lang="en-US" sz="1600" dirty="0"/>
              <a:t>Try to distill the GOOS-relevant requirements out of the IOC/IODE survey and bring these to the SC or Exec for discussion / matching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5241527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39670-612C-794B-AEB6-228E2010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TT-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D5C97-4BCE-314E-9E85-B7EA9F866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992960"/>
          </a:xfrm>
        </p:spPr>
        <p:txBody>
          <a:bodyPr/>
          <a:lstStyle/>
          <a:p>
            <a:r>
              <a:rPr lang="en-US" sz="2000" dirty="0"/>
              <a:t>Terms of reference</a:t>
            </a:r>
          </a:p>
          <a:p>
            <a:pPr lvl="1"/>
            <a:r>
              <a:rPr lang="en-US" sz="1800" b="1" dirty="0"/>
              <a:t>best practices </a:t>
            </a:r>
            <a:r>
              <a:rPr lang="en-US" sz="1800" dirty="0"/>
              <a:t>and engagement in the Ocean Best Practices System project (starting with the endorsement process: </a:t>
            </a:r>
            <a:r>
              <a:rPr lang="en-US" sz="1800" i="1" dirty="0"/>
              <a:t>transparency</a:t>
            </a:r>
            <a:r>
              <a:rPr lang="en-US" sz="1800" dirty="0"/>
              <a:t>) [2-years]</a:t>
            </a:r>
          </a:p>
          <a:p>
            <a:pPr lvl="1"/>
            <a:r>
              <a:rPr lang="en-US" sz="1800" dirty="0"/>
              <a:t>Agreement and publication on a GOOS endorsement process for best practices in the OBPS</a:t>
            </a:r>
          </a:p>
          <a:p>
            <a:pPr lvl="1"/>
            <a:r>
              <a:rPr lang="en-US" sz="1800" dirty="0"/>
              <a:t>act as interface to OBPS, ensure GOOS optimizes engagement</a:t>
            </a:r>
          </a:p>
          <a:p>
            <a:pPr lvl="1"/>
            <a:r>
              <a:rPr lang="en-US" sz="1800" dirty="0"/>
              <a:t>other issues to be identified by team, and actions identified</a:t>
            </a:r>
          </a:p>
          <a:p>
            <a:r>
              <a:rPr lang="en-US" sz="2000" dirty="0"/>
              <a:t>Lead (panels): Juliet for 1 year [need input from OCG (Juliet) and all panels, GRAs?, ETOOFS]</a:t>
            </a:r>
          </a:p>
          <a:p>
            <a:r>
              <a:rPr lang="en-US" sz="2000" dirty="0"/>
              <a:t>Lead (secretariat): Emma, Jordan/S. Africa</a:t>
            </a:r>
          </a:p>
          <a:p>
            <a:r>
              <a:rPr lang="en-US" sz="2000" dirty="0"/>
              <a:t>Actions / deadlines</a:t>
            </a:r>
          </a:p>
          <a:p>
            <a:pPr lvl="1"/>
            <a:r>
              <a:rPr lang="en-US" sz="1800" dirty="0"/>
              <a:t>reach out to panels, GRAs, and ETOOFS, ask for person from panels to be involved</a:t>
            </a:r>
          </a:p>
          <a:p>
            <a:pPr lvl="1"/>
            <a:r>
              <a:rPr lang="en-US" sz="1800" dirty="0"/>
              <a:t>input to breakout at OceanObs’19</a:t>
            </a:r>
          </a:p>
        </p:txBody>
      </p:sp>
    </p:spTree>
    <p:extLst>
      <p:ext uri="{BB962C8B-B14F-4D97-AF65-F5344CB8AC3E}">
        <p14:creationId xmlns:p14="http://schemas.microsoft.com/office/powerpoint/2010/main" val="124205514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D06A1B-8623-2649-9125-EFC8A361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04800"/>
            <a:ext cx="10363200" cy="327720"/>
          </a:xfrm>
        </p:spPr>
        <p:txBody>
          <a:bodyPr/>
          <a:lstStyle/>
          <a:p>
            <a:r>
              <a:rPr lang="en-US" sz="2000" dirty="0"/>
              <a:t>OceanObs’19 GOOS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D62AAD-E8F5-5B47-9CA4-61C17D2A83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310531"/>
              </p:ext>
            </p:extLst>
          </p:nvPr>
        </p:nvGraphicFramePr>
        <p:xfrm>
          <a:off x="919904" y="632520"/>
          <a:ext cx="10363200" cy="4596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640">
                  <a:extLst>
                    <a:ext uri="{9D8B030D-6E8A-4147-A177-3AD203B41FA5}">
                      <a16:colId xmlns:a16="http://schemas.microsoft.com/office/drawing/2014/main" val="3401991676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787994858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540952489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534448337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3358347912"/>
                    </a:ext>
                  </a:extLst>
                </a:gridCol>
              </a:tblGrid>
              <a:tr h="389966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441"/>
                  </a:ext>
                </a:extLst>
              </a:tr>
              <a:tr h="4134706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John Gunn talk</a:t>
                      </a:r>
                      <a:br>
                        <a:rPr lang="en-US" dirty="0"/>
                      </a:br>
                      <a:endParaRPr lang="en-US" dirty="0"/>
                    </a:p>
                    <a:p>
                      <a:r>
                        <a:rPr lang="en-US" dirty="0"/>
                        <a:t>Susan </a:t>
                      </a:r>
                      <a:r>
                        <a:rPr lang="en-US" dirty="0" err="1"/>
                        <a:t>Wijffels</a:t>
                      </a:r>
                      <a:r>
                        <a:rPr lang="en-US" dirty="0"/>
                        <a:t> talk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Breakout - integration: from global to regional scales, delivery to climate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Breakout - integration: regional into the coast [mostly operational services]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Plenary: Tim </a:t>
                      </a:r>
                      <a:r>
                        <a:rPr lang="en-US" dirty="0" err="1"/>
                        <a:t>Moltmann</a:t>
                      </a:r>
                      <a:r>
                        <a:rPr lang="en-US" dirty="0"/>
                        <a:t> talk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Roundtable: Katy moderating, Patricia, Toste speaking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Breakout – integration – biological/BGC </a:t>
                      </a:r>
                      <a:r>
                        <a:rPr lang="en-US" dirty="0" err="1"/>
                        <a:t>obs</a:t>
                      </a:r>
                      <a:r>
                        <a:rPr lang="en-US" dirty="0"/>
                        <a:t> system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Governance Breakout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Encounter of community ideas with sponsors of the conference; plan for post-conference 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5294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25A9AA2-91CA-964D-9C36-14A169C9307D}"/>
              </a:ext>
            </a:extLst>
          </p:cNvPr>
          <p:cNvSpPr txBox="1"/>
          <p:nvPr/>
        </p:nvSpPr>
        <p:spPr>
          <a:xfrm>
            <a:off x="263352" y="3429000"/>
            <a:ext cx="68407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relevant breakouts: best practices, climate, ecosystem health, …</a:t>
            </a:r>
            <a:br>
              <a:rPr lang="en-US" sz="1600" dirty="0"/>
            </a:br>
            <a:r>
              <a:rPr lang="en-US" sz="1600" dirty="0"/>
              <a:t>booth: GOOS and JCOMMOPS</a:t>
            </a:r>
          </a:p>
          <a:p>
            <a:r>
              <a:rPr lang="en-US" sz="1600" dirty="0"/>
              <a:t>possibility of a GOOS town hall: Strategy / partnerships / implementation</a:t>
            </a:r>
          </a:p>
          <a:p>
            <a:r>
              <a:rPr lang="en-US" sz="1600" dirty="0"/>
              <a:t>[opportunity to socialize implementation plan – how can I get involved, what can I do? gather momentum]</a:t>
            </a:r>
          </a:p>
          <a:p>
            <a:r>
              <a:rPr lang="en-US" sz="1600" dirty="0"/>
              <a:t>[what is next generation of info products needed?]</a:t>
            </a:r>
          </a:p>
          <a:p>
            <a:r>
              <a:rPr lang="en-US" sz="1600" dirty="0"/>
              <a:t>[what is the scope of GOOS? how far into service delivery with partners? outcomes in the 3 themes? feedback on the strategy / listen, develop partnerships]</a:t>
            </a:r>
          </a:p>
          <a:p>
            <a:r>
              <a:rPr lang="en-US" sz="1600" dirty="0"/>
              <a:t>[mid-week check-in of the Exec: Tues eve / Wed morn., GOOS hotel]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5842573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0BE4B-0E9A-D946-9511-867763BBC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76AFD-B637-A547-B4F0-BBD801CA4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/>
              <a:t>Agenda</a:t>
            </a:r>
            <a:r>
              <a:rPr lang="fr-FR" dirty="0"/>
              <a:t>:</a:t>
            </a:r>
            <a:br>
              <a:rPr lang="fr-FR" dirty="0"/>
            </a:br>
            <a:endParaRPr lang="fr-FR" dirty="0"/>
          </a:p>
          <a:p>
            <a:r>
              <a:rPr lang="fr-FR" dirty="0"/>
              <a:t>1. </a:t>
            </a:r>
            <a:r>
              <a:rPr lang="fr-FR" dirty="0" err="1"/>
              <a:t>Steering</a:t>
            </a:r>
            <a:r>
              <a:rPr lang="fr-FR" dirty="0"/>
              <a:t> </a:t>
            </a:r>
            <a:r>
              <a:rPr lang="fr-FR" dirty="0" err="1"/>
              <a:t>Committee</a:t>
            </a:r>
            <a:r>
              <a:rPr lang="fr-FR" dirty="0"/>
              <a:t> </a:t>
            </a:r>
            <a:r>
              <a:rPr lang="fr-FR" dirty="0" err="1"/>
              <a:t>followup</a:t>
            </a:r>
            <a:r>
              <a:rPr lang="fr-FR" dirty="0"/>
              <a:t> and focus on setting up </a:t>
            </a:r>
            <a:r>
              <a:rPr lang="fr-FR" dirty="0" err="1"/>
              <a:t>Task</a:t>
            </a:r>
            <a:r>
              <a:rPr lang="fr-FR" dirty="0"/>
              <a:t> Teams</a:t>
            </a:r>
            <a:br>
              <a:rPr lang="fr-FR" dirty="0"/>
            </a:br>
            <a:endParaRPr lang="fr-FR" dirty="0"/>
          </a:p>
          <a:p>
            <a:r>
              <a:rPr lang="fr-FR" dirty="0"/>
              <a:t>2. OceanObs'19: consistent messaging </a:t>
            </a:r>
            <a:r>
              <a:rPr lang="fr-FR" dirty="0" err="1"/>
              <a:t>across</a:t>
            </a:r>
            <a:r>
              <a:rPr lang="fr-FR" dirty="0"/>
              <a:t> GOOS </a:t>
            </a:r>
            <a:r>
              <a:rPr lang="fr-FR" dirty="0" err="1"/>
              <a:t>talks</a:t>
            </a:r>
            <a:r>
              <a:rPr lang="fr-FR" dirty="0"/>
              <a:t> and </a:t>
            </a:r>
            <a:r>
              <a:rPr lang="fr-FR" dirty="0" err="1"/>
              <a:t>breakouts</a:t>
            </a:r>
            <a:r>
              <a:rPr lang="fr-FR" dirty="0"/>
              <a:t>, and </a:t>
            </a:r>
            <a:r>
              <a:rPr lang="fr-FR" dirty="0" err="1"/>
              <a:t>using</a:t>
            </a:r>
            <a:r>
              <a:rPr lang="fr-FR" dirty="0"/>
              <a:t> the </a:t>
            </a:r>
            <a:r>
              <a:rPr lang="fr-FR" dirty="0" err="1"/>
              <a:t>opportunity</a:t>
            </a:r>
            <a:r>
              <a:rPr lang="fr-FR" dirty="0"/>
              <a:t> to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fullest</a:t>
            </a:r>
            <a:br>
              <a:rPr lang="fr-FR" dirty="0"/>
            </a:br>
            <a:endParaRPr lang="fr-FR" dirty="0"/>
          </a:p>
          <a:p>
            <a:r>
              <a:rPr lang="fr-FR" dirty="0"/>
              <a:t>3. GOOS 2030 </a:t>
            </a:r>
            <a:r>
              <a:rPr lang="fr-FR" dirty="0" err="1"/>
              <a:t>Strategy</a:t>
            </a:r>
            <a:r>
              <a:rPr lang="fr-FR" dirty="0"/>
              <a:t> </a:t>
            </a:r>
            <a:r>
              <a:rPr lang="fr-FR" dirty="0" err="1"/>
              <a:t>launch</a:t>
            </a:r>
            <a:r>
              <a:rPr lang="fr-FR" dirty="0"/>
              <a:t> and engagement </a:t>
            </a:r>
            <a:r>
              <a:rPr lang="fr-FR" dirty="0" err="1"/>
              <a:t>priorities</a:t>
            </a:r>
            <a:br>
              <a:rPr lang="fr-FR" dirty="0"/>
            </a:b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23026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59116-5270-8A42-AF3E-8CA80A797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764704"/>
            <a:ext cx="10363200" cy="540749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Implementation Plan</a:t>
            </a:r>
          </a:p>
          <a:p>
            <a:r>
              <a:rPr lang="en-US" dirty="0"/>
              <a:t>Key decision: rather than filling the IP with GOOS actions, it is important to reach out to partners and focus on co-designing actions with a larger group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Disbandment of JCOMM and implications for GOOS</a:t>
            </a:r>
          </a:p>
          <a:p>
            <a:r>
              <a:rPr lang="en-US" dirty="0"/>
              <a:t>Agreement with the particular recommendations for GOOS to take on the Observations Coordination Group and the Expert Team on Operational Ocean Forecast Systems</a:t>
            </a:r>
          </a:p>
          <a:p>
            <a:r>
              <a:rPr lang="en-US" dirty="0"/>
              <a:t>Welcoming increasing WMO engagement in GOOS, opportunity of connecting to operational forecasting and broad range of WMO-coordinated services, including development of a node of the GOOS Office at WMO in this role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798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C8A7-BAE9-F740-9D0E-A92584971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764704"/>
            <a:ext cx="10363200" cy="5407496"/>
          </a:xfrm>
        </p:spPr>
        <p:txBody>
          <a:bodyPr/>
          <a:lstStyle/>
          <a:p>
            <a:r>
              <a:rPr lang="en-US" sz="2800" dirty="0"/>
              <a:t>Governance</a:t>
            </a:r>
          </a:p>
          <a:p>
            <a:pPr lvl="1"/>
            <a:r>
              <a:rPr lang="en-US" sz="2400" dirty="0"/>
              <a:t>agreement that a </a:t>
            </a:r>
            <a:r>
              <a:rPr lang="en-US" sz="2400" b="1" dirty="0"/>
              <a:t>polycentric, multi-level framework </a:t>
            </a:r>
            <a:r>
              <a:rPr lang="en-US" sz="2400" dirty="0"/>
              <a:t>is a useful lens to look at how global, regional, national activity in observations, data, forecast systems, and user engagement can be improved.</a:t>
            </a:r>
          </a:p>
          <a:p>
            <a:pPr lvl="2"/>
            <a:r>
              <a:rPr lang="en-US" sz="2200" dirty="0"/>
              <a:t>How much governance: </a:t>
            </a:r>
            <a:r>
              <a:rPr lang="en-US" sz="2200" dirty="0" err="1"/>
              <a:t>ToRs</a:t>
            </a:r>
            <a:r>
              <a:rPr lang="en-US" sz="2200" dirty="0"/>
              <a:t> of GRAs?</a:t>
            </a:r>
          </a:p>
          <a:p>
            <a:pPr lvl="2"/>
            <a:r>
              <a:rPr lang="en-US" sz="2200" dirty="0"/>
              <a:t>How to report metrics on GOOS – knowledge about the observing system, what can we report out to the stakeholders.</a:t>
            </a:r>
          </a:p>
          <a:p>
            <a:pPr lvl="2"/>
            <a:r>
              <a:rPr lang="en-US" sz="2200" dirty="0"/>
              <a:t>mixture of hierarchy / polycentric within GOOS itself; partnerships more polycentric</a:t>
            </a:r>
          </a:p>
          <a:p>
            <a:pPr lvl="1"/>
            <a:r>
              <a:rPr lang="en-US" sz="2400" dirty="0"/>
              <a:t>SC renewal: open call for renewal of members (closing end September), headhunt for a co-chair. Regional members nominations encouraged to be higher-level.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86266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21A8-6C40-E54B-8F6A-20EDAD7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692696"/>
            <a:ext cx="10363200" cy="5832648"/>
          </a:xfrm>
        </p:spPr>
        <p:txBody>
          <a:bodyPr/>
          <a:lstStyle/>
          <a:p>
            <a:r>
              <a:rPr lang="en-US" sz="2800" dirty="0"/>
              <a:t>Task teams to work on:</a:t>
            </a:r>
          </a:p>
          <a:p>
            <a:pPr lvl="1"/>
            <a:r>
              <a:rPr lang="en-US" sz="2400" b="1" dirty="0"/>
              <a:t>EOV</a:t>
            </a:r>
            <a:r>
              <a:rPr lang="en-US" sz="2400" dirty="0"/>
              <a:t>: </a:t>
            </a:r>
            <a:r>
              <a:rPr lang="en-US" sz="2400" i="1" dirty="0"/>
              <a:t>transparency</a:t>
            </a:r>
            <a:r>
              <a:rPr lang="en-US" sz="2400" dirty="0"/>
              <a:t> on process, linked to requirements process (longer-term work) (Bernadette, Kim, …: EOV 2-pager for OO’19).</a:t>
            </a:r>
          </a:p>
          <a:p>
            <a:pPr lvl="1"/>
            <a:r>
              <a:rPr lang="en-US" sz="2400" dirty="0"/>
              <a:t>an </a:t>
            </a:r>
            <a:r>
              <a:rPr lang="en-US" sz="2400" b="1" dirty="0"/>
              <a:t>evaluation and review</a:t>
            </a:r>
            <a:r>
              <a:rPr lang="en-US" sz="2400" dirty="0"/>
              <a:t> framework: </a:t>
            </a:r>
            <a:r>
              <a:rPr lang="en-US" sz="2400" i="1" dirty="0"/>
              <a:t>transparency</a:t>
            </a:r>
          </a:p>
          <a:p>
            <a:pPr lvl="1"/>
            <a:r>
              <a:rPr lang="en-US" sz="2400" dirty="0"/>
              <a:t>engagement with </a:t>
            </a:r>
            <a:r>
              <a:rPr lang="en-US" sz="2400" b="1" dirty="0"/>
              <a:t>national </a:t>
            </a:r>
            <a:r>
              <a:rPr lang="en-US" sz="2400" b="1" dirty="0" err="1"/>
              <a:t>obs</a:t>
            </a:r>
            <a:r>
              <a:rPr lang="en-US" sz="2400" b="1" dirty="0"/>
              <a:t> systems</a:t>
            </a:r>
            <a:r>
              <a:rPr lang="en-US" sz="2400" dirty="0"/>
              <a:t> and focal points (potential to connect to the Decade planning: national fora on marine science coordination/planning; SCOR national committees)</a:t>
            </a:r>
          </a:p>
          <a:p>
            <a:pPr lvl="1"/>
            <a:r>
              <a:rPr lang="en-US" sz="2400" b="1" dirty="0"/>
              <a:t>capacity development </a:t>
            </a:r>
            <a:r>
              <a:rPr lang="en-US" sz="2400" dirty="0"/>
              <a:t>(focused on national </a:t>
            </a:r>
            <a:r>
              <a:rPr lang="en-US" sz="2400" dirty="0" err="1"/>
              <a:t>obs</a:t>
            </a:r>
            <a:r>
              <a:rPr lang="en-US" sz="2400" dirty="0"/>
              <a:t> systems and other organizations working in capacity development, training on implementation, OTGA)</a:t>
            </a:r>
          </a:p>
          <a:p>
            <a:pPr lvl="1"/>
            <a:r>
              <a:rPr lang="en-US" sz="2400" b="1" dirty="0"/>
              <a:t>best practices </a:t>
            </a:r>
            <a:r>
              <a:rPr lang="en-US" sz="2400" dirty="0"/>
              <a:t>and engagement in the Ocean Best Practices System project (starting with the endorsement process: </a:t>
            </a:r>
            <a:r>
              <a:rPr lang="en-US" sz="2400" i="1" dirty="0"/>
              <a:t>transparency</a:t>
            </a:r>
            <a:r>
              <a:rPr lang="en-US" sz="2400" dirty="0"/>
              <a:t>) [2-years]</a:t>
            </a:r>
          </a:p>
          <a:p>
            <a:pPr lvl="1"/>
            <a:r>
              <a:rPr lang="en-US" sz="2400" i="1" dirty="0"/>
              <a:t>[crisp articulation of outcomes in 1-year timeframe or longer]</a:t>
            </a:r>
            <a:endParaRPr lang="en-US" sz="2800" i="1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229273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185B17B-7716-408A-935B-35AB9D4A11D0}"/>
              </a:ext>
            </a:extLst>
          </p:cNvPr>
          <p:cNvSpPr txBox="1"/>
          <p:nvPr/>
        </p:nvSpPr>
        <p:spPr>
          <a:xfrm>
            <a:off x="2671426" y="5643076"/>
            <a:ext cx="1353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002060"/>
                </a:solidFill>
                <a:latin typeface="Tahoma" pitchFamily="34" charset="0"/>
                <a:ea typeface="+mn-ea"/>
              </a:rPr>
              <a:t>Centralised</a:t>
            </a:r>
            <a:r>
              <a:rPr lang="en-US" sz="1400" dirty="0">
                <a:solidFill>
                  <a:srgbClr val="002060"/>
                </a:solidFill>
                <a:latin typeface="Tahoma" pitchFamily="34" charset="0"/>
                <a:ea typeface="+mn-ea"/>
              </a:rPr>
              <a:t> authority</a:t>
            </a:r>
            <a:endParaRPr lang="en-BB" sz="1400" dirty="0">
              <a:solidFill>
                <a:srgbClr val="00206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DFC555-44AB-416D-AB03-DC1CDCFC40CE}"/>
              </a:ext>
            </a:extLst>
          </p:cNvPr>
          <p:cNvSpPr txBox="1"/>
          <p:nvPr/>
        </p:nvSpPr>
        <p:spPr>
          <a:xfrm>
            <a:off x="8231443" y="5643076"/>
            <a:ext cx="13530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Tahoma" pitchFamily="34" charset="0"/>
                <a:ea typeface="+mn-ea"/>
              </a:rPr>
              <a:t>Fully functional polycentric</a:t>
            </a:r>
            <a:endParaRPr lang="en-BB" sz="1400" dirty="0">
              <a:solidFill>
                <a:srgbClr val="00206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64C4EE-D83B-4A4A-8C14-5C8503C4C3C3}"/>
              </a:ext>
            </a:extLst>
          </p:cNvPr>
          <p:cNvSpPr txBox="1"/>
          <p:nvPr/>
        </p:nvSpPr>
        <p:spPr>
          <a:xfrm>
            <a:off x="4100580" y="5643076"/>
            <a:ext cx="1247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Tahoma" pitchFamily="34" charset="0"/>
                <a:ea typeface="+mn-ea"/>
              </a:rPr>
              <a:t>Polycentric fragmented</a:t>
            </a:r>
            <a:endParaRPr lang="en-BB" sz="1400" dirty="0">
              <a:solidFill>
                <a:srgbClr val="00206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FFB184-C269-4889-8255-D69B8450F24F}"/>
              </a:ext>
            </a:extLst>
          </p:cNvPr>
          <p:cNvSpPr txBox="1"/>
          <p:nvPr/>
        </p:nvSpPr>
        <p:spPr>
          <a:xfrm>
            <a:off x="5518131" y="5643076"/>
            <a:ext cx="1076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Tahoma" pitchFamily="34" charset="0"/>
                <a:ea typeface="+mn-ea"/>
              </a:rPr>
              <a:t>Polycentric bricolage</a:t>
            </a:r>
            <a:endParaRPr lang="en-BB" sz="1400" dirty="0">
              <a:solidFill>
                <a:srgbClr val="00206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6FF10F-4523-4285-B790-4C0C34303392}"/>
              </a:ext>
            </a:extLst>
          </p:cNvPr>
          <p:cNvSpPr txBox="1"/>
          <p:nvPr/>
        </p:nvSpPr>
        <p:spPr>
          <a:xfrm>
            <a:off x="6838304" y="5643076"/>
            <a:ext cx="1158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Tahoma" pitchFamily="34" charset="0"/>
                <a:ea typeface="+mn-ea"/>
              </a:rPr>
              <a:t>Polycentric codesigned</a:t>
            </a:r>
            <a:endParaRPr lang="en-BB" sz="1400" dirty="0">
              <a:solidFill>
                <a:srgbClr val="00206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557A191A-DDD8-4618-B2D2-A52246A6ACA6}"/>
              </a:ext>
            </a:extLst>
          </p:cNvPr>
          <p:cNvSpPr/>
          <p:nvPr/>
        </p:nvSpPr>
        <p:spPr>
          <a:xfrm>
            <a:off x="4100579" y="691704"/>
            <a:ext cx="5483896" cy="499138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Tahoma"/>
              </a:rPr>
              <a:t>Attending to overall architecture and interactions. Harmonizing principles, rules and mandates. </a:t>
            </a:r>
            <a:r>
              <a:rPr lang="en-US" sz="1800" dirty="0" err="1">
                <a:solidFill>
                  <a:srgbClr val="002060"/>
                </a:solidFill>
                <a:latin typeface="Tahoma"/>
              </a:rPr>
              <a:t>Analysing</a:t>
            </a:r>
            <a:r>
              <a:rPr lang="en-US" sz="1800" dirty="0">
                <a:solidFill>
                  <a:srgbClr val="002060"/>
                </a:solidFill>
                <a:latin typeface="Tahoma"/>
              </a:rPr>
              <a:t> gaps, overlaps. Establishing cooperation/conflict management mechanisms. Network development, Applying subsidiarity. Strengthening learning and sharing mechanisms.</a:t>
            </a:r>
            <a:endParaRPr lang="en-BB" sz="1800" dirty="0">
              <a:solidFill>
                <a:srgbClr val="002060"/>
              </a:solidFill>
              <a:latin typeface="Tahoma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A82840-F65E-4BF6-B912-1BA7B5139D16}"/>
              </a:ext>
            </a:extLst>
          </p:cNvPr>
          <p:cNvSpPr/>
          <p:nvPr/>
        </p:nvSpPr>
        <p:spPr>
          <a:xfrm>
            <a:off x="2842276" y="6395846"/>
            <a:ext cx="6668087" cy="2769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Tahoma"/>
              </a:rPr>
              <a:t>Governance modality spectrum</a:t>
            </a:r>
            <a:endParaRPr lang="en-BB" sz="1800" dirty="0">
              <a:solidFill>
                <a:srgbClr val="002060"/>
              </a:solidFill>
              <a:latin typeface="Tahoma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F1E0B643-A47B-4854-8B6C-B11C2CF67BA8}"/>
              </a:ext>
            </a:extLst>
          </p:cNvPr>
          <p:cNvSpPr/>
          <p:nvPr/>
        </p:nvSpPr>
        <p:spPr>
          <a:xfrm>
            <a:off x="2871219" y="696226"/>
            <a:ext cx="3967087" cy="865962"/>
          </a:xfrm>
          <a:prstGeom prst="leftArrow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800" dirty="0">
                <a:solidFill>
                  <a:srgbClr val="002060"/>
                </a:solidFill>
                <a:latin typeface="Tahoma"/>
              </a:rPr>
              <a:t>Not an option</a:t>
            </a:r>
            <a:endParaRPr lang="en-BB" sz="1800" dirty="0">
              <a:solidFill>
                <a:srgbClr val="002060"/>
              </a:solidFill>
              <a:latin typeface="Tahoma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5D52EAE1-A1C0-438D-8E35-8182E3A6B7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84151"/>
            <a:ext cx="9206746" cy="7833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600" b="1" dirty="0">
                <a:solidFill>
                  <a:srgbClr val="0070C0"/>
                </a:solidFill>
                <a:effectLst/>
                <a:latin typeface="Calibri"/>
                <a:ea typeface="Calibri"/>
                <a:cs typeface="Times New Roman"/>
              </a:rPr>
              <a:t>Working with polycentricity</a:t>
            </a:r>
            <a:endParaRPr lang="en-US" sz="3600" b="1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497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1E7C-D46A-A743-A835-20D19B01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TT- EOVs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DCF7E-D807-3946-98E6-C7660FF74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Terms of reference</a:t>
            </a:r>
          </a:p>
          <a:p>
            <a:pPr lvl="1"/>
            <a:r>
              <a:rPr lang="en-US" dirty="0"/>
              <a:t>produce 2-pager for OceanObs’19 explaining the definition of EOVs including criteria and process</a:t>
            </a:r>
          </a:p>
          <a:p>
            <a:pPr lvl="1"/>
            <a:r>
              <a:rPr lang="en-US" dirty="0"/>
              <a:t>transparency around process: publish a consistent set of guidelines for all three panels to use</a:t>
            </a:r>
          </a:p>
          <a:p>
            <a:pPr lvl="1"/>
            <a:r>
              <a:rPr lang="en-US" i="1" dirty="0"/>
              <a:t>possibility to finally publish the draft EOV paper? Kim will ask Bernadette</a:t>
            </a:r>
          </a:p>
          <a:p>
            <a:r>
              <a:rPr lang="en-US" dirty="0"/>
              <a:t>Lead (panels): Bernadette and Kim, </a:t>
            </a:r>
            <a:r>
              <a:rPr lang="en-US" i="1" dirty="0"/>
              <a:t>[</a:t>
            </a:r>
            <a:r>
              <a:rPr lang="en-US" i="1" dirty="0" err="1"/>
              <a:t>BioEco</a:t>
            </a:r>
            <a:r>
              <a:rPr lang="en-US" i="1" dirty="0"/>
              <a:t> already published paper?]</a:t>
            </a:r>
          </a:p>
          <a:p>
            <a:r>
              <a:rPr lang="en-US" dirty="0"/>
              <a:t>Lead (secretariat): Artur </a:t>
            </a:r>
            <a:r>
              <a:rPr lang="en-US" i="1" dirty="0"/>
              <a:t>(&amp; Patricia to look at draft)</a:t>
            </a:r>
          </a:p>
          <a:p>
            <a:r>
              <a:rPr lang="en-US" dirty="0"/>
              <a:t>Actions / deadlines</a:t>
            </a:r>
          </a:p>
          <a:p>
            <a:pPr lvl="1"/>
            <a:r>
              <a:rPr lang="en-US" dirty="0"/>
              <a:t>mid-August: draft 2-pager on EOV criteria/process for OO’19</a:t>
            </a:r>
          </a:p>
          <a:p>
            <a:pPr lvl="1"/>
            <a:r>
              <a:rPr lang="en-US" dirty="0"/>
              <a:t>April 2020: publication of guidelines </a:t>
            </a:r>
          </a:p>
          <a:p>
            <a:pPr lvl="1"/>
            <a:r>
              <a:rPr lang="en-US" i="1" dirty="0"/>
              <a:t>paper: longer timeframe</a:t>
            </a:r>
          </a:p>
        </p:txBody>
      </p:sp>
    </p:spTree>
    <p:extLst>
      <p:ext uri="{BB962C8B-B14F-4D97-AF65-F5344CB8AC3E}">
        <p14:creationId xmlns:p14="http://schemas.microsoft.com/office/powerpoint/2010/main" val="36128292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39670-612C-794B-AEB6-228E20107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624"/>
            <a:ext cx="10363200" cy="1143000"/>
          </a:xfrm>
        </p:spPr>
        <p:txBody>
          <a:bodyPr/>
          <a:lstStyle/>
          <a:p>
            <a:r>
              <a:rPr lang="en-US" dirty="0"/>
              <a:t>TT- Evaluation and review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D5C97-4BCE-314E-9E85-B7EA9F866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384" y="1124744"/>
            <a:ext cx="10363200" cy="5544616"/>
          </a:xfrm>
        </p:spPr>
        <p:txBody>
          <a:bodyPr/>
          <a:lstStyle/>
          <a:p>
            <a:r>
              <a:rPr lang="en-US" dirty="0"/>
              <a:t>Terms of reference</a:t>
            </a:r>
          </a:p>
          <a:p>
            <a:pPr lvl="1"/>
            <a:r>
              <a:rPr lang="en-US" dirty="0"/>
              <a:t>address questions posed in paper [details in paper to capture]</a:t>
            </a:r>
          </a:p>
          <a:p>
            <a:pPr lvl="1"/>
            <a:r>
              <a:rPr lang="en-US" dirty="0"/>
              <a:t>prepare guidelines on when reviews should be triggered and how they should be done</a:t>
            </a:r>
          </a:p>
          <a:p>
            <a:pPr lvl="1"/>
            <a:r>
              <a:rPr lang="en-US" i="1" dirty="0"/>
              <a:t>[GRA Forum: developing evaluation framework along value chain, assessing readiness. including FAIR data principles, sustainability of </a:t>
            </a:r>
            <a:r>
              <a:rPr lang="en-US" i="1" dirty="0" err="1"/>
              <a:t>obs</a:t>
            </a:r>
            <a:r>
              <a:rPr lang="en-US" i="1" dirty="0"/>
              <a:t>, governance, links to global networks, …]</a:t>
            </a:r>
          </a:p>
          <a:p>
            <a:r>
              <a:rPr lang="en-US" dirty="0"/>
              <a:t>Lead (SC): need to recruit a right person to SC</a:t>
            </a:r>
          </a:p>
          <a:p>
            <a:r>
              <a:rPr lang="en-US" dirty="0"/>
              <a:t>Lead (panels): Bernadette</a:t>
            </a:r>
          </a:p>
          <a:p>
            <a:r>
              <a:rPr lang="en-US" dirty="0"/>
              <a:t>Lead (secretariat): Katy</a:t>
            </a:r>
          </a:p>
          <a:p>
            <a:r>
              <a:rPr lang="en-US" dirty="0"/>
              <a:t>Actions / deadlines</a:t>
            </a:r>
          </a:p>
          <a:p>
            <a:pPr lvl="1"/>
            <a:r>
              <a:rPr lang="en-US" b="1" dirty="0"/>
              <a:t>way forward</a:t>
            </a:r>
            <a:r>
              <a:rPr lang="en-US" dirty="0"/>
              <a:t>: to organize a SC subset call on this topic, to examine the questions: P-Y Le </a:t>
            </a:r>
            <a:r>
              <a:rPr lang="en-US" dirty="0" err="1"/>
              <a:t>Traon</a:t>
            </a:r>
            <a:r>
              <a:rPr lang="en-US" dirty="0"/>
              <a:t>, Francis </a:t>
            </a:r>
            <a:r>
              <a:rPr lang="en-US" dirty="0" err="1"/>
              <a:t>Marsac</a:t>
            </a:r>
            <a:r>
              <a:rPr lang="en-US" dirty="0"/>
              <a:t>, [Craig McLean? Neville Smith?]</a:t>
            </a:r>
          </a:p>
          <a:p>
            <a:pPr lvl="1"/>
            <a:r>
              <a:rPr lang="en-US" dirty="0"/>
              <a:t>Katy will update document with input from SC (Neville on triggers)</a:t>
            </a:r>
          </a:p>
        </p:txBody>
      </p:sp>
    </p:spTree>
    <p:extLst>
      <p:ext uri="{BB962C8B-B14F-4D97-AF65-F5344CB8AC3E}">
        <p14:creationId xmlns:p14="http://schemas.microsoft.com/office/powerpoint/2010/main" val="390454103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39670-612C-794B-AEB6-228E20107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04800"/>
            <a:ext cx="10363200" cy="675928"/>
          </a:xfrm>
        </p:spPr>
        <p:txBody>
          <a:bodyPr/>
          <a:lstStyle/>
          <a:p>
            <a:r>
              <a:rPr lang="en-US" sz="3200" dirty="0"/>
              <a:t>TT- Engagement with national systems / focal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D5C97-4BCE-314E-9E85-B7EA9F866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980728"/>
            <a:ext cx="10363200" cy="5877272"/>
          </a:xfrm>
        </p:spPr>
        <p:txBody>
          <a:bodyPr/>
          <a:lstStyle/>
          <a:p>
            <a:r>
              <a:rPr lang="en-US" sz="1800" dirty="0"/>
              <a:t>Terms of reference</a:t>
            </a:r>
          </a:p>
          <a:p>
            <a:pPr lvl="1"/>
            <a:r>
              <a:rPr lang="en-US" sz="1600" dirty="0"/>
              <a:t>engagement with </a:t>
            </a:r>
            <a:r>
              <a:rPr lang="en-US" sz="1600" b="1" dirty="0"/>
              <a:t>national </a:t>
            </a:r>
            <a:r>
              <a:rPr lang="en-US" sz="1600" b="1" dirty="0" err="1"/>
              <a:t>obs</a:t>
            </a:r>
            <a:r>
              <a:rPr lang="en-US" sz="1600" b="1" dirty="0"/>
              <a:t> systems</a:t>
            </a:r>
            <a:r>
              <a:rPr lang="en-US" sz="1600" dirty="0"/>
              <a:t> and focal points</a:t>
            </a:r>
          </a:p>
          <a:p>
            <a:pPr lvl="1"/>
            <a:r>
              <a:rPr lang="en-US" sz="1600" b="1" dirty="0"/>
              <a:t>Draft of role of GOOS national focal points: what NFPs expect of GOOS, what GOOS expects of NFP</a:t>
            </a:r>
          </a:p>
          <a:p>
            <a:pPr lvl="1"/>
            <a:r>
              <a:rPr lang="en-US" sz="1600" b="1" dirty="0"/>
              <a:t>Are focal points individuals or a committee/forum/programme?</a:t>
            </a:r>
          </a:p>
          <a:p>
            <a:pPr lvl="1"/>
            <a:r>
              <a:rPr lang="en-US" sz="1600" dirty="0"/>
              <a:t>Take on initial feedback from GRA Forum agenda</a:t>
            </a:r>
          </a:p>
          <a:p>
            <a:pPr lvl="1"/>
            <a:r>
              <a:rPr lang="en-US" sz="1600" dirty="0"/>
              <a:t>Develop [phased] survey[s] of NFP: what are they looking for from GOOS (broad definition: programme, other parts of IOC, GRAs, etc.); what observing activity they are doing (including coastal observing) - VOICE work (Artur: template/lessons learned), </a:t>
            </a:r>
            <a:r>
              <a:rPr lang="en-US" sz="1600" dirty="0" err="1"/>
              <a:t>BioEco</a:t>
            </a:r>
            <a:r>
              <a:rPr lang="en-US" sz="1600" dirty="0"/>
              <a:t> PEGASUS work by EOV, JCOMMOPS. Ensure link to strategy and IP on messaging. </a:t>
            </a:r>
            <a:r>
              <a:rPr lang="en-US" sz="1600" i="1" dirty="0"/>
              <a:t>[but careful on mission creep: NFPs may not be able to respond best on all observations]</a:t>
            </a:r>
          </a:p>
          <a:p>
            <a:pPr lvl="1"/>
            <a:r>
              <a:rPr lang="en-US" sz="1600" dirty="0"/>
              <a:t>Secretariat (incl. Vladimir, Julian) to lead on advise on potential to connect to the Decade planning: national fora on marine science coordination/planning (also SCOR national committees)</a:t>
            </a:r>
          </a:p>
          <a:p>
            <a:pPr lvl="1"/>
            <a:r>
              <a:rPr lang="en-US" sz="1600" dirty="0"/>
              <a:t>Develop concept for a face-to-face meeting</a:t>
            </a:r>
          </a:p>
          <a:p>
            <a:r>
              <a:rPr lang="en-US" sz="1800" dirty="0"/>
              <a:t>Lead (SC): [Glenn, Pierre-Yves, Venkat, </a:t>
            </a:r>
            <a:r>
              <a:rPr lang="en-US" sz="1800" dirty="0" err="1"/>
              <a:t>Rosalia</a:t>
            </a:r>
            <a:r>
              <a:rPr lang="en-US" sz="1800" dirty="0"/>
              <a:t>] – co-leads to be defined</a:t>
            </a:r>
          </a:p>
          <a:p>
            <a:r>
              <a:rPr lang="en-US" sz="1800" dirty="0"/>
              <a:t>Lead (secretariat): Emma (&amp; </a:t>
            </a:r>
            <a:r>
              <a:rPr lang="en-US" sz="1800" dirty="0" err="1"/>
              <a:t>EuroSEAS</a:t>
            </a:r>
            <a:r>
              <a:rPr lang="en-US" sz="1800" dirty="0"/>
              <a:t> work for Europe – operations committee for EOOS)</a:t>
            </a:r>
          </a:p>
          <a:p>
            <a:r>
              <a:rPr lang="en-US" sz="1800" dirty="0"/>
              <a:t>Actions / deadlines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893091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26362</TotalTime>
  <Words>1271</Words>
  <Application>Microsoft Macintosh PowerPoint</Application>
  <PresentationFormat>Widescreen</PresentationFormat>
  <Paragraphs>132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Tahoma</vt:lpstr>
      <vt:lpstr>Times New Roman</vt:lpstr>
      <vt:lpstr>Wingdings</vt:lpstr>
      <vt:lpstr>Blank Presentation</vt:lpstr>
      <vt:lpstr>Textured</vt:lpstr>
      <vt:lpstr>Global Ocean Observing System SC-8 major actions updated with more details after Exec</vt:lpstr>
      <vt:lpstr>Exec</vt:lpstr>
      <vt:lpstr>PowerPoint Presentation</vt:lpstr>
      <vt:lpstr>PowerPoint Presentation</vt:lpstr>
      <vt:lpstr>PowerPoint Presentation</vt:lpstr>
      <vt:lpstr>PowerPoint Presentation</vt:lpstr>
      <vt:lpstr>TT- EOVs</vt:lpstr>
      <vt:lpstr>TT- Evaluation and review framework</vt:lpstr>
      <vt:lpstr>TT- Engagement with national systems / focal points</vt:lpstr>
      <vt:lpstr>TT- Capacity development</vt:lpstr>
      <vt:lpstr>TT- Best practices</vt:lpstr>
      <vt:lpstr>OceanObs’19 GOOS</vt:lpstr>
    </vt:vector>
  </TitlesOfParts>
  <Company>IOC/UNESCO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Decisions from beginning 2007</dc:title>
  <dc:creator>Albert Fischer</dc:creator>
  <cp:lastModifiedBy>Fischer, Albert</cp:lastModifiedBy>
  <cp:revision>551</cp:revision>
  <cp:lastPrinted>2015-06-22T08:22:37Z</cp:lastPrinted>
  <dcterms:created xsi:type="dcterms:W3CDTF">2012-11-19T13:57:22Z</dcterms:created>
  <dcterms:modified xsi:type="dcterms:W3CDTF">2019-06-04T08:44:06Z</dcterms:modified>
</cp:coreProperties>
</file>