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5" r:id="rId4"/>
    <p:sldId id="266" r:id="rId5"/>
    <p:sldId id="267" r:id="rId6"/>
    <p:sldId id="268" r:id="rId7"/>
    <p:sldId id="269" r:id="rId8"/>
    <p:sldId id="272" r:id="rId9"/>
    <p:sldId id="271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/>
    <p:restoredTop sz="94664"/>
  </p:normalViewPr>
  <p:slideViewPr>
    <p:cSldViewPr snapToGrid="0" snapToObjects="1">
      <p:cViewPr>
        <p:scale>
          <a:sx n="100" d="100"/>
          <a:sy n="100" d="100"/>
        </p:scale>
        <p:origin x="-544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753FC-3DB3-5C4B-B982-DCFF1D43504F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73F2-6A41-6340-9589-1CFEF976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FFFD-BCA9-084C-BA42-F7FAE0048607}" type="datetimeFigureOut">
              <a:rPr lang="en-US" smtClean="0"/>
              <a:t>18/06/24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45CB-548C-9140-BADA-E1CF030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" y="381000"/>
            <a:ext cx="11252200" cy="51689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108080"/>
                </a:solidFill>
              </a:rPr>
              <a:t>SCOR Working Group 154</a:t>
            </a:r>
          </a:p>
          <a:p>
            <a:pPr algn="ctr"/>
            <a:r>
              <a:rPr lang="en-US" sz="3600" dirty="0">
                <a:solidFill>
                  <a:srgbClr val="108080"/>
                </a:solidFill>
              </a:rPr>
              <a:t>Integration of Plankton-Observing Sensor Systems to Existing Global Sampling </a:t>
            </a:r>
            <a:r>
              <a:rPr lang="en-US" sz="3600" dirty="0" smtClean="0">
                <a:solidFill>
                  <a:srgbClr val="108080"/>
                </a:solidFill>
              </a:rPr>
              <a:t>Programs (P-OBS)</a:t>
            </a:r>
            <a:r>
              <a:rPr lang="en-ZA" sz="3600" dirty="0" smtClean="0">
                <a:solidFill>
                  <a:srgbClr val="108080"/>
                </a:solidFill>
              </a:rPr>
              <a:t> </a:t>
            </a:r>
          </a:p>
          <a:p>
            <a:pPr algn="ctr"/>
            <a:endParaRPr lang="en-ZA" sz="2400" dirty="0" smtClean="0">
              <a:solidFill>
                <a:srgbClr val="000000"/>
              </a:solidFill>
            </a:endParaRPr>
          </a:p>
          <a:p>
            <a:r>
              <a:rPr lang="en-ZA" sz="2000" b="1" dirty="0">
                <a:solidFill>
                  <a:srgbClr val="000000"/>
                </a:solidFill>
              </a:rPr>
              <a:t>Co-Chairs: </a:t>
            </a:r>
            <a:r>
              <a:rPr lang="en-ZA" sz="2000" dirty="0">
                <a:solidFill>
                  <a:srgbClr val="000000"/>
                </a:solidFill>
              </a:rPr>
              <a:t>Emmanuel Boss (USA) and Anya Waite (Germany</a:t>
            </a:r>
            <a:r>
              <a:rPr lang="en-ZA" sz="2000" dirty="0" smtClean="0">
                <a:solidFill>
                  <a:srgbClr val="000000"/>
                </a:solidFill>
              </a:rPr>
              <a:t>)</a:t>
            </a:r>
          </a:p>
          <a:p>
            <a:endParaRPr lang="en-ZA" sz="2000" dirty="0">
              <a:solidFill>
                <a:srgbClr val="000000"/>
              </a:solidFill>
            </a:endParaRPr>
          </a:p>
          <a:p>
            <a:r>
              <a:rPr lang="en-ZA" sz="2000" b="1" dirty="0">
                <a:solidFill>
                  <a:srgbClr val="000000"/>
                </a:solidFill>
              </a:rPr>
              <a:t>Other Full Members:</a:t>
            </a:r>
            <a:r>
              <a:rPr lang="en-ZA" sz="2000" dirty="0">
                <a:solidFill>
                  <a:srgbClr val="000000"/>
                </a:solidFill>
              </a:rPr>
              <a:t> Silvia Acinas (Spain), Ilana Berman-Frank (Israel), Marcela Cornejo (Chile), Katja Fennel (Canada), Heidi Sosik (USA), Sandy Thomalla (South Africa), Julia Uitz (France), and Hidekatsu Yamazaki (Japan</a:t>
            </a:r>
            <a:r>
              <a:rPr lang="en-ZA" sz="2000" dirty="0" smtClean="0">
                <a:solidFill>
                  <a:srgbClr val="000000"/>
                </a:solidFill>
              </a:rPr>
              <a:t>)</a:t>
            </a:r>
          </a:p>
          <a:p>
            <a:endParaRPr lang="en-ZA" sz="2000" dirty="0">
              <a:solidFill>
                <a:srgbClr val="000000"/>
              </a:solidFill>
            </a:endParaRPr>
          </a:p>
          <a:p>
            <a:r>
              <a:rPr lang="en-ZA" sz="2000" b="1" dirty="0">
                <a:solidFill>
                  <a:srgbClr val="000000"/>
                </a:solidFill>
              </a:rPr>
              <a:t>Associate Members:</a:t>
            </a:r>
            <a:r>
              <a:rPr lang="en-ZA" sz="2000" dirty="0">
                <a:solidFill>
                  <a:srgbClr val="000000"/>
                </a:solidFill>
              </a:rPr>
              <a:t> Sonia Batten (Canada and PICES), Jørgen Berge (Norway), Herve Claustre (France), Gérald Grégori (France), Johannes Karstensen (Germany), Frank Muller-Karger (USA), Anthony Richardson (Australia), Bernadette Sloyan (Australia), and Rik Wanninkhof (USA)</a:t>
            </a:r>
            <a:r>
              <a:rPr lang="en-ZA" sz="2000" dirty="0">
                <a:solidFill>
                  <a:srgbClr val="000000"/>
                </a:solidFill>
              </a:rPr>
              <a:t> </a:t>
            </a:r>
            <a:endParaRPr lang="en-Z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723" y="122826"/>
            <a:ext cx="11518716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08080"/>
                </a:solidFill>
              </a:rPr>
              <a:t>In our first year: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Learn about GO-SHIP and Ocean-SITES and their constraints.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Survey the technology available to study plankton (instruments, lab analysis). Invite input from outside experts.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Consult with modelers regarding parameters of interest to constrain biogeochemical as well as eco-system </a:t>
            </a:r>
            <a:r>
              <a:rPr lang="en-US" sz="2800" dirty="0" smtClean="0"/>
              <a:t>models (helps with prioritization). Link measurements to EOVs.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Assemble on website protocols as well as data on associated efforts.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Prepare presentations for </a:t>
            </a:r>
            <a:r>
              <a:rPr lang="en-US" sz="2800" dirty="0" err="1" smtClean="0"/>
              <a:t>OceanObs</a:t>
            </a:r>
            <a:r>
              <a:rPr lang="en-US" sz="2800" dirty="0" smtClean="0"/>
              <a:t>’ 19.</a:t>
            </a:r>
          </a:p>
        </p:txBody>
      </p:sp>
    </p:spTree>
    <p:extLst>
      <p:ext uri="{BB962C8B-B14F-4D97-AF65-F5344CB8AC3E}">
        <p14:creationId xmlns:p14="http://schemas.microsoft.com/office/powerpoint/2010/main" val="115551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723" y="122826"/>
            <a:ext cx="11518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08080"/>
                </a:solidFill>
              </a:rPr>
              <a:t>Synergies with POGO </a:t>
            </a:r>
          </a:p>
          <a:p>
            <a:r>
              <a:rPr lang="en-US" sz="2800" b="1" dirty="0" smtClean="0">
                <a:solidFill>
                  <a:srgbClr val="108080"/>
                </a:solidFill>
              </a:rPr>
              <a:t>Partnership for Observation of the Global Ocean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Source for information and relevant expertise.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Links to material our WG produces.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Sustainability beyond the 3yrs of the WG life.</a:t>
            </a:r>
          </a:p>
        </p:txBody>
      </p:sp>
    </p:spTree>
    <p:extLst>
      <p:ext uri="{BB962C8B-B14F-4D97-AF65-F5344CB8AC3E}">
        <p14:creationId xmlns:p14="http://schemas.microsoft.com/office/powerpoint/2010/main" val="48878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6700" y="1625600"/>
            <a:ext cx="9194800" cy="36449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6700" y="2184400"/>
            <a:ext cx="9194800" cy="19256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rgbClr val="108080"/>
                </a:solidFill>
              </a:rPr>
              <a:t>Why Now?</a:t>
            </a:r>
            <a:br>
              <a:rPr lang="en-US" sz="5300" b="1" dirty="0" smtClean="0">
                <a:solidFill>
                  <a:srgbClr val="108080"/>
                </a:solidFill>
              </a:rPr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dirty="0" smtClean="0"/>
              <a:t>The </a:t>
            </a:r>
            <a:r>
              <a:rPr lang="en-US" dirty="0"/>
              <a:t>Time is Right to </a:t>
            </a:r>
            <a:r>
              <a:rPr lang="en-US" dirty="0" smtClean="0"/>
              <a:t>Expand Biological Measurements in Ocean </a:t>
            </a:r>
            <a:r>
              <a:rPr lang="en-US" dirty="0"/>
              <a:t>Observing Programs</a:t>
            </a:r>
          </a:p>
        </p:txBody>
      </p:sp>
    </p:spTree>
    <p:extLst>
      <p:ext uri="{BB962C8B-B14F-4D97-AF65-F5344CB8AC3E}">
        <p14:creationId xmlns:p14="http://schemas.microsoft.com/office/powerpoint/2010/main" val="404579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58855" y="3482535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Imaging</a:t>
            </a:r>
            <a:endParaRPr lang="en-US" sz="2400" dirty="0"/>
          </a:p>
        </p:txBody>
      </p:sp>
      <p:pic>
        <p:nvPicPr>
          <p:cNvPr id="7" name="Picture 3" descr="Flow chart Tara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0702" y="3475569"/>
            <a:ext cx="9144000" cy="3455987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2" y="1065236"/>
            <a:ext cx="3426725" cy="3151922"/>
          </a:xfrm>
          <a:prstGeom prst="rect">
            <a:avLst/>
          </a:prstGeom>
        </p:spPr>
      </p:pic>
      <p:pic>
        <p:nvPicPr>
          <p:cNvPr id="8" name="Picture 2" descr="TARA OCEAN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5427" y="5909481"/>
            <a:ext cx="1378459" cy="82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587" y="1126791"/>
            <a:ext cx="296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NASA-PACE: UV&lt;-&gt;NIR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5" y="1024292"/>
            <a:ext cx="2598764" cy="2598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9320" y="629373"/>
            <a:ext cx="263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BGC Argo, SOCCOM</a:t>
            </a:r>
            <a:endParaRPr lang="en-US" sz="2400" dirty="0"/>
          </a:p>
        </p:txBody>
      </p:sp>
      <p:pic>
        <p:nvPicPr>
          <p:cNvPr id="9" name="Picture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96" y="4217158"/>
            <a:ext cx="2640842" cy="264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8291" y="624809"/>
            <a:ext cx="386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Remote Sensing Ocean Color</a:t>
            </a:r>
            <a:endParaRPr lang="en-US" sz="2400"/>
          </a:p>
        </p:txBody>
      </p:sp>
      <p:pic>
        <p:nvPicPr>
          <p:cNvPr id="13" name="Picture 2" descr="http://oceans.taraexpeditions.org/uploads/page/141/_f._latreille-fonds_tara-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5863" y="656669"/>
            <a:ext cx="4439398" cy="29632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2260" y="54587"/>
            <a:ext cx="1130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08080"/>
                </a:solidFill>
              </a:rPr>
              <a:t>Why now?</a:t>
            </a:r>
            <a:endParaRPr lang="en-US" sz="3600" b="1" dirty="0">
              <a:solidFill>
                <a:srgbClr val="1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9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260" y="54587"/>
            <a:ext cx="1130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08080"/>
                </a:solidFill>
              </a:rPr>
              <a:t>Why now?</a:t>
            </a:r>
            <a:endParaRPr lang="en-US" sz="3600" b="1" dirty="0">
              <a:solidFill>
                <a:srgbClr val="1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587" y="1126791"/>
            <a:ext cx="296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NASA-PACE: UV&lt;-&gt;NIR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0" y="1052577"/>
            <a:ext cx="11423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IMSOO : </a:t>
            </a:r>
            <a:r>
              <a:rPr lang="en-US" sz="2400" dirty="0"/>
              <a:t>Implementation of Multi-Disciplinary Sustained Ocean Observations </a:t>
            </a:r>
            <a:r>
              <a:rPr lang="en-US" sz="2400" dirty="0" smtClean="0"/>
              <a:t>Workshop</a:t>
            </a:r>
            <a:r>
              <a:rPr lang="en-US" sz="2400" dirty="0"/>
              <a:t>, Miami, 8-10 February </a:t>
            </a:r>
            <a:r>
              <a:rPr lang="en-US" sz="2400" dirty="0" smtClean="0"/>
              <a:t>2017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Build on </a:t>
            </a:r>
            <a:r>
              <a:rPr lang="en-US" sz="2400" dirty="0"/>
              <a:t>established societal and scientific requirements expressed in EOVs, identify </a:t>
            </a:r>
            <a:r>
              <a:rPr lang="en-US" sz="2400" dirty="0" smtClean="0"/>
              <a:t>key </a:t>
            </a:r>
            <a:r>
              <a:rPr lang="en-US" sz="2400" dirty="0"/>
              <a:t>applications </a:t>
            </a:r>
            <a:r>
              <a:rPr lang="en-US" sz="2400" dirty="0" smtClean="0"/>
              <a:t>that </a:t>
            </a:r>
            <a:r>
              <a:rPr lang="en-US" sz="2400" dirty="0"/>
              <a:t>will benefit from co-located and/or complementary multi-disciplinary sustained </a:t>
            </a:r>
            <a:r>
              <a:rPr lang="en-US" sz="2400" dirty="0" smtClean="0"/>
              <a:t>observations.</a:t>
            </a:r>
          </a:p>
          <a:p>
            <a:r>
              <a:rPr lang="en-US" sz="2400" dirty="0" smtClean="0"/>
              <a:t>   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near-term innovation priorities for observing platforms and instrumentation to enable multi-disciplinary observations and </a:t>
            </a:r>
            <a:r>
              <a:rPr lang="en-US" sz="2400" dirty="0" smtClean="0"/>
              <a:t>modelling.</a:t>
            </a:r>
          </a:p>
          <a:p>
            <a:r>
              <a:rPr lang="en-US" sz="2400" dirty="0" smtClean="0"/>
              <a:t>    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programmatic and professional connections between existing and emerging observing networks that will increase multi-disciplinary observations.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After discussions with Frank Muller-</a:t>
            </a:r>
            <a:r>
              <a:rPr lang="en-US" sz="2400" dirty="0" err="1" smtClean="0"/>
              <a:t>Karger</a:t>
            </a:r>
            <a:r>
              <a:rPr lang="en-US" sz="2400" dirty="0" smtClean="0"/>
              <a:t> and </a:t>
            </a:r>
            <a:r>
              <a:rPr lang="en-US" sz="2400" dirty="0" smtClean="0"/>
              <a:t>Patricia </a:t>
            </a:r>
            <a:r>
              <a:rPr lang="en-US" sz="2400" dirty="0" err="1" smtClean="0"/>
              <a:t>Miloslavish</a:t>
            </a:r>
            <a:r>
              <a:rPr lang="en-US" sz="2400" dirty="0" smtClean="0"/>
              <a:t>, Emmanuel founded the SCOR WG.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87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" y="700918"/>
            <a:ext cx="114681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108080"/>
                </a:solidFill>
              </a:rPr>
              <a:t>General</a:t>
            </a:r>
            <a:r>
              <a:rPr lang="en-US" sz="2400" b="1" dirty="0">
                <a:solidFill>
                  <a:srgbClr val="108080"/>
                </a:solidFill>
              </a:rPr>
              <a:t>: </a:t>
            </a:r>
            <a:r>
              <a:rPr lang="en-US" sz="2400" dirty="0" smtClean="0"/>
              <a:t>Identify </a:t>
            </a:r>
            <a:r>
              <a:rPr lang="en-US" sz="2400" dirty="0"/>
              <a:t>best practices </a:t>
            </a:r>
            <a:r>
              <a:rPr lang="en-US" sz="2400" dirty="0" smtClean="0"/>
              <a:t>and technical feasibility </a:t>
            </a:r>
            <a:r>
              <a:rPr lang="en-US" sz="2400" dirty="0"/>
              <a:t>to incorporate plankton measurements into global ocean observing </a:t>
            </a:r>
            <a:r>
              <a:rPr lang="en-US" sz="2400" dirty="0" smtClean="0"/>
              <a:t>platforms </a:t>
            </a:r>
            <a:r>
              <a:rPr lang="en-US" sz="2400" dirty="0"/>
              <a:t>(initially GO-SHIP and </a:t>
            </a:r>
            <a:r>
              <a:rPr lang="en-US" sz="2400" dirty="0" smtClean="0"/>
              <a:t>expansion </a:t>
            </a:r>
            <a:r>
              <a:rPr lang="en-US" sz="2400" dirty="0"/>
              <a:t>into </a:t>
            </a:r>
            <a:r>
              <a:rPr lang="en-US" sz="2400" dirty="0" err="1" smtClean="0"/>
              <a:t>OceanSITES</a:t>
            </a:r>
            <a:r>
              <a:rPr lang="en-US" sz="2400" dirty="0"/>
              <a:t>).</a:t>
            </a:r>
            <a:r>
              <a:rPr lang="en-ZA" sz="2400" dirty="0"/>
              <a:t> </a:t>
            </a:r>
            <a:endParaRPr lang="en-ZA" sz="2400" dirty="0"/>
          </a:p>
          <a:p>
            <a:r>
              <a:rPr lang="en-US" sz="2400" dirty="0"/>
              <a:t> </a:t>
            </a:r>
            <a:endParaRPr lang="en-ZA" sz="2400" dirty="0"/>
          </a:p>
          <a:p>
            <a:r>
              <a:rPr lang="en-US" sz="2400" b="1" i="1" dirty="0">
                <a:solidFill>
                  <a:srgbClr val="108080"/>
                </a:solidFill>
              </a:rPr>
              <a:t>Specific:</a:t>
            </a:r>
            <a:endParaRPr lang="en-ZA" sz="2400" dirty="0">
              <a:solidFill>
                <a:srgbClr val="10808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Identify current technologies (sensors </a:t>
            </a:r>
            <a:r>
              <a:rPr lang="en-US" sz="2400" dirty="0" smtClean="0"/>
              <a:t>/ analysis</a:t>
            </a:r>
            <a:r>
              <a:rPr lang="en-US" sz="2400" dirty="0"/>
              <a:t>) that can be integrated into existing observing </a:t>
            </a:r>
            <a:r>
              <a:rPr lang="en-US" sz="2400" dirty="0" smtClean="0"/>
              <a:t>infrastructure. </a:t>
            </a:r>
            <a:endParaRPr lang="en-ZA" sz="2400" dirty="0"/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Provide the </a:t>
            </a:r>
            <a:r>
              <a:rPr lang="en-US" sz="2400" dirty="0" smtClean="0"/>
              <a:t>details </a:t>
            </a:r>
            <a:r>
              <a:rPr lang="en-US" sz="2400" dirty="0"/>
              <a:t>associated with </a:t>
            </a:r>
            <a:r>
              <a:rPr lang="en-US" sz="2400" dirty="0" smtClean="0"/>
              <a:t>each technology </a:t>
            </a:r>
            <a:r>
              <a:rPr lang="en-US" sz="2400" dirty="0"/>
              <a:t>(e.g</a:t>
            </a:r>
            <a:r>
              <a:rPr lang="en-US" sz="2400" dirty="0" smtClean="0"/>
              <a:t>. </a:t>
            </a:r>
            <a:r>
              <a:rPr lang="en-US" sz="2400" dirty="0"/>
              <a:t>power, cost, and human effort).</a:t>
            </a:r>
            <a:endParaRPr lang="en-ZA" sz="2400" dirty="0"/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Document </a:t>
            </a:r>
            <a:r>
              <a:rPr lang="en-US" sz="2400" dirty="0" smtClean="0"/>
              <a:t>applications and </a:t>
            </a:r>
            <a:r>
              <a:rPr lang="en-US" sz="2400" dirty="0"/>
              <a:t>measurement </a:t>
            </a:r>
            <a:r>
              <a:rPr lang="en-US" sz="2400" dirty="0" smtClean="0"/>
              <a:t>protocols (develop if necessary). 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synergies with </a:t>
            </a:r>
            <a:r>
              <a:rPr lang="en-US" sz="2400" dirty="0" smtClean="0"/>
              <a:t>measurements from </a:t>
            </a:r>
            <a:r>
              <a:rPr lang="en-US" sz="2400" dirty="0"/>
              <a:t>other </a:t>
            </a:r>
            <a:r>
              <a:rPr lang="en-US" sz="2400" dirty="0" smtClean="0"/>
              <a:t>programs </a:t>
            </a:r>
            <a:r>
              <a:rPr lang="en-US" sz="2400" dirty="0"/>
              <a:t>(e.g</a:t>
            </a:r>
            <a:r>
              <a:rPr lang="en-US" sz="2400" dirty="0" smtClean="0"/>
              <a:t>. </a:t>
            </a:r>
            <a:r>
              <a:rPr lang="en-US" sz="2400" dirty="0"/>
              <a:t>BGC-Argo, space-based measurements, Continuous Plankton Recorder surveys) to provide cross-calibration and a better representation of the 4-D distribution of the parameter measured.</a:t>
            </a:r>
            <a:endParaRPr lang="en-ZA" sz="2400" dirty="0"/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Identify technological limitations and/or gaps, and </a:t>
            </a:r>
            <a:r>
              <a:rPr lang="en-US" sz="2400" dirty="0" smtClean="0"/>
              <a:t>areas </a:t>
            </a:r>
            <a:r>
              <a:rPr lang="en-US" sz="2400" dirty="0"/>
              <a:t>of priority </a:t>
            </a:r>
            <a:r>
              <a:rPr lang="en-US" sz="2400" dirty="0" smtClean="0"/>
              <a:t>to invest in development.</a:t>
            </a:r>
            <a:endParaRPr lang="en-ZA" sz="2400" dirty="0"/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Increase awareness </a:t>
            </a:r>
            <a:r>
              <a:rPr lang="en-US" sz="2400" dirty="0" smtClean="0"/>
              <a:t>and access biological oceanographic.</a:t>
            </a:r>
            <a:endParaRPr lang="en-Z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2260" y="54587"/>
            <a:ext cx="1130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08080"/>
                </a:solidFill>
              </a:rPr>
              <a:t>Terms of Reference</a:t>
            </a:r>
            <a:endParaRPr lang="en-US" sz="3600" b="1" dirty="0">
              <a:solidFill>
                <a:srgbClr val="1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5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796" y="1024527"/>
            <a:ext cx="11300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108080"/>
                </a:solidFill>
              </a:rPr>
              <a:t>Science: </a:t>
            </a:r>
            <a:r>
              <a:rPr lang="en-US" sz="2400" dirty="0" smtClean="0"/>
              <a:t>data is critical </a:t>
            </a:r>
            <a:r>
              <a:rPr lang="en-US" sz="2400" dirty="0"/>
              <a:t>to quantify variability of </a:t>
            </a:r>
            <a:r>
              <a:rPr lang="en-US" sz="2400" dirty="0" smtClean="0"/>
              <a:t>plankton </a:t>
            </a:r>
            <a:r>
              <a:rPr lang="en-US" sz="2400" dirty="0"/>
              <a:t>in </a:t>
            </a:r>
            <a:r>
              <a:rPr lang="en-US" sz="2400" dirty="0" smtClean="0"/>
              <a:t>space and </a:t>
            </a:r>
            <a:r>
              <a:rPr lang="en-US" sz="2400" dirty="0"/>
              <a:t>time, discover and quantify new life forms, constrain models, and better </a:t>
            </a:r>
            <a:r>
              <a:rPr lang="en-US" sz="2400" dirty="0" smtClean="0"/>
              <a:t>characterize processes </a:t>
            </a:r>
            <a:r>
              <a:rPr lang="en-US" sz="2400" dirty="0"/>
              <a:t>leading to ecosystem </a:t>
            </a:r>
            <a:r>
              <a:rPr lang="en-US" sz="2400" dirty="0" smtClean="0"/>
              <a:t>change.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i="1" dirty="0">
                <a:solidFill>
                  <a:srgbClr val="108080"/>
                </a:solidFill>
              </a:rPr>
              <a:t>Society: </a:t>
            </a:r>
            <a:r>
              <a:rPr lang="en-US" sz="2400" dirty="0"/>
              <a:t>data </a:t>
            </a:r>
            <a:r>
              <a:rPr lang="en-US" sz="2400" dirty="0" smtClean="0"/>
              <a:t>are </a:t>
            </a:r>
            <a:r>
              <a:rPr lang="en-US" sz="2400" dirty="0"/>
              <a:t>critical to quantify marine food webs, detect </a:t>
            </a:r>
            <a:r>
              <a:rPr lang="en-US" sz="2400" dirty="0" smtClean="0"/>
              <a:t>harmful </a:t>
            </a:r>
            <a:r>
              <a:rPr lang="en-US" sz="2400" dirty="0" smtClean="0"/>
              <a:t>algal blooms</a:t>
            </a:r>
            <a:r>
              <a:rPr lang="en-US" sz="2400" dirty="0"/>
              <a:t>, and sustain ecosystem services </a:t>
            </a:r>
            <a:r>
              <a:rPr lang="en-US" sz="2400" dirty="0" smtClean="0"/>
              <a:t>(e.g. </a:t>
            </a:r>
            <a:r>
              <a:rPr lang="en-US" sz="2400" dirty="0"/>
              <a:t>fisheries and </a:t>
            </a:r>
            <a:r>
              <a:rPr lang="en-US" sz="2400" dirty="0" smtClean="0"/>
              <a:t>nutrient </a:t>
            </a:r>
            <a:r>
              <a:rPr lang="en-US" sz="2400" dirty="0" smtClean="0"/>
              <a:t>cycling).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i="1" dirty="0">
                <a:solidFill>
                  <a:srgbClr val="108080"/>
                </a:solidFill>
              </a:rPr>
              <a:t>Observing systems: </a:t>
            </a:r>
            <a:r>
              <a:rPr lang="en-US" sz="2400" dirty="0"/>
              <a:t>increasing the value of these assets to science and society, </a:t>
            </a:r>
            <a:r>
              <a:rPr lang="en-US" sz="2400" dirty="0" smtClean="0"/>
              <a:t>including developing </a:t>
            </a:r>
            <a:r>
              <a:rPr lang="en-US" sz="2400" dirty="0"/>
              <a:t>markets of technology and information transfer. </a:t>
            </a:r>
          </a:p>
          <a:p>
            <a:endParaRPr lang="en-US" sz="2400" u="sng" dirty="0" smtClean="0"/>
          </a:p>
          <a:p>
            <a:r>
              <a:rPr lang="en-US" sz="2400" b="1" i="1" dirty="0" smtClean="0">
                <a:solidFill>
                  <a:srgbClr val="108080"/>
                </a:solidFill>
              </a:rPr>
              <a:t>Conservation</a:t>
            </a:r>
            <a:r>
              <a:rPr lang="en-US" sz="2400" b="1" i="1" dirty="0">
                <a:solidFill>
                  <a:srgbClr val="108080"/>
                </a:solidFill>
              </a:rPr>
              <a:t>: </a:t>
            </a:r>
            <a:r>
              <a:rPr lang="en-US" sz="2400" dirty="0"/>
              <a:t>Establishment of ecosystem-based approaches to marine resource </a:t>
            </a:r>
            <a:r>
              <a:rPr lang="en-US" sz="2400" dirty="0" smtClean="0"/>
              <a:t>management </a:t>
            </a:r>
            <a:r>
              <a:rPr lang="en-US" sz="2400" dirty="0" smtClean="0"/>
              <a:t>depends </a:t>
            </a:r>
            <a:r>
              <a:rPr lang="en-US" sz="2400" dirty="0"/>
              <a:t>on sufficient data to quantify ecosystem members and functions.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9101" y="170934"/>
            <a:ext cx="17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08080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73146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796" y="122827"/>
            <a:ext cx="11300348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08080"/>
                </a:solidFill>
              </a:rPr>
              <a:t>Deliverables</a:t>
            </a:r>
          </a:p>
          <a:p>
            <a:pPr algn="ctr"/>
            <a:endParaRPr lang="en-US" sz="2800" dirty="0" smtClean="0">
              <a:solidFill>
                <a:srgbClr val="108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An </a:t>
            </a:r>
            <a:r>
              <a:rPr lang="en-US" sz="2400" b="1" i="1" dirty="0" smtClean="0">
                <a:solidFill>
                  <a:srgbClr val="108080"/>
                </a:solidFill>
              </a:rPr>
              <a:t>article</a:t>
            </a:r>
            <a:r>
              <a:rPr lang="en-US" sz="2400" dirty="0" smtClean="0">
                <a:solidFill>
                  <a:srgbClr val="108080"/>
                </a:solidFill>
              </a:rPr>
              <a:t> </a:t>
            </a:r>
            <a:r>
              <a:rPr lang="en-US" sz="2400" dirty="0" smtClean="0"/>
              <a:t>reporting about the activity </a:t>
            </a:r>
            <a:r>
              <a:rPr lang="en-US" sz="2400" dirty="0"/>
              <a:t>and inviting input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i="1" dirty="0">
                <a:solidFill>
                  <a:srgbClr val="108080"/>
                </a:solidFill>
              </a:rPr>
              <a:t>manual</a:t>
            </a:r>
            <a:r>
              <a:rPr lang="en-US" sz="2400" dirty="0"/>
              <a:t> with the protocols for plankton measurements on board research </a:t>
            </a:r>
            <a:r>
              <a:rPr lang="en-US" sz="2400" dirty="0" smtClean="0"/>
              <a:t>vessels (initially </a:t>
            </a:r>
            <a:r>
              <a:rPr lang="en-US" sz="2400" dirty="0"/>
              <a:t>GO-SHIP but expandable to Ships of Opportunities</a:t>
            </a:r>
            <a:r>
              <a:rPr lang="en-US" sz="24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i="1" dirty="0">
                <a:solidFill>
                  <a:srgbClr val="108080"/>
                </a:solidFill>
              </a:rPr>
              <a:t>manual</a:t>
            </a:r>
            <a:r>
              <a:rPr lang="en-US" sz="2400" dirty="0"/>
              <a:t> with the protocols for plankton measurements with research </a:t>
            </a:r>
            <a:r>
              <a:rPr lang="en-US" sz="2400" dirty="0" smtClean="0"/>
              <a:t>buoys (initially </a:t>
            </a:r>
            <a:r>
              <a:rPr lang="en-US" sz="2400" dirty="0" err="1"/>
              <a:t>OceanSITES</a:t>
            </a:r>
            <a:r>
              <a:rPr lang="en-US" sz="2400" dirty="0"/>
              <a:t> but expandable to other </a:t>
            </a:r>
            <a:r>
              <a:rPr lang="en-US" sz="2400" dirty="0" smtClean="0"/>
              <a:t>programs).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i="1" dirty="0">
                <a:solidFill>
                  <a:srgbClr val="108080"/>
                </a:solidFill>
              </a:rPr>
              <a:t>website</a:t>
            </a:r>
            <a:r>
              <a:rPr lang="en-US" sz="2400" dirty="0"/>
              <a:t> where our findings will be disseminated. The website will </a:t>
            </a:r>
            <a:r>
              <a:rPr lang="en-US" sz="2400" dirty="0" smtClean="0"/>
              <a:t>include information </a:t>
            </a:r>
            <a:r>
              <a:rPr lang="en-US" sz="2400" dirty="0"/>
              <a:t>on ALL the specifics outlined above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i="1" dirty="0">
                <a:solidFill>
                  <a:srgbClr val="108080"/>
                </a:solidFill>
              </a:rPr>
              <a:t>workshop</a:t>
            </a:r>
            <a:r>
              <a:rPr lang="en-US" sz="2400" dirty="0"/>
              <a:t> supporting capacity-building for early career researchers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Present </a:t>
            </a:r>
            <a:r>
              <a:rPr lang="en-US" sz="2400" dirty="0"/>
              <a:t>progress at </a:t>
            </a:r>
            <a:r>
              <a:rPr lang="en-US" sz="2400" b="1" i="1" dirty="0" smtClean="0">
                <a:solidFill>
                  <a:srgbClr val="108080"/>
                </a:solidFill>
              </a:rPr>
              <a:t>conference</a:t>
            </a:r>
            <a:r>
              <a:rPr lang="en-US" sz="2400" i="1" dirty="0" smtClean="0"/>
              <a:t>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68600" y="2235200"/>
            <a:ext cx="9017000" cy="3822700"/>
            <a:chOff x="3175000" y="901700"/>
            <a:chExt cx="9017000" cy="3822700"/>
          </a:xfrm>
          <a:solidFill>
            <a:srgbClr val="108080"/>
          </a:solidFill>
        </p:grpSpPr>
        <p:sp>
          <p:nvSpPr>
            <p:cNvPr id="5" name="Rectangular Callout 4"/>
            <p:cNvSpPr/>
            <p:nvPr/>
          </p:nvSpPr>
          <p:spPr>
            <a:xfrm>
              <a:off x="3175000" y="901700"/>
              <a:ext cx="9017000" cy="3822700"/>
            </a:xfrm>
            <a:prstGeom prst="wedgeRectCallout">
              <a:avLst>
                <a:gd name="adj1" fmla="val -57953"/>
                <a:gd name="adj2" fmla="val -69948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Screen Shot 2018-06-25 at 06.12.1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0" y="1028700"/>
              <a:ext cx="8648700" cy="34671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9592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eft Arrow Callout 24"/>
          <p:cNvSpPr/>
          <p:nvPr/>
        </p:nvSpPr>
        <p:spPr>
          <a:xfrm>
            <a:off x="2578100" y="5295900"/>
            <a:ext cx="8775700" cy="12162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934"/>
            </a:avLst>
          </a:prstGeom>
          <a:solidFill>
            <a:srgbClr val="FFFFFF"/>
          </a:solidFill>
          <a:ln w="57150" cmpd="sng"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Callout 19"/>
          <p:cNvSpPr/>
          <p:nvPr/>
        </p:nvSpPr>
        <p:spPr>
          <a:xfrm>
            <a:off x="2616200" y="1028700"/>
            <a:ext cx="8775700" cy="9233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082"/>
            </a:avLst>
          </a:prstGeom>
          <a:solidFill>
            <a:srgbClr val="FFFFFF"/>
          </a:solidFill>
          <a:ln w="57150" cmpd="sng"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1257300"/>
            <a:ext cx="1689100" cy="698500"/>
          </a:xfrm>
          <a:prstGeom prst="roundRect">
            <a:avLst/>
          </a:prstGeom>
          <a:solidFill>
            <a:srgbClr val="10808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2203450"/>
            <a:ext cx="1689100" cy="698500"/>
          </a:xfrm>
          <a:prstGeom prst="roundRect">
            <a:avLst/>
          </a:prstGeom>
          <a:solidFill>
            <a:srgbClr val="1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149600"/>
            <a:ext cx="1689100" cy="698500"/>
          </a:xfrm>
          <a:prstGeom prst="roundRect">
            <a:avLst/>
          </a:prstGeom>
          <a:solidFill>
            <a:srgbClr val="1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127500"/>
            <a:ext cx="1689100" cy="698500"/>
          </a:xfrm>
          <a:prstGeom prst="roundRect">
            <a:avLst/>
          </a:prstGeom>
          <a:solidFill>
            <a:srgbClr val="1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Bulk BGC (HPLC, POC)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5092700"/>
            <a:ext cx="1689100" cy="698500"/>
          </a:xfrm>
          <a:prstGeom prst="roundRect">
            <a:avLst/>
          </a:prstGeom>
          <a:solidFill>
            <a:srgbClr val="1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Bio-optics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6007100"/>
            <a:ext cx="1689100" cy="698500"/>
          </a:xfrm>
          <a:prstGeom prst="roundRect">
            <a:avLst/>
          </a:prstGeom>
          <a:solidFill>
            <a:srgbClr val="1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Bio-Acoustics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100" y="98335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Our first meeting as a group took place February 10</a:t>
            </a:r>
            <a:r>
              <a:rPr lang="en-US" sz="2400" baseline="30000" dirty="0"/>
              <a:t>th</a:t>
            </a:r>
            <a:r>
              <a:rPr lang="en-US" sz="2400" dirty="0"/>
              <a:t> in Portland.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preparation we have divided into 6 groups:</a:t>
            </a:r>
            <a:endParaRPr lang="en-US" sz="2400" dirty="0"/>
          </a:p>
        </p:txBody>
      </p:sp>
      <p:sp>
        <p:nvSpPr>
          <p:cNvPr id="22" name="Left Arrow Callout 21"/>
          <p:cNvSpPr/>
          <p:nvPr/>
        </p:nvSpPr>
        <p:spPr>
          <a:xfrm>
            <a:off x="2616200" y="3048000"/>
            <a:ext cx="8775700" cy="8001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934"/>
            </a:avLst>
          </a:prstGeom>
          <a:solidFill>
            <a:srgbClr val="FFFFFF"/>
          </a:solidFill>
          <a:ln w="57150" cmpd="sng"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Callout 22"/>
          <p:cNvSpPr/>
          <p:nvPr/>
        </p:nvSpPr>
        <p:spPr>
          <a:xfrm>
            <a:off x="2616200" y="2101850"/>
            <a:ext cx="8775700" cy="8001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082"/>
            </a:avLst>
          </a:prstGeom>
          <a:solidFill>
            <a:srgbClr val="FFFFFF"/>
          </a:solidFill>
          <a:ln w="57150" cmpd="sng"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70300" y="3149600"/>
            <a:ext cx="6134100" cy="646331"/>
          </a:xfrm>
          <a:prstGeom prst="rect">
            <a:avLst/>
          </a:prstGeom>
          <a:solidFill>
            <a:srgbClr val="FFFFFF"/>
          </a:solidFill>
          <a:ln w="57150" cmpd="sng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Standardizing, managing, and interpreting these genomic data is an emerging challenge </a:t>
            </a:r>
            <a:r>
              <a:rPr lang="en-US" dirty="0" smtClean="0"/>
              <a:t>for biologists </a:t>
            </a:r>
            <a:r>
              <a:rPr lang="en-US" dirty="0"/>
              <a:t>and oceanographers.</a:t>
            </a:r>
            <a:r>
              <a:rPr lang="en-ZA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8700" y="1028700"/>
            <a:ext cx="7823200" cy="92333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10808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Allows </a:t>
            </a:r>
            <a:r>
              <a:rPr lang="en-US" dirty="0"/>
              <a:t>high-resolution mapping </a:t>
            </a:r>
            <a:r>
              <a:rPr lang="en-US" dirty="0" smtClean="0"/>
              <a:t>of organisms </a:t>
            </a:r>
            <a:r>
              <a:rPr lang="en-US" dirty="0"/>
              <a:t>and particles which are transforming our understanding of their distribution in the ocean. </a:t>
            </a:r>
            <a:r>
              <a:rPr lang="en-US" dirty="0" smtClean="0"/>
              <a:t>Major </a:t>
            </a:r>
            <a:r>
              <a:rPr lang="en-US" dirty="0"/>
              <a:t>data demands and a requirement for community consensus</a:t>
            </a:r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3670300" y="2133600"/>
            <a:ext cx="7683500" cy="646331"/>
          </a:xfrm>
          <a:prstGeom prst="rect">
            <a:avLst/>
          </a:prstGeom>
          <a:solidFill>
            <a:srgbClr val="FFFFFF"/>
          </a:solidFill>
          <a:ln w="57150" cmpd="sng"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Powerful </a:t>
            </a:r>
            <a:r>
              <a:rPr lang="en-US" dirty="0"/>
              <a:t>tool to detect, discriminate, and quantify auto- and heterotrophic bacteria</a:t>
            </a:r>
            <a:r>
              <a:rPr lang="en-US" dirty="0" smtClean="0"/>
              <a:t>, eukaryotic </a:t>
            </a:r>
            <a:r>
              <a:rPr lang="en-US" dirty="0"/>
              <a:t>micro-organisms, and viruses.</a:t>
            </a:r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3568700" y="5451565"/>
            <a:ext cx="7569200" cy="923330"/>
          </a:xfrm>
          <a:prstGeom prst="rect">
            <a:avLst/>
          </a:prstGeom>
          <a:solidFill>
            <a:srgbClr val="FFFFFF"/>
          </a:solidFill>
          <a:ln w="57150" cmpd="sng"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Mature </a:t>
            </a:r>
            <a:r>
              <a:rPr lang="en-US" dirty="0"/>
              <a:t>technologies used on both moorings and research vessels. </a:t>
            </a:r>
            <a:r>
              <a:rPr lang="en-US" dirty="0" smtClean="0"/>
              <a:t>The </a:t>
            </a:r>
            <a:r>
              <a:rPr lang="en-US" dirty="0"/>
              <a:t>quality control and interpretation of these data still require significant expertise and no global standards exist.</a:t>
            </a:r>
            <a:r>
              <a:rPr lang="en-ZA" dirty="0"/>
              <a:t> </a:t>
            </a:r>
            <a:endParaRPr lang="en-US" dirty="0"/>
          </a:p>
        </p:txBody>
      </p:sp>
      <p:sp>
        <p:nvSpPr>
          <p:cNvPr id="27" name="Left Arrow Callout 26"/>
          <p:cNvSpPr/>
          <p:nvPr/>
        </p:nvSpPr>
        <p:spPr>
          <a:xfrm>
            <a:off x="2616200" y="4004270"/>
            <a:ext cx="8775700" cy="10884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934"/>
            </a:avLst>
          </a:prstGeom>
          <a:solidFill>
            <a:srgbClr val="FFFFFF"/>
          </a:solidFill>
          <a:ln w="57150" cmpd="sng"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70300" y="4067770"/>
            <a:ext cx="7683500" cy="923330"/>
          </a:xfrm>
          <a:prstGeom prst="rect">
            <a:avLst/>
          </a:prstGeom>
          <a:solidFill>
            <a:srgbClr val="FFFFFF"/>
          </a:solidFill>
          <a:ln w="57150" cmpd="sng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measured routinely and collected in conjunction with validation of ocean color remote sensing and calibration of sensors on autonomous platforms, such as the floats of the BGC-Argo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1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  <p:bldP spid="3" grpId="0" animBg="1"/>
      <p:bldP spid="13" grpId="0" animBg="1"/>
      <p:bldP spid="24" grpId="0" animBg="1"/>
      <p:bldP spid="2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86050" y="3281060"/>
            <a:ext cx="1689100" cy="1012220"/>
          </a:xfrm>
          <a:prstGeom prst="roundRect">
            <a:avLst/>
          </a:prstGeom>
          <a:solidFill>
            <a:srgbClr val="10808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</a:t>
            </a:r>
            <a:r>
              <a:rPr lang="en-US" dirty="0" err="1" smtClean="0"/>
              <a:t>Colour</a:t>
            </a:r>
            <a:r>
              <a:rPr lang="en-US" dirty="0" smtClean="0"/>
              <a:t> Remote sensing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803900" y="3281060"/>
            <a:ext cx="1689100" cy="1012220"/>
          </a:xfrm>
          <a:prstGeom prst="roundRect">
            <a:avLst/>
          </a:prstGeom>
          <a:solidFill>
            <a:srgbClr val="10808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BGC-ARGO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940800" y="3281060"/>
            <a:ext cx="1689100" cy="1012220"/>
          </a:xfrm>
          <a:prstGeom prst="roundRect">
            <a:avLst/>
          </a:prstGeom>
          <a:solidFill>
            <a:srgbClr val="10808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30600" y="367090"/>
            <a:ext cx="5892800" cy="138499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1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Some clear synergies with other existing programs were highlighted in </a:t>
            </a:r>
            <a:r>
              <a:rPr lang="en-US" sz="2800" dirty="0" smtClean="0"/>
              <a:t>the </a:t>
            </a:r>
            <a:r>
              <a:rPr lang="en-US" sz="2800" dirty="0"/>
              <a:t>proposal:</a:t>
            </a:r>
          </a:p>
        </p:txBody>
      </p:sp>
      <p:sp>
        <p:nvSpPr>
          <p:cNvPr id="23" name="Right Arrow 22"/>
          <p:cNvSpPr/>
          <p:nvPr/>
        </p:nvSpPr>
        <p:spPr>
          <a:xfrm rot="6944640">
            <a:off x="3251199" y="2336800"/>
            <a:ext cx="978408" cy="484632"/>
          </a:xfrm>
          <a:prstGeom prst="rightArrow">
            <a:avLst/>
          </a:prstGeom>
          <a:solidFill>
            <a:srgbClr val="108080"/>
          </a:solidFill>
          <a:ln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576134">
            <a:off x="6223000" y="2480503"/>
            <a:ext cx="978408" cy="484632"/>
          </a:xfrm>
          <a:prstGeom prst="rightArrow">
            <a:avLst/>
          </a:prstGeom>
          <a:solidFill>
            <a:srgbClr val="108080"/>
          </a:solidFill>
          <a:ln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203471">
            <a:off x="8934195" y="2489199"/>
            <a:ext cx="978408" cy="484632"/>
          </a:xfrm>
          <a:prstGeom prst="rightArrow">
            <a:avLst/>
          </a:prstGeom>
          <a:solidFill>
            <a:srgbClr val="108080"/>
          </a:solidFill>
          <a:ln>
            <a:solidFill>
              <a:srgbClr val="1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562378</TotalTime>
  <Words>712</Words>
  <Application>Microsoft Macintosh PowerPoint</Application>
  <PresentationFormat>Custom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Why Now?  The Time is Right to Expand Biological Measurements in Ocean Observing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Sandy Thomalla</cp:lastModifiedBy>
  <cp:revision>28</cp:revision>
  <dcterms:created xsi:type="dcterms:W3CDTF">2018-01-14T22:48:14Z</dcterms:created>
  <dcterms:modified xsi:type="dcterms:W3CDTF">2018-06-25T15:37:58Z</dcterms:modified>
</cp:coreProperties>
</file>